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7"/>
  </p:notesMasterIdLst>
  <p:handoutMasterIdLst>
    <p:handoutMasterId r:id="rId98"/>
  </p:handoutMasterIdLst>
  <p:sldIdLst>
    <p:sldId id="256" r:id="rId2"/>
    <p:sldId id="677" r:id="rId3"/>
    <p:sldId id="257" r:id="rId4"/>
    <p:sldId id="603" r:id="rId5"/>
    <p:sldId id="611" r:id="rId6"/>
    <p:sldId id="599" r:id="rId7"/>
    <p:sldId id="600" r:id="rId8"/>
    <p:sldId id="425" r:id="rId9"/>
    <p:sldId id="608" r:id="rId10"/>
    <p:sldId id="645" r:id="rId11"/>
    <p:sldId id="634" r:id="rId12"/>
    <p:sldId id="666" r:id="rId13"/>
    <p:sldId id="667" r:id="rId14"/>
    <p:sldId id="668" r:id="rId15"/>
    <p:sldId id="670" r:id="rId16"/>
    <p:sldId id="672" r:id="rId17"/>
    <p:sldId id="673" r:id="rId18"/>
    <p:sldId id="639" r:id="rId19"/>
    <p:sldId id="646" r:id="rId20"/>
    <p:sldId id="640" r:id="rId21"/>
    <p:sldId id="641" r:id="rId22"/>
    <p:sldId id="642" r:id="rId23"/>
    <p:sldId id="643" r:id="rId24"/>
    <p:sldId id="644" r:id="rId25"/>
    <p:sldId id="609" r:id="rId26"/>
    <p:sldId id="606" r:id="rId27"/>
    <p:sldId id="607" r:id="rId28"/>
    <p:sldId id="262" r:id="rId29"/>
    <p:sldId id="604" r:id="rId30"/>
    <p:sldId id="578" r:id="rId31"/>
    <p:sldId id="579" r:id="rId32"/>
    <p:sldId id="581" r:id="rId33"/>
    <p:sldId id="271" r:id="rId34"/>
    <p:sldId id="402" r:id="rId35"/>
    <p:sldId id="272" r:id="rId36"/>
    <p:sldId id="292" r:id="rId37"/>
    <p:sldId id="497" r:id="rId38"/>
    <p:sldId id="403" r:id="rId39"/>
    <p:sldId id="414" r:id="rId40"/>
    <p:sldId id="440" r:id="rId41"/>
    <p:sldId id="630" r:id="rId42"/>
    <p:sldId id="610" r:id="rId43"/>
    <p:sldId id="431" r:id="rId44"/>
    <p:sldId id="513" r:id="rId45"/>
    <p:sldId id="437" r:id="rId46"/>
    <p:sldId id="476" r:id="rId47"/>
    <p:sldId id="512" r:id="rId48"/>
    <p:sldId id="514" r:id="rId49"/>
    <p:sldId id="511" r:id="rId50"/>
    <p:sldId id="515" r:id="rId51"/>
    <p:sldId id="661" r:id="rId52"/>
    <p:sldId id="585" r:id="rId53"/>
    <p:sldId id="586" r:id="rId54"/>
    <p:sldId id="496" r:id="rId55"/>
    <p:sldId id="522" r:id="rId56"/>
    <p:sldId id="523" r:id="rId57"/>
    <p:sldId id="524" r:id="rId58"/>
    <p:sldId id="674" r:id="rId59"/>
    <p:sldId id="675" r:id="rId60"/>
    <p:sldId id="676" r:id="rId61"/>
    <p:sldId id="531" r:id="rId62"/>
    <p:sldId id="589" r:id="rId63"/>
    <p:sldId id="590" r:id="rId64"/>
    <p:sldId id="647" r:id="rId65"/>
    <p:sldId id="648" r:id="rId66"/>
    <p:sldId id="649" r:id="rId67"/>
    <p:sldId id="650" r:id="rId68"/>
    <p:sldId id="651" r:id="rId69"/>
    <p:sldId id="652" r:id="rId70"/>
    <p:sldId id="614" r:id="rId71"/>
    <p:sldId id="653" r:id="rId72"/>
    <p:sldId id="595" r:id="rId73"/>
    <p:sldId id="555" r:id="rId74"/>
    <p:sldId id="556" r:id="rId75"/>
    <p:sldId id="558" r:id="rId76"/>
    <p:sldId id="616" r:id="rId77"/>
    <p:sldId id="559" r:id="rId78"/>
    <p:sldId id="617" r:id="rId79"/>
    <p:sldId id="591" r:id="rId80"/>
    <p:sldId id="592" r:id="rId81"/>
    <p:sldId id="593" r:id="rId82"/>
    <p:sldId id="594" r:id="rId83"/>
    <p:sldId id="571" r:id="rId84"/>
    <p:sldId id="662" r:id="rId85"/>
    <p:sldId id="663" r:id="rId86"/>
    <p:sldId id="665" r:id="rId87"/>
    <p:sldId id="656" r:id="rId88"/>
    <p:sldId id="658" r:id="rId89"/>
    <p:sldId id="657" r:id="rId90"/>
    <p:sldId id="659" r:id="rId91"/>
    <p:sldId id="660" r:id="rId92"/>
    <p:sldId id="654" r:id="rId93"/>
    <p:sldId id="664" r:id="rId94"/>
    <p:sldId id="263" r:id="rId95"/>
    <p:sldId id="264" r:id="rId96"/>
  </p:sldIdLst>
  <p:sldSz cx="9144000" cy="6858000" type="screen4x3"/>
  <p:notesSz cx="7099300" cy="10234613"/>
  <p:defaultTextStyle>
    <a:defPPr>
      <a:defRPr lang="cs-CZ"/>
    </a:defPPr>
    <a:lvl1pPr algn="l" rtl="0" fontAlgn="base">
      <a:spcBef>
        <a:spcPct val="0"/>
      </a:spcBef>
      <a:spcAft>
        <a:spcPct val="0"/>
      </a:spcAft>
      <a:defRPr b="1"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15:clr>
            <a:srgbClr val="A4A3A4"/>
          </p15:clr>
        </p15:guide>
        <p15:guide id="2" pos="5738">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48"/>
    <a:srgbClr val="1C7BB7"/>
    <a:srgbClr val="F39900"/>
    <a:srgbClr val="0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1" autoAdjust="0"/>
    <p:restoredTop sz="94893" autoAdjust="0"/>
  </p:normalViewPr>
  <p:slideViewPr>
    <p:cSldViewPr>
      <p:cViewPr varScale="1">
        <p:scale>
          <a:sx n="102" d="100"/>
          <a:sy n="102" d="100"/>
        </p:scale>
        <p:origin x="1242" y="108"/>
      </p:cViewPr>
      <p:guideLst>
        <p:guide orient="horz"/>
        <p:guide pos="5738"/>
      </p:guideLst>
    </p:cSldViewPr>
  </p:slideViewPr>
  <p:notesTextViewPr>
    <p:cViewPr>
      <p:scale>
        <a:sx n="100" d="100"/>
        <a:sy n="100" d="100"/>
      </p:scale>
      <p:origin x="0" y="0"/>
    </p:cViewPr>
  </p:notesTextViewPr>
  <p:notesViewPr>
    <p:cSldViewPr>
      <p:cViewPr varScale="1">
        <p:scale>
          <a:sx n="59" d="100"/>
          <a:sy n="59" d="100"/>
        </p:scale>
        <p:origin x="-1938"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image" Target="../media/image109.png"/><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charset="0"/>
              </a:defRPr>
            </a:lvl1pPr>
          </a:lstStyle>
          <a:p>
            <a:pPr>
              <a:defRPr/>
            </a:pPr>
            <a:endParaRPr lang="cs-CZ"/>
          </a:p>
        </p:txBody>
      </p:sp>
      <p:sp>
        <p:nvSpPr>
          <p:cNvPr id="27651"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charset="0"/>
              </a:defRPr>
            </a:lvl1pPr>
          </a:lstStyle>
          <a:p>
            <a:pPr>
              <a:defRPr/>
            </a:pPr>
            <a:endParaRPr lang="cs-CZ"/>
          </a:p>
        </p:txBody>
      </p:sp>
      <p:sp>
        <p:nvSpPr>
          <p:cNvPr id="27652"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charset="0"/>
              </a:defRPr>
            </a:lvl1pPr>
          </a:lstStyle>
          <a:p>
            <a:pPr>
              <a:defRPr/>
            </a:pPr>
            <a:endParaRPr lang="cs-CZ"/>
          </a:p>
        </p:txBody>
      </p:sp>
      <p:sp>
        <p:nvSpPr>
          <p:cNvPr id="27653"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charset="0"/>
              </a:defRPr>
            </a:lvl1pPr>
          </a:lstStyle>
          <a:p>
            <a:pPr>
              <a:defRPr/>
            </a:pPr>
            <a:fld id="{D7C31882-4C80-47C9-9C0C-88469BB01FA1}" type="slidenum">
              <a:rPr lang="cs-CZ"/>
              <a:pPr>
                <a:defRPr/>
              </a:pPr>
              <a:t>‹#›</a:t>
            </a:fld>
            <a:endParaRPr lang="cs-CZ"/>
          </a:p>
        </p:txBody>
      </p:sp>
    </p:spTree>
    <p:extLst>
      <p:ext uri="{BB962C8B-B14F-4D97-AF65-F5344CB8AC3E}">
        <p14:creationId xmlns:p14="http://schemas.microsoft.com/office/powerpoint/2010/main" val="4197343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charset="0"/>
              </a:defRPr>
            </a:lvl1pPr>
          </a:lstStyle>
          <a:p>
            <a:pPr>
              <a:defRPr/>
            </a:pPr>
            <a:endParaRPr lang="cs-CZ"/>
          </a:p>
        </p:txBody>
      </p:sp>
      <p:sp>
        <p:nvSpPr>
          <p:cNvPr id="296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charset="0"/>
              </a:defRPr>
            </a:lvl1pPr>
          </a:lstStyle>
          <a:p>
            <a:pPr>
              <a:defRPr/>
            </a:pPr>
            <a:endParaRPr lang="cs-CZ"/>
          </a:p>
        </p:txBody>
      </p:sp>
      <p:sp>
        <p:nvSpPr>
          <p:cNvPr id="11776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97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charset="0"/>
              </a:defRPr>
            </a:lvl1pPr>
          </a:lstStyle>
          <a:p>
            <a:pPr>
              <a:defRPr/>
            </a:pPr>
            <a:endParaRPr lang="cs-CZ"/>
          </a:p>
        </p:txBody>
      </p:sp>
      <p:sp>
        <p:nvSpPr>
          <p:cNvPr id="297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charset="0"/>
              </a:defRPr>
            </a:lvl1pPr>
          </a:lstStyle>
          <a:p>
            <a:pPr>
              <a:defRPr/>
            </a:pPr>
            <a:fld id="{90DE80C0-A3B6-46F9-9EDC-DB7BAD2CE5BD}" type="slidenum">
              <a:rPr lang="cs-CZ"/>
              <a:pPr>
                <a:defRPr/>
              </a:pPr>
              <a:t>‹#›</a:t>
            </a:fld>
            <a:endParaRPr lang="cs-CZ"/>
          </a:p>
        </p:txBody>
      </p:sp>
    </p:spTree>
    <p:extLst>
      <p:ext uri="{BB962C8B-B14F-4D97-AF65-F5344CB8AC3E}">
        <p14:creationId xmlns:p14="http://schemas.microsoft.com/office/powerpoint/2010/main" val="3261956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5</a:t>
            </a:fld>
            <a:endParaRPr lang="cs-CZ" smtClean="0">
              <a:latin typeface="Arial" pitchFamily="34" charset="0"/>
            </a:endParaRPr>
          </a:p>
        </p:txBody>
      </p:sp>
      <p:sp>
        <p:nvSpPr>
          <p:cNvPr id="118787" name="Rectangle 2"/>
          <p:cNvSpPr>
            <a:spLocks noGrp="1" noRot="1" noChangeAspect="1" noChangeArrowheads="1" noTextEdit="1"/>
          </p:cNvSpPr>
          <p:nvPr>
            <p:ph type="sldImg"/>
          </p:nvPr>
        </p:nvSpPr>
        <p:spPr>
          <a:xfrm>
            <a:off x="990600" y="766763"/>
            <a:ext cx="5118100"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5B2F227-5E24-4E6F-80B8-612DA488E7BD}" type="slidenum">
              <a:rPr lang="cs-CZ" smtClean="0">
                <a:latin typeface="Arial" pitchFamily="34" charset="0"/>
              </a:rPr>
              <a:pPr/>
              <a:t>86</a:t>
            </a:fld>
            <a:endParaRPr lang="cs-CZ" smtClean="0">
              <a:latin typeface="Arial" pitchFamily="34" charset="0"/>
            </a:endParaRPr>
          </a:p>
        </p:txBody>
      </p:sp>
      <p:sp>
        <p:nvSpPr>
          <p:cNvPr id="131075" name="Rectangle 2"/>
          <p:cNvSpPr>
            <a:spLocks noGrp="1" noRot="1" noChangeAspect="1" noChangeArrowheads="1" noTextEdit="1"/>
          </p:cNvSpPr>
          <p:nvPr>
            <p:ph type="sldImg"/>
          </p:nvPr>
        </p:nvSpPr>
        <p:spPr>
          <a:xfrm>
            <a:off x="992188" y="768350"/>
            <a:ext cx="5116512" cy="3836988"/>
          </a:xfrm>
          <a:ln/>
        </p:spPr>
      </p:sp>
      <p:sp>
        <p:nvSpPr>
          <p:cNvPr id="131076" name="Rectangle 3"/>
          <p:cNvSpPr>
            <a:spLocks noGrp="1" noChangeArrowheads="1"/>
          </p:cNvSpPr>
          <p:nvPr>
            <p:ph type="body" idx="1"/>
          </p:nvPr>
        </p:nvSpPr>
        <p:spPr>
          <a:xfrm>
            <a:off x="946150" y="4860925"/>
            <a:ext cx="5207000" cy="4605338"/>
          </a:xfrm>
          <a:noFill/>
          <a:ln/>
        </p:spPr>
        <p:txBody>
          <a:bodyPr/>
          <a:lstStyle/>
          <a:p>
            <a:pPr eaLnBrk="1" hangingPunct="1"/>
            <a:endParaRPr lang="cs-CZ"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7C6AFF5-1F07-43F4-B989-BE6A156146A2}" type="slidenum">
              <a:rPr lang="cs-CZ" smtClean="0">
                <a:latin typeface="Arial" pitchFamily="34" charset="0"/>
              </a:rPr>
              <a:pPr/>
              <a:t>6</a:t>
            </a:fld>
            <a:endParaRPr lang="cs-CZ" smtClean="0">
              <a:latin typeface="Arial" pitchFamily="34" charset="0"/>
            </a:endParaRPr>
          </a:p>
        </p:txBody>
      </p:sp>
      <p:sp>
        <p:nvSpPr>
          <p:cNvPr id="119811" name="Rectangle 2"/>
          <p:cNvSpPr>
            <a:spLocks noGrp="1" noRot="1" noChangeAspect="1" noChangeArrowheads="1" noTextEdit="1"/>
          </p:cNvSpPr>
          <p:nvPr>
            <p:ph type="sldImg"/>
          </p:nvPr>
        </p:nvSpPr>
        <p:spPr>
          <a:xfrm>
            <a:off x="992188" y="768350"/>
            <a:ext cx="5114925" cy="3836988"/>
          </a:xfrm>
          <a:ln/>
        </p:spPr>
      </p:sp>
      <p:sp>
        <p:nvSpPr>
          <p:cNvPr id="119812" name="Rectangle 3"/>
          <p:cNvSpPr>
            <a:spLocks noGrp="1" noChangeArrowheads="1"/>
          </p:cNvSpPr>
          <p:nvPr>
            <p:ph type="body" idx="1"/>
          </p:nvPr>
        </p:nvSpPr>
        <p:spPr>
          <a:noFill/>
          <a:ln/>
        </p:spPr>
        <p:txBody>
          <a:bodyPr/>
          <a:lstStyle/>
          <a:p>
            <a:pPr eaLnBrk="1" hangingPunct="1"/>
            <a:endParaRPr lang="cs-CZ"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3F1CDF8-BE42-4BE3-BF16-4263A7CACCE9}" type="slidenum">
              <a:rPr lang="cs-CZ" smtClean="0">
                <a:latin typeface="Arial" pitchFamily="34" charset="0"/>
              </a:rPr>
              <a:pPr/>
              <a:t>7</a:t>
            </a:fld>
            <a:endParaRPr lang="cs-CZ" smtClean="0">
              <a:latin typeface="Arial" pitchFamily="34" charset="0"/>
            </a:endParaRPr>
          </a:p>
        </p:txBody>
      </p:sp>
      <p:sp>
        <p:nvSpPr>
          <p:cNvPr id="120835" name="Rectangle 2"/>
          <p:cNvSpPr>
            <a:spLocks noGrp="1" noRot="1" noChangeAspect="1" noChangeArrowheads="1" noTextEdit="1"/>
          </p:cNvSpPr>
          <p:nvPr>
            <p:ph type="sldImg"/>
          </p:nvPr>
        </p:nvSpPr>
        <p:spPr>
          <a:xfrm>
            <a:off x="990600" y="765175"/>
            <a:ext cx="5119688" cy="3840163"/>
          </a:xfrm>
          <a:ln/>
        </p:spPr>
      </p:sp>
      <p:sp>
        <p:nvSpPr>
          <p:cNvPr id="120836" name="Rectangle 3"/>
          <p:cNvSpPr>
            <a:spLocks noGrp="1" noChangeArrowheads="1"/>
          </p:cNvSpPr>
          <p:nvPr>
            <p:ph type="body" idx="1"/>
          </p:nvPr>
        </p:nvSpPr>
        <p:spPr>
          <a:xfrm>
            <a:off x="944563" y="4862513"/>
            <a:ext cx="5210175" cy="460692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CA28E9-0C4D-45F4-A0F3-79C1CE42C4A9}" type="slidenum">
              <a:rPr lang="cs-CZ" smtClean="0">
                <a:latin typeface="Arial" pitchFamily="34" charset="0"/>
              </a:rPr>
              <a:pPr/>
              <a:t>9</a:t>
            </a:fld>
            <a:endParaRPr lang="cs-CZ" smtClean="0">
              <a:latin typeface="Arial" pitchFamily="34" charset="0"/>
            </a:endParaRPr>
          </a:p>
        </p:txBody>
      </p:sp>
      <p:sp>
        <p:nvSpPr>
          <p:cNvPr id="121859" name="Rectangle 2"/>
          <p:cNvSpPr>
            <a:spLocks noGrp="1" noRot="1" noChangeAspect="1" noChangeArrowheads="1" noTextEdit="1"/>
          </p:cNvSpPr>
          <p:nvPr>
            <p:ph type="sldImg"/>
          </p:nvPr>
        </p:nvSpPr>
        <p:spPr>
          <a:xfrm>
            <a:off x="990600" y="766763"/>
            <a:ext cx="5118100" cy="3838575"/>
          </a:xfrm>
          <a:ln/>
        </p:spPr>
      </p:sp>
      <p:sp>
        <p:nvSpPr>
          <p:cNvPr id="121860" name="Rectangle 3"/>
          <p:cNvSpPr>
            <a:spLocks noGrp="1" noChangeArrowheads="1"/>
          </p:cNvSpPr>
          <p:nvPr>
            <p:ph type="body" idx="1"/>
          </p:nvPr>
        </p:nvSpPr>
        <p:spPr>
          <a:xfrm>
            <a:off x="709613" y="4862513"/>
            <a:ext cx="5680075" cy="460533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ED0B4E2-5472-481B-B350-A5EBA1CD8DD0}" type="slidenum">
              <a:rPr lang="cs-CZ" smtClean="0">
                <a:latin typeface="Arial" pitchFamily="34" charset="0"/>
              </a:rPr>
              <a:pPr/>
              <a:t>18</a:t>
            </a:fld>
            <a:endParaRPr lang="cs-CZ" smtClean="0">
              <a:latin typeface="Arial" pitchFamily="34" charset="0"/>
            </a:endParaRPr>
          </a:p>
        </p:txBody>
      </p:sp>
      <p:sp>
        <p:nvSpPr>
          <p:cNvPr id="125955" name="Rectangle 2"/>
          <p:cNvSpPr>
            <a:spLocks noGrp="1" noRot="1" noChangeAspect="1" noChangeArrowheads="1" noTextEdit="1"/>
          </p:cNvSpPr>
          <p:nvPr>
            <p:ph type="sldImg"/>
          </p:nvPr>
        </p:nvSpPr>
        <p:spPr>
          <a:xfrm>
            <a:off x="992188" y="768350"/>
            <a:ext cx="5114925" cy="3836988"/>
          </a:xfrm>
          <a:ln/>
        </p:spPr>
      </p:sp>
      <p:sp>
        <p:nvSpPr>
          <p:cNvPr id="125956" name="Rectangle 3"/>
          <p:cNvSpPr>
            <a:spLocks noGrp="1" noChangeArrowheads="1"/>
          </p:cNvSpPr>
          <p:nvPr>
            <p:ph type="body" idx="1"/>
          </p:nvPr>
        </p:nvSpPr>
        <p:spPr>
          <a:xfrm>
            <a:off x="946150" y="4860925"/>
            <a:ext cx="5207000" cy="4605338"/>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113A783-EE7C-475E-9E6D-0C38ACBCEE9C}" type="slidenum">
              <a:rPr lang="cs-CZ" smtClean="0">
                <a:latin typeface="Arial" pitchFamily="34" charset="0"/>
              </a:rPr>
              <a:pPr/>
              <a:t>23</a:t>
            </a:fld>
            <a:endParaRPr lang="cs-CZ" smtClean="0">
              <a:latin typeface="Arial" pitchFamily="34" charset="0"/>
            </a:endParaRPr>
          </a:p>
        </p:txBody>
      </p:sp>
      <p:sp>
        <p:nvSpPr>
          <p:cNvPr id="126979" name="Rectangle 2"/>
          <p:cNvSpPr>
            <a:spLocks noGrp="1" noRot="1" noChangeAspect="1" noChangeArrowheads="1" noTextEdit="1"/>
          </p:cNvSpPr>
          <p:nvPr>
            <p:ph type="sldImg"/>
          </p:nvPr>
        </p:nvSpPr>
        <p:spPr>
          <a:xfrm>
            <a:off x="990600" y="765175"/>
            <a:ext cx="5119688" cy="3840163"/>
          </a:xfrm>
          <a:ln/>
        </p:spPr>
      </p:sp>
      <p:sp>
        <p:nvSpPr>
          <p:cNvPr id="126980" name="Rectangle 3"/>
          <p:cNvSpPr>
            <a:spLocks noGrp="1" noChangeArrowheads="1"/>
          </p:cNvSpPr>
          <p:nvPr>
            <p:ph type="body" idx="1"/>
          </p:nvPr>
        </p:nvSpPr>
        <p:spPr>
          <a:xfrm>
            <a:off x="944563" y="4862513"/>
            <a:ext cx="5210175" cy="460692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A0FFF0C-2D12-4044-8CDA-14AD0998DA67}" type="slidenum">
              <a:rPr lang="cs-CZ" smtClean="0">
                <a:latin typeface="Arial" pitchFamily="34" charset="0"/>
              </a:rPr>
              <a:pPr/>
              <a:t>29</a:t>
            </a:fld>
            <a:endParaRPr lang="cs-CZ" smtClean="0">
              <a:latin typeface="Arial" pitchFamily="34" charset="0"/>
            </a:endParaRPr>
          </a:p>
        </p:txBody>
      </p:sp>
      <p:sp>
        <p:nvSpPr>
          <p:cNvPr id="128003" name="Rectangle 2"/>
          <p:cNvSpPr>
            <a:spLocks noGrp="1" noRot="1" noChangeAspect="1" noChangeArrowheads="1" noTextEdit="1"/>
          </p:cNvSpPr>
          <p:nvPr>
            <p:ph type="sldImg"/>
          </p:nvPr>
        </p:nvSpPr>
        <p:spPr>
          <a:xfrm>
            <a:off x="992188" y="768350"/>
            <a:ext cx="5114925" cy="3836988"/>
          </a:xfrm>
          <a:ln/>
        </p:spPr>
      </p:sp>
      <p:sp>
        <p:nvSpPr>
          <p:cNvPr id="128004" name="Rectangle 3"/>
          <p:cNvSpPr>
            <a:spLocks noGrp="1" noChangeArrowheads="1"/>
          </p:cNvSpPr>
          <p:nvPr>
            <p:ph type="body" idx="1"/>
          </p:nvPr>
        </p:nvSpPr>
        <p:spPr>
          <a:noFill/>
          <a:ln/>
        </p:spPr>
        <p:txBody>
          <a:bodyPr/>
          <a:lstStyle/>
          <a:p>
            <a:pPr eaLnBrk="1" hangingPunct="1"/>
            <a:r>
              <a:rPr lang="cs-CZ" smtClean="0">
                <a:latin typeface="Arial" pitchFamily="34" charset="0"/>
              </a:rPr>
              <a:t>Zatímco postup testování odpadů založený na provedení výluhu odpovídá filosofii ochrany vodního prostředí, neříká nám prakticky nic o rizicích, která odpad představuje po aplikaci na půdy.</a:t>
            </a:r>
          </a:p>
          <a:p>
            <a:pPr eaLnBrk="1" hangingPunct="1"/>
            <a:r>
              <a:rPr lang="cs-CZ" smtClean="0">
                <a:latin typeface="Arial" pitchFamily="34" charset="0"/>
              </a:rPr>
              <a:t>Důvodem je, že vodný výluh se týká pouze mobilní frakce kontaminantů, ale z kontaktních testů je známo, že biodostupné organismům jsou i další frakce, například labilně vázaná, či asociovaná s organickou hmotou, kterou se živí.</a:t>
            </a:r>
          </a:p>
          <a:p>
            <a:pPr eaLnBrk="1" hangingPunct="1"/>
            <a:r>
              <a:rPr lang="cs-CZ" smtClean="0">
                <a:latin typeface="Arial" pitchFamily="34" charset="0"/>
              </a:rPr>
              <a:t>Z opačného důvodu jsou naprosto nevyhovující pro zhodnocení rizika odpadů chemické analýzy celkového obsahu polutantů. V případě organických polutantů jde o organický extrakt a v případě kovů o lučavku, které nadhodnocují biodostupnou, tedy potenciálně rizikovou frakci kontaminantů. Odpad ohodnocený pouze podle celkového obsahu kontaminantů jako rizikový tak nemusí po aplikaci na půdu představovat významné riziko a nakládání s ním jako s nebezpečným odpadem představuje i zbytečné ekonomické výdaje. Jde o analogii přílišné remediace kontaminovaných půd podle celkových obsahů látek a ne založené na zhodnocení rizika.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42F7A77-4EFD-4479-BFCF-A86E15C66E7A}" type="slidenum">
              <a:rPr lang="cs-CZ" smtClean="0">
                <a:latin typeface="Arial" pitchFamily="34" charset="0"/>
              </a:rPr>
              <a:pPr/>
              <a:t>36</a:t>
            </a:fld>
            <a:endParaRPr lang="cs-CZ" smtClean="0">
              <a:latin typeface="Arial" pitchFamily="34" charset="0"/>
            </a:endParaRPr>
          </a:p>
        </p:txBody>
      </p:sp>
      <p:sp>
        <p:nvSpPr>
          <p:cNvPr id="129027" name="Rectangle 2"/>
          <p:cNvSpPr>
            <a:spLocks noGrp="1" noRot="1" noChangeAspect="1" noChangeArrowheads="1" noTextEdit="1"/>
          </p:cNvSpPr>
          <p:nvPr>
            <p:ph type="sldImg"/>
          </p:nvPr>
        </p:nvSpPr>
        <p:spPr>
          <a:xfrm>
            <a:off x="992188" y="768350"/>
            <a:ext cx="5114925" cy="3836988"/>
          </a:xfrm>
          <a:ln/>
        </p:spPr>
      </p:sp>
      <p:sp>
        <p:nvSpPr>
          <p:cNvPr id="129028" name="Rectangle 3"/>
          <p:cNvSpPr>
            <a:spLocks noGrp="1" noChangeArrowheads="1"/>
          </p:cNvSpPr>
          <p:nvPr>
            <p:ph type="body" idx="1"/>
          </p:nvPr>
        </p:nvSpPr>
        <p:spPr>
          <a:noFill/>
          <a:ln/>
        </p:spPr>
        <p:txBody>
          <a:bodyPr/>
          <a:lstStyle/>
          <a:p>
            <a:pPr eaLnBrk="1" hangingPunct="1"/>
            <a:r>
              <a:rPr lang="cs-CZ" smtClean="0">
                <a:latin typeface="Arial" pitchFamily="34" charset="0"/>
              </a:rPr>
              <a:t>Artificial soil has been used in soil ecotoxicity tests from </a:t>
            </a:r>
            <a:r>
              <a:rPr lang="en-US" smtClean="0">
                <a:latin typeface="Arial" pitchFamily="34" charset="0"/>
              </a:rPr>
              <a:t>19</a:t>
            </a:r>
            <a:r>
              <a:rPr lang="cs-CZ" smtClean="0">
                <a:latin typeface="Arial" pitchFamily="34" charset="0"/>
              </a:rPr>
              <a:t>80</a:t>
            </a:r>
            <a:r>
              <a:rPr lang="en-US" smtClean="0">
                <a:latin typeface="Arial" pitchFamily="34" charset="0"/>
              </a:rPr>
              <a:t>’</a:t>
            </a:r>
            <a:r>
              <a:rPr lang="cs-CZ" smtClean="0">
                <a:latin typeface="Arial" pitchFamily="34" charset="0"/>
              </a:rPr>
              <a:t>.</a:t>
            </a:r>
            <a:r>
              <a:rPr lang="en-US" smtClean="0">
                <a:latin typeface="Arial" pitchFamily="34" charset="0"/>
              </a:rPr>
              <a:t> </a:t>
            </a:r>
            <a:r>
              <a:rPr lang="cs-CZ" smtClean="0">
                <a:latin typeface="Arial" pitchFamily="34" charset="0"/>
              </a:rPr>
              <a:t>The main reason was to standardize the conditions in the laboratory test, because it was well known from the beginning, that soil properties have crucial impact on the toxicity of the tested compound. Thus, </a:t>
            </a:r>
            <a:r>
              <a:rPr lang="en-US" smtClean="0">
                <a:latin typeface="Arial" pitchFamily="34" charset="0"/>
              </a:rPr>
              <a:t>artificial soil </a:t>
            </a:r>
            <a:r>
              <a:rPr lang="cs-CZ" smtClean="0">
                <a:latin typeface="Arial" pitchFamily="34" charset="0"/>
              </a:rPr>
              <a:t>was </a:t>
            </a:r>
            <a:r>
              <a:rPr lang="en-US" smtClean="0">
                <a:latin typeface="Arial" pitchFamily="34" charset="0"/>
              </a:rPr>
              <a:t>developed</a:t>
            </a:r>
            <a:r>
              <a:rPr lang="cs-CZ" smtClean="0">
                <a:latin typeface="Arial" pitchFamily="34" charset="0"/>
              </a:rPr>
              <a:t> </a:t>
            </a:r>
            <a:r>
              <a:rPr lang="en-US" smtClean="0">
                <a:latin typeface="Arial" pitchFamily="34" charset="0"/>
              </a:rPr>
              <a:t>with the advice of pedologists to overcome the variability</a:t>
            </a:r>
          </a:p>
          <a:p>
            <a:pPr eaLnBrk="1" hangingPunct="1"/>
            <a:r>
              <a:rPr lang="en-US" smtClean="0">
                <a:latin typeface="Arial" pitchFamily="34" charset="0"/>
              </a:rPr>
              <a:t>between different soil types and </a:t>
            </a:r>
            <a:r>
              <a:rPr lang="cs-CZ" smtClean="0">
                <a:latin typeface="Arial" pitchFamily="34" charset="0"/>
              </a:rPr>
              <a:t>it is supposed that it has </a:t>
            </a:r>
            <a:r>
              <a:rPr lang="en-US" smtClean="0">
                <a:latin typeface="Arial" pitchFamily="34" charset="0"/>
              </a:rPr>
              <a:t>an adsorptive capacity</a:t>
            </a:r>
            <a:r>
              <a:rPr lang="cs-CZ" smtClean="0">
                <a:latin typeface="Arial" pitchFamily="34" charset="0"/>
              </a:rPr>
              <a:t> </a:t>
            </a:r>
            <a:r>
              <a:rPr lang="en-US" smtClean="0">
                <a:latin typeface="Arial" pitchFamily="34" charset="0"/>
              </a:rPr>
              <a:t>resembling typical loam soil.</a:t>
            </a:r>
            <a:r>
              <a:rPr lang="cs-CZ" smtClean="0">
                <a:latin typeface="Arial" pitchFamily="34" charset="0"/>
              </a:rPr>
              <a:t> </a:t>
            </a:r>
            <a:r>
              <a:rPr lang="cs-CZ" b="1" smtClean="0">
                <a:latin typeface="Arial" pitchFamily="34" charset="0"/>
              </a:rPr>
              <a:t>It is supposed that the results can be extrapolated to natural soils (as I will show on the next slide).</a:t>
            </a:r>
          </a:p>
          <a:p>
            <a:pPr eaLnBrk="1" hangingPunct="1"/>
            <a:r>
              <a:rPr lang="cs-CZ" smtClean="0">
                <a:latin typeface="Arial" pitchFamily="34" charset="0"/>
              </a:rPr>
              <a:t>The composition is si</a:t>
            </a:r>
            <a:r>
              <a:rPr lang="en-US" smtClean="0">
                <a:latin typeface="Arial" pitchFamily="34" charset="0"/>
              </a:rPr>
              <a:t>lica sand </a:t>
            </a:r>
            <a:r>
              <a:rPr lang="cs-CZ" smtClean="0">
                <a:latin typeface="Arial" pitchFamily="34" charset="0"/>
              </a:rPr>
              <a:t>(50-200µm) as 70%, kaolin clay (97% kaolinite with a particle size </a:t>
            </a:r>
            <a:r>
              <a:rPr lang="en-US" smtClean="0">
                <a:latin typeface="Arial" pitchFamily="34" charset="0"/>
              </a:rPr>
              <a:t>&lt;</a:t>
            </a:r>
            <a:r>
              <a:rPr lang="cs-CZ" smtClean="0">
                <a:latin typeface="Arial" pitchFamily="34" charset="0"/>
              </a:rPr>
              <a:t> 40 µm) - 20%, sphagnum peat (&lt;2mm) - 10%. pH is adjusted by CaCO3. Moisture content is used usually about 50% on the weight basis. It was several times stressed that </a:t>
            </a:r>
            <a:r>
              <a:rPr lang="en-US" smtClean="0">
                <a:latin typeface="Arial" pitchFamily="34" charset="0"/>
              </a:rPr>
              <a:t>one natural component (the peat) is</a:t>
            </a:r>
            <a:r>
              <a:rPr lang="cs-CZ" smtClean="0">
                <a:latin typeface="Arial" pitchFamily="34" charset="0"/>
              </a:rPr>
              <a:t> </a:t>
            </a:r>
            <a:r>
              <a:rPr lang="en-US" smtClean="0">
                <a:latin typeface="Arial" pitchFamily="34" charset="0"/>
              </a:rPr>
              <a:t>often difficult to handle since its properties can vary a lot.</a:t>
            </a:r>
            <a:r>
              <a:rPr lang="cs-CZ" smtClean="0">
                <a:latin typeface="Arial" pitchFamily="34" charset="0"/>
              </a:rPr>
              <a:t> Also kaoline clay can vary.</a:t>
            </a:r>
          </a:p>
          <a:p>
            <a:pPr eaLnBrk="1" hangingPunct="1"/>
            <a:r>
              <a:rPr lang="cs-CZ" smtClean="0">
                <a:latin typeface="Arial" pitchFamily="34" charset="0"/>
              </a:rPr>
              <a:t>We see that this soil has relatively high amount of organic matter when compared with e.g. arable natural soils, and also it is the question, if the kaolinite clay is really example of environmentally realistic clay.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AD92A46-5B31-4CB7-A9B7-27BB22D6ADBD}" type="slidenum">
              <a:rPr lang="cs-CZ" smtClean="0">
                <a:latin typeface="Arial" pitchFamily="34" charset="0"/>
              </a:rPr>
              <a:pPr/>
              <a:t>41</a:t>
            </a:fld>
            <a:endParaRPr lang="cs-CZ" smtClean="0">
              <a:latin typeface="Arial" pitchFamily="34" charset="0"/>
            </a:endParaRPr>
          </a:p>
        </p:txBody>
      </p:sp>
      <p:sp>
        <p:nvSpPr>
          <p:cNvPr id="130051" name="Rectangle 2"/>
          <p:cNvSpPr>
            <a:spLocks noGrp="1" noRot="1" noChangeAspect="1" noChangeArrowheads="1" noTextEdit="1"/>
          </p:cNvSpPr>
          <p:nvPr>
            <p:ph type="sldImg"/>
          </p:nvPr>
        </p:nvSpPr>
        <p:spPr>
          <a:xfrm>
            <a:off x="992188" y="768350"/>
            <a:ext cx="5114925" cy="3836988"/>
          </a:xfrm>
          <a:ln/>
        </p:spPr>
      </p:sp>
      <p:sp>
        <p:nvSpPr>
          <p:cNvPr id="130052" name="Rectangle 3"/>
          <p:cNvSpPr>
            <a:spLocks noGrp="1" noChangeArrowheads="1"/>
          </p:cNvSpPr>
          <p:nvPr>
            <p:ph type="body" idx="1"/>
          </p:nvPr>
        </p:nvSpPr>
        <p:spPr>
          <a:xfrm>
            <a:off x="946150" y="4860925"/>
            <a:ext cx="5207000" cy="4605338"/>
          </a:xfrm>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538163" y="2546350"/>
            <a:ext cx="425450" cy="474663"/>
          </a:xfrm>
          <a:prstGeom prst="rect">
            <a:avLst/>
          </a:prstGeom>
          <a:solidFill>
            <a:srgbClr val="1C7BB7"/>
          </a:solidFill>
          <a:ln w="9525">
            <a:noFill/>
            <a:miter lim="800000"/>
            <a:headEnd/>
            <a:tailEnd/>
          </a:ln>
          <a:effectLst/>
        </p:spPr>
        <p:txBody>
          <a:bodyPr wrap="none" anchor="ctr"/>
          <a:lstStyle/>
          <a:p>
            <a:pPr>
              <a:defRPr/>
            </a:pPr>
            <a:endParaRPr lang="cs-CZ"/>
          </a:p>
        </p:txBody>
      </p:sp>
      <p:sp>
        <p:nvSpPr>
          <p:cNvPr id="5" name="Rectangle 5"/>
          <p:cNvSpPr>
            <a:spLocks noChangeArrowheads="1"/>
          </p:cNvSpPr>
          <p:nvPr/>
        </p:nvSpPr>
        <p:spPr bwMode="auto">
          <a:xfrm>
            <a:off x="911225" y="2546350"/>
            <a:ext cx="319088" cy="474663"/>
          </a:xfrm>
          <a:prstGeom prst="rect">
            <a:avLst/>
          </a:prstGeom>
          <a:gradFill rotWithShape="0">
            <a:gsLst>
              <a:gs pos="0">
                <a:srgbClr val="1C7BB7"/>
              </a:gs>
              <a:gs pos="100000">
                <a:schemeClr val="bg1"/>
              </a:gs>
            </a:gsLst>
            <a:lin ang="0" scaled="1"/>
          </a:gradFill>
          <a:ln w="9525">
            <a:noFill/>
            <a:miter lim="800000"/>
            <a:headEnd/>
            <a:tailEnd/>
          </a:ln>
          <a:effectLst/>
        </p:spPr>
        <p:txBody>
          <a:bodyPr wrap="none" anchor="ctr"/>
          <a:lstStyle/>
          <a:p>
            <a:pPr>
              <a:defRPr/>
            </a:pPr>
            <a:endParaRPr lang="cs-CZ"/>
          </a:p>
        </p:txBody>
      </p:sp>
      <p:sp>
        <p:nvSpPr>
          <p:cNvPr id="6" name="Rectangle 7"/>
          <p:cNvSpPr>
            <a:spLocks noChangeArrowheads="1"/>
          </p:cNvSpPr>
          <p:nvPr/>
        </p:nvSpPr>
        <p:spPr bwMode="auto">
          <a:xfrm>
            <a:off x="657225" y="2968625"/>
            <a:ext cx="411163" cy="474663"/>
          </a:xfrm>
          <a:prstGeom prst="rect">
            <a:avLst/>
          </a:prstGeom>
          <a:solidFill>
            <a:srgbClr val="484848"/>
          </a:solidFill>
          <a:ln w="9525">
            <a:noFill/>
            <a:miter lim="800000"/>
            <a:headEnd/>
            <a:tailEnd/>
          </a:ln>
          <a:effectLst/>
        </p:spPr>
        <p:txBody>
          <a:bodyPr wrap="none" anchor="ctr"/>
          <a:lstStyle/>
          <a:p>
            <a:pPr>
              <a:defRPr/>
            </a:pPr>
            <a:endParaRPr lang="cs-CZ"/>
          </a:p>
        </p:txBody>
      </p:sp>
      <p:sp>
        <p:nvSpPr>
          <p:cNvPr id="7" name="Rectangle 8"/>
          <p:cNvSpPr>
            <a:spLocks noChangeArrowheads="1"/>
          </p:cNvSpPr>
          <p:nvPr/>
        </p:nvSpPr>
        <p:spPr bwMode="auto">
          <a:xfrm>
            <a:off x="1017588" y="2968625"/>
            <a:ext cx="358775" cy="474663"/>
          </a:xfrm>
          <a:prstGeom prst="rect">
            <a:avLst/>
          </a:prstGeom>
          <a:gradFill rotWithShape="0">
            <a:gsLst>
              <a:gs pos="0">
                <a:srgbClr val="484848"/>
              </a:gs>
              <a:gs pos="100000">
                <a:schemeClr val="bg1"/>
              </a:gs>
            </a:gsLst>
            <a:lin ang="0" scaled="1"/>
          </a:gradFill>
          <a:ln w="9525">
            <a:noFill/>
            <a:miter lim="800000"/>
            <a:headEnd/>
            <a:tailEnd/>
          </a:ln>
          <a:effectLst/>
        </p:spPr>
        <p:txBody>
          <a:bodyPr wrap="none" anchor="ctr"/>
          <a:lstStyle/>
          <a:p>
            <a:pPr>
              <a:defRPr/>
            </a:pPr>
            <a:endParaRPr lang="cs-CZ"/>
          </a:p>
        </p:txBody>
      </p:sp>
      <p:sp>
        <p:nvSpPr>
          <p:cNvPr id="8" name="Rectangle 9"/>
          <p:cNvSpPr>
            <a:spLocks noChangeArrowheads="1"/>
          </p:cNvSpPr>
          <p:nvPr/>
        </p:nvSpPr>
        <p:spPr bwMode="auto">
          <a:xfrm>
            <a:off x="250825" y="2895600"/>
            <a:ext cx="544513" cy="422275"/>
          </a:xfrm>
          <a:prstGeom prst="rect">
            <a:avLst/>
          </a:prstGeom>
          <a:gradFill flip="none" rotWithShape="1">
            <a:gsLst>
              <a:gs pos="0">
                <a:srgbClr val="F39900"/>
              </a:gs>
              <a:gs pos="100000">
                <a:schemeClr val="bg1"/>
              </a:gs>
            </a:gsLst>
            <a:lin ang="8100000" scaled="1"/>
            <a:tileRect/>
          </a:gradFill>
          <a:ln w="9525">
            <a:noFill/>
            <a:miter lim="800000"/>
            <a:headEnd/>
            <a:tailEnd/>
          </a:ln>
          <a:effectLst/>
        </p:spPr>
        <p:txBody>
          <a:bodyPr wrap="none" anchor="ctr"/>
          <a:lstStyle/>
          <a:p>
            <a:pPr>
              <a:defRPr/>
            </a:pPr>
            <a:endParaRPr lang="cs-CZ"/>
          </a:p>
        </p:txBody>
      </p:sp>
      <p:sp>
        <p:nvSpPr>
          <p:cNvPr id="9" name="Rectangle 10"/>
          <p:cNvSpPr>
            <a:spLocks noChangeArrowheads="1"/>
          </p:cNvSpPr>
          <p:nvPr/>
        </p:nvSpPr>
        <p:spPr bwMode="auto">
          <a:xfrm>
            <a:off x="868363" y="2438400"/>
            <a:ext cx="30162" cy="1052513"/>
          </a:xfrm>
          <a:prstGeom prst="rect">
            <a:avLst/>
          </a:prstGeom>
          <a:solidFill>
            <a:schemeClr val="bg2"/>
          </a:solidFill>
          <a:ln w="9525">
            <a:noFill/>
            <a:miter lim="800000"/>
            <a:headEnd/>
            <a:tailEnd/>
          </a:ln>
          <a:effectLst/>
        </p:spPr>
        <p:txBody>
          <a:bodyPr wrap="none" anchor="ctr"/>
          <a:lstStyle/>
          <a:p>
            <a:pPr>
              <a:defRPr/>
            </a:pPr>
            <a:endParaRPr lang="cs-CZ"/>
          </a:p>
        </p:txBody>
      </p:sp>
      <p:sp>
        <p:nvSpPr>
          <p:cNvPr id="10" name="Rectangle 11"/>
          <p:cNvSpPr>
            <a:spLocks noChangeArrowheads="1"/>
          </p:cNvSpPr>
          <p:nvPr/>
        </p:nvSpPr>
        <p:spPr bwMode="auto">
          <a:xfrm flipV="1">
            <a:off x="557213" y="3260725"/>
            <a:ext cx="8451850" cy="55563"/>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cs-CZ"/>
          </a:p>
        </p:txBody>
      </p:sp>
      <p:sp>
        <p:nvSpPr>
          <p:cNvPr id="25612" name="Rectangle 12"/>
          <p:cNvSpPr>
            <a:spLocks noGrp="1" noChangeArrowheads="1"/>
          </p:cNvSpPr>
          <p:nvPr>
            <p:ph type="ctrTitle"/>
          </p:nvPr>
        </p:nvSpPr>
        <p:spPr>
          <a:xfrm>
            <a:off x="1403350" y="1676400"/>
            <a:ext cx="7359650" cy="1462088"/>
          </a:xfrm>
        </p:spPr>
        <p:txBody>
          <a:bodyPr/>
          <a:lstStyle>
            <a:lvl1pPr>
              <a:defRPr sz="4400" b="1"/>
            </a:lvl1pPr>
          </a:lstStyle>
          <a:p>
            <a:r>
              <a:rPr lang="cs-CZ"/>
              <a:t>Klepnutím lze upravit styl předlohy nadpisů.</a:t>
            </a:r>
          </a:p>
        </p:txBody>
      </p:sp>
      <p:sp>
        <p:nvSpPr>
          <p:cNvPr id="25613" name="Rectangle 13"/>
          <p:cNvSpPr>
            <a:spLocks noGrp="1" noChangeArrowheads="1"/>
          </p:cNvSpPr>
          <p:nvPr>
            <p:ph type="subTitle" idx="1"/>
          </p:nvPr>
        </p:nvSpPr>
        <p:spPr>
          <a:xfrm>
            <a:off x="1403648" y="3429000"/>
            <a:ext cx="7344816" cy="1752600"/>
          </a:xfrm>
        </p:spPr>
        <p:txBody>
          <a:bodyPr/>
          <a:lstStyle>
            <a:lvl1pPr marL="0" indent="0" algn="ctr">
              <a:buFont typeface="Wingdings" pitchFamily="2" charset="2"/>
              <a:buNone/>
              <a:defRPr sz="3600" b="0"/>
            </a:lvl1pPr>
          </a:lstStyle>
          <a:p>
            <a:r>
              <a:rPr lang="cs-CZ"/>
              <a:t>Klepnutím lze upravit styl předlohy podnadpisů.</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7"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8"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33B33BAA-0C85-435D-BF80-CAA9A810781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5"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6"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B080B552-343A-48FF-9232-DC588759D55B}"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341438"/>
            <a:ext cx="4022725"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30775" y="1341438"/>
            <a:ext cx="4024313"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6"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7"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DA61B9B-5783-4E3D-B244-DD40A9903AE6}"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4"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5"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36AF0172-FC98-4CC3-867E-CB9FB841A6AB}"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3"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4"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7F1906AC-3F51-42C4-9BFA-473DE369C534}"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30775" y="1341438"/>
            <a:ext cx="4024313"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6"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7"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48FBD52-6C45-44CE-B31F-88157526A8D2}"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7"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8"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06E3D178-EBF4-43C1-BCF7-C2C30151A876}"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258888" y="0"/>
            <a:ext cx="7685087" cy="1052513"/>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755650" y="1341438"/>
            <a:ext cx="4022725"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755650" y="3813175"/>
            <a:ext cx="4022725"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8"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9"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C92DAF1-B236-428E-8A9C-A645EF817FFB}"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755650" y="1341438"/>
            <a:ext cx="8199438" cy="4791075"/>
          </a:xfrm>
        </p:spPr>
        <p:txBody>
          <a:bodyPr/>
          <a:lstStyle/>
          <a:p>
            <a:pPr lvl="0"/>
            <a:endParaRPr lang="cs-CZ" noProof="0" smtClean="0"/>
          </a:p>
        </p:txBody>
      </p:sp>
      <p:sp>
        <p:nvSpPr>
          <p:cNvPr id="4"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5"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6"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C8BA9C0F-BCDB-47D9-AC95-7BB28593D826}"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06400" y="414338"/>
            <a:ext cx="438150" cy="474662"/>
          </a:xfrm>
          <a:prstGeom prst="rect">
            <a:avLst/>
          </a:prstGeom>
          <a:solidFill>
            <a:srgbClr val="1C7BB7"/>
          </a:solidFill>
          <a:ln w="9525">
            <a:noFill/>
            <a:miter lim="800000"/>
            <a:headEnd/>
            <a:tailEnd/>
          </a:ln>
          <a:effectLst/>
        </p:spPr>
        <p:txBody>
          <a:bodyPr wrap="none" anchor="ctr"/>
          <a:lstStyle/>
          <a:p>
            <a:pPr algn="ctr">
              <a:defRPr/>
            </a:pPr>
            <a:endParaRPr kumimoji="1" lang="en-US" sz="2400" b="0"/>
          </a:p>
        </p:txBody>
      </p:sp>
      <p:sp>
        <p:nvSpPr>
          <p:cNvPr id="24579" name="Rectangle 3"/>
          <p:cNvSpPr>
            <a:spLocks noChangeArrowheads="1"/>
          </p:cNvSpPr>
          <p:nvPr/>
        </p:nvSpPr>
        <p:spPr bwMode="ltGray">
          <a:xfrm>
            <a:off x="788988" y="414338"/>
            <a:ext cx="328612" cy="474662"/>
          </a:xfrm>
          <a:prstGeom prst="rect">
            <a:avLst/>
          </a:prstGeom>
          <a:gradFill rotWithShape="0">
            <a:gsLst>
              <a:gs pos="0">
                <a:srgbClr val="1C7BB7"/>
              </a:gs>
              <a:gs pos="100000">
                <a:schemeClr val="bg1"/>
              </a:gs>
            </a:gsLst>
            <a:lin ang="0" scaled="1"/>
          </a:gradFill>
          <a:ln w="9525">
            <a:noFill/>
            <a:miter lim="800000"/>
            <a:headEnd/>
            <a:tailEnd/>
          </a:ln>
          <a:effectLst/>
        </p:spPr>
        <p:txBody>
          <a:bodyPr wrap="none" anchor="ctr"/>
          <a:lstStyle/>
          <a:p>
            <a:pPr algn="ctr">
              <a:defRPr/>
            </a:pPr>
            <a:endParaRPr kumimoji="1" lang="en-US" sz="2400" b="0"/>
          </a:p>
        </p:txBody>
      </p:sp>
      <p:sp>
        <p:nvSpPr>
          <p:cNvPr id="24580" name="Rectangle 4"/>
          <p:cNvSpPr>
            <a:spLocks noChangeArrowheads="1"/>
          </p:cNvSpPr>
          <p:nvPr/>
        </p:nvSpPr>
        <p:spPr bwMode="ltGray">
          <a:xfrm>
            <a:off x="530225" y="836613"/>
            <a:ext cx="422275" cy="474662"/>
          </a:xfrm>
          <a:prstGeom prst="rect">
            <a:avLst/>
          </a:prstGeom>
          <a:solidFill>
            <a:srgbClr val="484848"/>
          </a:solidFill>
          <a:ln w="9525">
            <a:noFill/>
            <a:miter lim="800000"/>
            <a:headEnd/>
            <a:tailEnd/>
          </a:ln>
          <a:effectLst/>
        </p:spPr>
        <p:txBody>
          <a:bodyPr wrap="none" anchor="ctr"/>
          <a:lstStyle/>
          <a:p>
            <a:pPr algn="ctr">
              <a:defRPr/>
            </a:pPr>
            <a:endParaRPr kumimoji="1" lang="en-US" sz="2400" b="0"/>
          </a:p>
        </p:txBody>
      </p:sp>
      <p:sp>
        <p:nvSpPr>
          <p:cNvPr id="24581" name="Rectangle 5"/>
          <p:cNvSpPr>
            <a:spLocks noChangeArrowheads="1"/>
          </p:cNvSpPr>
          <p:nvPr/>
        </p:nvSpPr>
        <p:spPr bwMode="ltGray">
          <a:xfrm>
            <a:off x="900113" y="836613"/>
            <a:ext cx="368300" cy="474662"/>
          </a:xfrm>
          <a:prstGeom prst="rect">
            <a:avLst/>
          </a:prstGeom>
          <a:gradFill flip="none" rotWithShape="1">
            <a:gsLst>
              <a:gs pos="0">
                <a:srgbClr val="484848"/>
              </a:gs>
              <a:gs pos="100000">
                <a:schemeClr val="bg1"/>
              </a:gs>
            </a:gsLst>
            <a:lin ang="0" scaled="1"/>
            <a:tileRect/>
          </a:gradFill>
          <a:ln w="9525">
            <a:noFill/>
            <a:miter lim="800000"/>
            <a:headEnd/>
            <a:tailEnd/>
          </a:ln>
          <a:effectLst/>
        </p:spPr>
        <p:txBody>
          <a:bodyPr wrap="none" anchor="ctr"/>
          <a:lstStyle/>
          <a:p>
            <a:pPr algn="ctr">
              <a:defRPr/>
            </a:pPr>
            <a:endParaRPr kumimoji="1" lang="en-US" sz="2400" b="0"/>
          </a:p>
        </p:txBody>
      </p:sp>
      <p:sp>
        <p:nvSpPr>
          <p:cNvPr id="24582" name="Rectangle 6"/>
          <p:cNvSpPr>
            <a:spLocks noChangeArrowheads="1"/>
          </p:cNvSpPr>
          <p:nvPr/>
        </p:nvSpPr>
        <p:spPr bwMode="ltGray">
          <a:xfrm>
            <a:off x="115888" y="763588"/>
            <a:ext cx="560387" cy="422275"/>
          </a:xfrm>
          <a:prstGeom prst="rect">
            <a:avLst/>
          </a:prstGeom>
          <a:gradFill flip="none" rotWithShape="1">
            <a:gsLst>
              <a:gs pos="0">
                <a:srgbClr val="F39900"/>
              </a:gs>
              <a:gs pos="100000">
                <a:schemeClr val="bg1"/>
              </a:gs>
            </a:gsLst>
            <a:path path="circle">
              <a:fillToRect l="100000" b="100000"/>
            </a:path>
            <a:tileRect t="-100000" r="-100000"/>
          </a:gradFill>
          <a:ln w="9525">
            <a:noFill/>
            <a:miter lim="800000"/>
            <a:headEnd/>
            <a:tailEnd/>
          </a:ln>
          <a:effectLst/>
        </p:spPr>
        <p:txBody>
          <a:bodyPr wrap="none" anchor="ctr"/>
          <a:lstStyle/>
          <a:p>
            <a:pPr algn="ctr">
              <a:defRPr/>
            </a:pPr>
            <a:endParaRPr kumimoji="1" lang="en-US" sz="2400" b="0"/>
          </a:p>
        </p:txBody>
      </p:sp>
      <p:sp>
        <p:nvSpPr>
          <p:cNvPr id="24583" name="Rectangle 7"/>
          <p:cNvSpPr>
            <a:spLocks noChangeArrowheads="1"/>
          </p:cNvSpPr>
          <p:nvPr/>
        </p:nvSpPr>
        <p:spPr bwMode="gray">
          <a:xfrm>
            <a:off x="750888" y="306388"/>
            <a:ext cx="31750" cy="1052512"/>
          </a:xfrm>
          <a:prstGeom prst="rect">
            <a:avLst/>
          </a:prstGeom>
          <a:solidFill>
            <a:schemeClr val="bg2"/>
          </a:solidFill>
          <a:ln w="9525">
            <a:noFill/>
            <a:miter lim="800000"/>
            <a:headEnd/>
            <a:tailEnd/>
          </a:ln>
          <a:effectLst/>
        </p:spPr>
        <p:txBody>
          <a:bodyPr wrap="none" anchor="ctr"/>
          <a:lstStyle/>
          <a:p>
            <a:pPr algn="ctr">
              <a:defRPr/>
            </a:pPr>
            <a:endParaRPr kumimoji="1" lang="en-US" sz="2400" b="0"/>
          </a:p>
        </p:txBody>
      </p:sp>
      <p:sp>
        <p:nvSpPr>
          <p:cNvPr id="24584" name="Rectangle 8"/>
          <p:cNvSpPr>
            <a:spLocks noChangeArrowheads="1"/>
          </p:cNvSpPr>
          <p:nvPr/>
        </p:nvSpPr>
        <p:spPr bwMode="gray">
          <a:xfrm>
            <a:off x="431800" y="1096963"/>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b="0"/>
          </a:p>
        </p:txBody>
      </p:sp>
      <p:sp>
        <p:nvSpPr>
          <p:cNvPr id="2059" name="Rectangle 9"/>
          <p:cNvSpPr>
            <a:spLocks noGrp="1" noChangeArrowheads="1"/>
          </p:cNvSpPr>
          <p:nvPr>
            <p:ph type="title"/>
          </p:nvPr>
        </p:nvSpPr>
        <p:spPr bwMode="auto">
          <a:xfrm>
            <a:off x="1258888" y="0"/>
            <a:ext cx="7883525" cy="10525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s-CZ" smtClean="0"/>
              <a:t>Klepnutím lze upravit …</a:t>
            </a:r>
          </a:p>
        </p:txBody>
      </p:sp>
      <p:sp>
        <p:nvSpPr>
          <p:cNvPr id="2060" name="Rectangle 10"/>
          <p:cNvSpPr>
            <a:spLocks noGrp="1" noChangeArrowheads="1"/>
          </p:cNvSpPr>
          <p:nvPr>
            <p:ph type="body" idx="1"/>
          </p:nvPr>
        </p:nvSpPr>
        <p:spPr bwMode="auto">
          <a:xfrm>
            <a:off x="755650" y="1341438"/>
            <a:ext cx="8199438" cy="4791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pic>
        <p:nvPicPr>
          <p:cNvPr id="2061" name="Obrázek 8" descr="logo_mu_cerne.gif"/>
          <p:cNvPicPr>
            <a:picLocks noChangeAspect="1"/>
          </p:cNvPicPr>
          <p:nvPr userDrawn="1"/>
        </p:nvPicPr>
        <p:blipFill>
          <a:blip r:embed="rId12" cstate="print"/>
          <a:srcRect/>
          <a:stretch>
            <a:fillRect/>
          </a:stretch>
        </p:blipFill>
        <p:spPr bwMode="auto">
          <a:xfrm>
            <a:off x="68263" y="6462713"/>
            <a:ext cx="1414462" cy="331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lvl1pPr algn="l" rtl="0" eaLnBrk="0" fontAlgn="base" hangingPunct="0">
        <a:spcBef>
          <a:spcPct val="0"/>
        </a:spcBef>
        <a:spcAft>
          <a:spcPct val="0"/>
        </a:spcAft>
        <a:defRPr sz="3200" b="1">
          <a:solidFill>
            <a:srgbClr val="484848"/>
          </a:solidFill>
          <a:latin typeface="+mj-lt"/>
          <a:ea typeface="+mj-ea"/>
          <a:cs typeface="+mj-cs"/>
        </a:defRPr>
      </a:lvl1pPr>
      <a:lvl2pPr algn="l" rtl="0" eaLnBrk="0" fontAlgn="base" hangingPunct="0">
        <a:spcBef>
          <a:spcPct val="0"/>
        </a:spcBef>
        <a:spcAft>
          <a:spcPct val="0"/>
        </a:spcAft>
        <a:defRPr sz="3200" b="1">
          <a:solidFill>
            <a:srgbClr val="484848"/>
          </a:solidFill>
          <a:latin typeface="Tahoma" pitchFamily="34" charset="0"/>
        </a:defRPr>
      </a:lvl2pPr>
      <a:lvl3pPr algn="l" rtl="0" eaLnBrk="0" fontAlgn="base" hangingPunct="0">
        <a:spcBef>
          <a:spcPct val="0"/>
        </a:spcBef>
        <a:spcAft>
          <a:spcPct val="0"/>
        </a:spcAft>
        <a:defRPr sz="3200" b="1">
          <a:solidFill>
            <a:srgbClr val="484848"/>
          </a:solidFill>
          <a:latin typeface="Tahoma" pitchFamily="34" charset="0"/>
        </a:defRPr>
      </a:lvl3pPr>
      <a:lvl4pPr algn="l" rtl="0" eaLnBrk="0" fontAlgn="base" hangingPunct="0">
        <a:spcBef>
          <a:spcPct val="0"/>
        </a:spcBef>
        <a:spcAft>
          <a:spcPct val="0"/>
        </a:spcAft>
        <a:defRPr sz="3200" b="1">
          <a:solidFill>
            <a:srgbClr val="484848"/>
          </a:solidFill>
          <a:latin typeface="Tahoma" pitchFamily="34" charset="0"/>
        </a:defRPr>
      </a:lvl4pPr>
      <a:lvl5pPr algn="l" rtl="0" eaLnBrk="0" fontAlgn="base" hangingPunct="0">
        <a:spcBef>
          <a:spcPct val="0"/>
        </a:spcBef>
        <a:spcAft>
          <a:spcPct val="0"/>
        </a:spcAft>
        <a:defRPr sz="3200" b="1">
          <a:solidFill>
            <a:srgbClr val="484848"/>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2400">
          <a:solidFill>
            <a:srgbClr val="484848"/>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000">
          <a:solidFill>
            <a:srgbClr val="484848"/>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a:solidFill>
            <a:srgbClr val="484848"/>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1600">
          <a:solidFill>
            <a:srgbClr val="484848"/>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rgbClr val="484848"/>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oecd.org/home/0,3675,en_2649_201185_1_1_1_1_1,00.html" TargetMode="External"/><Relationship Id="rId2" Type="http://schemas.openxmlformats.org/officeDocument/2006/relationships/hyperlink" Target="http://www.oecd.org/document/40/0,3746,en_2649_34377_37051368_1_1_1_1,00.htm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hyperlink" Target="http://www.epa.gov/opptsfrs/publications/OPPTS_Harmonized/850_Ecological_Effects_Test_Guidelines/Drafts/850-4200.pdf" TargetMode="External"/><Relationship Id="rId13" Type="http://schemas.openxmlformats.org/officeDocument/2006/relationships/hyperlink" Target="http://www.epa.gov/opptsfrs/publications/OPPTS_Harmonized/850_Ecological_Effects_Test_Guidelines/Drafts/850-4600.pdf" TargetMode="External"/><Relationship Id="rId3" Type="http://schemas.openxmlformats.org/officeDocument/2006/relationships/hyperlink" Target="http://www.epa.gov/opptsfrs/publications/OPPTS_Harmonized/850_Ecological_Effects_Test_Guidelines/Drafts/850-2450.pdf" TargetMode="External"/><Relationship Id="rId7" Type="http://schemas.openxmlformats.org/officeDocument/2006/relationships/hyperlink" Target="http://www.epa.gov/opptsfrs/publications/OPPTS_Harmonized/850_Ecological_Effects_Test_Guidelines/Drafts/850-4150.pdf" TargetMode="External"/><Relationship Id="rId12" Type="http://schemas.openxmlformats.org/officeDocument/2006/relationships/hyperlink" Target="http://www.epa.gov/opptsfrs/publications/OPPTS_Harmonized/850_Ecological_Effects_Test_Guidelines/Drafts/850-4300.pdf" TargetMode="External"/><Relationship Id="rId2" Type="http://schemas.openxmlformats.org/officeDocument/2006/relationships/hyperlink" Target="http://www.epa.gov/ocspp/pubs/frs/home/draftguidelines.htm" TargetMode="External"/><Relationship Id="rId16" Type="http://schemas.openxmlformats.org/officeDocument/2006/relationships/hyperlink" Target="http://www.epa.gov/opptsfrs/publications/OPPTS_Harmonized/850_Ecological_Effects_Test_Guidelines/Drafts/850-6200.pdf" TargetMode="External"/><Relationship Id="rId1" Type="http://schemas.openxmlformats.org/officeDocument/2006/relationships/slideLayout" Target="../slideLayouts/slideLayout2.xml"/><Relationship Id="rId6" Type="http://schemas.openxmlformats.org/officeDocument/2006/relationships/hyperlink" Target="http://www.epa.gov/opptsfrs/publications/OPPTS_Harmonized/850_Ecological_Effects_Test_Guidelines/Drafts/850-4100.pdf" TargetMode="External"/><Relationship Id="rId11" Type="http://schemas.openxmlformats.org/officeDocument/2006/relationships/hyperlink" Target="http://www.epa.gov/opptsfrs/publications/OPPTS_Harmonized/850_Ecological_Effects_Test_Guidelines/Drafts/850-4250.pdf" TargetMode="External"/><Relationship Id="rId5" Type="http://schemas.openxmlformats.org/officeDocument/2006/relationships/hyperlink" Target="http://www.epa.gov/opptsfrs/publications/OPPTS_Harmonized/850_Ecological_Effects_Test_Guidelines/Drafts/850-4025.pdf" TargetMode="External"/><Relationship Id="rId15" Type="http://schemas.openxmlformats.org/officeDocument/2006/relationships/hyperlink" Target="http://www.epa.gov/opptsfrs/publications/OPPTS_Harmonized/850_Ecological_Effects_Test_Guidelines/Drafts/850-5100.pdf" TargetMode="External"/><Relationship Id="rId10" Type="http://schemas.openxmlformats.org/officeDocument/2006/relationships/hyperlink" Target="http://www.epa.gov/opptsfrs/publications/OPPTS_Harmonized/850_Ecological_Effects_Test_Guidelines/Drafts/850-4230.pdf" TargetMode="External"/><Relationship Id="rId4" Type="http://schemas.openxmlformats.org/officeDocument/2006/relationships/hyperlink" Target="http://www.epa.gov/opptsfrs/publications/OPPTS_Harmonized/850_Ecological_Effects_Test_Guidelines/Drafts/850-4000.pdf" TargetMode="External"/><Relationship Id="rId9" Type="http://schemas.openxmlformats.org/officeDocument/2006/relationships/hyperlink" Target="http://www.epa.gov/opptsfrs/publications/OPPTS_Harmonized/850_Ecological_Effects_Test_Guidelines/Drafts/850-4225.pdf" TargetMode="External"/><Relationship Id="rId14" Type="http://schemas.openxmlformats.org/officeDocument/2006/relationships/hyperlink" Target="http://www.epa.gov/opptsfrs/publications/OPPTS_Harmonized/850_Ecological_Effects_Test_Guidelines/Drafts/850-4800.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archives.eppo.org/EPPOStandards/PP3_ERA/pp3-06(2).pdf" TargetMode="External"/><Relationship Id="rId13" Type="http://schemas.openxmlformats.org/officeDocument/2006/relationships/hyperlink" Target="http://archives.eppo.org/EPPOStandards/PP3_ERA/pp3-13(1).pdf" TargetMode="External"/><Relationship Id="rId3" Type="http://schemas.openxmlformats.org/officeDocument/2006/relationships/hyperlink" Target="http://archives.eppo.org/EPPOStandards/PP3_ERA/pp3-02(2).pdf" TargetMode="External"/><Relationship Id="rId7" Type="http://schemas.openxmlformats.org/officeDocument/2006/relationships/hyperlink" Target="http://archives.eppo.org/EPPOStandards/PP3_ERA/pp3-05(2).pdf" TargetMode="External"/><Relationship Id="rId12" Type="http://schemas.openxmlformats.org/officeDocument/2006/relationships/hyperlink" Target="http://archives.eppo.org/EPPOStandards/PP3_ERA/pp3-11(2).pdf" TargetMode="External"/><Relationship Id="rId2" Type="http://schemas.openxmlformats.org/officeDocument/2006/relationships/hyperlink" Target="http://archives.eppo.org/EPPOStandards/PP3_ERA/pp3-01(2).pdf" TargetMode="External"/><Relationship Id="rId1" Type="http://schemas.openxmlformats.org/officeDocument/2006/relationships/slideLayout" Target="../slideLayouts/slideLayout4.xml"/><Relationship Id="rId6" Type="http://schemas.openxmlformats.org/officeDocument/2006/relationships/hyperlink" Target="http://archives.eppo.org/EPPOStandards/PP3_ERA/pp3-04(2).pdf" TargetMode="External"/><Relationship Id="rId11" Type="http://schemas.openxmlformats.org/officeDocument/2006/relationships/hyperlink" Target="http://dx.doi.org/10.1111/j.1365-2338.2010.02419.x" TargetMode="External"/><Relationship Id="rId5" Type="http://schemas.openxmlformats.org/officeDocument/2006/relationships/hyperlink" Target="http://archives.eppo.org/EPPOStandards/PP3_ERA/pp3-03(2).pdf" TargetMode="External"/><Relationship Id="rId10" Type="http://schemas.openxmlformats.org/officeDocument/2006/relationships/hyperlink" Target="http://archives.eppo.org/EPPOStandards/PP3_ERA/pp3-09(2).pdf" TargetMode="External"/><Relationship Id="rId4" Type="http://schemas.openxmlformats.org/officeDocument/2006/relationships/hyperlink" Target="http://archives.eppo.org/EPPOStandards/PP3_ERA/pp3-12(1).pdf" TargetMode="External"/><Relationship Id="rId9" Type="http://schemas.openxmlformats.org/officeDocument/2006/relationships/hyperlink" Target="http://archives.eppo.org/EPPOStandards/PP3_ERA/pp3-07(2).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av.rds.yahoo.com/_ylt=A9ibyKkDNNFHZZAAxFxXDqMX;_ylu=X3oDMTBvMmFkM29rBHBndANhdl9pbWdfcmVzdWx0BHNlYwNzcg--/SIG=12n530l24/EXP=1204979075/**http:/www.mobilewhack.com/reviews/sony_aibo_ers-7m3_robot_dog.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av.rds.yahoo.com/_ylt=A9ibyK6QFdBHvEsB_m9XDqMX;_ylu=X3oDMTBvMmFkM29rBHBndANhdl9pbWdfcmVzdWx0BHNlYwNzcg--/SIG=11h7k02e5/EXP=1204905744/**http:/www.allgoto.com/soccer" TargetMode="Externa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emf"/><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av.rds.yahoo.com/_ylt=A9ibyKQLB9VHGN8AN1pXDqMX;_ylu=X3oDMTBvMmFkM29rBHBndANhdl9pbWdfcmVzdWx0BHNlYwNzcg--/SIG=12fiiu94r/EXP=1205229707/**http:/www.sludgesuckers.com/Water%20Plant%20Sludge.htm" TargetMode="External"/><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av.rds.yahoo.com/_ylt=A9ibyKg5F9BHMFQBwkRXDqMX;_ylu=X3oDMTBvMmFkM29rBHBndANhdl9pbWdfcmVzdWx0BHNlYwNzcg--/SIG=11r7ni9kp/EXP=1204906169/**http:/www.thebestlinks.com/Benzol.html" TargetMode="Externa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av.rds.yahoo.com/_ylt=A9ibyK8JF9BH6TsAo3FXDqMX;_ylu=X3oDMTBvMmFkM29rBHBndANhdl9pbWdfcmVzdWx0BHNlYwNzcg--/SIG=12hlr5f84/EXP=1204906121/**http:/www.mothernature.com/Library/Ency/index.cfm/id/168500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av.rds.yahoo.com/_ylt=A9ibyK1dFtBHE0sBkVhXDqMX;_ylu=X3oDMTBvMmFkM29rBHBndANhdl9pbWdfcmVzdWx0BHNlYwNzcg--/SIG=12ehr06ho/EXP=1204905949/**http:/www.insidethecbc.com/topics/the-crtc/no-eating-bugs" TargetMode="Externa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lufa-speyer.de/soil.html" TargetMode="External"/><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3" Type="http://schemas.openxmlformats.org/officeDocument/2006/relationships/image" Target="../media/image51.jpeg"/><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av.rds.yahoo.com/_ylt=A9ibyKSbM9FHZIgA6wxXDqMX;_ylu=X3oDMTBvMmFkM29rBHBndANhdl9pbWdfcmVzdWx0BHNlYwNzcg--/SIG=12nv3sm9u/EXP=1204978971/**http:/people.csail.mit.edu/klivescu/photos/HM_retreat/images?D=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10.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7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oleObject" Target="../embeddings/oleObject6.bin"/><Relationship Id="rId18" Type="http://schemas.openxmlformats.org/officeDocument/2006/relationships/image" Target="../media/image115.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13.png"/><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oleObject" Target="../embeddings/oleObject8.bin"/><Relationship Id="rId20" Type="http://schemas.openxmlformats.org/officeDocument/2006/relationships/image" Target="../media/image116.jpeg"/><Relationship Id="rId1" Type="http://schemas.openxmlformats.org/officeDocument/2006/relationships/vmlDrawing" Target="../drawings/vmlDrawing1.vml"/><Relationship Id="rId6" Type="http://schemas.openxmlformats.org/officeDocument/2006/relationships/image" Target="../media/image110.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12.png"/><Relationship Id="rId19" Type="http://schemas.openxmlformats.org/officeDocument/2006/relationships/oleObject" Target="../embeddings/oleObject10.bin"/><Relationship Id="rId4" Type="http://schemas.openxmlformats.org/officeDocument/2006/relationships/image" Target="../media/image109.png"/><Relationship Id="rId9" Type="http://schemas.openxmlformats.org/officeDocument/2006/relationships/oleObject" Target="../embeddings/oleObject4.bin"/><Relationship Id="rId14" Type="http://schemas.openxmlformats.org/officeDocument/2006/relationships/image" Target="../media/image114.png"/></Relationships>
</file>

<file path=ppt/slides/_rels/slide7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xml"/><Relationship Id="rId1" Type="http://schemas.openxmlformats.org/officeDocument/2006/relationships/video" Target="file:///\\hobit.cetoc.muni.cz\home\23%20Folsomia%20candida.avi" TargetMode="Externa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92.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9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403350" y="1676400"/>
            <a:ext cx="7705725" cy="1462088"/>
          </a:xfrm>
        </p:spPr>
        <p:txBody>
          <a:bodyPr/>
          <a:lstStyle/>
          <a:p>
            <a:pPr eaLnBrk="1" hangingPunct="1"/>
            <a:r>
              <a:rPr lang="cs-CZ" smtClean="0"/>
              <a:t>Ekotoxikologické biotesty</a:t>
            </a:r>
          </a:p>
        </p:txBody>
      </p:sp>
      <p:sp>
        <p:nvSpPr>
          <p:cNvPr id="13315" name="Rectangle 3"/>
          <p:cNvSpPr>
            <a:spLocks noGrp="1" noChangeArrowheads="1"/>
          </p:cNvSpPr>
          <p:nvPr>
            <p:ph type="subTitle" idx="1"/>
          </p:nvPr>
        </p:nvSpPr>
        <p:spPr>
          <a:xfrm>
            <a:off x="1371600" y="3429000"/>
            <a:ext cx="6400800" cy="2808288"/>
          </a:xfrm>
        </p:spPr>
        <p:txBody>
          <a:bodyPr/>
          <a:lstStyle/>
          <a:p>
            <a:pPr eaLnBrk="1" hangingPunct="1"/>
            <a:r>
              <a:rPr lang="cs-CZ" sz="4400" b="1" dirty="0" smtClean="0"/>
              <a:t>Půdní biotesty</a:t>
            </a:r>
          </a:p>
          <a:p>
            <a:pPr eaLnBrk="1" hangingPunct="1"/>
            <a:r>
              <a:rPr lang="cs-CZ" sz="2800" dirty="0" smtClean="0"/>
              <a:t>Doc. RNDr. Jakub Hofman,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403350" y="3429000"/>
            <a:ext cx="7345363" cy="1752600"/>
          </a:xfrm>
        </p:spPr>
        <p:txBody>
          <a:bodyPr/>
          <a:lstStyle/>
          <a:p>
            <a:pPr eaLnBrk="1" hangingPunct="1"/>
            <a:r>
              <a:rPr lang="cs-CZ" smtClean="0"/>
              <a:t>Dostupné standardní postupy půdních biotestů</a:t>
            </a: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mtClean="0"/>
              <a:t>Půdní potravní síť vs dostupné biotesty</a:t>
            </a:r>
          </a:p>
        </p:txBody>
      </p:sp>
      <p:pic>
        <p:nvPicPr>
          <p:cNvPr id="33795" name="Picture 3" descr="A-3"/>
          <p:cNvPicPr>
            <a:picLocks noGrp="1" noChangeAspect="1" noChangeArrowheads="1"/>
          </p:cNvPicPr>
          <p:nvPr>
            <p:ph idx="1"/>
          </p:nvPr>
        </p:nvPicPr>
        <p:blipFill>
          <a:blip r:embed="rId2" cstate="print"/>
          <a:srcRect t="13121"/>
          <a:stretch>
            <a:fillRect/>
          </a:stretch>
        </p:blipFill>
        <p:spPr>
          <a:xfrm>
            <a:off x="0" y="1341438"/>
            <a:ext cx="9144000" cy="5516562"/>
          </a:xfrm>
          <a:noFill/>
        </p:spPr>
      </p:pic>
      <p:sp>
        <p:nvSpPr>
          <p:cNvPr id="33796" name="Oval 4"/>
          <p:cNvSpPr>
            <a:spLocks noChangeArrowheads="1"/>
          </p:cNvSpPr>
          <p:nvPr/>
        </p:nvSpPr>
        <p:spPr bwMode="auto">
          <a:xfrm>
            <a:off x="755650" y="3068638"/>
            <a:ext cx="1512888" cy="1296987"/>
          </a:xfrm>
          <a:prstGeom prst="ellipse">
            <a:avLst/>
          </a:prstGeom>
          <a:noFill/>
          <a:ln w="57150">
            <a:solidFill>
              <a:schemeClr val="tx2"/>
            </a:solidFill>
            <a:round/>
            <a:headEnd/>
            <a:tailEnd/>
          </a:ln>
        </p:spPr>
        <p:txBody>
          <a:bodyPr wrap="none" anchor="ctr"/>
          <a:lstStyle/>
          <a:p>
            <a:endParaRPr lang="cs-CZ"/>
          </a:p>
        </p:txBody>
      </p:sp>
      <p:sp>
        <p:nvSpPr>
          <p:cNvPr id="33797" name="Oval 5"/>
          <p:cNvSpPr>
            <a:spLocks noChangeArrowheads="1"/>
          </p:cNvSpPr>
          <p:nvPr/>
        </p:nvSpPr>
        <p:spPr bwMode="auto">
          <a:xfrm>
            <a:off x="2268538" y="4292600"/>
            <a:ext cx="1512887" cy="1296988"/>
          </a:xfrm>
          <a:prstGeom prst="ellipse">
            <a:avLst/>
          </a:prstGeom>
          <a:noFill/>
          <a:ln w="57150">
            <a:solidFill>
              <a:schemeClr val="tx2"/>
            </a:solidFill>
            <a:round/>
            <a:headEnd/>
            <a:tailEnd/>
          </a:ln>
        </p:spPr>
        <p:txBody>
          <a:bodyPr wrap="none" anchor="ctr"/>
          <a:lstStyle/>
          <a:p>
            <a:endParaRPr lang="cs-CZ"/>
          </a:p>
        </p:txBody>
      </p:sp>
      <p:sp>
        <p:nvSpPr>
          <p:cNvPr id="33798" name="Oval 6"/>
          <p:cNvSpPr>
            <a:spLocks noChangeArrowheads="1"/>
          </p:cNvSpPr>
          <p:nvPr/>
        </p:nvSpPr>
        <p:spPr bwMode="auto">
          <a:xfrm>
            <a:off x="4140200" y="2492375"/>
            <a:ext cx="1512888" cy="1296988"/>
          </a:xfrm>
          <a:prstGeom prst="ellipse">
            <a:avLst/>
          </a:prstGeom>
          <a:noFill/>
          <a:ln w="57150">
            <a:solidFill>
              <a:schemeClr val="tx2"/>
            </a:solidFill>
            <a:round/>
            <a:headEnd/>
            <a:tailEnd/>
          </a:ln>
        </p:spPr>
        <p:txBody>
          <a:bodyPr wrap="none" anchor="ctr"/>
          <a:lstStyle/>
          <a:p>
            <a:endParaRPr lang="cs-CZ"/>
          </a:p>
        </p:txBody>
      </p:sp>
      <p:sp>
        <p:nvSpPr>
          <p:cNvPr id="33799" name="Oval 7"/>
          <p:cNvSpPr>
            <a:spLocks noChangeArrowheads="1"/>
          </p:cNvSpPr>
          <p:nvPr/>
        </p:nvSpPr>
        <p:spPr bwMode="auto">
          <a:xfrm>
            <a:off x="4067175" y="1196975"/>
            <a:ext cx="1512888" cy="1296988"/>
          </a:xfrm>
          <a:prstGeom prst="ellipse">
            <a:avLst/>
          </a:prstGeom>
          <a:noFill/>
          <a:ln w="57150">
            <a:solidFill>
              <a:schemeClr val="tx2"/>
            </a:solidFill>
            <a:round/>
            <a:headEnd/>
            <a:tailEnd/>
          </a:ln>
        </p:spPr>
        <p:txBody>
          <a:bodyPr wrap="none" anchor="ctr"/>
          <a:lstStyle/>
          <a:p>
            <a:endParaRPr lang="cs-CZ"/>
          </a:p>
        </p:txBody>
      </p:sp>
      <p:sp>
        <p:nvSpPr>
          <p:cNvPr id="33800" name="Oval 8"/>
          <p:cNvSpPr>
            <a:spLocks noChangeArrowheads="1"/>
          </p:cNvSpPr>
          <p:nvPr/>
        </p:nvSpPr>
        <p:spPr bwMode="auto">
          <a:xfrm>
            <a:off x="5580063" y="1484313"/>
            <a:ext cx="1800225" cy="1657350"/>
          </a:xfrm>
          <a:prstGeom prst="ellipse">
            <a:avLst/>
          </a:prstGeom>
          <a:noFill/>
          <a:ln w="57150">
            <a:solidFill>
              <a:schemeClr val="tx2"/>
            </a:solidFill>
            <a:round/>
            <a:headEnd/>
            <a:tailEnd/>
          </a:ln>
        </p:spPr>
        <p:txBody>
          <a:bodyPr wrap="none" anchor="ctr"/>
          <a:lstStyle/>
          <a:p>
            <a:endParaRPr lang="cs-CZ"/>
          </a:p>
        </p:txBody>
      </p:sp>
      <p:sp>
        <p:nvSpPr>
          <p:cNvPr id="33801" name="Text Box 9"/>
          <p:cNvSpPr txBox="1">
            <a:spLocks noChangeArrowheads="1"/>
          </p:cNvSpPr>
          <p:nvPr/>
        </p:nvSpPr>
        <p:spPr bwMode="auto">
          <a:xfrm>
            <a:off x="5724525" y="4508500"/>
            <a:ext cx="1169988" cy="457200"/>
          </a:xfrm>
          <a:prstGeom prst="rect">
            <a:avLst/>
          </a:prstGeom>
          <a:noFill/>
          <a:ln w="9525">
            <a:noFill/>
            <a:miter lim="800000"/>
            <a:headEnd/>
            <a:tailEnd/>
          </a:ln>
        </p:spPr>
        <p:txBody>
          <a:bodyPr wrap="none">
            <a:spAutoFit/>
          </a:bodyPr>
          <a:lstStyle/>
          <a:p>
            <a:r>
              <a:rPr lang="cs-CZ" sz="1200">
                <a:solidFill>
                  <a:srgbClr val="000066"/>
                </a:solidFill>
              </a:rPr>
              <a:t>Earthworms,</a:t>
            </a:r>
          </a:p>
          <a:p>
            <a:r>
              <a:rPr lang="cs-CZ" sz="1200">
                <a:solidFill>
                  <a:srgbClr val="000066"/>
                </a:solidFill>
              </a:rPr>
              <a:t>Enchytraeids</a:t>
            </a:r>
          </a:p>
        </p:txBody>
      </p:sp>
      <p:sp>
        <p:nvSpPr>
          <p:cNvPr id="33802" name="Oval 10"/>
          <p:cNvSpPr>
            <a:spLocks noChangeArrowheads="1"/>
          </p:cNvSpPr>
          <p:nvPr/>
        </p:nvSpPr>
        <p:spPr bwMode="auto">
          <a:xfrm>
            <a:off x="5364163" y="4508500"/>
            <a:ext cx="1800225" cy="1009650"/>
          </a:xfrm>
          <a:prstGeom prst="ellipse">
            <a:avLst/>
          </a:prstGeom>
          <a:noFill/>
          <a:ln w="57150">
            <a:solidFill>
              <a:schemeClr val="tx2"/>
            </a:solidFill>
            <a:round/>
            <a:headEnd/>
            <a:tailEnd/>
          </a:ln>
        </p:spPr>
        <p:txBody>
          <a:bodyPr wrap="none" anchor="ctr"/>
          <a:lstStyle/>
          <a:p>
            <a:endParaRPr lang="cs-CZ"/>
          </a:p>
        </p:txBody>
      </p:sp>
      <p:sp>
        <p:nvSpPr>
          <p:cNvPr id="33803" name="Line 11"/>
          <p:cNvSpPr>
            <a:spLocks noChangeShapeType="1"/>
          </p:cNvSpPr>
          <p:nvPr/>
        </p:nvSpPr>
        <p:spPr bwMode="auto">
          <a:xfrm>
            <a:off x="7164388" y="3933825"/>
            <a:ext cx="1584325" cy="1295400"/>
          </a:xfrm>
          <a:prstGeom prst="line">
            <a:avLst/>
          </a:prstGeom>
          <a:noFill/>
          <a:ln w="38100">
            <a:solidFill>
              <a:schemeClr val="tx2"/>
            </a:solidFill>
            <a:round/>
            <a:headEnd/>
            <a:tailEnd/>
          </a:ln>
        </p:spPr>
        <p:txBody>
          <a:bodyPr/>
          <a:lstStyle/>
          <a:p>
            <a:endParaRPr lang="en-US"/>
          </a:p>
        </p:txBody>
      </p:sp>
      <p:sp>
        <p:nvSpPr>
          <p:cNvPr id="33804" name="Line 12"/>
          <p:cNvSpPr>
            <a:spLocks noChangeShapeType="1"/>
          </p:cNvSpPr>
          <p:nvPr/>
        </p:nvSpPr>
        <p:spPr bwMode="auto">
          <a:xfrm>
            <a:off x="7164388" y="1844675"/>
            <a:ext cx="1584325" cy="1295400"/>
          </a:xfrm>
          <a:prstGeom prst="line">
            <a:avLst/>
          </a:prstGeom>
          <a:noFill/>
          <a:ln w="38100">
            <a:solidFill>
              <a:schemeClr val="tx2"/>
            </a:solidFill>
            <a:round/>
            <a:headEnd/>
            <a:tailEnd/>
          </a:ln>
        </p:spPr>
        <p:txBody>
          <a:bodyPr/>
          <a:lstStyle/>
          <a:p>
            <a:endParaRPr lang="en-US"/>
          </a:p>
        </p:txBody>
      </p:sp>
      <p:sp>
        <p:nvSpPr>
          <p:cNvPr id="33805" name="Line 13"/>
          <p:cNvSpPr>
            <a:spLocks noChangeShapeType="1"/>
          </p:cNvSpPr>
          <p:nvPr/>
        </p:nvSpPr>
        <p:spPr bwMode="auto">
          <a:xfrm flipV="1">
            <a:off x="7380288" y="3933825"/>
            <a:ext cx="1223962" cy="1150938"/>
          </a:xfrm>
          <a:prstGeom prst="line">
            <a:avLst/>
          </a:prstGeom>
          <a:noFill/>
          <a:ln w="38100">
            <a:solidFill>
              <a:schemeClr val="tx2"/>
            </a:solidFill>
            <a:round/>
            <a:headEnd/>
            <a:tailEnd/>
          </a:ln>
        </p:spPr>
        <p:txBody>
          <a:bodyPr/>
          <a:lstStyle/>
          <a:p>
            <a:endParaRPr lang="en-US"/>
          </a:p>
        </p:txBody>
      </p:sp>
      <p:sp>
        <p:nvSpPr>
          <p:cNvPr id="33806" name="Line 14"/>
          <p:cNvSpPr>
            <a:spLocks noChangeShapeType="1"/>
          </p:cNvSpPr>
          <p:nvPr/>
        </p:nvSpPr>
        <p:spPr bwMode="auto">
          <a:xfrm flipV="1">
            <a:off x="7451725" y="1989138"/>
            <a:ext cx="1223963" cy="1150937"/>
          </a:xfrm>
          <a:prstGeom prst="line">
            <a:avLst/>
          </a:prstGeom>
          <a:noFill/>
          <a:ln w="38100">
            <a:solidFill>
              <a:schemeClr val="tx2"/>
            </a:solidFill>
            <a:round/>
            <a:headEnd/>
            <a:tailEnd/>
          </a:ln>
        </p:spPr>
        <p:txBody>
          <a:bodyPr/>
          <a:lstStyle/>
          <a:p>
            <a:endParaRPr lang="en-US"/>
          </a:p>
        </p:txBody>
      </p:sp>
      <p:sp>
        <p:nvSpPr>
          <p:cNvPr id="33807" name="Freeform 15"/>
          <p:cNvSpPr>
            <a:spLocks/>
          </p:cNvSpPr>
          <p:nvPr/>
        </p:nvSpPr>
        <p:spPr bwMode="auto">
          <a:xfrm rot="-646020">
            <a:off x="5543550" y="4922838"/>
            <a:ext cx="1535113" cy="268287"/>
          </a:xfrm>
          <a:custGeom>
            <a:avLst/>
            <a:gdLst>
              <a:gd name="T0" fmla="*/ 1588 w 967"/>
              <a:gd name="T1" fmla="*/ 165100 h 169"/>
              <a:gd name="T2" fmla="*/ 207963 w 967"/>
              <a:gd name="T3" fmla="*/ 92075 h 169"/>
              <a:gd name="T4" fmla="*/ 636588 w 967"/>
              <a:gd name="T5" fmla="*/ 136525 h 169"/>
              <a:gd name="T6" fmla="*/ 1181100 w 967"/>
              <a:gd name="T7" fmla="*/ 92075 h 169"/>
              <a:gd name="T8" fmla="*/ 1535113 w 967"/>
              <a:gd name="T9" fmla="*/ 120650 h 169"/>
              <a:gd name="T10" fmla="*/ 1166813 w 967"/>
              <a:gd name="T11" fmla="*/ 165100 h 169"/>
              <a:gd name="T12" fmla="*/ 709613 w 967"/>
              <a:gd name="T13" fmla="*/ 239712 h 169"/>
              <a:gd name="T14" fmla="*/ 488950 w 967"/>
              <a:gd name="T15" fmla="*/ 209550 h 169"/>
              <a:gd name="T16" fmla="*/ 207963 w 967"/>
              <a:gd name="T17" fmla="*/ 195262 h 169"/>
              <a:gd name="T18" fmla="*/ 1588 w 967"/>
              <a:gd name="T19" fmla="*/ 165100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7"/>
              <a:gd name="T31" fmla="*/ 0 h 169"/>
              <a:gd name="T32" fmla="*/ 967 w 967"/>
              <a:gd name="T33" fmla="*/ 169 h 1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7" h="169">
                <a:moveTo>
                  <a:pt x="1" y="104"/>
                </a:moveTo>
                <a:cubicBezTo>
                  <a:pt x="32" y="13"/>
                  <a:pt x="0" y="46"/>
                  <a:pt x="131" y="58"/>
                </a:cubicBezTo>
                <a:cubicBezTo>
                  <a:pt x="255" y="98"/>
                  <a:pt x="167" y="75"/>
                  <a:pt x="401" y="86"/>
                </a:cubicBezTo>
                <a:cubicBezTo>
                  <a:pt x="527" y="98"/>
                  <a:pt x="620" y="67"/>
                  <a:pt x="744" y="58"/>
                </a:cubicBezTo>
                <a:cubicBezTo>
                  <a:pt x="816" y="34"/>
                  <a:pt x="918" y="0"/>
                  <a:pt x="967" y="76"/>
                </a:cubicBezTo>
                <a:cubicBezTo>
                  <a:pt x="894" y="102"/>
                  <a:pt x="812" y="94"/>
                  <a:pt x="735" y="104"/>
                </a:cubicBezTo>
                <a:cubicBezTo>
                  <a:pt x="638" y="117"/>
                  <a:pt x="544" y="141"/>
                  <a:pt x="447" y="151"/>
                </a:cubicBezTo>
                <a:cubicBezTo>
                  <a:pt x="392" y="169"/>
                  <a:pt x="359" y="136"/>
                  <a:pt x="308" y="132"/>
                </a:cubicBezTo>
                <a:cubicBezTo>
                  <a:pt x="249" y="127"/>
                  <a:pt x="190" y="126"/>
                  <a:pt x="131" y="123"/>
                </a:cubicBezTo>
                <a:cubicBezTo>
                  <a:pt x="75" y="85"/>
                  <a:pt x="65" y="104"/>
                  <a:pt x="1" y="104"/>
                </a:cubicBezTo>
                <a:close/>
              </a:path>
            </a:pathLst>
          </a:custGeom>
          <a:solidFill>
            <a:srgbClr val="993300"/>
          </a:solidFill>
          <a:ln w="9525">
            <a:solidFill>
              <a:schemeClr val="tx1"/>
            </a:solidFill>
            <a:round/>
            <a:headEnd/>
            <a:tailEnd/>
          </a:ln>
        </p:spPr>
        <p:txBody>
          <a:bodyPr/>
          <a:lstStyle/>
          <a:p>
            <a:endParaRPr lang="en-US"/>
          </a:p>
        </p:txBody>
      </p:sp>
      <p:sp>
        <p:nvSpPr>
          <p:cNvPr id="33808" name="Freeform 16"/>
          <p:cNvSpPr>
            <a:spLocks/>
          </p:cNvSpPr>
          <p:nvPr/>
        </p:nvSpPr>
        <p:spPr bwMode="auto">
          <a:xfrm>
            <a:off x="4572000" y="2133600"/>
            <a:ext cx="647700" cy="215900"/>
          </a:xfrm>
          <a:custGeom>
            <a:avLst/>
            <a:gdLst>
              <a:gd name="T0" fmla="*/ 86025 w 3870"/>
              <a:gd name="T1" fmla="*/ 85782 h 1495"/>
              <a:gd name="T2" fmla="*/ 17573 w 3870"/>
              <a:gd name="T3" fmla="*/ 103257 h 1495"/>
              <a:gd name="T4" fmla="*/ 8201 w 3870"/>
              <a:gd name="T5" fmla="*/ 108600 h 1495"/>
              <a:gd name="T6" fmla="*/ 3515 w 3870"/>
              <a:gd name="T7" fmla="*/ 130118 h 1495"/>
              <a:gd name="T8" fmla="*/ 40837 w 3870"/>
              <a:gd name="T9" fmla="*/ 119431 h 1495"/>
              <a:gd name="T10" fmla="*/ 54896 w 3870"/>
              <a:gd name="T11" fmla="*/ 110044 h 1495"/>
              <a:gd name="T12" fmla="*/ 68954 w 3870"/>
              <a:gd name="T13" fmla="*/ 104701 h 1495"/>
              <a:gd name="T14" fmla="*/ 117155 w 3870"/>
              <a:gd name="T15" fmla="*/ 120731 h 1495"/>
              <a:gd name="T16" fmla="*/ 99917 w 3870"/>
              <a:gd name="T17" fmla="*/ 139505 h 1495"/>
              <a:gd name="T18" fmla="*/ 34644 w 3870"/>
              <a:gd name="T19" fmla="*/ 144848 h 1495"/>
              <a:gd name="T20" fmla="*/ 28452 w 3870"/>
              <a:gd name="T21" fmla="*/ 174453 h 1495"/>
              <a:gd name="T22" fmla="*/ 56402 w 3870"/>
              <a:gd name="T23" fmla="*/ 170409 h 1495"/>
              <a:gd name="T24" fmla="*/ 70460 w 3870"/>
              <a:gd name="T25" fmla="*/ 165066 h 1495"/>
              <a:gd name="T26" fmla="*/ 76653 w 3870"/>
              <a:gd name="T27" fmla="*/ 158279 h 1495"/>
              <a:gd name="T28" fmla="*/ 112469 w 3870"/>
              <a:gd name="T29" fmla="*/ 150191 h 1495"/>
              <a:gd name="T30" fmla="*/ 79833 w 3870"/>
              <a:gd name="T31" fmla="*/ 187884 h 1495"/>
              <a:gd name="T32" fmla="*/ 86025 w 3870"/>
              <a:gd name="T33" fmla="*/ 202614 h 1495"/>
              <a:gd name="T34" fmla="*/ 137239 w 3870"/>
              <a:gd name="T35" fmla="*/ 191783 h 1495"/>
              <a:gd name="T36" fmla="*/ 166862 w 3870"/>
              <a:gd name="T37" fmla="*/ 182396 h 1495"/>
              <a:gd name="T38" fmla="*/ 193306 w 3870"/>
              <a:gd name="T39" fmla="*/ 143548 h 1495"/>
              <a:gd name="T40" fmla="*/ 236821 w 3870"/>
              <a:gd name="T41" fmla="*/ 131417 h 1495"/>
              <a:gd name="T42" fmla="*/ 278829 w 3870"/>
              <a:gd name="T43" fmla="*/ 171709 h 1495"/>
              <a:gd name="T44" fmla="*/ 288201 w 3870"/>
              <a:gd name="T45" fmla="*/ 187884 h 1495"/>
              <a:gd name="T46" fmla="*/ 292720 w 3870"/>
              <a:gd name="T47" fmla="*/ 197271 h 1495"/>
              <a:gd name="T48" fmla="*/ 297406 w 3870"/>
              <a:gd name="T49" fmla="*/ 152935 h 1495"/>
              <a:gd name="T50" fmla="*/ 292720 w 3870"/>
              <a:gd name="T51" fmla="*/ 140804 h 1495"/>
              <a:gd name="T52" fmla="*/ 299080 w 3870"/>
              <a:gd name="T53" fmla="*/ 132862 h 1495"/>
              <a:gd name="T54" fmla="*/ 308285 w 3870"/>
              <a:gd name="T55" fmla="*/ 144848 h 1495"/>
              <a:gd name="T56" fmla="*/ 330042 w 3870"/>
              <a:gd name="T57" fmla="*/ 186439 h 1495"/>
              <a:gd name="T58" fmla="*/ 339415 w 3870"/>
              <a:gd name="T59" fmla="*/ 142248 h 1495"/>
              <a:gd name="T60" fmla="*/ 327030 w 3870"/>
              <a:gd name="T61" fmla="*/ 126074 h 1495"/>
              <a:gd name="T62" fmla="*/ 354980 w 3870"/>
              <a:gd name="T63" fmla="*/ 136905 h 1495"/>
              <a:gd name="T64" fmla="*/ 373725 w 3870"/>
              <a:gd name="T65" fmla="*/ 151635 h 1495"/>
              <a:gd name="T66" fmla="*/ 381423 w 3870"/>
              <a:gd name="T67" fmla="*/ 159578 h 1495"/>
              <a:gd name="T68" fmla="*/ 392302 w 3870"/>
              <a:gd name="T69" fmla="*/ 168965 h 1495"/>
              <a:gd name="T70" fmla="*/ 378243 w 3870"/>
              <a:gd name="T71" fmla="*/ 114088 h 1495"/>
              <a:gd name="T72" fmla="*/ 373725 w 3870"/>
              <a:gd name="T73" fmla="*/ 101957 h 1495"/>
              <a:gd name="T74" fmla="*/ 403181 w 3870"/>
              <a:gd name="T75" fmla="*/ 93870 h 1495"/>
              <a:gd name="T76" fmla="*/ 611549 w 3870"/>
              <a:gd name="T77" fmla="*/ 87226 h 1495"/>
              <a:gd name="T78" fmla="*/ 641005 w 3870"/>
              <a:gd name="T79" fmla="*/ 77840 h 1495"/>
              <a:gd name="T80" fmla="*/ 647365 w 3870"/>
              <a:gd name="T81" fmla="*/ 53722 h 1495"/>
              <a:gd name="T82" fmla="*/ 622428 w 3870"/>
              <a:gd name="T83" fmla="*/ 26861 h 1495"/>
              <a:gd name="T84" fmla="*/ 591298 w 3870"/>
              <a:gd name="T85" fmla="*/ 8087 h 1495"/>
              <a:gd name="T86" fmla="*/ 468453 w 3870"/>
              <a:gd name="T87" fmla="*/ 0 h 1495"/>
              <a:gd name="T88" fmla="*/ 314645 w 3870"/>
              <a:gd name="T89" fmla="*/ 13431 h 1495"/>
              <a:gd name="T90" fmla="*/ 263264 w 3870"/>
              <a:gd name="T91" fmla="*/ 34804 h 1495"/>
              <a:gd name="T92" fmla="*/ 213557 w 3870"/>
              <a:gd name="T93" fmla="*/ 71052 h 1495"/>
              <a:gd name="T94" fmla="*/ 165356 w 3870"/>
              <a:gd name="T95" fmla="*/ 88526 h 1495"/>
              <a:gd name="T96" fmla="*/ 151297 w 3870"/>
              <a:gd name="T97" fmla="*/ 79139 h 1495"/>
              <a:gd name="T98" fmla="*/ 117155 w 3870"/>
              <a:gd name="T99" fmla="*/ 91270 h 14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70"/>
              <a:gd name="T151" fmla="*/ 0 h 1495"/>
              <a:gd name="T152" fmla="*/ 3870 w 3870"/>
              <a:gd name="T153" fmla="*/ 1495 h 14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70" h="1495">
                <a:moveTo>
                  <a:pt x="700" y="632"/>
                </a:moveTo>
                <a:cubicBezTo>
                  <a:pt x="622" y="606"/>
                  <a:pt x="603" y="603"/>
                  <a:pt x="514" y="594"/>
                </a:cubicBezTo>
                <a:cubicBezTo>
                  <a:pt x="414" y="610"/>
                  <a:pt x="323" y="634"/>
                  <a:pt x="226" y="660"/>
                </a:cubicBezTo>
                <a:cubicBezTo>
                  <a:pt x="188" y="684"/>
                  <a:pt x="145" y="695"/>
                  <a:pt x="105" y="715"/>
                </a:cubicBezTo>
                <a:cubicBezTo>
                  <a:pt x="99" y="724"/>
                  <a:pt x="95" y="737"/>
                  <a:pt x="86" y="743"/>
                </a:cubicBezTo>
                <a:cubicBezTo>
                  <a:pt x="75" y="750"/>
                  <a:pt x="59" y="744"/>
                  <a:pt x="49" y="752"/>
                </a:cubicBezTo>
                <a:cubicBezTo>
                  <a:pt x="30" y="768"/>
                  <a:pt x="26" y="797"/>
                  <a:pt x="12" y="817"/>
                </a:cubicBezTo>
                <a:cubicBezTo>
                  <a:pt x="15" y="845"/>
                  <a:pt x="0" y="882"/>
                  <a:pt x="21" y="901"/>
                </a:cubicBezTo>
                <a:cubicBezTo>
                  <a:pt x="40" y="918"/>
                  <a:pt x="71" y="896"/>
                  <a:pt x="96" y="892"/>
                </a:cubicBezTo>
                <a:cubicBezTo>
                  <a:pt x="153" y="882"/>
                  <a:pt x="191" y="845"/>
                  <a:pt x="244" y="827"/>
                </a:cubicBezTo>
                <a:cubicBezTo>
                  <a:pt x="263" y="815"/>
                  <a:pt x="281" y="802"/>
                  <a:pt x="300" y="790"/>
                </a:cubicBezTo>
                <a:cubicBezTo>
                  <a:pt x="311" y="783"/>
                  <a:pt x="316" y="768"/>
                  <a:pt x="328" y="762"/>
                </a:cubicBezTo>
                <a:cubicBezTo>
                  <a:pt x="345" y="752"/>
                  <a:pt x="367" y="754"/>
                  <a:pt x="384" y="743"/>
                </a:cubicBezTo>
                <a:cubicBezTo>
                  <a:pt x="393" y="737"/>
                  <a:pt x="403" y="731"/>
                  <a:pt x="412" y="725"/>
                </a:cubicBezTo>
                <a:cubicBezTo>
                  <a:pt x="495" y="731"/>
                  <a:pt x="572" y="736"/>
                  <a:pt x="653" y="752"/>
                </a:cubicBezTo>
                <a:cubicBezTo>
                  <a:pt x="695" y="816"/>
                  <a:pt x="682" y="787"/>
                  <a:pt x="700" y="836"/>
                </a:cubicBezTo>
                <a:cubicBezTo>
                  <a:pt x="689" y="876"/>
                  <a:pt x="701" y="928"/>
                  <a:pt x="672" y="957"/>
                </a:cubicBezTo>
                <a:cubicBezTo>
                  <a:pt x="654" y="975"/>
                  <a:pt x="622" y="964"/>
                  <a:pt x="597" y="966"/>
                </a:cubicBezTo>
                <a:cubicBezTo>
                  <a:pt x="557" y="970"/>
                  <a:pt x="517" y="972"/>
                  <a:pt x="477" y="975"/>
                </a:cubicBezTo>
                <a:cubicBezTo>
                  <a:pt x="385" y="982"/>
                  <a:pt x="297" y="986"/>
                  <a:pt x="207" y="1003"/>
                </a:cubicBezTo>
                <a:cubicBezTo>
                  <a:pt x="149" y="1042"/>
                  <a:pt x="110" y="1085"/>
                  <a:pt x="86" y="1152"/>
                </a:cubicBezTo>
                <a:cubicBezTo>
                  <a:pt x="111" y="1189"/>
                  <a:pt x="127" y="1196"/>
                  <a:pt x="170" y="1208"/>
                </a:cubicBezTo>
                <a:cubicBezTo>
                  <a:pt x="201" y="1205"/>
                  <a:pt x="232" y="1203"/>
                  <a:pt x="263" y="1198"/>
                </a:cubicBezTo>
                <a:cubicBezTo>
                  <a:pt x="288" y="1194"/>
                  <a:pt x="337" y="1180"/>
                  <a:pt x="337" y="1180"/>
                </a:cubicBezTo>
                <a:cubicBezTo>
                  <a:pt x="346" y="1174"/>
                  <a:pt x="355" y="1166"/>
                  <a:pt x="365" y="1161"/>
                </a:cubicBezTo>
                <a:cubicBezTo>
                  <a:pt x="383" y="1153"/>
                  <a:pt x="421" y="1143"/>
                  <a:pt x="421" y="1143"/>
                </a:cubicBezTo>
                <a:cubicBezTo>
                  <a:pt x="430" y="1137"/>
                  <a:pt x="442" y="1133"/>
                  <a:pt x="449" y="1124"/>
                </a:cubicBezTo>
                <a:cubicBezTo>
                  <a:pt x="455" y="1116"/>
                  <a:pt x="451" y="1103"/>
                  <a:pt x="458" y="1096"/>
                </a:cubicBezTo>
                <a:cubicBezTo>
                  <a:pt x="486" y="1068"/>
                  <a:pt x="531" y="1043"/>
                  <a:pt x="570" y="1031"/>
                </a:cubicBezTo>
                <a:cubicBezTo>
                  <a:pt x="604" y="1034"/>
                  <a:pt x="642" y="1024"/>
                  <a:pt x="672" y="1040"/>
                </a:cubicBezTo>
                <a:cubicBezTo>
                  <a:pt x="672" y="1040"/>
                  <a:pt x="657" y="1100"/>
                  <a:pt x="653" y="1105"/>
                </a:cubicBezTo>
                <a:cubicBezTo>
                  <a:pt x="598" y="1175"/>
                  <a:pt x="526" y="1226"/>
                  <a:pt x="477" y="1301"/>
                </a:cubicBezTo>
                <a:cubicBezTo>
                  <a:pt x="480" y="1329"/>
                  <a:pt x="477" y="1358"/>
                  <a:pt x="486" y="1384"/>
                </a:cubicBezTo>
                <a:cubicBezTo>
                  <a:pt x="490" y="1395"/>
                  <a:pt x="503" y="1402"/>
                  <a:pt x="514" y="1403"/>
                </a:cubicBezTo>
                <a:cubicBezTo>
                  <a:pt x="594" y="1408"/>
                  <a:pt x="685" y="1388"/>
                  <a:pt x="765" y="1375"/>
                </a:cubicBezTo>
                <a:cubicBezTo>
                  <a:pt x="785" y="1361"/>
                  <a:pt x="798" y="1338"/>
                  <a:pt x="820" y="1328"/>
                </a:cubicBezTo>
                <a:cubicBezTo>
                  <a:pt x="853" y="1313"/>
                  <a:pt x="905" y="1313"/>
                  <a:pt x="941" y="1301"/>
                </a:cubicBezTo>
                <a:cubicBezTo>
                  <a:pt x="960" y="1288"/>
                  <a:pt x="990" y="1284"/>
                  <a:pt x="997" y="1263"/>
                </a:cubicBezTo>
                <a:cubicBezTo>
                  <a:pt x="1020" y="1198"/>
                  <a:pt x="1006" y="1224"/>
                  <a:pt x="1034" y="1180"/>
                </a:cubicBezTo>
                <a:cubicBezTo>
                  <a:pt x="1050" y="1079"/>
                  <a:pt x="1053" y="1027"/>
                  <a:pt x="1155" y="994"/>
                </a:cubicBezTo>
                <a:cubicBezTo>
                  <a:pt x="1200" y="963"/>
                  <a:pt x="1251" y="964"/>
                  <a:pt x="1304" y="957"/>
                </a:cubicBezTo>
                <a:cubicBezTo>
                  <a:pt x="1342" y="944"/>
                  <a:pt x="1376" y="924"/>
                  <a:pt x="1415" y="910"/>
                </a:cubicBezTo>
                <a:cubicBezTo>
                  <a:pt x="1453" y="854"/>
                  <a:pt x="1514" y="875"/>
                  <a:pt x="1573" y="882"/>
                </a:cubicBezTo>
                <a:cubicBezTo>
                  <a:pt x="1654" y="963"/>
                  <a:pt x="1603" y="1096"/>
                  <a:pt x="1666" y="1189"/>
                </a:cubicBezTo>
                <a:cubicBezTo>
                  <a:pt x="1688" y="1258"/>
                  <a:pt x="1670" y="1231"/>
                  <a:pt x="1712" y="1273"/>
                </a:cubicBezTo>
                <a:cubicBezTo>
                  <a:pt x="1715" y="1282"/>
                  <a:pt x="1718" y="1292"/>
                  <a:pt x="1722" y="1301"/>
                </a:cubicBezTo>
                <a:cubicBezTo>
                  <a:pt x="1727" y="1311"/>
                  <a:pt x="1736" y="1318"/>
                  <a:pt x="1740" y="1328"/>
                </a:cubicBezTo>
                <a:cubicBezTo>
                  <a:pt x="1745" y="1340"/>
                  <a:pt x="1741" y="1356"/>
                  <a:pt x="1749" y="1366"/>
                </a:cubicBezTo>
                <a:cubicBezTo>
                  <a:pt x="1755" y="1374"/>
                  <a:pt x="1768" y="1372"/>
                  <a:pt x="1777" y="1375"/>
                </a:cubicBezTo>
                <a:cubicBezTo>
                  <a:pt x="1897" y="1495"/>
                  <a:pt x="1803" y="1136"/>
                  <a:pt x="1777" y="1059"/>
                </a:cubicBezTo>
                <a:cubicBezTo>
                  <a:pt x="1771" y="1040"/>
                  <a:pt x="1765" y="1022"/>
                  <a:pt x="1759" y="1003"/>
                </a:cubicBezTo>
                <a:cubicBezTo>
                  <a:pt x="1756" y="994"/>
                  <a:pt x="1749" y="975"/>
                  <a:pt x="1749" y="975"/>
                </a:cubicBezTo>
                <a:cubicBezTo>
                  <a:pt x="1752" y="953"/>
                  <a:pt x="1747" y="928"/>
                  <a:pt x="1759" y="910"/>
                </a:cubicBezTo>
                <a:cubicBezTo>
                  <a:pt x="1765" y="902"/>
                  <a:pt x="1779" y="914"/>
                  <a:pt x="1787" y="920"/>
                </a:cubicBezTo>
                <a:cubicBezTo>
                  <a:pt x="1818" y="946"/>
                  <a:pt x="1795" y="946"/>
                  <a:pt x="1814" y="975"/>
                </a:cubicBezTo>
                <a:cubicBezTo>
                  <a:pt x="1821" y="986"/>
                  <a:pt x="1833" y="994"/>
                  <a:pt x="1842" y="1003"/>
                </a:cubicBezTo>
                <a:cubicBezTo>
                  <a:pt x="1868" y="1098"/>
                  <a:pt x="1830" y="978"/>
                  <a:pt x="1880" y="1078"/>
                </a:cubicBezTo>
                <a:cubicBezTo>
                  <a:pt x="1913" y="1144"/>
                  <a:pt x="1908" y="1248"/>
                  <a:pt x="1972" y="1291"/>
                </a:cubicBezTo>
                <a:cubicBezTo>
                  <a:pt x="2050" y="1282"/>
                  <a:pt x="2060" y="1288"/>
                  <a:pt x="2112" y="1236"/>
                </a:cubicBezTo>
                <a:cubicBezTo>
                  <a:pt x="2099" y="1137"/>
                  <a:pt x="2079" y="1069"/>
                  <a:pt x="2028" y="985"/>
                </a:cubicBezTo>
                <a:cubicBezTo>
                  <a:pt x="2011" y="957"/>
                  <a:pt x="1990" y="929"/>
                  <a:pt x="1972" y="901"/>
                </a:cubicBezTo>
                <a:cubicBezTo>
                  <a:pt x="1966" y="892"/>
                  <a:pt x="1954" y="873"/>
                  <a:pt x="1954" y="873"/>
                </a:cubicBezTo>
                <a:cubicBezTo>
                  <a:pt x="2016" y="833"/>
                  <a:pt x="2038" y="881"/>
                  <a:pt x="2084" y="920"/>
                </a:cubicBezTo>
                <a:cubicBezTo>
                  <a:pt x="2096" y="930"/>
                  <a:pt x="2108" y="939"/>
                  <a:pt x="2121" y="948"/>
                </a:cubicBezTo>
                <a:cubicBezTo>
                  <a:pt x="2130" y="954"/>
                  <a:pt x="2141" y="959"/>
                  <a:pt x="2149" y="966"/>
                </a:cubicBezTo>
                <a:cubicBezTo>
                  <a:pt x="2182" y="994"/>
                  <a:pt x="2198" y="1026"/>
                  <a:pt x="2233" y="1050"/>
                </a:cubicBezTo>
                <a:cubicBezTo>
                  <a:pt x="2239" y="1059"/>
                  <a:pt x="2244" y="1069"/>
                  <a:pt x="2251" y="1078"/>
                </a:cubicBezTo>
                <a:cubicBezTo>
                  <a:pt x="2259" y="1088"/>
                  <a:pt x="2272" y="1094"/>
                  <a:pt x="2279" y="1105"/>
                </a:cubicBezTo>
                <a:cubicBezTo>
                  <a:pt x="2284" y="1113"/>
                  <a:pt x="2281" y="1126"/>
                  <a:pt x="2288" y="1133"/>
                </a:cubicBezTo>
                <a:cubicBezTo>
                  <a:pt x="2304" y="1149"/>
                  <a:pt x="2344" y="1170"/>
                  <a:pt x="2344" y="1170"/>
                </a:cubicBezTo>
                <a:cubicBezTo>
                  <a:pt x="2362" y="1135"/>
                  <a:pt x="2372" y="1106"/>
                  <a:pt x="2381" y="1068"/>
                </a:cubicBezTo>
                <a:cubicBezTo>
                  <a:pt x="2367" y="968"/>
                  <a:pt x="2346" y="851"/>
                  <a:pt x="2260" y="790"/>
                </a:cubicBezTo>
                <a:cubicBezTo>
                  <a:pt x="2257" y="781"/>
                  <a:pt x="2256" y="770"/>
                  <a:pt x="2251" y="762"/>
                </a:cubicBezTo>
                <a:cubicBezTo>
                  <a:pt x="2233" y="735"/>
                  <a:pt x="2206" y="741"/>
                  <a:pt x="2233" y="706"/>
                </a:cubicBezTo>
                <a:cubicBezTo>
                  <a:pt x="2240" y="697"/>
                  <a:pt x="2251" y="693"/>
                  <a:pt x="2260" y="687"/>
                </a:cubicBezTo>
                <a:cubicBezTo>
                  <a:pt x="2303" y="626"/>
                  <a:pt x="2273" y="653"/>
                  <a:pt x="2409" y="650"/>
                </a:cubicBezTo>
                <a:cubicBezTo>
                  <a:pt x="2638" y="645"/>
                  <a:pt x="2868" y="644"/>
                  <a:pt x="3097" y="641"/>
                </a:cubicBezTo>
                <a:cubicBezTo>
                  <a:pt x="3292" y="636"/>
                  <a:pt x="3465" y="630"/>
                  <a:pt x="3654" y="604"/>
                </a:cubicBezTo>
                <a:cubicBezTo>
                  <a:pt x="3694" y="592"/>
                  <a:pt x="3737" y="592"/>
                  <a:pt x="3775" y="576"/>
                </a:cubicBezTo>
                <a:cubicBezTo>
                  <a:pt x="3795" y="568"/>
                  <a:pt x="3830" y="539"/>
                  <a:pt x="3830" y="539"/>
                </a:cubicBezTo>
                <a:cubicBezTo>
                  <a:pt x="3840" y="511"/>
                  <a:pt x="3858" y="455"/>
                  <a:pt x="3858" y="455"/>
                </a:cubicBezTo>
                <a:cubicBezTo>
                  <a:pt x="3861" y="427"/>
                  <a:pt x="3870" y="400"/>
                  <a:pt x="3868" y="372"/>
                </a:cubicBezTo>
                <a:cubicBezTo>
                  <a:pt x="3864" y="299"/>
                  <a:pt x="3826" y="265"/>
                  <a:pt x="3775" y="223"/>
                </a:cubicBezTo>
                <a:cubicBezTo>
                  <a:pt x="3728" y="184"/>
                  <a:pt x="3769" y="202"/>
                  <a:pt x="3719" y="186"/>
                </a:cubicBezTo>
                <a:cubicBezTo>
                  <a:pt x="3716" y="177"/>
                  <a:pt x="3717" y="165"/>
                  <a:pt x="3710" y="158"/>
                </a:cubicBezTo>
                <a:cubicBezTo>
                  <a:pt x="3677" y="125"/>
                  <a:pt x="3582" y="68"/>
                  <a:pt x="3533" y="56"/>
                </a:cubicBezTo>
                <a:cubicBezTo>
                  <a:pt x="3455" y="16"/>
                  <a:pt x="3430" y="23"/>
                  <a:pt x="3320" y="18"/>
                </a:cubicBezTo>
                <a:cubicBezTo>
                  <a:pt x="3146" y="11"/>
                  <a:pt x="2799" y="0"/>
                  <a:pt x="2799" y="0"/>
                </a:cubicBezTo>
                <a:cubicBezTo>
                  <a:pt x="2708" y="2"/>
                  <a:pt x="2325" y="0"/>
                  <a:pt x="2140" y="18"/>
                </a:cubicBezTo>
                <a:cubicBezTo>
                  <a:pt x="2048" y="27"/>
                  <a:pt x="1969" y="78"/>
                  <a:pt x="1880" y="93"/>
                </a:cubicBezTo>
                <a:cubicBezTo>
                  <a:pt x="1848" y="108"/>
                  <a:pt x="1821" y="128"/>
                  <a:pt x="1787" y="139"/>
                </a:cubicBezTo>
                <a:cubicBezTo>
                  <a:pt x="1731" y="195"/>
                  <a:pt x="1638" y="193"/>
                  <a:pt x="1573" y="241"/>
                </a:cubicBezTo>
                <a:cubicBezTo>
                  <a:pt x="1508" y="289"/>
                  <a:pt x="1475" y="374"/>
                  <a:pt x="1396" y="399"/>
                </a:cubicBezTo>
                <a:cubicBezTo>
                  <a:pt x="1352" y="430"/>
                  <a:pt x="1324" y="468"/>
                  <a:pt x="1276" y="492"/>
                </a:cubicBezTo>
                <a:cubicBezTo>
                  <a:pt x="1234" y="553"/>
                  <a:pt x="1186" y="617"/>
                  <a:pt x="1118" y="650"/>
                </a:cubicBezTo>
                <a:cubicBezTo>
                  <a:pt x="1071" y="639"/>
                  <a:pt x="1033" y="627"/>
                  <a:pt x="988" y="613"/>
                </a:cubicBezTo>
                <a:cubicBezTo>
                  <a:pt x="979" y="604"/>
                  <a:pt x="970" y="593"/>
                  <a:pt x="960" y="585"/>
                </a:cubicBezTo>
                <a:cubicBezTo>
                  <a:pt x="942" y="571"/>
                  <a:pt x="904" y="548"/>
                  <a:pt x="904" y="548"/>
                </a:cubicBezTo>
                <a:cubicBezTo>
                  <a:pt x="815" y="559"/>
                  <a:pt x="819" y="571"/>
                  <a:pt x="746" y="594"/>
                </a:cubicBezTo>
                <a:cubicBezTo>
                  <a:pt x="723" y="630"/>
                  <a:pt x="738" y="618"/>
                  <a:pt x="700" y="632"/>
                </a:cubicBezTo>
                <a:close/>
              </a:path>
            </a:pathLst>
          </a:custGeom>
          <a:solidFill>
            <a:schemeClr val="bg1"/>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lang="cs-CZ" dirty="0" smtClean="0"/>
              <a:t>Standardy půdních metod - ISO</a:t>
            </a:r>
          </a:p>
        </p:txBody>
      </p:sp>
      <p:pic>
        <p:nvPicPr>
          <p:cNvPr id="30724"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719138" y="0"/>
            <a:ext cx="8424862" cy="298450"/>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Půdní mikroorganismy</a:t>
            </a:r>
          </a:p>
        </p:txBody>
      </p:sp>
      <p:graphicFrame>
        <p:nvGraphicFramePr>
          <p:cNvPr id="9" name="Tabulka 8"/>
          <p:cNvGraphicFramePr>
            <a:graphicFrameLocks noGrp="1"/>
          </p:cNvGraphicFramePr>
          <p:nvPr/>
        </p:nvGraphicFramePr>
        <p:xfrm>
          <a:off x="120519" y="1175110"/>
          <a:ext cx="8928992" cy="5297318"/>
        </p:xfrm>
        <a:graphic>
          <a:graphicData uri="http://schemas.openxmlformats.org/drawingml/2006/table">
            <a:tbl>
              <a:tblPr>
                <a:tableStyleId>{3C2FFA5D-87B4-456A-9821-1D502468CF0F}</a:tableStyleId>
              </a:tblPr>
              <a:tblGrid>
                <a:gridCol w="1587021">
                  <a:extLst>
                    <a:ext uri="{9D8B030D-6E8A-4147-A177-3AD203B41FA5}">
                      <a16:colId xmlns:a16="http://schemas.microsoft.com/office/drawing/2014/main" val="20000"/>
                    </a:ext>
                  </a:extLst>
                </a:gridCol>
                <a:gridCol w="7341971">
                  <a:extLst>
                    <a:ext uri="{9D8B030D-6E8A-4147-A177-3AD203B41FA5}">
                      <a16:colId xmlns:a16="http://schemas.microsoft.com/office/drawing/2014/main" val="20001"/>
                    </a:ext>
                  </a:extLst>
                </a:gridCol>
              </a:tblGrid>
              <a:tr h="370582">
                <a:tc>
                  <a:txBody>
                    <a:bodyPr/>
                    <a:lstStyle/>
                    <a:p>
                      <a:pPr algn="l" fontAlgn="t"/>
                      <a:r>
                        <a:rPr lang="cs-CZ" sz="1200" b="1" u="none" strike="noStrike" dirty="0"/>
                        <a:t>ISO 10381-6:2009</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dirty="0"/>
                        <a:t>Soil quality -- Sampling -- Part 6: Guidance on the collection, handling and storage of soil under aerobic conditions for the assessment of microbiological processes, biomass and diversity in the laboratory</a:t>
                      </a:r>
                      <a:endParaRPr lang="en-US" sz="1200" b="1" i="0" u="none" strike="noStrike" dirty="0">
                        <a:solidFill>
                          <a:srgbClr val="000000"/>
                        </a:solidFill>
                        <a:latin typeface="Calibri"/>
                      </a:endParaRPr>
                    </a:p>
                  </a:txBody>
                  <a:tcPr marL="6888" marR="6888" marT="6888" marB="0"/>
                </a:tc>
                <a:extLst>
                  <a:ext uri="{0D108BD9-81ED-4DB2-BD59-A6C34878D82A}">
                    <a16:rowId xmlns:a16="http://schemas.microsoft.com/office/drawing/2014/main" val="10000"/>
                  </a:ext>
                </a:extLst>
              </a:tr>
              <a:tr h="249350">
                <a:tc>
                  <a:txBody>
                    <a:bodyPr/>
                    <a:lstStyle/>
                    <a:p>
                      <a:pPr algn="l" fontAlgn="t"/>
                      <a:r>
                        <a:rPr lang="cs-CZ" sz="1200" b="1" u="none" strike="noStrike" dirty="0"/>
                        <a:t>ISO 14240-1:1997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soil microbial biomass -- Part 1: Substrate-induced respiration method</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1"/>
                  </a:ext>
                </a:extLst>
              </a:tr>
              <a:tr h="137763">
                <a:tc>
                  <a:txBody>
                    <a:bodyPr/>
                    <a:lstStyle/>
                    <a:p>
                      <a:pPr algn="l" fontAlgn="t"/>
                      <a:r>
                        <a:rPr lang="cs-CZ" sz="1200" b="1" u="none" strike="noStrike" dirty="0"/>
                        <a:t>ISO 14240-2:1997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soil microbial biomass -- Part 2: Fumigation-extraction method</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2"/>
                  </a:ext>
                </a:extLst>
              </a:tr>
              <a:tr h="137763">
                <a:tc>
                  <a:txBody>
                    <a:bodyPr/>
                    <a:lstStyle/>
                    <a:p>
                      <a:pPr algn="l" fontAlgn="t"/>
                      <a:r>
                        <a:rPr lang="cs-CZ" sz="1200" b="1" u="none" strike="noStrike" dirty="0"/>
                        <a:t>ISO 16072:2002</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Laboratory methods for determination of microbial soil respiration</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3"/>
                  </a:ext>
                </a:extLst>
              </a:tr>
              <a:tr h="137763">
                <a:tc>
                  <a:txBody>
                    <a:bodyPr/>
                    <a:lstStyle/>
                    <a:p>
                      <a:pPr algn="l" fontAlgn="t"/>
                      <a:r>
                        <a:rPr lang="cs-CZ" sz="1200" b="1" u="none" strike="noStrike" dirty="0"/>
                        <a:t>ISO 17155:2002</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abundance and activity of soil microflora using respiration curves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4"/>
                  </a:ext>
                </a:extLst>
              </a:tr>
              <a:tr h="275525">
                <a:tc>
                  <a:txBody>
                    <a:bodyPr/>
                    <a:lstStyle/>
                    <a:p>
                      <a:pPr algn="l" fontAlgn="t"/>
                      <a:r>
                        <a:rPr lang="cs-CZ" sz="1200" b="1" u="none" strike="noStrike" dirty="0"/>
                        <a:t>ISO 15685:2004</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potential nitrification and inhibition of nitrification -- Rapid test by ammonium oxidation</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5"/>
                  </a:ext>
                </a:extLst>
              </a:tr>
              <a:tr h="275525">
                <a:tc>
                  <a:txBody>
                    <a:bodyPr/>
                    <a:lstStyle/>
                    <a:p>
                      <a:pPr algn="l" fontAlgn="t"/>
                      <a:r>
                        <a:rPr lang="cs-CZ" sz="1200" b="1" u="none" strike="noStrike" dirty="0"/>
                        <a:t>ISO 14238:1997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Biological methods -- Determination of nitrogen mineralization and nitrification in soils and the influence of chemicals on these processes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6"/>
                  </a:ext>
                </a:extLst>
              </a:tr>
              <a:tr h="275525">
                <a:tc>
                  <a:txBody>
                    <a:bodyPr/>
                    <a:lstStyle/>
                    <a:p>
                      <a:pPr algn="l" fontAlgn="t"/>
                      <a:r>
                        <a:rPr lang="cs-CZ" sz="1200" b="1" u="none" strike="noStrike" dirty="0"/>
                        <a:t>ISO 23753-1:2005</a:t>
                      </a:r>
                      <a:endParaRPr lang="cs-CZ" sz="1200" b="1" i="0" u="none" strike="noStrike" dirty="0">
                        <a:solidFill>
                          <a:srgbClr val="000000"/>
                        </a:solidFill>
                        <a:latin typeface="Calibri"/>
                      </a:endParaRPr>
                    </a:p>
                  </a:txBody>
                  <a:tcPr marL="6888" marR="6888" marT="6888" marB="0"/>
                </a:tc>
                <a:tc>
                  <a:txBody>
                    <a:bodyPr/>
                    <a:lstStyle/>
                    <a:p>
                      <a:pPr algn="l" fontAlgn="t"/>
                      <a:r>
                        <a:rPr lang="cs-CZ" sz="1200" u="none" strike="noStrike"/>
                        <a:t>Soil quality -- Determination of dehydrogenase activity in soils -- Part 1: Method using triphenyltetrazolium chloride (TTC)</a:t>
                      </a:r>
                      <a:endParaRPr lang="cs-CZ"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7"/>
                  </a:ext>
                </a:extLst>
              </a:tr>
              <a:tr h="275525">
                <a:tc>
                  <a:txBody>
                    <a:bodyPr/>
                    <a:lstStyle/>
                    <a:p>
                      <a:pPr algn="l" fontAlgn="t"/>
                      <a:r>
                        <a:rPr lang="cs-CZ" sz="1200" u="none" strike="noStrike"/>
                        <a:t>ISO 23753-2:2005</a:t>
                      </a:r>
                      <a:endParaRPr lang="cs-CZ" sz="1200" b="0" i="0" u="none" strike="noStrike">
                        <a:solidFill>
                          <a:srgbClr val="000000"/>
                        </a:solidFill>
                        <a:latin typeface="Calibri"/>
                      </a:endParaRPr>
                    </a:p>
                  </a:txBody>
                  <a:tcPr marL="6888" marR="6888" marT="6888" marB="0"/>
                </a:tc>
                <a:tc>
                  <a:txBody>
                    <a:bodyPr/>
                    <a:lstStyle/>
                    <a:p>
                      <a:pPr algn="l" fontAlgn="t"/>
                      <a:r>
                        <a:rPr lang="cs-CZ" sz="1200" u="none" strike="noStrike" dirty="0" err="1"/>
                        <a:t>Soil</a:t>
                      </a:r>
                      <a:r>
                        <a:rPr lang="cs-CZ" sz="1200" u="none" strike="noStrike" dirty="0"/>
                        <a:t> </a:t>
                      </a:r>
                      <a:r>
                        <a:rPr lang="cs-CZ" sz="1200" u="none" strike="noStrike" dirty="0" err="1"/>
                        <a:t>quality</a:t>
                      </a:r>
                      <a:r>
                        <a:rPr lang="cs-CZ" sz="1200" u="none" strike="noStrike" dirty="0"/>
                        <a:t> -- </a:t>
                      </a:r>
                      <a:r>
                        <a:rPr lang="cs-CZ" sz="1200" u="none" strike="noStrike" dirty="0" err="1"/>
                        <a:t>Determination</a:t>
                      </a:r>
                      <a:r>
                        <a:rPr lang="cs-CZ" sz="1200" u="none" strike="noStrike" dirty="0"/>
                        <a:t> </a:t>
                      </a:r>
                      <a:r>
                        <a:rPr lang="cs-CZ" sz="1200" u="none" strike="noStrike" dirty="0" err="1"/>
                        <a:t>of</a:t>
                      </a:r>
                      <a:r>
                        <a:rPr lang="cs-CZ" sz="1200" u="none" strike="noStrike" dirty="0"/>
                        <a:t> </a:t>
                      </a:r>
                      <a:r>
                        <a:rPr lang="cs-CZ" sz="1200" u="none" strike="noStrike" dirty="0" err="1"/>
                        <a:t>dehydrogenase</a:t>
                      </a:r>
                      <a:r>
                        <a:rPr lang="cs-CZ" sz="1200" u="none" strike="noStrike" dirty="0"/>
                        <a:t> </a:t>
                      </a:r>
                      <a:r>
                        <a:rPr lang="cs-CZ" sz="1200" u="none" strike="noStrike" dirty="0" err="1"/>
                        <a:t>activity</a:t>
                      </a:r>
                      <a:r>
                        <a:rPr lang="cs-CZ" sz="1200" u="none" strike="noStrike" dirty="0"/>
                        <a:t> in </a:t>
                      </a:r>
                      <a:r>
                        <a:rPr lang="cs-CZ" sz="1200" u="none" strike="noStrike" dirty="0" err="1"/>
                        <a:t>soils</a:t>
                      </a:r>
                      <a:r>
                        <a:rPr lang="cs-CZ" sz="1200" u="none" strike="noStrike" dirty="0"/>
                        <a:t> -- Part 2: </a:t>
                      </a:r>
                      <a:r>
                        <a:rPr lang="cs-CZ" sz="1200" u="none" strike="noStrike" dirty="0" err="1"/>
                        <a:t>Method</a:t>
                      </a:r>
                      <a:r>
                        <a:rPr lang="cs-CZ" sz="1200" u="none" strike="noStrike" dirty="0"/>
                        <a:t> </a:t>
                      </a:r>
                      <a:r>
                        <a:rPr lang="cs-CZ" sz="1200" u="none" strike="noStrike" dirty="0" err="1"/>
                        <a:t>using</a:t>
                      </a:r>
                      <a:r>
                        <a:rPr lang="cs-CZ" sz="1200" u="none" strike="noStrike" dirty="0"/>
                        <a:t> </a:t>
                      </a:r>
                      <a:r>
                        <a:rPr lang="cs-CZ" sz="1200" u="none" strike="noStrike" dirty="0" err="1"/>
                        <a:t>iodotetrazolium</a:t>
                      </a:r>
                      <a:r>
                        <a:rPr lang="cs-CZ" sz="1200" u="none" strike="noStrike" dirty="0"/>
                        <a:t> chloride (INT)</a:t>
                      </a:r>
                      <a:endParaRPr lang="cs-CZ" sz="1200" b="1" i="0" u="none" strike="noStrike" dirty="0">
                        <a:solidFill>
                          <a:srgbClr val="000000"/>
                        </a:solidFill>
                        <a:latin typeface="Calibri"/>
                      </a:endParaRPr>
                    </a:p>
                  </a:txBody>
                  <a:tcPr marL="6888" marR="6888" marT="6888" marB="0"/>
                </a:tc>
                <a:extLst>
                  <a:ext uri="{0D108BD9-81ED-4DB2-BD59-A6C34878D82A}">
                    <a16:rowId xmlns:a16="http://schemas.microsoft.com/office/drawing/2014/main" val="10008"/>
                  </a:ext>
                </a:extLst>
              </a:tr>
              <a:tr h="137763">
                <a:tc>
                  <a:txBody>
                    <a:bodyPr/>
                    <a:lstStyle/>
                    <a:p>
                      <a:pPr algn="l" fontAlgn="t"/>
                      <a:r>
                        <a:rPr lang="cs-CZ" sz="1200" u="none" strike="noStrike"/>
                        <a:t>ISO/DIS 11063</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Method to directly extract DNA from soil samples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09"/>
                  </a:ext>
                </a:extLst>
              </a:tr>
              <a:tr h="275525">
                <a:tc>
                  <a:txBody>
                    <a:bodyPr/>
                    <a:lstStyle/>
                    <a:p>
                      <a:pPr algn="l" fontAlgn="t"/>
                      <a:r>
                        <a:rPr lang="cs-CZ" sz="1200" u="none" strike="noStrike"/>
                        <a:t>ISO/TS 29843-1:2010</a:t>
                      </a:r>
                      <a:endParaRPr lang="cs-CZ" sz="1200" b="0" i="0" u="none" strike="noStrike">
                        <a:solidFill>
                          <a:srgbClr val="000000"/>
                        </a:solidFill>
                        <a:latin typeface="Calibri"/>
                      </a:endParaRPr>
                    </a:p>
                  </a:txBody>
                  <a:tcPr marL="6888" marR="6888" marT="6888" marB="0"/>
                </a:tc>
                <a:tc>
                  <a:txBody>
                    <a:bodyPr/>
                    <a:lstStyle/>
                    <a:p>
                      <a:pPr algn="l" fontAlgn="t"/>
                      <a:r>
                        <a:rPr lang="cs-CZ" sz="1200" u="none" strike="noStrike"/>
                        <a:t>Soil quality -- Determination of soil microbial diversity -- Part 1: Method by phospholipid fatty acid analysis (PLFA) and phospholipid ether lipids (PLEL) analysis</a:t>
                      </a:r>
                      <a:endParaRPr lang="cs-CZ"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0"/>
                  </a:ext>
                </a:extLst>
              </a:tr>
              <a:tr h="275525">
                <a:tc>
                  <a:txBody>
                    <a:bodyPr/>
                    <a:lstStyle/>
                    <a:p>
                      <a:pPr algn="l" fontAlgn="t"/>
                      <a:r>
                        <a:rPr lang="cs-CZ" sz="1200" u="none" strike="noStrike"/>
                        <a:t>ISO/PRF TS 29843-2</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Determination of soil microbial diversity -- Part 2: Method by phospholipid fatty acid analysis (PLFA) using the simple PLFA extraction method</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1"/>
                  </a:ext>
                </a:extLst>
              </a:tr>
              <a:tr h="137763">
                <a:tc>
                  <a:txBody>
                    <a:bodyPr/>
                    <a:lstStyle/>
                    <a:p>
                      <a:pPr algn="l" fontAlgn="t"/>
                      <a:r>
                        <a:rPr lang="cs-CZ" sz="1200" u="none" strike="noStrike"/>
                        <a:t>ISO/TS 10832:2009</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Effects of pollutants on mycorrhizal fungi -- Spore germination test</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2"/>
                  </a:ext>
                </a:extLst>
              </a:tr>
              <a:tr h="275525">
                <a:tc>
                  <a:txBody>
                    <a:bodyPr/>
                    <a:lstStyle/>
                    <a:p>
                      <a:pPr algn="l" fontAlgn="t"/>
                      <a:r>
                        <a:rPr lang="cs-CZ" sz="1200" u="none" strike="noStrike"/>
                        <a:t>ISO/TS 22939:2010</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Measurement of enzyme activity patterns in soil samples using fluorogenic substrates in micro-well plates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3"/>
                  </a:ext>
                </a:extLst>
              </a:tr>
              <a:tr h="275525">
                <a:tc>
                  <a:txBody>
                    <a:bodyPr/>
                    <a:lstStyle/>
                    <a:p>
                      <a:pPr algn="l" fontAlgn="t"/>
                      <a:r>
                        <a:rPr lang="cs-CZ" sz="1200" u="none" strike="noStrike"/>
                        <a:t>ISO 11266:1994</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Guidance on laboratory testing for biodegradation of organic chemicals in soil under aerobic conditions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4"/>
                  </a:ext>
                </a:extLst>
              </a:tr>
              <a:tr h="275525">
                <a:tc>
                  <a:txBody>
                    <a:bodyPr/>
                    <a:lstStyle/>
                    <a:p>
                      <a:pPr algn="l" fontAlgn="t"/>
                      <a:r>
                        <a:rPr lang="cs-CZ" sz="1200" u="none" strike="noStrike"/>
                        <a:t>ISO 15473:2002</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Guidance on laboratory testing for biodegradation of organic chemicals in soil under anaerobic conditions</a:t>
                      </a:r>
                      <a:endParaRPr lang="en-US" sz="1200" b="1" i="0" u="none" strike="noStrike">
                        <a:solidFill>
                          <a:srgbClr val="000000"/>
                        </a:solidFill>
                        <a:latin typeface="Calibri"/>
                      </a:endParaRPr>
                    </a:p>
                  </a:txBody>
                  <a:tcPr marL="6888" marR="6888" marT="6888" marB="0"/>
                </a:tc>
                <a:extLst>
                  <a:ext uri="{0D108BD9-81ED-4DB2-BD59-A6C34878D82A}">
                    <a16:rowId xmlns:a16="http://schemas.microsoft.com/office/drawing/2014/main" val="10015"/>
                  </a:ext>
                </a:extLst>
              </a:tr>
              <a:tr h="275525">
                <a:tc>
                  <a:txBody>
                    <a:bodyPr/>
                    <a:lstStyle/>
                    <a:p>
                      <a:pPr algn="l" fontAlgn="t"/>
                      <a:r>
                        <a:rPr lang="cs-CZ" sz="1200" u="none" strike="noStrike" dirty="0"/>
                        <a:t>ISO 14239:1997</a:t>
                      </a:r>
                      <a:endParaRPr lang="cs-CZ" sz="1200" b="0" i="0" u="none" strike="noStrike" dirty="0">
                        <a:solidFill>
                          <a:srgbClr val="000000"/>
                        </a:solidFill>
                        <a:latin typeface="Calibri"/>
                      </a:endParaRPr>
                    </a:p>
                  </a:txBody>
                  <a:tcPr marL="6888" marR="6888" marT="6888" marB="0"/>
                </a:tc>
                <a:tc>
                  <a:txBody>
                    <a:bodyPr/>
                    <a:lstStyle/>
                    <a:p>
                      <a:pPr algn="l" fontAlgn="t"/>
                      <a:r>
                        <a:rPr lang="en-US" sz="1200" u="none" strike="noStrike" dirty="0"/>
                        <a:t>Soil quality -- Laboratory incubation systems for measuring the mineralization of organic chemicals in soil under aerobic conditions</a:t>
                      </a:r>
                      <a:endParaRPr lang="en-US" sz="1200" b="1" i="0" u="none" strike="noStrike" dirty="0">
                        <a:solidFill>
                          <a:srgbClr val="000000"/>
                        </a:solidFill>
                        <a:latin typeface="Calibri"/>
                      </a:endParaRPr>
                    </a:p>
                  </a:txBody>
                  <a:tcPr marL="6888" marR="6888" marT="6888" marB="0"/>
                </a:tc>
                <a:extLst>
                  <a:ext uri="{0D108BD9-81ED-4DB2-BD59-A6C34878D82A}">
                    <a16:rowId xmlns:a16="http://schemas.microsoft.com/office/drawing/2014/main" val="10016"/>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a:defRPr/>
            </a:pPr>
            <a:r>
              <a:rPr lang="cs-CZ" dirty="0" smtClean="0"/>
              <a:t>Standardy půdních metod - ISO</a:t>
            </a:r>
          </a:p>
        </p:txBody>
      </p:sp>
      <p:pic>
        <p:nvPicPr>
          <p:cNvPr id="31748"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395536" y="1412776"/>
            <a:ext cx="8424862" cy="576263"/>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Suchozemské rostliny</a:t>
            </a:r>
          </a:p>
        </p:txBody>
      </p:sp>
      <p:graphicFrame>
        <p:nvGraphicFramePr>
          <p:cNvPr id="8" name="Tabulka 7"/>
          <p:cNvGraphicFramePr>
            <a:graphicFrameLocks noGrp="1"/>
          </p:cNvGraphicFramePr>
          <p:nvPr/>
        </p:nvGraphicFramePr>
        <p:xfrm>
          <a:off x="539552" y="2132856"/>
          <a:ext cx="8280920" cy="1504080"/>
        </p:xfrm>
        <a:graphic>
          <a:graphicData uri="http://schemas.openxmlformats.org/drawingml/2006/table">
            <a:tbl>
              <a:tblPr>
                <a:tableStyleId>{3C2FFA5D-87B4-456A-9821-1D502468CF0F}</a:tableStyleId>
              </a:tblPr>
              <a:tblGrid>
                <a:gridCol w="1471833">
                  <a:extLst>
                    <a:ext uri="{9D8B030D-6E8A-4147-A177-3AD203B41FA5}">
                      <a16:colId xmlns:a16="http://schemas.microsoft.com/office/drawing/2014/main" val="20000"/>
                    </a:ext>
                  </a:extLst>
                </a:gridCol>
                <a:gridCol w="6809087">
                  <a:extLst>
                    <a:ext uri="{9D8B030D-6E8A-4147-A177-3AD203B41FA5}">
                      <a16:colId xmlns:a16="http://schemas.microsoft.com/office/drawing/2014/main" val="20001"/>
                    </a:ext>
                  </a:extLst>
                </a:gridCol>
              </a:tblGrid>
              <a:tr h="328330">
                <a:tc>
                  <a:txBody>
                    <a:bodyPr/>
                    <a:lstStyle/>
                    <a:p>
                      <a:pPr algn="l" fontAlgn="t"/>
                      <a:r>
                        <a:rPr lang="cs-CZ" sz="1200" b="1" u="none" strike="noStrike" dirty="0"/>
                        <a:t>ISO 11269-1:1993</a:t>
                      </a:r>
                      <a:endParaRPr lang="cs-CZ" sz="1200" b="1" i="0" u="none" strike="noStrike" dirty="0">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Part 1: Method for the measurement of inhibition of root growth</a:t>
                      </a:r>
                      <a:endParaRPr lang="en-US" sz="1200" b="1" i="0" u="none" strike="noStrike">
                        <a:solidFill>
                          <a:srgbClr val="000000"/>
                        </a:solidFill>
                        <a:latin typeface="Calibri"/>
                      </a:endParaRPr>
                    </a:p>
                  </a:txBody>
                  <a:tcPr marL="8208" marR="8208" marT="8208" marB="0"/>
                </a:tc>
                <a:extLst>
                  <a:ext uri="{0D108BD9-81ED-4DB2-BD59-A6C34878D82A}">
                    <a16:rowId xmlns:a16="http://schemas.microsoft.com/office/drawing/2014/main" val="10000"/>
                  </a:ext>
                </a:extLst>
              </a:tr>
              <a:tr h="328330">
                <a:tc>
                  <a:txBody>
                    <a:bodyPr/>
                    <a:lstStyle/>
                    <a:p>
                      <a:pPr algn="l" fontAlgn="t"/>
                      <a:r>
                        <a:rPr lang="cs-CZ" sz="1200" u="none" strike="noStrike"/>
                        <a:t>ISO 11269-2:2005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Part 2: Effects of chemicals on the emergence and growth of higher plants</a:t>
                      </a:r>
                      <a:endParaRPr lang="en-US" sz="1200" b="1" i="0" u="none" strike="noStrike">
                        <a:solidFill>
                          <a:srgbClr val="000000"/>
                        </a:solidFill>
                        <a:latin typeface="Calibri"/>
                      </a:endParaRPr>
                    </a:p>
                  </a:txBody>
                  <a:tcPr marL="8208" marR="8208" marT="8208" marB="0"/>
                </a:tc>
                <a:extLst>
                  <a:ext uri="{0D108BD9-81ED-4DB2-BD59-A6C34878D82A}">
                    <a16:rowId xmlns:a16="http://schemas.microsoft.com/office/drawing/2014/main" val="10001"/>
                  </a:ext>
                </a:extLst>
              </a:tr>
              <a:tr h="328330">
                <a:tc>
                  <a:txBody>
                    <a:bodyPr/>
                    <a:lstStyle/>
                    <a:p>
                      <a:pPr algn="l" fontAlgn="t"/>
                      <a:r>
                        <a:rPr lang="cs-CZ" sz="1200" u="none" strike="noStrike"/>
                        <a:t>ISO 17126:2005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Screening test for emergence of lettuce seedlings (Lactuca sativa L.)</a:t>
                      </a:r>
                      <a:endParaRPr lang="en-US" sz="1200" b="1" i="0" u="none" strike="noStrike">
                        <a:solidFill>
                          <a:srgbClr val="000000"/>
                        </a:solidFill>
                        <a:latin typeface="Calibri"/>
                      </a:endParaRPr>
                    </a:p>
                  </a:txBody>
                  <a:tcPr marL="8208" marR="8208" marT="8208" marB="0"/>
                </a:tc>
                <a:extLst>
                  <a:ext uri="{0D108BD9-81ED-4DB2-BD59-A6C34878D82A}">
                    <a16:rowId xmlns:a16="http://schemas.microsoft.com/office/drawing/2014/main" val="10002"/>
                  </a:ext>
                </a:extLst>
              </a:tr>
              <a:tr h="164165">
                <a:tc>
                  <a:txBody>
                    <a:bodyPr/>
                    <a:lstStyle/>
                    <a:p>
                      <a:pPr algn="l" fontAlgn="t"/>
                      <a:r>
                        <a:rPr lang="cs-CZ" sz="1200" u="none" strike="noStrike"/>
                        <a:t>ISO 22030:2005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Biological methods -- Chronic toxicity in higher plants</a:t>
                      </a:r>
                      <a:endParaRPr lang="en-US" sz="1200" b="1" i="0" u="none" strike="noStrike">
                        <a:solidFill>
                          <a:srgbClr val="000000"/>
                        </a:solidFill>
                        <a:latin typeface="Calibri"/>
                      </a:endParaRPr>
                    </a:p>
                  </a:txBody>
                  <a:tcPr marL="8208" marR="8208" marT="8208" marB="0"/>
                </a:tc>
                <a:extLst>
                  <a:ext uri="{0D108BD9-81ED-4DB2-BD59-A6C34878D82A}">
                    <a16:rowId xmlns:a16="http://schemas.microsoft.com/office/drawing/2014/main" val="10003"/>
                  </a:ext>
                </a:extLst>
              </a:tr>
              <a:tr h="164165">
                <a:tc>
                  <a:txBody>
                    <a:bodyPr/>
                    <a:lstStyle/>
                    <a:p>
                      <a:pPr algn="l" fontAlgn="t"/>
                      <a:r>
                        <a:rPr lang="cs-CZ" sz="1200" u="none" strike="noStrike" dirty="0"/>
                        <a:t>ISO/CD 29200</a:t>
                      </a:r>
                      <a:endParaRPr lang="cs-CZ" sz="1200" b="0" i="0" u="none" strike="noStrike" dirty="0">
                        <a:solidFill>
                          <a:srgbClr val="000000"/>
                        </a:solidFill>
                        <a:latin typeface="Calibri"/>
                      </a:endParaRPr>
                    </a:p>
                  </a:txBody>
                  <a:tcPr marL="8208" marR="8208" marT="8208" marB="0"/>
                </a:tc>
                <a:tc>
                  <a:txBody>
                    <a:bodyPr/>
                    <a:lstStyle/>
                    <a:p>
                      <a:pPr algn="l" fontAlgn="t"/>
                      <a:r>
                        <a:rPr lang="en-US" sz="1200" u="none" strike="noStrike" dirty="0"/>
                        <a:t>Soil quality -- Assessment of </a:t>
                      </a:r>
                      <a:r>
                        <a:rPr lang="en-US" sz="1200" u="none" strike="noStrike" dirty="0" err="1"/>
                        <a:t>genotoxic</a:t>
                      </a:r>
                      <a:r>
                        <a:rPr lang="en-US" sz="1200" u="none" strike="noStrike" dirty="0"/>
                        <a:t> effects on higher plants -- Micronucleus test on </a:t>
                      </a:r>
                      <a:r>
                        <a:rPr lang="en-US" sz="1200" u="none" strike="noStrike" dirty="0" err="1"/>
                        <a:t>Vicia</a:t>
                      </a:r>
                      <a:r>
                        <a:rPr lang="en-US" sz="1200" u="none" strike="noStrike" dirty="0"/>
                        <a:t> </a:t>
                      </a:r>
                      <a:r>
                        <a:rPr lang="en-US" sz="1200" u="none" strike="noStrike" dirty="0" err="1"/>
                        <a:t>faba</a:t>
                      </a:r>
                      <a:endParaRPr lang="en-US" sz="1200" b="1" i="0" u="none" strike="noStrike" dirty="0">
                        <a:solidFill>
                          <a:srgbClr val="000000"/>
                        </a:solidFill>
                        <a:latin typeface="Calibri"/>
                      </a:endParaRPr>
                    </a:p>
                  </a:txBody>
                  <a:tcPr marL="8208" marR="8208" marT="8208" marB="0"/>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a:defRPr/>
            </a:pPr>
            <a:r>
              <a:rPr lang="cs-CZ" dirty="0" smtClean="0"/>
              <a:t>Standardy půdních metod - ISO</a:t>
            </a:r>
          </a:p>
        </p:txBody>
      </p:sp>
      <p:pic>
        <p:nvPicPr>
          <p:cNvPr id="32772"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0" y="0"/>
            <a:ext cx="8424862" cy="576263"/>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Půdní bezobratlí</a:t>
            </a:r>
          </a:p>
        </p:txBody>
      </p:sp>
      <p:graphicFrame>
        <p:nvGraphicFramePr>
          <p:cNvPr id="9" name="Tabulka 8"/>
          <p:cNvGraphicFramePr>
            <a:graphicFrameLocks noGrp="1"/>
          </p:cNvGraphicFramePr>
          <p:nvPr/>
        </p:nvGraphicFramePr>
        <p:xfrm>
          <a:off x="250825" y="1125538"/>
          <a:ext cx="8640960" cy="5126760"/>
        </p:xfrm>
        <a:graphic>
          <a:graphicData uri="http://schemas.openxmlformats.org/drawingml/2006/table">
            <a:tbl>
              <a:tblPr>
                <a:tableStyleId>{3C2FFA5D-87B4-456A-9821-1D502468CF0F}</a:tableStyleId>
              </a:tblPr>
              <a:tblGrid>
                <a:gridCol w="1535825">
                  <a:extLst>
                    <a:ext uri="{9D8B030D-6E8A-4147-A177-3AD203B41FA5}">
                      <a16:colId xmlns:a16="http://schemas.microsoft.com/office/drawing/2014/main" val="20000"/>
                    </a:ext>
                  </a:extLst>
                </a:gridCol>
                <a:gridCol w="7105135">
                  <a:extLst>
                    <a:ext uri="{9D8B030D-6E8A-4147-A177-3AD203B41FA5}">
                      <a16:colId xmlns:a16="http://schemas.microsoft.com/office/drawing/2014/main" val="20001"/>
                    </a:ext>
                  </a:extLst>
                </a:gridCol>
              </a:tblGrid>
              <a:tr h="296318">
                <a:tc>
                  <a:txBody>
                    <a:bodyPr/>
                    <a:lstStyle/>
                    <a:p>
                      <a:pPr algn="l" fontAlgn="t"/>
                      <a:r>
                        <a:rPr lang="cs-CZ" sz="1200" b="1" u="none" strike="noStrike" dirty="0"/>
                        <a:t>ISO 11268-1:1993</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(Eisenia fetida) -- Part 1: Determination of acute toxicity using artificial soil substrate</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0"/>
                  </a:ext>
                </a:extLst>
              </a:tr>
              <a:tr h="296318">
                <a:tc>
                  <a:txBody>
                    <a:bodyPr/>
                    <a:lstStyle/>
                    <a:p>
                      <a:pPr algn="l" fontAlgn="t"/>
                      <a:r>
                        <a:rPr lang="cs-CZ" sz="1200" b="1" u="none" strike="noStrike" dirty="0"/>
                        <a:t>ISO 11268-2:1998</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(Eisenia fetida) -- Part 2: Determination of effects on reproduction</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1"/>
                  </a:ext>
                </a:extLst>
              </a:tr>
              <a:tr h="296318">
                <a:tc>
                  <a:txBody>
                    <a:bodyPr/>
                    <a:lstStyle/>
                    <a:p>
                      <a:pPr algn="l" fontAlgn="t"/>
                      <a:r>
                        <a:rPr lang="cs-CZ" sz="1200" u="none" strike="noStrike"/>
                        <a:t>ISO 11268-3:1999</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 Part 3: Guidance on the determination of effects in field situations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2"/>
                  </a:ext>
                </a:extLst>
              </a:tr>
              <a:tr h="148159">
                <a:tc>
                  <a:txBody>
                    <a:bodyPr/>
                    <a:lstStyle/>
                    <a:p>
                      <a:pPr algn="l" fontAlgn="t"/>
                      <a:r>
                        <a:rPr lang="cs-CZ" sz="1200" b="1" u="none" strike="noStrike" dirty="0"/>
                        <a:t>ISO 11267:1999</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Inhibition of reproduction of Collembola (Folsomia candida) by soil pollutants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3"/>
                  </a:ext>
                </a:extLst>
              </a:tr>
              <a:tr h="296318">
                <a:tc>
                  <a:txBody>
                    <a:bodyPr/>
                    <a:lstStyle/>
                    <a:p>
                      <a:pPr algn="l" fontAlgn="t"/>
                      <a:r>
                        <a:rPr lang="cs-CZ" sz="1200" b="1" u="none" strike="noStrike" dirty="0"/>
                        <a:t>ISO 16387:2004</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Enchytraeidae (Enchytraeus sp.) -- Determination of effects on reproduction and survival</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4"/>
                  </a:ext>
                </a:extLst>
              </a:tr>
              <a:tr h="296318">
                <a:tc>
                  <a:txBody>
                    <a:bodyPr/>
                    <a:lstStyle/>
                    <a:p>
                      <a:pPr algn="l" fontAlgn="t"/>
                      <a:r>
                        <a:rPr lang="cs-CZ" sz="1200" u="none" strike="noStrike"/>
                        <a:t>ISO 15952:2006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juvenile land snails (Helicidae) -- Determination of the effects on growth by soil contamination</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5"/>
                  </a:ext>
                </a:extLst>
              </a:tr>
              <a:tr h="268168">
                <a:tc>
                  <a:txBody>
                    <a:bodyPr/>
                    <a:lstStyle/>
                    <a:p>
                      <a:pPr algn="l" fontAlgn="t"/>
                      <a:r>
                        <a:rPr lang="cs-CZ" sz="1200" u="none" strike="noStrike"/>
                        <a:t>ISO 20963:2005</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insect larvae (Oxythyrea funesta) -- Determination of acute toxicity</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6"/>
                  </a:ext>
                </a:extLst>
              </a:tr>
              <a:tr h="296318">
                <a:tc>
                  <a:txBody>
                    <a:bodyPr/>
                    <a:lstStyle/>
                    <a:p>
                      <a:pPr algn="l" fontAlgn="t"/>
                      <a:r>
                        <a:rPr lang="cs-CZ" sz="1200" b="1" u="none" strike="noStrike" dirty="0"/>
                        <a:t>ISO 17512-1:2008</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Avoidance test for determining the quality of soils and effects of chemicals on behaviour -- Part 1: Test with earthworms (Eisenia fetida and Eisenia andrei)</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7"/>
                  </a:ext>
                </a:extLst>
              </a:tr>
              <a:tr h="296318">
                <a:tc>
                  <a:txBody>
                    <a:bodyPr/>
                    <a:lstStyle/>
                    <a:p>
                      <a:pPr algn="l" fontAlgn="t"/>
                      <a:r>
                        <a:rPr lang="cs-CZ" sz="1200" u="none" strike="noStrike"/>
                        <a:t>ISO/DIS 17512-2</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Avoidance test for determining the quality of soils and effects of chemicals on behaviour -- Part 2: Test with collembolans (Folsomia candida)</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8"/>
                  </a:ext>
                </a:extLst>
              </a:tr>
              <a:tr h="268168">
                <a:tc>
                  <a:txBody>
                    <a:bodyPr/>
                    <a:lstStyle/>
                    <a:p>
                      <a:pPr algn="l" fontAlgn="t"/>
                      <a:r>
                        <a:rPr lang="cs-CZ" sz="1200" u="none" strike="noStrike"/>
                        <a:t>ISO 23611-1:2006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1: Hand-sorting and formalin extraction of earthworms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09"/>
                  </a:ext>
                </a:extLst>
              </a:tr>
              <a:tr h="296318">
                <a:tc>
                  <a:txBody>
                    <a:bodyPr/>
                    <a:lstStyle/>
                    <a:p>
                      <a:pPr algn="l" fontAlgn="t"/>
                      <a:r>
                        <a:rPr lang="cs-CZ" sz="1200" u="none" strike="noStrike"/>
                        <a:t>ISO 23611-2:2006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2: Sampling and extraction of micro-arthropods (Collembola and Acarina)</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10"/>
                  </a:ext>
                </a:extLst>
              </a:tr>
              <a:tr h="148159">
                <a:tc>
                  <a:txBody>
                    <a:bodyPr/>
                    <a:lstStyle/>
                    <a:p>
                      <a:pPr algn="l" fontAlgn="t"/>
                      <a:r>
                        <a:rPr lang="cs-CZ" sz="1200" u="none" strike="noStrike"/>
                        <a:t>ISO 23611-3:2007</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3: Sampling and soil extraction of enchytraeids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11"/>
                  </a:ext>
                </a:extLst>
              </a:tr>
              <a:tr h="296318">
                <a:tc>
                  <a:txBody>
                    <a:bodyPr/>
                    <a:lstStyle/>
                    <a:p>
                      <a:pPr algn="l" fontAlgn="t"/>
                      <a:r>
                        <a:rPr lang="cs-CZ" sz="1200" u="none" strike="noStrike"/>
                        <a:t>ISO 23611-4:2007</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4: Sampling, extraction and identification of soil-inhabiting nematodes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12"/>
                  </a:ext>
                </a:extLst>
              </a:tr>
              <a:tr h="268168">
                <a:tc>
                  <a:txBody>
                    <a:bodyPr/>
                    <a:lstStyle/>
                    <a:p>
                      <a:pPr algn="l" fontAlgn="t"/>
                      <a:r>
                        <a:rPr lang="cs-CZ" sz="1200" u="none" strike="noStrike"/>
                        <a:t>ISO/DIS 23611-5</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5: Sampling and extraction of soil macro-invertebrates</a:t>
                      </a:r>
                      <a:endParaRPr lang="en-US" sz="1200" b="1" i="0" u="none" strike="noStrike">
                        <a:solidFill>
                          <a:srgbClr val="000000"/>
                        </a:solidFill>
                        <a:latin typeface="Calibri"/>
                      </a:endParaRPr>
                    </a:p>
                  </a:txBody>
                  <a:tcPr marL="7408" marR="7408" marT="7408" marB="0"/>
                </a:tc>
                <a:extLst>
                  <a:ext uri="{0D108BD9-81ED-4DB2-BD59-A6C34878D82A}">
                    <a16:rowId xmlns:a16="http://schemas.microsoft.com/office/drawing/2014/main" val="10013"/>
                  </a:ext>
                </a:extLst>
              </a:tr>
              <a:tr h="296318">
                <a:tc>
                  <a:txBody>
                    <a:bodyPr/>
                    <a:lstStyle/>
                    <a:p>
                      <a:pPr algn="l" fontAlgn="t"/>
                      <a:r>
                        <a:rPr lang="cs-CZ" sz="1200" u="none" strike="noStrike"/>
                        <a:t>ISO/DIS 23611-6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dirty="0"/>
                        <a:t>Soil quality -- Sampling of soil invertebrates -- Part 6: Guidance for the design of sampling </a:t>
                      </a:r>
                      <a:r>
                        <a:rPr lang="en-US" sz="1200" u="none" strike="noStrike" dirty="0" err="1"/>
                        <a:t>programmes</a:t>
                      </a:r>
                      <a:r>
                        <a:rPr lang="en-US" sz="1200" u="none" strike="noStrike" dirty="0"/>
                        <a:t> with soil invertebrates</a:t>
                      </a:r>
                      <a:endParaRPr lang="en-US" sz="1200" b="1" i="0" u="none" strike="noStrike" dirty="0">
                        <a:solidFill>
                          <a:srgbClr val="000000"/>
                        </a:solidFill>
                        <a:latin typeface="Calibri"/>
                      </a:endParaRPr>
                    </a:p>
                  </a:txBody>
                  <a:tcPr marL="7408" marR="7408" marT="7408" marB="0"/>
                </a:tc>
                <a:extLst>
                  <a:ext uri="{0D108BD9-81ED-4DB2-BD59-A6C34878D82A}">
                    <a16:rowId xmlns:a16="http://schemas.microsoft.com/office/drawing/2014/main" val="10014"/>
                  </a:ext>
                </a:extLst>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Standardní metody OECD</a:t>
            </a:r>
            <a:endParaRPr lang="cs-CZ" dirty="0"/>
          </a:p>
        </p:txBody>
      </p:sp>
      <p:sp>
        <p:nvSpPr>
          <p:cNvPr id="23555" name="Zástupný symbol pro obsah 2"/>
          <p:cNvSpPr>
            <a:spLocks noGrp="1"/>
          </p:cNvSpPr>
          <p:nvPr>
            <p:ph idx="1"/>
          </p:nvPr>
        </p:nvSpPr>
        <p:spPr>
          <a:xfrm>
            <a:off x="2057400" y="6172200"/>
            <a:ext cx="6335713" cy="327025"/>
          </a:xfrm>
          <a:noFill/>
        </p:spPr>
        <p:txBody>
          <a:bodyPr/>
          <a:lstStyle/>
          <a:p>
            <a:pPr>
              <a:buFont typeface="Wingdings" pitchFamily="2" charset="2"/>
              <a:buNone/>
            </a:pPr>
            <a:r>
              <a:rPr lang="cs-CZ" sz="1200" dirty="0" smtClean="0">
                <a:hlinkClick r:id="rId2"/>
              </a:rPr>
              <a:t>http://www.</a:t>
            </a:r>
            <a:r>
              <a:rPr lang="cs-CZ" sz="1200" dirty="0" err="1" smtClean="0">
                <a:hlinkClick r:id="rId2"/>
              </a:rPr>
              <a:t>oecd.org</a:t>
            </a:r>
            <a:r>
              <a:rPr lang="cs-CZ" sz="1200" dirty="0" smtClean="0">
                <a:hlinkClick r:id="rId2"/>
              </a:rPr>
              <a:t>/</a:t>
            </a:r>
            <a:r>
              <a:rPr lang="cs-CZ" sz="1200" dirty="0" err="1" smtClean="0">
                <a:hlinkClick r:id="rId2"/>
              </a:rPr>
              <a:t>document</a:t>
            </a:r>
            <a:r>
              <a:rPr lang="cs-CZ" sz="1200" dirty="0" smtClean="0">
                <a:hlinkClick r:id="rId2"/>
              </a:rPr>
              <a:t>/40/0,3746,</a:t>
            </a:r>
            <a:r>
              <a:rPr lang="cs-CZ" sz="1200" dirty="0" err="1" smtClean="0">
                <a:hlinkClick r:id="rId2"/>
              </a:rPr>
              <a:t>en</a:t>
            </a:r>
            <a:r>
              <a:rPr lang="cs-CZ" sz="1200" dirty="0" smtClean="0">
                <a:hlinkClick r:id="rId2"/>
              </a:rPr>
              <a:t>_2649_34377_37051368_1_1_1_1,00.html</a:t>
            </a:r>
            <a:endParaRPr lang="cs-CZ" sz="1200" dirty="0" smtClean="0"/>
          </a:p>
          <a:p>
            <a:pPr>
              <a:buFont typeface="Wingdings" pitchFamily="2" charset="2"/>
              <a:buNone/>
            </a:pPr>
            <a:endParaRPr lang="cs-CZ" sz="2000" dirty="0" smtClean="0"/>
          </a:p>
        </p:txBody>
      </p:sp>
      <p:pic>
        <p:nvPicPr>
          <p:cNvPr id="23557" name="Picture 2" descr="Organisation for Economic Co-operation and Development">
            <a:hlinkClick r:id="rId3"/>
          </p:cNvPr>
          <p:cNvPicPr>
            <a:picLocks noChangeAspect="1" noChangeArrowheads="1"/>
          </p:cNvPicPr>
          <p:nvPr/>
        </p:nvPicPr>
        <p:blipFill>
          <a:blip r:embed="rId4" cstate="print"/>
          <a:srcRect r="57666"/>
          <a:stretch>
            <a:fillRect/>
          </a:stretch>
        </p:blipFill>
        <p:spPr bwMode="auto">
          <a:xfrm>
            <a:off x="8172450" y="0"/>
            <a:ext cx="971550" cy="846138"/>
          </a:xfrm>
          <a:prstGeom prst="rect">
            <a:avLst/>
          </a:prstGeom>
          <a:noFill/>
          <a:ln w="9525">
            <a:noFill/>
            <a:miter lim="800000"/>
            <a:headEnd/>
            <a:tailEnd/>
          </a:ln>
        </p:spPr>
      </p:pic>
      <p:graphicFrame>
        <p:nvGraphicFramePr>
          <p:cNvPr id="9" name="Tabulka 8"/>
          <p:cNvGraphicFramePr>
            <a:graphicFrameLocks noGrp="1"/>
          </p:cNvGraphicFramePr>
          <p:nvPr/>
        </p:nvGraphicFramePr>
        <p:xfrm>
          <a:off x="228600" y="990600"/>
          <a:ext cx="8763000" cy="5009280"/>
        </p:xfrm>
        <a:graphic>
          <a:graphicData uri="http://schemas.openxmlformats.org/drawingml/2006/table">
            <a:tbl>
              <a:tblPr>
                <a:tableStyleId>{3C2FFA5D-87B4-456A-9821-1D502468CF0F}</a:tableStyleId>
              </a:tblPr>
              <a:tblGrid>
                <a:gridCol w="7668151">
                  <a:extLst>
                    <a:ext uri="{9D8B030D-6E8A-4147-A177-3AD203B41FA5}">
                      <a16:colId xmlns:a16="http://schemas.microsoft.com/office/drawing/2014/main" val="20000"/>
                    </a:ext>
                  </a:extLst>
                </a:gridCol>
                <a:gridCol w="1094849">
                  <a:extLst>
                    <a:ext uri="{9D8B030D-6E8A-4147-A177-3AD203B41FA5}">
                      <a16:colId xmlns:a16="http://schemas.microsoft.com/office/drawing/2014/main" val="20001"/>
                    </a:ext>
                  </a:extLst>
                </a:gridCol>
              </a:tblGrid>
              <a:tr h="175846">
                <a:tc>
                  <a:txBody>
                    <a:bodyPr/>
                    <a:lstStyle/>
                    <a:p>
                      <a:pPr algn="l" fontAlgn="t"/>
                      <a:r>
                        <a:rPr lang="en-US" sz="1600" b="1" u="none" strike="noStrike" dirty="0"/>
                        <a:t>Test No. 208: Terrestrial Plant Test: Seedling Emergence and Seedling Growth Test</a:t>
                      </a:r>
                      <a:endParaRPr lang="en-US" sz="1600" b="1" i="0" u="none" strike="noStrike" dirty="0">
                        <a:solidFill>
                          <a:srgbClr val="4F6228"/>
                        </a:solidFill>
                        <a:latin typeface="Calibri"/>
                      </a:endParaRPr>
                    </a:p>
                  </a:txBody>
                  <a:tcPr marL="72000" marR="72000" marT="36000" marB="36000"/>
                </a:tc>
                <a:tc>
                  <a:txBody>
                    <a:bodyPr/>
                    <a:lstStyle/>
                    <a:p>
                      <a:pPr algn="l" fontAlgn="t"/>
                      <a:r>
                        <a:rPr lang="cs-CZ" sz="1600" b="1" u="none" strike="noStrike" dirty="0" smtClean="0"/>
                        <a:t>2006</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0"/>
                  </a:ext>
                </a:extLst>
              </a:tr>
              <a:tr h="175846">
                <a:tc>
                  <a:txBody>
                    <a:bodyPr/>
                    <a:lstStyle/>
                    <a:p>
                      <a:pPr algn="l" fontAlgn="t"/>
                      <a:r>
                        <a:rPr lang="en-US" sz="1600" u="none" strike="noStrike" dirty="0"/>
                        <a:t>Test No. 227: Terrestrial Plant Test: Vegetative </a:t>
                      </a:r>
                      <a:r>
                        <a:rPr lang="en-US" sz="1600" u="none" strike="noStrike" dirty="0" err="1"/>
                        <a:t>Vigour</a:t>
                      </a:r>
                      <a:r>
                        <a:rPr lang="en-US" sz="1600" u="none" strike="noStrike" dirty="0"/>
                        <a:t> Test</a:t>
                      </a:r>
                      <a:endParaRPr lang="en-US" sz="1600" b="1" i="0" u="none" strike="noStrike" dirty="0">
                        <a:solidFill>
                          <a:srgbClr val="4F6228"/>
                        </a:solidFill>
                        <a:latin typeface="Calibri"/>
                      </a:endParaRPr>
                    </a:p>
                  </a:txBody>
                  <a:tcPr marL="72000" marR="72000" marT="36000" marB="36000"/>
                </a:tc>
                <a:tc>
                  <a:txBody>
                    <a:bodyPr/>
                    <a:lstStyle/>
                    <a:p>
                      <a:pPr algn="l" fontAlgn="t"/>
                      <a:r>
                        <a:rPr lang="cs-CZ" sz="1600" u="none" strike="noStrike" dirty="0" smtClean="0"/>
                        <a:t>2006</a:t>
                      </a:r>
                      <a:endParaRPr lang="cs-CZ" sz="1600" b="0"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1"/>
                  </a:ext>
                </a:extLst>
              </a:tr>
              <a:tr h="175846">
                <a:tc>
                  <a:txBody>
                    <a:bodyPr/>
                    <a:lstStyle/>
                    <a:p>
                      <a:pPr algn="l" fontAlgn="t"/>
                      <a:r>
                        <a:rPr lang="en-US" sz="1600" b="1" u="none" strike="noStrike" dirty="0"/>
                        <a:t>Test No. 207: Earthworm, Acute Toxicity Tests</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1984</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2"/>
                  </a:ext>
                </a:extLst>
              </a:tr>
              <a:tr h="175846">
                <a:tc>
                  <a:txBody>
                    <a:bodyPr/>
                    <a:lstStyle/>
                    <a:p>
                      <a:pPr algn="l" fontAlgn="t"/>
                      <a:r>
                        <a:rPr lang="en-US" sz="1600" b="1" u="none" strike="noStrike" dirty="0"/>
                        <a:t>Test No. 220: </a:t>
                      </a:r>
                      <a:r>
                        <a:rPr lang="en-US" sz="1600" b="1" u="none" strike="noStrike" dirty="0" err="1"/>
                        <a:t>Enchytraeid</a:t>
                      </a:r>
                      <a:r>
                        <a:rPr lang="en-US" sz="1600" b="1" u="none" strike="noStrike" dirty="0"/>
                        <a:t> Reproduction Test</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2004</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3"/>
                  </a:ext>
                </a:extLst>
              </a:tr>
              <a:tr h="175846">
                <a:tc>
                  <a:txBody>
                    <a:bodyPr/>
                    <a:lstStyle/>
                    <a:p>
                      <a:pPr algn="l" fontAlgn="t"/>
                      <a:r>
                        <a:rPr lang="en-US" sz="1600" b="1" u="none" strike="noStrike" dirty="0"/>
                        <a:t>Test No. 222: Earthworm Reproduction Test (</a:t>
                      </a:r>
                      <a:r>
                        <a:rPr lang="en-US" sz="1600" b="1" u="none" strike="noStrike" dirty="0" err="1"/>
                        <a:t>Eisenia</a:t>
                      </a:r>
                      <a:r>
                        <a:rPr lang="en-US" sz="1600" b="1" u="none" strike="noStrike" dirty="0"/>
                        <a:t> </a:t>
                      </a:r>
                      <a:r>
                        <a:rPr lang="en-US" sz="1600" b="1" u="none" strike="noStrike" dirty="0" err="1"/>
                        <a:t>fetida</a:t>
                      </a:r>
                      <a:r>
                        <a:rPr lang="en-US" sz="1600" b="1" u="none" strike="noStrike" dirty="0"/>
                        <a:t>/</a:t>
                      </a:r>
                      <a:r>
                        <a:rPr lang="en-US" sz="1600" b="1" u="none" strike="noStrike" dirty="0" err="1"/>
                        <a:t>Eisenia</a:t>
                      </a:r>
                      <a:r>
                        <a:rPr lang="en-US" sz="1600" b="1" u="none" strike="noStrike" dirty="0"/>
                        <a:t> </a:t>
                      </a:r>
                      <a:r>
                        <a:rPr lang="en-US" sz="1600" b="1" u="none" strike="noStrike" dirty="0" err="1"/>
                        <a:t>andrei</a:t>
                      </a:r>
                      <a:r>
                        <a:rPr lang="en-US" sz="1600" b="1" u="none" strike="noStrike" dirty="0"/>
                        <a:t>)</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2004</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4"/>
                  </a:ext>
                </a:extLst>
              </a:tr>
              <a:tr h="351692">
                <a:tc>
                  <a:txBody>
                    <a:bodyPr/>
                    <a:lstStyle/>
                    <a:p>
                      <a:pPr algn="l" fontAlgn="t"/>
                      <a:r>
                        <a:rPr lang="cs-CZ" sz="1600" u="none" strike="noStrike" dirty="0"/>
                        <a:t>Test No. 228: </a:t>
                      </a:r>
                      <a:r>
                        <a:rPr lang="cs-CZ" sz="1600" u="none" strike="noStrike" dirty="0" err="1"/>
                        <a:t>Determination</a:t>
                      </a:r>
                      <a:r>
                        <a:rPr lang="cs-CZ" sz="1600" u="none" strike="noStrike" dirty="0"/>
                        <a:t> </a:t>
                      </a:r>
                      <a:r>
                        <a:rPr lang="cs-CZ" sz="1600" u="none" strike="noStrike" dirty="0" err="1"/>
                        <a:t>of</a:t>
                      </a:r>
                      <a:r>
                        <a:rPr lang="cs-CZ" sz="1600" u="none" strike="noStrike" dirty="0"/>
                        <a:t> </a:t>
                      </a:r>
                      <a:r>
                        <a:rPr lang="cs-CZ" sz="1600" u="none" strike="noStrike" dirty="0" err="1"/>
                        <a:t>Developmental</a:t>
                      </a:r>
                      <a:r>
                        <a:rPr lang="cs-CZ" sz="1600" u="none" strike="noStrike" dirty="0"/>
                        <a:t> Toxicity </a:t>
                      </a:r>
                      <a:r>
                        <a:rPr lang="cs-CZ" sz="1600" u="none" strike="noStrike" dirty="0" err="1"/>
                        <a:t>of</a:t>
                      </a:r>
                      <a:r>
                        <a:rPr lang="cs-CZ" sz="1600" u="none" strike="noStrike" dirty="0"/>
                        <a:t> a Test </a:t>
                      </a:r>
                      <a:r>
                        <a:rPr lang="cs-CZ" sz="1600" u="none" strike="noStrike" dirty="0" err="1"/>
                        <a:t>Chemical</a:t>
                      </a:r>
                      <a:r>
                        <a:rPr lang="cs-CZ" sz="1600" u="none" strike="noStrike" dirty="0"/>
                        <a:t> to </a:t>
                      </a:r>
                      <a:r>
                        <a:rPr lang="cs-CZ" sz="1600" u="none" strike="noStrike" dirty="0" err="1"/>
                        <a:t>Dipteran</a:t>
                      </a:r>
                      <a:r>
                        <a:rPr lang="cs-CZ" sz="1600" u="none" strike="noStrike" dirty="0"/>
                        <a:t> </a:t>
                      </a:r>
                      <a:r>
                        <a:rPr lang="cs-CZ" sz="1600" u="none" strike="noStrike" dirty="0" err="1"/>
                        <a:t>Dung</a:t>
                      </a:r>
                      <a:r>
                        <a:rPr lang="cs-CZ" sz="1600" u="none" strike="noStrike" dirty="0"/>
                        <a:t> </a:t>
                      </a:r>
                      <a:r>
                        <a:rPr lang="cs-CZ" sz="1600" u="none" strike="noStrike" dirty="0" err="1"/>
                        <a:t>Flies</a:t>
                      </a:r>
                      <a:r>
                        <a:rPr lang="cs-CZ" sz="1600" u="none" strike="noStrike" dirty="0"/>
                        <a:t>(</a:t>
                      </a:r>
                      <a:r>
                        <a:rPr lang="cs-CZ" sz="1600" u="none" strike="noStrike" dirty="0" err="1"/>
                        <a:t>Scathophaga</a:t>
                      </a:r>
                      <a:r>
                        <a:rPr lang="cs-CZ" sz="1600" u="none" strike="noStrike" dirty="0"/>
                        <a:t> </a:t>
                      </a:r>
                      <a:r>
                        <a:rPr lang="cs-CZ" sz="1600" u="none" strike="noStrike" dirty="0" err="1"/>
                        <a:t>stercoraria</a:t>
                      </a:r>
                      <a:r>
                        <a:rPr lang="cs-CZ" sz="1600" u="none" strike="noStrike" dirty="0"/>
                        <a:t> L. (</a:t>
                      </a:r>
                      <a:r>
                        <a:rPr lang="cs-CZ" sz="1600" u="none" strike="noStrike" dirty="0" err="1"/>
                        <a:t>Scathophagidae</a:t>
                      </a:r>
                      <a:r>
                        <a:rPr lang="cs-CZ" sz="1600" u="none" strike="noStrike" dirty="0"/>
                        <a:t>), </a:t>
                      </a:r>
                      <a:r>
                        <a:rPr lang="cs-CZ" sz="1600" u="none" strike="noStrike" dirty="0" err="1"/>
                        <a:t>Musca</a:t>
                      </a:r>
                      <a:r>
                        <a:rPr lang="cs-CZ" sz="1600" u="none" strike="noStrike" dirty="0"/>
                        <a:t> </a:t>
                      </a:r>
                      <a:r>
                        <a:rPr lang="cs-CZ" sz="1600" u="none" strike="noStrike" dirty="0" err="1"/>
                        <a:t>autumnalis</a:t>
                      </a:r>
                      <a:r>
                        <a:rPr lang="cs-CZ" sz="1600" u="none" strike="noStrike" dirty="0"/>
                        <a:t> De </a:t>
                      </a:r>
                      <a:r>
                        <a:rPr lang="cs-CZ" sz="1600" u="none" strike="noStrike" dirty="0" err="1"/>
                        <a:t>Geer</a:t>
                      </a:r>
                      <a:r>
                        <a:rPr lang="cs-CZ" sz="1600" u="none" strike="noStrike" dirty="0"/>
                        <a:t> (</a:t>
                      </a:r>
                      <a:r>
                        <a:rPr lang="cs-CZ" sz="1600" u="none" strike="noStrike" dirty="0" err="1"/>
                        <a:t>Muscidae</a:t>
                      </a:r>
                      <a:r>
                        <a:rPr lang="cs-CZ" sz="1600" u="none" strike="noStrike" dirty="0"/>
                        <a:t>))</a:t>
                      </a:r>
                      <a:endParaRPr lang="cs-CZ" sz="1600" b="1" i="0" u="none" strike="noStrike" dirty="0">
                        <a:solidFill>
                          <a:srgbClr val="376091"/>
                        </a:solidFill>
                        <a:latin typeface="Calibri"/>
                      </a:endParaRPr>
                    </a:p>
                  </a:txBody>
                  <a:tcPr marL="72000" marR="72000" marT="36000" marB="36000"/>
                </a:tc>
                <a:tc>
                  <a:txBody>
                    <a:bodyPr/>
                    <a:lstStyle/>
                    <a:p>
                      <a:pPr algn="l" fontAlgn="t"/>
                      <a:r>
                        <a:rPr lang="cs-CZ" sz="1600" u="none" strike="noStrike" dirty="0" smtClean="0"/>
                        <a:t>2008</a:t>
                      </a:r>
                      <a:endParaRPr lang="cs-CZ" sz="1600" b="0"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5"/>
                  </a:ext>
                </a:extLst>
              </a:tr>
              <a:tr h="175846">
                <a:tc>
                  <a:txBody>
                    <a:bodyPr/>
                    <a:lstStyle/>
                    <a:p>
                      <a:pPr algn="l" fontAlgn="t"/>
                      <a:r>
                        <a:rPr lang="en-US" sz="1600" b="1" u="none" strike="noStrike" dirty="0"/>
                        <a:t>Test No. 232: Collembolan Reproduction Test in Soil</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2009</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6"/>
                  </a:ext>
                </a:extLst>
              </a:tr>
              <a:tr h="175846">
                <a:tc>
                  <a:txBody>
                    <a:bodyPr/>
                    <a:lstStyle/>
                    <a:p>
                      <a:pPr algn="l" fontAlgn="t"/>
                      <a:r>
                        <a:rPr lang="en-US" sz="1600" u="none" strike="noStrike"/>
                        <a:t>Test No. 226: Predatory mite (Hypoaspis (Geolaelaps) aculeifer) reproduction test in soil</a:t>
                      </a:r>
                      <a:endParaRPr lang="en-US" sz="1600" b="1" i="0" u="none" strike="noStrike">
                        <a:solidFill>
                          <a:srgbClr val="376091"/>
                        </a:solidFill>
                        <a:latin typeface="Calibri"/>
                      </a:endParaRPr>
                    </a:p>
                  </a:txBody>
                  <a:tcPr marL="72000" marR="72000" marT="36000" marB="36000"/>
                </a:tc>
                <a:tc>
                  <a:txBody>
                    <a:bodyPr/>
                    <a:lstStyle/>
                    <a:p>
                      <a:pPr algn="l" fontAlgn="t"/>
                      <a:r>
                        <a:rPr lang="cs-CZ" sz="1600" u="none" strike="noStrike" dirty="0" smtClean="0"/>
                        <a:t>2008</a:t>
                      </a:r>
                      <a:endParaRPr lang="cs-CZ" sz="1600" b="0"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7"/>
                  </a:ext>
                </a:extLst>
              </a:tr>
              <a:tr h="175846">
                <a:tc>
                  <a:txBody>
                    <a:bodyPr/>
                    <a:lstStyle/>
                    <a:p>
                      <a:pPr algn="l" fontAlgn="t"/>
                      <a:r>
                        <a:rPr lang="en-US" sz="1600" b="1" u="none" strike="noStrike" dirty="0"/>
                        <a:t>Test No. 216: Soil Microorganisms: Nitrogen Transformation Test</a:t>
                      </a:r>
                      <a:endParaRPr lang="en-US" sz="1600" b="1" i="0" u="none" strike="noStrike" dirty="0">
                        <a:solidFill>
                          <a:srgbClr val="000000"/>
                        </a:solidFill>
                        <a:latin typeface="Calibri"/>
                      </a:endParaRPr>
                    </a:p>
                  </a:txBody>
                  <a:tcPr marL="72000" marR="72000" marT="36000" marB="36000"/>
                </a:tc>
                <a:tc>
                  <a:txBody>
                    <a:bodyPr/>
                    <a:lstStyle/>
                    <a:p>
                      <a:pPr algn="l" fontAlgn="t"/>
                      <a:r>
                        <a:rPr lang="cs-CZ" sz="1600" b="1" u="none" strike="noStrike" dirty="0" smtClean="0"/>
                        <a:t>2000</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8"/>
                  </a:ext>
                </a:extLst>
              </a:tr>
              <a:tr h="175846">
                <a:tc>
                  <a:txBody>
                    <a:bodyPr/>
                    <a:lstStyle/>
                    <a:p>
                      <a:pPr algn="l" fontAlgn="t"/>
                      <a:r>
                        <a:rPr lang="cs-CZ" sz="1600" b="1" u="none" strike="noStrike" dirty="0"/>
                        <a:t>Test No. 217: </a:t>
                      </a:r>
                      <a:r>
                        <a:rPr lang="cs-CZ" sz="1600" b="1" u="none" strike="noStrike" dirty="0" err="1"/>
                        <a:t>Soil</a:t>
                      </a:r>
                      <a:r>
                        <a:rPr lang="cs-CZ" sz="1600" b="1" u="none" strike="noStrike" dirty="0"/>
                        <a:t> </a:t>
                      </a:r>
                      <a:r>
                        <a:rPr lang="cs-CZ" sz="1600" b="1" u="none" strike="noStrike" dirty="0" err="1"/>
                        <a:t>Microorganisms</a:t>
                      </a:r>
                      <a:r>
                        <a:rPr lang="cs-CZ" sz="1600" b="1" u="none" strike="noStrike" dirty="0"/>
                        <a:t>: </a:t>
                      </a:r>
                      <a:r>
                        <a:rPr lang="cs-CZ" sz="1600" b="1" u="none" strike="noStrike" dirty="0" err="1"/>
                        <a:t>Carbon</a:t>
                      </a:r>
                      <a:r>
                        <a:rPr lang="cs-CZ" sz="1600" b="1" u="none" strike="noStrike" dirty="0"/>
                        <a:t> </a:t>
                      </a:r>
                      <a:r>
                        <a:rPr lang="cs-CZ" sz="1600" b="1" u="none" strike="noStrike" dirty="0" err="1"/>
                        <a:t>Transformation</a:t>
                      </a:r>
                      <a:r>
                        <a:rPr lang="cs-CZ" sz="1600" b="1" u="none" strike="noStrike" dirty="0"/>
                        <a:t> Test</a:t>
                      </a:r>
                      <a:endParaRPr lang="cs-CZ" sz="1600" b="1" i="0" u="none" strike="noStrike" dirty="0">
                        <a:solidFill>
                          <a:srgbClr val="000000"/>
                        </a:solidFill>
                        <a:latin typeface="Calibri"/>
                      </a:endParaRPr>
                    </a:p>
                  </a:txBody>
                  <a:tcPr marL="72000" marR="72000" marT="36000" marB="36000"/>
                </a:tc>
                <a:tc>
                  <a:txBody>
                    <a:bodyPr/>
                    <a:lstStyle/>
                    <a:p>
                      <a:pPr algn="l" fontAlgn="t"/>
                      <a:r>
                        <a:rPr lang="cs-CZ" sz="1600" b="1" u="none" strike="noStrike" dirty="0" smtClean="0"/>
                        <a:t>2000</a:t>
                      </a:r>
                      <a:endParaRPr lang="cs-CZ" sz="1600" b="1" i="0" u="none" strike="noStrike" dirty="0">
                        <a:solidFill>
                          <a:srgbClr val="000000"/>
                        </a:solidFill>
                        <a:latin typeface="Calibri"/>
                      </a:endParaRPr>
                    </a:p>
                  </a:txBody>
                  <a:tcPr marL="72000" marR="72000" marT="36000" marB="36000"/>
                </a:tc>
                <a:extLst>
                  <a:ext uri="{0D108BD9-81ED-4DB2-BD59-A6C34878D82A}">
                    <a16:rowId xmlns:a16="http://schemas.microsoft.com/office/drawing/2014/main" val="10009"/>
                  </a:ext>
                </a:extLst>
              </a:tr>
              <a:tr h="175846">
                <a:tc>
                  <a:txBody>
                    <a:bodyPr/>
                    <a:lstStyle/>
                    <a:p>
                      <a:pPr algn="l" fontAlgn="t"/>
                      <a:r>
                        <a:rPr lang="en-US" sz="1600" b="1" u="none" strike="noStrike" dirty="0" smtClean="0"/>
                        <a:t>Test No. 317: Bioaccumulation in Terrestrial </a:t>
                      </a:r>
                      <a:r>
                        <a:rPr lang="en-US" sz="1600" b="1" u="none" strike="noStrike" dirty="0" err="1" smtClean="0"/>
                        <a:t>Oligochaetes</a:t>
                      </a:r>
                      <a:endParaRPr lang="en-US" sz="1600" b="1" i="0" u="none" strike="noStrike" dirty="0" smtClean="0">
                        <a:solidFill>
                          <a:srgbClr val="000000"/>
                        </a:solidFill>
                        <a:latin typeface="+mn-lt"/>
                      </a:endParaRPr>
                    </a:p>
                  </a:txBody>
                  <a:tcPr marL="72000" marR="72000" marT="36000" marB="36000"/>
                </a:tc>
                <a:tc>
                  <a:txBody>
                    <a:bodyPr/>
                    <a:lstStyle/>
                    <a:p>
                      <a:pPr algn="l" fontAlgn="t"/>
                      <a:r>
                        <a:rPr lang="cs-CZ" sz="1600" b="1" u="none" strike="noStrike" dirty="0" smtClean="0"/>
                        <a:t>2010</a:t>
                      </a:r>
                      <a:endParaRPr lang="cs-CZ" sz="1600" b="1" i="0" u="none" strike="noStrike" dirty="0">
                        <a:solidFill>
                          <a:srgbClr val="000000"/>
                        </a:solidFill>
                        <a:latin typeface="+mn-lt"/>
                      </a:endParaRPr>
                    </a:p>
                  </a:txBody>
                  <a:tcPr marL="72000" marR="72000" marT="36000" marB="36000"/>
                </a:tc>
                <a:extLst>
                  <a:ext uri="{0D108BD9-81ED-4DB2-BD59-A6C34878D82A}">
                    <a16:rowId xmlns:a16="http://schemas.microsoft.com/office/drawing/2014/main" val="10010"/>
                  </a:ext>
                </a:extLst>
              </a:tr>
              <a:tr h="175846">
                <a:tc>
                  <a:txBody>
                    <a:bodyPr/>
                    <a:lstStyle/>
                    <a:p>
                      <a:pPr algn="l" fontAlgn="t"/>
                      <a:r>
                        <a:rPr lang="en-US" sz="1600" u="none" strike="noStrike" dirty="0" smtClean="0"/>
                        <a:t>Test No. 304A: Inherent Biodegradability in Soil</a:t>
                      </a:r>
                      <a:endParaRPr lang="en-US" sz="1600" b="0" i="0" u="none" strike="noStrike" dirty="0" smtClean="0">
                        <a:solidFill>
                          <a:srgbClr val="000000"/>
                        </a:solidFill>
                        <a:latin typeface="+mn-lt"/>
                      </a:endParaRPr>
                    </a:p>
                  </a:txBody>
                  <a:tcPr marL="72000" marR="72000" marT="36000" marB="36000"/>
                </a:tc>
                <a:tc>
                  <a:txBody>
                    <a:bodyPr/>
                    <a:lstStyle/>
                    <a:p>
                      <a:pPr algn="l" fontAlgn="t"/>
                      <a:r>
                        <a:rPr lang="cs-CZ" sz="1600" u="none" strike="noStrike" dirty="0" smtClean="0"/>
                        <a:t>1981</a:t>
                      </a:r>
                      <a:endParaRPr lang="cs-CZ" sz="1600" b="0" i="0" u="none" strike="noStrike" dirty="0">
                        <a:solidFill>
                          <a:srgbClr val="000000"/>
                        </a:solidFill>
                        <a:latin typeface="+mn-lt"/>
                      </a:endParaRPr>
                    </a:p>
                  </a:txBody>
                  <a:tcPr marL="72000" marR="72000" marT="36000" marB="36000"/>
                </a:tc>
                <a:extLst>
                  <a:ext uri="{0D108BD9-81ED-4DB2-BD59-A6C34878D82A}">
                    <a16:rowId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defRPr/>
            </a:pPr>
            <a:r>
              <a:rPr lang="cs-CZ" sz="3200" dirty="0" smtClean="0"/>
              <a:t>Standardy půdních biotestů – US EPA</a:t>
            </a:r>
          </a:p>
        </p:txBody>
      </p:sp>
      <p:sp>
        <p:nvSpPr>
          <p:cNvPr id="38915" name="Zástupný symbol pro číslo snímku 6"/>
          <p:cNvSpPr>
            <a:spLocks noGrp="1"/>
          </p:cNvSpPr>
          <p:nvPr>
            <p:ph type="sldNum" sz="quarter" idx="4294967295"/>
          </p:nvPr>
        </p:nvSpPr>
        <p:spPr>
          <a:xfrm>
            <a:off x="8605838" y="6497638"/>
            <a:ext cx="538162" cy="360362"/>
          </a:xfrm>
          <a:prstGeom prst="rect">
            <a:avLst/>
          </a:prstGeom>
          <a:noFill/>
        </p:spPr>
        <p:txBody>
          <a:bodyPr/>
          <a:lstStyle/>
          <a:p>
            <a:fld id="{BCD63463-06E9-4759-BA4D-6E6845C17421}" type="slidenum">
              <a:rPr lang="cs-CZ" smtClean="0"/>
              <a:pPr/>
              <a:t>16</a:t>
            </a:fld>
            <a:endParaRPr lang="cs-CZ" smtClean="0"/>
          </a:p>
        </p:txBody>
      </p:sp>
      <p:sp>
        <p:nvSpPr>
          <p:cNvPr id="38916" name="Obdélník 4"/>
          <p:cNvSpPr>
            <a:spLocks noChangeArrowheads="1"/>
          </p:cNvSpPr>
          <p:nvPr/>
        </p:nvSpPr>
        <p:spPr bwMode="auto">
          <a:xfrm>
            <a:off x="1043608" y="5013176"/>
            <a:ext cx="7010400" cy="339725"/>
          </a:xfrm>
          <a:prstGeom prst="rect">
            <a:avLst/>
          </a:prstGeom>
          <a:noFill/>
          <a:ln w="9525">
            <a:noFill/>
            <a:miter lim="800000"/>
            <a:headEnd/>
            <a:tailEnd/>
          </a:ln>
        </p:spPr>
        <p:txBody>
          <a:bodyPr wrap="square">
            <a:spAutoFit/>
          </a:bodyPr>
          <a:lstStyle/>
          <a:p>
            <a:r>
              <a:rPr lang="cs-CZ" sz="1600" dirty="0">
                <a:hlinkClick r:id="rId2"/>
              </a:rPr>
              <a:t>http://www.</a:t>
            </a:r>
            <a:r>
              <a:rPr lang="cs-CZ" sz="1600" dirty="0" err="1">
                <a:hlinkClick r:id="rId2"/>
              </a:rPr>
              <a:t>epa.gov</a:t>
            </a:r>
            <a:r>
              <a:rPr lang="cs-CZ" sz="1600" dirty="0">
                <a:hlinkClick r:id="rId2"/>
              </a:rPr>
              <a:t>/</a:t>
            </a:r>
            <a:r>
              <a:rPr lang="cs-CZ" sz="1600" dirty="0" err="1">
                <a:hlinkClick r:id="rId2"/>
              </a:rPr>
              <a:t>ocspp</a:t>
            </a:r>
            <a:r>
              <a:rPr lang="cs-CZ" sz="1600" dirty="0">
                <a:hlinkClick r:id="rId2"/>
              </a:rPr>
              <a:t>/</a:t>
            </a:r>
            <a:r>
              <a:rPr lang="cs-CZ" sz="1600" dirty="0" err="1">
                <a:hlinkClick r:id="rId2"/>
              </a:rPr>
              <a:t>pubs</a:t>
            </a:r>
            <a:r>
              <a:rPr lang="cs-CZ" sz="1600" dirty="0">
                <a:hlinkClick r:id="rId2"/>
              </a:rPr>
              <a:t>/</a:t>
            </a:r>
            <a:r>
              <a:rPr lang="cs-CZ" sz="1600" dirty="0" err="1">
                <a:hlinkClick r:id="rId2"/>
              </a:rPr>
              <a:t>frs</a:t>
            </a:r>
            <a:r>
              <a:rPr lang="cs-CZ" sz="1600" dirty="0">
                <a:hlinkClick r:id="rId2"/>
              </a:rPr>
              <a:t>/</a:t>
            </a:r>
            <a:r>
              <a:rPr lang="cs-CZ" sz="1600" dirty="0" err="1">
                <a:hlinkClick r:id="rId2"/>
              </a:rPr>
              <a:t>home</a:t>
            </a:r>
            <a:r>
              <a:rPr lang="cs-CZ" sz="1600" dirty="0">
                <a:hlinkClick r:id="rId2"/>
              </a:rPr>
              <a:t>/</a:t>
            </a:r>
            <a:r>
              <a:rPr lang="cs-CZ" sz="1600" dirty="0" err="1">
                <a:hlinkClick r:id="rId2"/>
              </a:rPr>
              <a:t>draftguidelines.htm</a:t>
            </a:r>
            <a:r>
              <a:rPr lang="cs-CZ" sz="1600" dirty="0"/>
              <a:t> </a:t>
            </a:r>
          </a:p>
        </p:txBody>
      </p:sp>
      <p:graphicFrame>
        <p:nvGraphicFramePr>
          <p:cNvPr id="7" name="Tabulka 6"/>
          <p:cNvGraphicFramePr>
            <a:graphicFrameLocks noGrp="1"/>
          </p:cNvGraphicFramePr>
          <p:nvPr/>
        </p:nvGraphicFramePr>
        <p:xfrm>
          <a:off x="1043608" y="1812776"/>
          <a:ext cx="6919912" cy="3102372"/>
        </p:xfrm>
        <a:graphic>
          <a:graphicData uri="http://schemas.openxmlformats.org/drawingml/2006/table">
            <a:tbl>
              <a:tblPr>
                <a:tableStyleId>{3C2FFA5D-87B4-456A-9821-1D502468CF0F}</a:tableStyleId>
              </a:tblPr>
              <a:tblGrid>
                <a:gridCol w="6919912">
                  <a:extLst>
                    <a:ext uri="{9D8B030D-6E8A-4147-A177-3AD203B41FA5}">
                      <a16:colId xmlns:a16="http://schemas.microsoft.com/office/drawing/2014/main" val="20000"/>
                    </a:ext>
                  </a:extLst>
                </a:gridCol>
              </a:tblGrid>
              <a:tr h="164757">
                <a:tc>
                  <a:txBody>
                    <a:bodyPr/>
                    <a:lstStyle/>
                    <a:p>
                      <a:pPr algn="l" fontAlgn="b"/>
                      <a:r>
                        <a:rPr lang="cs-CZ" sz="1400" u="sng" strike="noStrike" dirty="0">
                          <a:hlinkClick r:id="rId3"/>
                        </a:rPr>
                        <a:t>850.2450 - </a:t>
                      </a:r>
                      <a:r>
                        <a:rPr lang="cs-CZ" sz="1400" u="sng" strike="noStrike" dirty="0" err="1">
                          <a:hlinkClick r:id="rId3"/>
                        </a:rPr>
                        <a:t>Terrestrial</a:t>
                      </a:r>
                      <a:r>
                        <a:rPr lang="cs-CZ" sz="1400" u="sng" strike="noStrike" dirty="0">
                          <a:hlinkClick r:id="rId3"/>
                        </a:rPr>
                        <a:t> (</a:t>
                      </a:r>
                      <a:r>
                        <a:rPr lang="cs-CZ" sz="1400" u="sng" strike="noStrike" dirty="0" err="1">
                          <a:hlinkClick r:id="rId3"/>
                        </a:rPr>
                        <a:t>Soil</a:t>
                      </a:r>
                      <a:r>
                        <a:rPr lang="cs-CZ" sz="1400" u="sng" strike="noStrike" dirty="0">
                          <a:hlinkClick r:id="rId3"/>
                        </a:rPr>
                        <a:t>-</a:t>
                      </a:r>
                      <a:r>
                        <a:rPr lang="cs-CZ" sz="1400" u="sng" strike="noStrike" dirty="0" err="1">
                          <a:hlinkClick r:id="rId3"/>
                        </a:rPr>
                        <a:t>Core</a:t>
                      </a:r>
                      <a:r>
                        <a:rPr lang="cs-CZ" sz="1400" u="sng" strike="noStrike" dirty="0">
                          <a:hlinkClick r:id="rId3"/>
                        </a:rPr>
                        <a:t>) </a:t>
                      </a:r>
                      <a:r>
                        <a:rPr lang="cs-CZ" sz="1400" u="sng" strike="noStrike" dirty="0" err="1">
                          <a:hlinkClick r:id="rId3"/>
                        </a:rPr>
                        <a:t>Microcosm</a:t>
                      </a:r>
                      <a:r>
                        <a:rPr lang="cs-CZ" sz="1400" u="sng" strike="noStrike" dirty="0">
                          <a:hlinkClick r:id="rId3"/>
                        </a:rPr>
                        <a:t> Test (PDF) (19 </a:t>
                      </a:r>
                      <a:r>
                        <a:rPr lang="cs-CZ" sz="1400" u="sng" strike="noStrike" dirty="0" err="1">
                          <a:hlinkClick r:id="rId3"/>
                        </a:rPr>
                        <a:t>pp</a:t>
                      </a:r>
                      <a:r>
                        <a:rPr lang="cs-CZ" sz="1400" u="sng" strike="noStrike" dirty="0">
                          <a:hlinkClick r:id="rId3"/>
                        </a:rPr>
                        <a:t>, 123K)</a:t>
                      </a:r>
                      <a:endParaRPr lang="cs-CZ" sz="1400" b="0" i="0" u="sng" strike="noStrike" dirty="0">
                        <a:solidFill>
                          <a:srgbClr val="0000FF"/>
                        </a:solidFill>
                        <a:latin typeface="Calibri"/>
                      </a:endParaRPr>
                    </a:p>
                  </a:txBody>
                  <a:tcPr marL="74141" marR="8238" marT="8238" marB="0" anchor="b"/>
                </a:tc>
                <a:extLst>
                  <a:ext uri="{0D108BD9-81ED-4DB2-BD59-A6C34878D82A}">
                    <a16:rowId xmlns:a16="http://schemas.microsoft.com/office/drawing/2014/main" val="10000"/>
                  </a:ext>
                </a:extLst>
              </a:tr>
              <a:tr h="164757">
                <a:tc>
                  <a:txBody>
                    <a:bodyPr/>
                    <a:lstStyle/>
                    <a:p>
                      <a:pPr algn="l" fontAlgn="b"/>
                      <a:r>
                        <a:rPr lang="en-US" sz="1400" u="sng" strike="noStrike">
                          <a:hlinkClick r:id="rId4"/>
                        </a:rPr>
                        <a:t>850.4000 - Background-Nontarget Plant Testing (PDF) (15 pp, 50K)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1"/>
                  </a:ext>
                </a:extLst>
              </a:tr>
              <a:tr h="164757">
                <a:tc>
                  <a:txBody>
                    <a:bodyPr/>
                    <a:lstStyle/>
                    <a:p>
                      <a:pPr algn="l" fontAlgn="b"/>
                      <a:r>
                        <a:rPr lang="en-US" sz="1400" u="sng" strike="noStrike">
                          <a:hlinkClick r:id="rId5"/>
                        </a:rPr>
                        <a:t>850.4025 - Target Area Phytotoxicity (PDF) (15 pp, 51K)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2"/>
                  </a:ext>
                </a:extLst>
              </a:tr>
              <a:tr h="164757">
                <a:tc>
                  <a:txBody>
                    <a:bodyPr/>
                    <a:lstStyle/>
                    <a:p>
                      <a:pPr algn="l" fontAlgn="b"/>
                      <a:r>
                        <a:rPr lang="en-US" sz="1400" u="sng" strike="noStrike">
                          <a:hlinkClick r:id="rId6"/>
                        </a:rPr>
                        <a:t>850.4100 - Terrestrial Plant Toxicity, Tier I (Seedling Emergence) (PDF) (8 pp, 29K)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3"/>
                  </a:ext>
                </a:extLst>
              </a:tr>
              <a:tr h="164757">
                <a:tc>
                  <a:txBody>
                    <a:bodyPr/>
                    <a:lstStyle/>
                    <a:p>
                      <a:pPr algn="l" fontAlgn="b"/>
                      <a:r>
                        <a:rPr lang="cs-CZ" sz="1400" u="sng" strike="noStrike">
                          <a:hlinkClick r:id="rId7"/>
                        </a:rPr>
                        <a:t>850.4150 - Terrestrial Plant Toxicity, Tier I (Vegetative Vigor) (PDF) (8 pp, 28K)</a:t>
                      </a:r>
                      <a:endParaRPr lang="cs-CZ"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4"/>
                  </a:ext>
                </a:extLst>
              </a:tr>
              <a:tr h="164757">
                <a:tc>
                  <a:txBody>
                    <a:bodyPr/>
                    <a:lstStyle/>
                    <a:p>
                      <a:pPr algn="l" fontAlgn="b"/>
                      <a:r>
                        <a:rPr lang="en-US" sz="1400" u="sng" strike="noStrike">
                          <a:hlinkClick r:id="rId8"/>
                        </a:rPr>
                        <a:t>850.4200 - Seed Germination/Root Elongation Toxicity Test (PDF) (8 pp, 29K)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5"/>
                  </a:ext>
                </a:extLst>
              </a:tr>
              <a:tr h="164757">
                <a:tc>
                  <a:txBody>
                    <a:bodyPr/>
                    <a:lstStyle/>
                    <a:p>
                      <a:pPr algn="l" fontAlgn="b"/>
                      <a:r>
                        <a:rPr lang="en-US" sz="1400" u="sng" strike="noStrike">
                          <a:hlinkClick r:id="rId9"/>
                        </a:rPr>
                        <a:t>850.4225 - Seedling Emergence, Tier II (PDF) (10 pp, 36K)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6"/>
                  </a:ext>
                </a:extLst>
              </a:tr>
              <a:tr h="164757">
                <a:tc>
                  <a:txBody>
                    <a:bodyPr/>
                    <a:lstStyle/>
                    <a:p>
                      <a:pPr algn="l" fontAlgn="b"/>
                      <a:r>
                        <a:rPr lang="en-US" sz="1400" u="sng" strike="noStrike">
                          <a:hlinkClick r:id="rId10"/>
                        </a:rPr>
                        <a:t>850.4230 - Early Seedling Growth Toxicity Test (PDF) (9 pp, 33K)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7"/>
                  </a:ext>
                </a:extLst>
              </a:tr>
              <a:tr h="164757">
                <a:tc>
                  <a:txBody>
                    <a:bodyPr/>
                    <a:lstStyle/>
                    <a:p>
                      <a:pPr algn="l" fontAlgn="b"/>
                      <a:r>
                        <a:rPr lang="cs-CZ" sz="1400" u="sng" strike="noStrike">
                          <a:hlinkClick r:id="rId11"/>
                        </a:rPr>
                        <a:t>850.4250 - Vegetative Vigor, Tier II (PDF) (10 pp, 35K)</a:t>
                      </a:r>
                      <a:endParaRPr lang="cs-CZ"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8"/>
                  </a:ext>
                </a:extLst>
              </a:tr>
              <a:tr h="164757">
                <a:tc>
                  <a:txBody>
                    <a:bodyPr/>
                    <a:lstStyle/>
                    <a:p>
                      <a:pPr algn="l" fontAlgn="b"/>
                      <a:r>
                        <a:rPr lang="en-US" sz="1400" u="sng" strike="noStrike">
                          <a:hlinkClick r:id="rId12"/>
                        </a:rPr>
                        <a:t>850.4300 - Terrestrial Plants Field Study, Tier III (PDF) (8 pp, 27K)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09"/>
                  </a:ext>
                </a:extLst>
              </a:tr>
              <a:tr h="164757">
                <a:tc>
                  <a:txBody>
                    <a:bodyPr/>
                    <a:lstStyle/>
                    <a:p>
                      <a:pPr algn="l" fontAlgn="b"/>
                      <a:r>
                        <a:rPr lang="cs-CZ" sz="1400" u="sng" strike="noStrike">
                          <a:hlinkClick r:id="rId13"/>
                        </a:rPr>
                        <a:t>850.4600 - Rhizobium-Legume Toxicity (PDF) (14 pp, 73K)</a:t>
                      </a:r>
                      <a:endParaRPr lang="cs-CZ"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10"/>
                  </a:ext>
                </a:extLst>
              </a:tr>
              <a:tr h="164757">
                <a:tc>
                  <a:txBody>
                    <a:bodyPr/>
                    <a:lstStyle/>
                    <a:p>
                      <a:pPr algn="l" fontAlgn="b"/>
                      <a:r>
                        <a:rPr lang="en-US" sz="1400" u="sng" strike="noStrike" dirty="0">
                          <a:hlinkClick r:id="rId14"/>
                        </a:rPr>
                        <a:t>850.4800 - Plant Uptake and Translocation Test (PDF) (13 pp, 35K)</a:t>
                      </a:r>
                      <a:endParaRPr lang="en-US" sz="1400" b="0" i="0" u="sng" strike="noStrike" dirty="0">
                        <a:solidFill>
                          <a:srgbClr val="0000FF"/>
                        </a:solidFill>
                        <a:latin typeface="Calibri"/>
                      </a:endParaRPr>
                    </a:p>
                  </a:txBody>
                  <a:tcPr marL="74141" marR="8238" marT="8238" marB="0" anchor="b"/>
                </a:tc>
                <a:extLst>
                  <a:ext uri="{0D108BD9-81ED-4DB2-BD59-A6C34878D82A}">
                    <a16:rowId xmlns:a16="http://schemas.microsoft.com/office/drawing/2014/main" val="10011"/>
                  </a:ext>
                </a:extLst>
              </a:tr>
              <a:tr h="164757">
                <a:tc>
                  <a:txBody>
                    <a:bodyPr/>
                    <a:lstStyle/>
                    <a:p>
                      <a:pPr algn="l" fontAlgn="b"/>
                      <a:r>
                        <a:rPr lang="en-US" sz="1400" u="sng" strike="noStrike">
                          <a:hlinkClick r:id="rId15"/>
                        </a:rPr>
                        <a:t>850.5100 - Soil Microbial Community Toxicity Test (PDF) (11 pp, 46K)</a:t>
                      </a:r>
                      <a:endParaRPr lang="en-US" sz="1400" b="0" i="0" u="sng" strike="noStrike">
                        <a:solidFill>
                          <a:srgbClr val="0000FF"/>
                        </a:solidFill>
                        <a:latin typeface="Calibri"/>
                      </a:endParaRPr>
                    </a:p>
                  </a:txBody>
                  <a:tcPr marL="74141" marR="8238" marT="8238" marB="0" anchor="b"/>
                </a:tc>
                <a:extLst>
                  <a:ext uri="{0D108BD9-81ED-4DB2-BD59-A6C34878D82A}">
                    <a16:rowId xmlns:a16="http://schemas.microsoft.com/office/drawing/2014/main" val="10012"/>
                  </a:ext>
                </a:extLst>
              </a:tr>
              <a:tr h="164757">
                <a:tc>
                  <a:txBody>
                    <a:bodyPr/>
                    <a:lstStyle/>
                    <a:p>
                      <a:pPr algn="l" fontAlgn="b"/>
                      <a:r>
                        <a:rPr lang="en-US" sz="1400" u="sng" strike="noStrike" dirty="0">
                          <a:hlinkClick r:id="rId16"/>
                        </a:rPr>
                        <a:t>850.6200 - Earthworm </a:t>
                      </a:r>
                      <a:r>
                        <a:rPr lang="en-US" sz="1400" u="sng" strike="noStrike" dirty="0" err="1">
                          <a:hlinkClick r:id="rId16"/>
                        </a:rPr>
                        <a:t>Subchronic</a:t>
                      </a:r>
                      <a:r>
                        <a:rPr lang="en-US" sz="1400" u="sng" strike="noStrike" dirty="0">
                          <a:hlinkClick r:id="rId16"/>
                        </a:rPr>
                        <a:t> Toxicity Test (PDF) (13 pp, 43K)</a:t>
                      </a:r>
                      <a:endParaRPr lang="en-US" sz="1400" b="0" i="0" u="sng" strike="noStrike" dirty="0">
                        <a:solidFill>
                          <a:srgbClr val="0000FF"/>
                        </a:solidFill>
                        <a:latin typeface="Calibri"/>
                      </a:endParaRPr>
                    </a:p>
                  </a:txBody>
                  <a:tcPr marL="74141" marR="8238" marT="8238" marB="0" anchor="b"/>
                </a:tc>
                <a:extLst>
                  <a:ext uri="{0D108BD9-81ED-4DB2-BD59-A6C34878D82A}">
                    <a16:rowId xmlns:a16="http://schemas.microsoft.com/office/drawing/2014/main" val="10013"/>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EPPO </a:t>
            </a:r>
            <a:r>
              <a:rPr lang="cs-CZ" dirty="0" err="1" smtClean="0"/>
              <a:t>standards</a:t>
            </a:r>
            <a:endParaRPr lang="cs-CZ" dirty="0"/>
          </a:p>
        </p:txBody>
      </p:sp>
      <p:sp>
        <p:nvSpPr>
          <p:cNvPr id="39939" name="Zástupný symbol pro číslo snímku 2"/>
          <p:cNvSpPr>
            <a:spLocks noGrp="1"/>
          </p:cNvSpPr>
          <p:nvPr>
            <p:ph type="sldNum" sz="quarter" idx="4294967295"/>
          </p:nvPr>
        </p:nvSpPr>
        <p:spPr>
          <a:xfrm>
            <a:off x="8605838" y="6497638"/>
            <a:ext cx="538162" cy="360362"/>
          </a:xfrm>
          <a:prstGeom prst="rect">
            <a:avLst/>
          </a:prstGeom>
          <a:noFill/>
        </p:spPr>
        <p:txBody>
          <a:bodyPr/>
          <a:lstStyle/>
          <a:p>
            <a:fld id="{BDAAE8AF-B4D7-4C20-865E-A1047F1CBB61}" type="slidenum">
              <a:rPr lang="cs-CZ" smtClean="0"/>
              <a:pPr/>
              <a:t>17</a:t>
            </a:fld>
            <a:endParaRPr lang="cs-CZ" smtClean="0"/>
          </a:p>
        </p:txBody>
      </p:sp>
      <p:graphicFrame>
        <p:nvGraphicFramePr>
          <p:cNvPr id="4" name="Tabulka 3"/>
          <p:cNvGraphicFramePr>
            <a:graphicFrameLocks noGrp="1"/>
          </p:cNvGraphicFramePr>
          <p:nvPr/>
        </p:nvGraphicFramePr>
        <p:xfrm>
          <a:off x="1006475" y="2420888"/>
          <a:ext cx="7754541" cy="4064001"/>
        </p:xfrm>
        <a:graphic>
          <a:graphicData uri="http://schemas.openxmlformats.org/drawingml/2006/table">
            <a:tbl>
              <a:tblPr>
                <a:tableStyleId>{3C2FFA5D-87B4-456A-9821-1D502468CF0F}</a:tableStyleId>
              </a:tblPr>
              <a:tblGrid>
                <a:gridCol w="1132685">
                  <a:extLst>
                    <a:ext uri="{9D8B030D-6E8A-4147-A177-3AD203B41FA5}">
                      <a16:colId xmlns:a16="http://schemas.microsoft.com/office/drawing/2014/main" val="20000"/>
                    </a:ext>
                  </a:extLst>
                </a:gridCol>
                <a:gridCol w="6621856">
                  <a:extLst>
                    <a:ext uri="{9D8B030D-6E8A-4147-A177-3AD203B41FA5}">
                      <a16:colId xmlns:a16="http://schemas.microsoft.com/office/drawing/2014/main" val="20001"/>
                    </a:ext>
                  </a:extLst>
                </a:gridCol>
              </a:tblGrid>
              <a:tr h="276385">
                <a:tc>
                  <a:txBody>
                    <a:bodyPr/>
                    <a:lstStyle/>
                    <a:p>
                      <a:pPr algn="l"/>
                      <a:r>
                        <a:rPr lang="cs-CZ" sz="1400" b="1" dirty="0" err="1"/>
                        <a:t>Number</a:t>
                      </a:r>
                      <a:r>
                        <a:rPr lang="cs-CZ" sz="1400" b="1" dirty="0"/>
                        <a:t> </a:t>
                      </a:r>
                    </a:p>
                  </a:txBody>
                  <a:tcPr marL="20443" marR="20443" marT="20443" marB="20443"/>
                </a:tc>
                <a:tc>
                  <a:txBody>
                    <a:bodyPr/>
                    <a:lstStyle/>
                    <a:p>
                      <a:pPr algn="l"/>
                      <a:r>
                        <a:rPr lang="cs-CZ" sz="1400" b="1" dirty="0" err="1"/>
                        <a:t>Title</a:t>
                      </a:r>
                      <a:r>
                        <a:rPr lang="cs-CZ" sz="1400" b="1" dirty="0"/>
                        <a:t> of Standard </a:t>
                      </a:r>
                    </a:p>
                  </a:txBody>
                  <a:tcPr marL="20443" marR="20443" marT="20443" marB="20443"/>
                </a:tc>
                <a:extLst>
                  <a:ext uri="{0D108BD9-81ED-4DB2-BD59-A6C34878D82A}">
                    <a16:rowId xmlns:a16="http://schemas.microsoft.com/office/drawing/2014/main" val="10000"/>
                  </a:ext>
                </a:extLst>
              </a:tr>
              <a:tr h="276385">
                <a:tc>
                  <a:txBody>
                    <a:bodyPr/>
                    <a:lstStyle/>
                    <a:p>
                      <a:r>
                        <a:rPr lang="cs-CZ" sz="1400"/>
                        <a:t>PP 3/1(2)</a:t>
                      </a:r>
                      <a:endParaRPr lang="cs-CZ" sz="1400" b="1"/>
                    </a:p>
                  </a:txBody>
                  <a:tcPr marL="20443" marR="20443" marT="20443" marB="20443"/>
                </a:tc>
                <a:tc>
                  <a:txBody>
                    <a:bodyPr/>
                    <a:lstStyle/>
                    <a:p>
                      <a:r>
                        <a:rPr lang="cs-CZ" sz="1400">
                          <a:hlinkClick r:id="rId2" action="ppaction://hlinkfile"/>
                        </a:rPr>
                        <a:t>Chapter 1 - Introduction</a:t>
                      </a:r>
                      <a:endParaRPr lang="cs-CZ" sz="1400" b="1"/>
                    </a:p>
                  </a:txBody>
                  <a:tcPr marL="20443" marR="20443" marT="20443" marB="20443"/>
                </a:tc>
                <a:extLst>
                  <a:ext uri="{0D108BD9-81ED-4DB2-BD59-A6C34878D82A}">
                    <a16:rowId xmlns:a16="http://schemas.microsoft.com/office/drawing/2014/main" val="10001"/>
                  </a:ext>
                </a:extLst>
              </a:tr>
              <a:tr h="276385">
                <a:tc>
                  <a:txBody>
                    <a:bodyPr/>
                    <a:lstStyle/>
                    <a:p>
                      <a:r>
                        <a:rPr lang="cs-CZ" sz="1400"/>
                        <a:t>PP 3/2(2)</a:t>
                      </a:r>
                      <a:endParaRPr lang="cs-CZ" sz="1400" b="1"/>
                    </a:p>
                  </a:txBody>
                  <a:tcPr marL="20443" marR="20443" marT="20443" marB="20443"/>
                </a:tc>
                <a:tc>
                  <a:txBody>
                    <a:bodyPr/>
                    <a:lstStyle/>
                    <a:p>
                      <a:r>
                        <a:rPr lang="en-US" sz="1400">
                          <a:hlinkClick r:id="rId3" action="ppaction://hlinkfile"/>
                        </a:rPr>
                        <a:t>Chapter 2 - Guidance on identifying aspects of environmental concern</a:t>
                      </a:r>
                      <a:endParaRPr lang="en-US" sz="1400" b="1"/>
                    </a:p>
                  </a:txBody>
                  <a:tcPr marL="20443" marR="20443" marT="20443" marB="20443"/>
                </a:tc>
                <a:extLst>
                  <a:ext uri="{0D108BD9-81ED-4DB2-BD59-A6C34878D82A}">
                    <a16:rowId xmlns:a16="http://schemas.microsoft.com/office/drawing/2014/main" val="10002"/>
                  </a:ext>
                </a:extLst>
              </a:tr>
              <a:tr h="394134">
                <a:tc>
                  <a:txBody>
                    <a:bodyPr/>
                    <a:lstStyle/>
                    <a:p>
                      <a:r>
                        <a:rPr lang="cs-CZ" sz="1400"/>
                        <a:t>PP 3/12(1)</a:t>
                      </a:r>
                      <a:endParaRPr lang="cs-CZ" sz="1400" b="1"/>
                    </a:p>
                  </a:txBody>
                  <a:tcPr marL="20443" marR="20443" marT="20443" marB="20443"/>
                </a:tc>
                <a:tc>
                  <a:txBody>
                    <a:bodyPr/>
                    <a:lstStyle/>
                    <a:p>
                      <a:r>
                        <a:rPr lang="cs-CZ" sz="1400">
                          <a:hlinkClick r:id="rId4" action="ppaction://hlinkfile"/>
                        </a:rPr>
                        <a:t>Chapter 3 - Air</a:t>
                      </a:r>
                      <a:endParaRPr lang="cs-CZ" sz="1400" b="1"/>
                    </a:p>
                  </a:txBody>
                  <a:tcPr marL="20443" marR="20443" marT="20443" marB="20443"/>
                </a:tc>
                <a:extLst>
                  <a:ext uri="{0D108BD9-81ED-4DB2-BD59-A6C34878D82A}">
                    <a16:rowId xmlns:a16="http://schemas.microsoft.com/office/drawing/2014/main" val="10003"/>
                  </a:ext>
                </a:extLst>
              </a:tr>
              <a:tr h="276385">
                <a:tc>
                  <a:txBody>
                    <a:bodyPr/>
                    <a:lstStyle/>
                    <a:p>
                      <a:r>
                        <a:rPr lang="cs-CZ" sz="1400"/>
                        <a:t>PP 3/3(2)</a:t>
                      </a:r>
                      <a:endParaRPr lang="cs-CZ" sz="1400" b="1"/>
                    </a:p>
                  </a:txBody>
                  <a:tcPr marL="20443" marR="20443" marT="20443" marB="20443"/>
                </a:tc>
                <a:tc>
                  <a:txBody>
                    <a:bodyPr/>
                    <a:lstStyle/>
                    <a:p>
                      <a:r>
                        <a:rPr lang="cs-CZ" sz="1400">
                          <a:hlinkClick r:id="rId5" action="ppaction://hlinkfile"/>
                        </a:rPr>
                        <a:t>Chapter 4 - Soil</a:t>
                      </a:r>
                      <a:endParaRPr lang="cs-CZ" sz="1400" b="1"/>
                    </a:p>
                  </a:txBody>
                  <a:tcPr marL="20443" marR="20443" marT="20443" marB="20443"/>
                </a:tc>
                <a:extLst>
                  <a:ext uri="{0D108BD9-81ED-4DB2-BD59-A6C34878D82A}">
                    <a16:rowId xmlns:a16="http://schemas.microsoft.com/office/drawing/2014/main" val="10004"/>
                  </a:ext>
                </a:extLst>
              </a:tr>
              <a:tr h="276385">
                <a:tc>
                  <a:txBody>
                    <a:bodyPr/>
                    <a:lstStyle/>
                    <a:p>
                      <a:r>
                        <a:rPr lang="cs-CZ" sz="1400"/>
                        <a:t>PP 3/4(2)</a:t>
                      </a:r>
                      <a:endParaRPr lang="cs-CZ" sz="1400" b="1"/>
                    </a:p>
                  </a:txBody>
                  <a:tcPr marL="20443" marR="20443" marT="20443" marB="20443"/>
                </a:tc>
                <a:tc>
                  <a:txBody>
                    <a:bodyPr/>
                    <a:lstStyle/>
                    <a:p>
                      <a:r>
                        <a:rPr lang="cs-CZ" sz="1400">
                          <a:hlinkClick r:id="rId6" action="ppaction://hlinkfile"/>
                        </a:rPr>
                        <a:t>Chapter 5 - Ground water</a:t>
                      </a:r>
                      <a:endParaRPr lang="cs-CZ" sz="1400" b="1"/>
                    </a:p>
                  </a:txBody>
                  <a:tcPr marL="20443" marR="20443" marT="20443" marB="20443"/>
                </a:tc>
                <a:extLst>
                  <a:ext uri="{0D108BD9-81ED-4DB2-BD59-A6C34878D82A}">
                    <a16:rowId xmlns:a16="http://schemas.microsoft.com/office/drawing/2014/main" val="10005"/>
                  </a:ext>
                </a:extLst>
              </a:tr>
              <a:tr h="276385">
                <a:tc>
                  <a:txBody>
                    <a:bodyPr/>
                    <a:lstStyle/>
                    <a:p>
                      <a:r>
                        <a:rPr lang="cs-CZ" sz="1400"/>
                        <a:t>PP 3/5(2)</a:t>
                      </a:r>
                      <a:endParaRPr lang="cs-CZ" sz="1400" b="1"/>
                    </a:p>
                  </a:txBody>
                  <a:tcPr marL="20443" marR="20443" marT="20443" marB="20443"/>
                </a:tc>
                <a:tc>
                  <a:txBody>
                    <a:bodyPr/>
                    <a:lstStyle/>
                    <a:p>
                      <a:r>
                        <a:rPr lang="en-US" sz="1400">
                          <a:hlinkClick r:id="rId7" action="ppaction://hlinkfile"/>
                        </a:rPr>
                        <a:t>Chapter 6 - Surface water and sediment</a:t>
                      </a:r>
                      <a:endParaRPr lang="en-US" sz="1400" b="1"/>
                    </a:p>
                  </a:txBody>
                  <a:tcPr marL="20443" marR="20443" marT="20443" marB="20443"/>
                </a:tc>
                <a:extLst>
                  <a:ext uri="{0D108BD9-81ED-4DB2-BD59-A6C34878D82A}">
                    <a16:rowId xmlns:a16="http://schemas.microsoft.com/office/drawing/2014/main" val="10006"/>
                  </a:ext>
                </a:extLst>
              </a:tr>
              <a:tr h="276385">
                <a:tc>
                  <a:txBody>
                    <a:bodyPr/>
                    <a:lstStyle/>
                    <a:p>
                      <a:r>
                        <a:rPr lang="cs-CZ" sz="1400"/>
                        <a:t>PP 3/6(2)</a:t>
                      </a:r>
                      <a:endParaRPr lang="cs-CZ" sz="1400" b="1"/>
                    </a:p>
                  </a:txBody>
                  <a:tcPr marL="20443" marR="20443" marT="20443" marB="20443"/>
                </a:tc>
                <a:tc>
                  <a:txBody>
                    <a:bodyPr/>
                    <a:lstStyle/>
                    <a:p>
                      <a:r>
                        <a:rPr lang="cs-CZ" sz="1400">
                          <a:hlinkClick r:id="rId8" action="ppaction://hlinkfile"/>
                        </a:rPr>
                        <a:t>Chapter 7 - Aquatic organisms</a:t>
                      </a:r>
                      <a:endParaRPr lang="cs-CZ" sz="1400" b="1"/>
                    </a:p>
                  </a:txBody>
                  <a:tcPr marL="20443" marR="20443" marT="20443" marB="20443"/>
                </a:tc>
                <a:extLst>
                  <a:ext uri="{0D108BD9-81ED-4DB2-BD59-A6C34878D82A}">
                    <a16:rowId xmlns:a16="http://schemas.microsoft.com/office/drawing/2014/main" val="10007"/>
                  </a:ext>
                </a:extLst>
              </a:tr>
              <a:tr h="276385">
                <a:tc>
                  <a:txBody>
                    <a:bodyPr/>
                    <a:lstStyle/>
                    <a:p>
                      <a:r>
                        <a:rPr lang="cs-CZ" sz="1400"/>
                        <a:t>PP 3/7(2)</a:t>
                      </a:r>
                      <a:endParaRPr lang="cs-CZ" sz="1400" b="1"/>
                    </a:p>
                  </a:txBody>
                  <a:tcPr marL="20443" marR="20443" marT="20443" marB="20443"/>
                </a:tc>
                <a:tc>
                  <a:txBody>
                    <a:bodyPr/>
                    <a:lstStyle/>
                    <a:p>
                      <a:r>
                        <a:rPr lang="en-US" sz="1400">
                          <a:hlinkClick r:id="rId9" action="ppaction://hlinkfile"/>
                        </a:rPr>
                        <a:t>Chapter 8 - Soil organisms and functions</a:t>
                      </a:r>
                      <a:endParaRPr lang="en-US" sz="1400" b="1"/>
                    </a:p>
                  </a:txBody>
                  <a:tcPr marL="20443" marR="20443" marT="20443" marB="20443"/>
                </a:tc>
                <a:extLst>
                  <a:ext uri="{0D108BD9-81ED-4DB2-BD59-A6C34878D82A}">
                    <a16:rowId xmlns:a16="http://schemas.microsoft.com/office/drawing/2014/main" val="10008"/>
                  </a:ext>
                </a:extLst>
              </a:tr>
              <a:tr h="276385">
                <a:tc>
                  <a:txBody>
                    <a:bodyPr/>
                    <a:lstStyle/>
                    <a:p>
                      <a:r>
                        <a:rPr lang="cs-CZ" sz="1400"/>
                        <a:t>PP 3/9(2)</a:t>
                      </a:r>
                      <a:endParaRPr lang="cs-CZ" sz="1400" b="1"/>
                    </a:p>
                  </a:txBody>
                  <a:tcPr marL="20443" marR="20443" marT="20443" marB="20443"/>
                </a:tc>
                <a:tc>
                  <a:txBody>
                    <a:bodyPr/>
                    <a:lstStyle/>
                    <a:p>
                      <a:r>
                        <a:rPr lang="cs-CZ" sz="1400">
                          <a:hlinkClick r:id="rId10" action="ppaction://hlinkfile"/>
                        </a:rPr>
                        <a:t>Chapter 9 - Non-target terrestrial arthropods</a:t>
                      </a:r>
                      <a:endParaRPr lang="cs-CZ" sz="1400" b="1"/>
                    </a:p>
                  </a:txBody>
                  <a:tcPr marL="20443" marR="20443" marT="20443" marB="20443"/>
                </a:tc>
                <a:extLst>
                  <a:ext uri="{0D108BD9-81ED-4DB2-BD59-A6C34878D82A}">
                    <a16:rowId xmlns:a16="http://schemas.microsoft.com/office/drawing/2014/main" val="10009"/>
                  </a:ext>
                </a:extLst>
              </a:tr>
              <a:tr h="394134">
                <a:tc>
                  <a:txBody>
                    <a:bodyPr/>
                    <a:lstStyle/>
                    <a:p>
                      <a:r>
                        <a:rPr lang="cs-CZ" sz="1400"/>
                        <a:t>PP 3/10(3)</a:t>
                      </a:r>
                      <a:endParaRPr lang="cs-CZ" sz="1400" b="1"/>
                    </a:p>
                  </a:txBody>
                  <a:tcPr marL="20443" marR="20443" marT="20443" marB="20443"/>
                </a:tc>
                <a:tc>
                  <a:txBody>
                    <a:bodyPr/>
                    <a:lstStyle/>
                    <a:p>
                      <a:r>
                        <a:rPr lang="cs-CZ" sz="1400">
                          <a:hlinkClick r:id="rId11"/>
                        </a:rPr>
                        <a:t>Chapter 10 - Honeybees</a:t>
                      </a:r>
                      <a:endParaRPr lang="cs-CZ" sz="1400" b="1"/>
                    </a:p>
                  </a:txBody>
                  <a:tcPr marL="20443" marR="20443" marT="20443" marB="20443"/>
                </a:tc>
                <a:extLst>
                  <a:ext uri="{0D108BD9-81ED-4DB2-BD59-A6C34878D82A}">
                    <a16:rowId xmlns:a16="http://schemas.microsoft.com/office/drawing/2014/main" val="10010"/>
                  </a:ext>
                </a:extLst>
              </a:tr>
              <a:tr h="394134">
                <a:tc>
                  <a:txBody>
                    <a:bodyPr/>
                    <a:lstStyle/>
                    <a:p>
                      <a:r>
                        <a:rPr lang="cs-CZ" sz="1400"/>
                        <a:t>PP 3/11(2)</a:t>
                      </a:r>
                      <a:endParaRPr lang="cs-CZ" sz="1400" b="1"/>
                    </a:p>
                  </a:txBody>
                  <a:tcPr marL="20443" marR="20443" marT="20443" marB="20443"/>
                </a:tc>
                <a:tc>
                  <a:txBody>
                    <a:bodyPr/>
                    <a:lstStyle/>
                    <a:p>
                      <a:r>
                        <a:rPr lang="cs-CZ" sz="1400">
                          <a:hlinkClick r:id="rId12" action="ppaction://hlinkfile"/>
                        </a:rPr>
                        <a:t>Chapter 11 - Terrestrial vertebrates</a:t>
                      </a:r>
                      <a:endParaRPr lang="cs-CZ" sz="1400" b="1"/>
                    </a:p>
                  </a:txBody>
                  <a:tcPr marL="20443" marR="20443" marT="20443" marB="20443"/>
                </a:tc>
                <a:extLst>
                  <a:ext uri="{0D108BD9-81ED-4DB2-BD59-A6C34878D82A}">
                    <a16:rowId xmlns:a16="http://schemas.microsoft.com/office/drawing/2014/main" val="10011"/>
                  </a:ext>
                </a:extLst>
              </a:tr>
              <a:tr h="394134">
                <a:tc>
                  <a:txBody>
                    <a:bodyPr/>
                    <a:lstStyle/>
                    <a:p>
                      <a:r>
                        <a:rPr lang="cs-CZ" sz="1400"/>
                        <a:t>PP 3/13(1)</a:t>
                      </a:r>
                      <a:endParaRPr lang="cs-CZ" sz="1400" b="1"/>
                    </a:p>
                  </a:txBody>
                  <a:tcPr marL="20443" marR="20443" marT="20443" marB="20443"/>
                </a:tc>
                <a:tc>
                  <a:txBody>
                    <a:bodyPr/>
                    <a:lstStyle/>
                    <a:p>
                      <a:r>
                        <a:rPr lang="cs-CZ" sz="1400" dirty="0" err="1">
                          <a:hlinkClick r:id="rId13" action="ppaction://hlinkfile"/>
                        </a:rPr>
                        <a:t>Chapter</a:t>
                      </a:r>
                      <a:r>
                        <a:rPr lang="cs-CZ" sz="1400" dirty="0">
                          <a:hlinkClick r:id="rId13" action="ppaction://hlinkfile"/>
                        </a:rPr>
                        <a:t> 12 - Non-</a:t>
                      </a:r>
                      <a:r>
                        <a:rPr lang="cs-CZ" sz="1400" dirty="0" err="1">
                          <a:hlinkClick r:id="rId13" action="ppaction://hlinkfile"/>
                        </a:rPr>
                        <a:t>target</a:t>
                      </a:r>
                      <a:r>
                        <a:rPr lang="cs-CZ" sz="1400" dirty="0">
                          <a:hlinkClick r:id="rId13" action="ppaction://hlinkfile"/>
                        </a:rPr>
                        <a:t> higher </a:t>
                      </a:r>
                      <a:r>
                        <a:rPr lang="cs-CZ" sz="1400" dirty="0" err="1">
                          <a:hlinkClick r:id="rId13" action="ppaction://hlinkfile"/>
                        </a:rPr>
                        <a:t>terrestrial</a:t>
                      </a:r>
                      <a:r>
                        <a:rPr lang="cs-CZ" sz="1400" dirty="0">
                          <a:hlinkClick r:id="rId13" action="ppaction://hlinkfile"/>
                        </a:rPr>
                        <a:t> plants</a:t>
                      </a:r>
                      <a:endParaRPr lang="cs-CZ" sz="1400" b="1" dirty="0"/>
                    </a:p>
                  </a:txBody>
                  <a:tcPr marL="20443" marR="20443" marT="20443" marB="20443"/>
                </a:tc>
                <a:extLst>
                  <a:ext uri="{0D108BD9-81ED-4DB2-BD59-A6C34878D82A}">
                    <a16:rowId xmlns:a16="http://schemas.microsoft.com/office/drawing/2014/main" val="10012"/>
                  </a:ext>
                </a:extLst>
              </a:tr>
            </a:tbl>
          </a:graphicData>
        </a:graphic>
      </p:graphicFrame>
      <p:sp>
        <p:nvSpPr>
          <p:cNvPr id="39967" name="Obdélník 4"/>
          <p:cNvSpPr>
            <a:spLocks noChangeArrowheads="1"/>
          </p:cNvSpPr>
          <p:nvPr/>
        </p:nvSpPr>
        <p:spPr bwMode="auto">
          <a:xfrm>
            <a:off x="358775" y="1554113"/>
            <a:ext cx="8785225" cy="646331"/>
          </a:xfrm>
          <a:prstGeom prst="rect">
            <a:avLst/>
          </a:prstGeom>
          <a:noFill/>
          <a:ln w="9525">
            <a:noFill/>
            <a:miter lim="800000"/>
            <a:headEnd/>
            <a:tailEnd/>
          </a:ln>
        </p:spPr>
        <p:txBody>
          <a:bodyPr wrap="square">
            <a:spAutoFit/>
          </a:bodyPr>
          <a:lstStyle/>
          <a:p>
            <a:r>
              <a:rPr lang="en-US" dirty="0">
                <a:solidFill>
                  <a:srgbClr val="FF0000"/>
                </a:solidFill>
              </a:rPr>
              <a:t>Scheme for the environmental risk assessment </a:t>
            </a:r>
            <a:br>
              <a:rPr lang="en-US" dirty="0">
                <a:solidFill>
                  <a:srgbClr val="FF0000"/>
                </a:solidFill>
              </a:rPr>
            </a:br>
            <a:r>
              <a:rPr lang="en-US" dirty="0">
                <a:solidFill>
                  <a:srgbClr val="FF0000"/>
                </a:solidFill>
              </a:rPr>
              <a:t>of plant protection products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cs-CZ"/>
          </a:p>
        </p:txBody>
      </p:sp>
      <p:sp>
        <p:nvSpPr>
          <p:cNvPr id="38915" name="Rectangle 3"/>
          <p:cNvSpPr>
            <a:spLocks noChangeArrowheads="1"/>
          </p:cNvSpPr>
          <p:nvPr/>
        </p:nvSpPr>
        <p:spPr bwMode="auto">
          <a:xfrm>
            <a:off x="228600" y="1989138"/>
            <a:ext cx="3200400" cy="2808287"/>
          </a:xfrm>
          <a:prstGeom prst="rect">
            <a:avLst/>
          </a:prstGeom>
          <a:solidFill>
            <a:schemeClr val="bg1"/>
          </a:solidFill>
          <a:ln w="9525">
            <a:noFill/>
            <a:miter lim="800000"/>
            <a:headEnd/>
            <a:tailEnd/>
          </a:ln>
        </p:spPr>
        <p:txBody>
          <a:bodyPr lIns="90000"/>
          <a:lstStyle/>
          <a:p>
            <a:pPr>
              <a:spcBef>
                <a:spcPct val="20000"/>
              </a:spcBef>
              <a:buClr>
                <a:schemeClr val="folHlink"/>
              </a:buClr>
              <a:buSzPct val="60000"/>
              <a:buFont typeface="Wingdings" pitchFamily="2" charset="2"/>
              <a:buNone/>
            </a:pPr>
            <a:r>
              <a:rPr lang="cs-CZ" sz="2400" b="0"/>
              <a:t>Přirození nepřátelé škůdců z řad členovců, kteří jsou standardizováni ve směrnicích IOBC, BART, EPPO</a:t>
            </a:r>
            <a:r>
              <a:rPr lang="en-US" sz="2400" b="0"/>
              <a:t> (Samsøe-Petersen, 1990)</a:t>
            </a:r>
            <a:endParaRPr lang="cs-CZ" sz="2400" b="0"/>
          </a:p>
        </p:txBody>
      </p:sp>
      <p:graphicFrame>
        <p:nvGraphicFramePr>
          <p:cNvPr id="723972" name="Group 4"/>
          <p:cNvGraphicFramePr>
            <a:graphicFrameLocks noGrp="1"/>
          </p:cNvGraphicFramePr>
          <p:nvPr/>
        </p:nvGraphicFramePr>
        <p:xfrm>
          <a:off x="3581400" y="0"/>
          <a:ext cx="5562600" cy="6858012"/>
        </p:xfrm>
        <a:graphic>
          <a:graphicData uri="http://schemas.openxmlformats.org/drawingml/2006/table">
            <a:tbl>
              <a:tblPr/>
              <a:tblGrid>
                <a:gridCol w="954088">
                  <a:extLst>
                    <a:ext uri="{9D8B030D-6E8A-4147-A177-3AD203B41FA5}">
                      <a16:colId xmlns:a16="http://schemas.microsoft.com/office/drawing/2014/main" val="20000"/>
                    </a:ext>
                  </a:extLst>
                </a:gridCol>
                <a:gridCol w="2408237">
                  <a:extLst>
                    <a:ext uri="{9D8B030D-6E8A-4147-A177-3AD203B41FA5}">
                      <a16:colId xmlns:a16="http://schemas.microsoft.com/office/drawing/2014/main" val="20001"/>
                    </a:ext>
                  </a:extLst>
                </a:gridCol>
                <a:gridCol w="2200275">
                  <a:extLst>
                    <a:ext uri="{9D8B030D-6E8A-4147-A177-3AD203B41FA5}">
                      <a16:colId xmlns:a16="http://schemas.microsoft.com/office/drawing/2014/main" val="20002"/>
                    </a:ext>
                  </a:extLst>
                </a:gridCol>
              </a:tblGrid>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Crop</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Type of natural enemies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Examples</a:t>
                      </a:r>
                      <a:r>
                        <a:rPr kumimoji="1" lang="en-GB" sz="900" b="1" i="0" u="none" strike="noStrike" cap="none" normalizeH="0" baseline="30000" smtClean="0">
                          <a:ln>
                            <a:noFill/>
                          </a:ln>
                          <a:solidFill>
                            <a:schemeClr val="tx1"/>
                          </a:solidFill>
                          <a:effectLst/>
                          <a:latin typeface="Tahoma" pitchFamily="34" charset="0"/>
                          <a:cs typeface="Times New Roman" pitchFamily="18" charset="0"/>
                        </a:rPr>
                        <a:t>1</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Cereals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Pterostichus cupreus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Bembidion lampros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Tachyporus hypnorum</a:t>
                      </a:r>
                      <a:endParaRPr kumimoji="1" lang="en-US" sz="900" b="1" i="1" u="none" strike="noStrike" cap="none" normalizeH="0" baseline="0" smtClean="0">
                        <a:ln>
                          <a:noFill/>
                        </a:ln>
                        <a:solidFill>
                          <a:schemeClr val="tx1"/>
                        </a:solidFill>
                        <a:effectLst/>
                        <a:latin typeface="Tahoma" pitchFamily="34" charset="0"/>
                        <a:cs typeface="Times New Roman" pitchFamily="18"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Aleochara bilineata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US" sz="900" b="1" i="1" u="none" strike="noStrike" cap="none" normalizeH="0" baseline="0" smtClean="0">
                        <a:ln>
                          <a:noFill/>
                        </a:ln>
                        <a:solidFill>
                          <a:schemeClr val="tx1"/>
                        </a:solidFill>
                        <a:effectLst/>
                        <a:latin typeface="Tahoma" pitchFamily="34" charset="0"/>
                        <a:cs typeface="Times New Roman" pitchFamily="18"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Linyphiid spiders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Lycosid spiders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Chrysoperla carnea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Coccinella septempunctata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Episyrphus balteatus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Eupeodes corollae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Aphidius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Vegetables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Aphidius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4130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Diaeretiella rapae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Lepidopteran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Trichogramma cacoeciae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5"/>
                  </a:ext>
                </a:extLst>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Orchards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Predatory mites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Typhlodromus pyri</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Amblyseius potentillae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7"/>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8"/>
                  </a:ext>
                </a:extLst>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Lepidopteran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vegetables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9"/>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Anthocoris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0"/>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Orius sp.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1"/>
                  </a:ext>
                </a:extLst>
              </a:tr>
              <a:tr h="236538">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Glasshouses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Predatory mites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Phytoseiulus persimilis°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2"/>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Whitefly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Encarsia formosa°</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3"/>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 (except syrphids)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4"/>
                  </a:ext>
                </a:extLst>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Aphidoletes sp.</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5"/>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vegetables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6"/>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Leaf miner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Dacnusa, Diglyphus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7"/>
                  </a:ext>
                </a:extLst>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Opius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28"/>
                  </a:ext>
                </a:extLst>
              </a:tr>
            </a:tbl>
          </a:graphicData>
        </a:graphic>
      </p:graphicFrame>
      <p:sp>
        <p:nvSpPr>
          <p:cNvPr id="39038" name="Rectangle 126"/>
          <p:cNvSpPr>
            <a:spLocks noChangeArrowheads="1"/>
          </p:cNvSpPr>
          <p:nvPr/>
        </p:nvSpPr>
        <p:spPr bwMode="auto">
          <a:xfrm>
            <a:off x="468313" y="6153150"/>
            <a:ext cx="184150" cy="244475"/>
          </a:xfrm>
          <a:prstGeom prst="rect">
            <a:avLst/>
          </a:prstGeom>
          <a:noFill/>
          <a:ln w="9525">
            <a:noFill/>
            <a:miter lim="800000"/>
            <a:headEnd/>
            <a:tailEnd/>
          </a:ln>
        </p:spPr>
        <p:txBody>
          <a:bodyPr wrap="none" anchor="ctr">
            <a:spAutoFit/>
          </a:bodyPr>
          <a:lstStyle/>
          <a:p>
            <a:endParaRPr lang="cs-CZ" sz="1000" b="0"/>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smtClean="0"/>
              <a:t>Organizace spojené s půdními testy</a:t>
            </a:r>
          </a:p>
        </p:txBody>
      </p:sp>
      <p:sp>
        <p:nvSpPr>
          <p:cNvPr id="39939" name="Rectangle 3"/>
          <p:cNvSpPr>
            <a:spLocks noGrp="1" noChangeArrowheads="1"/>
          </p:cNvSpPr>
          <p:nvPr>
            <p:ph type="body" idx="1"/>
          </p:nvPr>
        </p:nvSpPr>
        <p:spPr>
          <a:xfrm>
            <a:off x="179388" y="1341438"/>
            <a:ext cx="8964612" cy="5516562"/>
          </a:xfrm>
        </p:spPr>
        <p:txBody>
          <a:bodyPr/>
          <a:lstStyle/>
          <a:p>
            <a:pPr eaLnBrk="1" hangingPunct="1">
              <a:lnSpc>
                <a:spcPct val="90000"/>
              </a:lnSpc>
            </a:pPr>
            <a:r>
              <a:rPr lang="cs-CZ" sz="1800" smtClean="0"/>
              <a:t>OECD = </a:t>
            </a:r>
            <a:r>
              <a:rPr lang="en-US" sz="1800" smtClean="0"/>
              <a:t>Organization for Economic Cooperation Development</a:t>
            </a:r>
            <a:endParaRPr lang="cs-CZ" sz="1800" smtClean="0"/>
          </a:p>
          <a:p>
            <a:pPr eaLnBrk="1" hangingPunct="1">
              <a:lnSpc>
                <a:spcPct val="90000"/>
              </a:lnSpc>
            </a:pPr>
            <a:r>
              <a:rPr lang="cs-CZ" sz="1800" smtClean="0"/>
              <a:t>ISO = International Standardization Organization</a:t>
            </a:r>
          </a:p>
          <a:p>
            <a:pPr eaLnBrk="1" hangingPunct="1">
              <a:lnSpc>
                <a:spcPct val="90000"/>
              </a:lnSpc>
            </a:pPr>
            <a:r>
              <a:rPr lang="cs-CZ" sz="1800" smtClean="0"/>
              <a:t>US EPA = US Environmental Protection Agency</a:t>
            </a:r>
          </a:p>
          <a:p>
            <a:pPr eaLnBrk="1" hangingPunct="1">
              <a:lnSpc>
                <a:spcPct val="90000"/>
              </a:lnSpc>
            </a:pPr>
            <a:r>
              <a:rPr lang="cs-CZ" sz="1800" smtClean="0"/>
              <a:t>SETAC = Society for Environmental Toxicology and Chemistry</a:t>
            </a:r>
          </a:p>
          <a:p>
            <a:pPr eaLnBrk="1" hangingPunct="1">
              <a:lnSpc>
                <a:spcPct val="90000"/>
              </a:lnSpc>
            </a:pPr>
            <a:r>
              <a:rPr lang="cs-CZ" sz="1800" smtClean="0"/>
              <a:t>IOBC = </a:t>
            </a:r>
            <a:r>
              <a:rPr lang="en-US" sz="1800" smtClean="0"/>
              <a:t>International Organisation for Biological and Integrated Control of Noxious Animals and Plants</a:t>
            </a:r>
            <a:endParaRPr lang="cs-CZ" sz="1800" smtClean="0"/>
          </a:p>
          <a:p>
            <a:pPr eaLnBrk="1" hangingPunct="1">
              <a:lnSpc>
                <a:spcPct val="90000"/>
              </a:lnSpc>
            </a:pPr>
            <a:r>
              <a:rPr lang="cs-CZ" sz="1800" smtClean="0"/>
              <a:t>EPPO = </a:t>
            </a:r>
            <a:r>
              <a:rPr lang="en-US" sz="1800" smtClean="0"/>
              <a:t>European and Mediterranean Plant Protection Organization</a:t>
            </a:r>
          </a:p>
          <a:p>
            <a:pPr eaLnBrk="1" hangingPunct="1">
              <a:lnSpc>
                <a:spcPct val="90000"/>
              </a:lnSpc>
            </a:pPr>
            <a:r>
              <a:rPr lang="cs-CZ" sz="1800" smtClean="0"/>
              <a:t>ASTM = American Society of Testing and Materials</a:t>
            </a:r>
          </a:p>
          <a:p>
            <a:pPr eaLnBrk="1" hangingPunct="1">
              <a:lnSpc>
                <a:spcPct val="90000"/>
              </a:lnSpc>
            </a:pPr>
            <a:r>
              <a:rPr lang="cs-CZ" sz="1800" smtClean="0"/>
              <a:t>ANSI = American National Standards Institute</a:t>
            </a:r>
          </a:p>
          <a:p>
            <a:pPr eaLnBrk="1" hangingPunct="1">
              <a:lnSpc>
                <a:spcPct val="90000"/>
              </a:lnSpc>
            </a:pPr>
            <a:r>
              <a:rPr lang="cs-CZ" sz="1800" smtClean="0"/>
              <a:t>CEN = European Commitee for Standardization</a:t>
            </a:r>
          </a:p>
          <a:p>
            <a:pPr eaLnBrk="1" hangingPunct="1">
              <a:lnSpc>
                <a:spcPct val="90000"/>
              </a:lnSpc>
            </a:pPr>
            <a:r>
              <a:rPr lang="cs-CZ" sz="1800" smtClean="0"/>
              <a:t>AFNOR = Association Francaise de Normalisation</a:t>
            </a:r>
          </a:p>
          <a:p>
            <a:pPr eaLnBrk="1" hangingPunct="1">
              <a:lnSpc>
                <a:spcPct val="90000"/>
              </a:lnSpc>
            </a:pPr>
            <a:r>
              <a:rPr lang="cs-CZ" sz="1800" smtClean="0"/>
              <a:t>EEC = European Economic Community </a:t>
            </a:r>
          </a:p>
          <a:p>
            <a:pPr eaLnBrk="1" hangingPunct="1">
              <a:lnSpc>
                <a:spcPct val="90000"/>
              </a:lnSpc>
            </a:pPr>
            <a:r>
              <a:rPr lang="cs-CZ" sz="1800" smtClean="0"/>
              <a:t>WHO = World Health Organisation</a:t>
            </a:r>
          </a:p>
          <a:p>
            <a:pPr eaLnBrk="1" hangingPunct="1">
              <a:lnSpc>
                <a:spcPct val="90000"/>
              </a:lnSpc>
            </a:pPr>
            <a:r>
              <a:rPr lang="cs-CZ" sz="1800" smtClean="0"/>
              <a:t>BBA = </a:t>
            </a:r>
            <a:r>
              <a:rPr lang="de-DE" sz="1800" smtClean="0"/>
              <a:t>Biologische Bundesanstalt für Land- und Forstwirtschaft</a:t>
            </a:r>
            <a:endParaRPr lang="cs-CZ" sz="1800" smtClean="0"/>
          </a:p>
          <a:p>
            <a:pPr eaLnBrk="1" hangingPunct="1">
              <a:lnSpc>
                <a:spcPct val="90000"/>
              </a:lnSpc>
            </a:pPr>
            <a:r>
              <a:rPr lang="cs-CZ" sz="1800" smtClean="0"/>
              <a:t>OPPTS = </a:t>
            </a:r>
            <a:r>
              <a:rPr lang="en-US" sz="1800" smtClean="0"/>
              <a:t>The Office of Prevention, Pesticides and Toxic Substances</a:t>
            </a:r>
            <a:r>
              <a:rPr lang="cs-CZ" sz="1800" smtClean="0"/>
              <a:t> (EPA)</a:t>
            </a:r>
          </a:p>
          <a:p>
            <a:pPr eaLnBrk="1" hangingPunct="1">
              <a:lnSpc>
                <a:spcPct val="90000"/>
              </a:lnSpc>
            </a:pPr>
            <a:r>
              <a:rPr lang="en-US" sz="1800" smtClean="0"/>
              <a:t>BART =</a:t>
            </a:r>
            <a:r>
              <a:rPr lang="cs-CZ" sz="1800" smtClean="0"/>
              <a:t> </a:t>
            </a:r>
            <a:r>
              <a:rPr lang="en-US" sz="1800" smtClean="0"/>
              <a:t>Beneficial Arthropod Regulatory Testing </a:t>
            </a:r>
            <a:endParaRPr lang="cs-CZ" sz="18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403350" y="3429000"/>
            <a:ext cx="7345363" cy="1752600"/>
          </a:xfrm>
        </p:spPr>
        <p:txBody>
          <a:bodyPr/>
          <a:lstStyle/>
          <a:p>
            <a:pPr eaLnBrk="1" hangingPunct="1"/>
            <a:r>
              <a:rPr lang="cs-CZ" dirty="0" smtClean="0"/>
              <a:t>Úvod</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sz="2800" smtClean="0"/>
              <a:t>Výběr testů do procesů hodnocení rizik</a:t>
            </a:r>
          </a:p>
        </p:txBody>
      </p:sp>
      <p:sp>
        <p:nvSpPr>
          <p:cNvPr id="726019" name="Rectangle 3"/>
          <p:cNvSpPr>
            <a:spLocks noGrp="1" noChangeArrowheads="1"/>
          </p:cNvSpPr>
          <p:nvPr>
            <p:ph type="body" idx="1"/>
          </p:nvPr>
        </p:nvSpPr>
        <p:spPr>
          <a:xfrm>
            <a:off x="611188" y="1484313"/>
            <a:ext cx="7993062" cy="5040312"/>
          </a:xfrm>
        </p:spPr>
        <p:txBody>
          <a:bodyPr/>
          <a:lstStyle/>
          <a:p>
            <a:pPr eaLnBrk="1" hangingPunct="1"/>
            <a:r>
              <a:rPr lang="cs-CZ" b="1" smtClean="0"/>
              <a:t>Optimální vlastnosti půdního testu jsou:</a:t>
            </a:r>
          </a:p>
          <a:p>
            <a:pPr lvl="1" eaLnBrk="1" hangingPunct="1"/>
            <a:endParaRPr lang="cs-CZ" smtClean="0"/>
          </a:p>
          <a:p>
            <a:pPr lvl="1" eaLnBrk="1" hangingPunct="1"/>
            <a:r>
              <a:rPr lang="cs-CZ" smtClean="0"/>
              <a:t>standardizovatelnost, opakovatelnost, variabilita</a:t>
            </a:r>
          </a:p>
          <a:p>
            <a:pPr lvl="1" eaLnBrk="1" hangingPunct="1"/>
            <a:r>
              <a:rPr lang="cs-CZ" smtClean="0"/>
              <a:t>praktická proveditelnost, cena, rychlost</a:t>
            </a:r>
          </a:p>
          <a:p>
            <a:pPr lvl="1" eaLnBrk="1" hangingPunct="1"/>
            <a:r>
              <a:rPr lang="cs-CZ" smtClean="0"/>
              <a:t>citlivost</a:t>
            </a:r>
          </a:p>
          <a:p>
            <a:pPr lvl="1" eaLnBrk="1" hangingPunct="1"/>
            <a:r>
              <a:rPr lang="cs-CZ" smtClean="0"/>
              <a:t>vypovídací hodnota, použitelnost pro ochranu ŽP</a:t>
            </a:r>
          </a:p>
          <a:p>
            <a:pPr lvl="1" eaLnBrk="1" hangingPunct="1"/>
            <a:r>
              <a:rPr lang="cs-CZ" smtClean="0"/>
              <a:t>ekologická relevance</a:t>
            </a:r>
          </a:p>
          <a:p>
            <a:pPr lvl="1" eaLnBrk="1" hangingPunct="1">
              <a:buFont typeface="Wingdings" pitchFamily="2" charset="2"/>
              <a:buNone/>
            </a:pPr>
            <a:endParaRPr lang="cs-CZ" smtClean="0"/>
          </a:p>
          <a:p>
            <a:pPr lvl="1" eaLnBrk="1" hangingPunct="1">
              <a:buFont typeface="Wingdings" pitchFamily="2" charset="2"/>
              <a:buNone/>
            </a:pPr>
            <a:endParaRPr lang="cs-CZ" smtClean="0"/>
          </a:p>
          <a:p>
            <a:pPr lvl="1" eaLnBrk="1" hangingPunct="1">
              <a:buFont typeface="Wingdings" pitchFamily="2" charset="2"/>
              <a:buNone/>
            </a:pPr>
            <a:r>
              <a:rPr lang="cs-CZ" smtClean="0"/>
              <a:t>(samozřejmě platí vlastně i pro všechny další biotesty)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6019">
                                            <p:txEl>
                                              <p:pRg st="2" end="2"/>
                                            </p:txEl>
                                          </p:spTgt>
                                        </p:tgtEl>
                                        <p:attrNameLst>
                                          <p:attrName>style.visibility</p:attrName>
                                        </p:attrNameLst>
                                      </p:cBhvr>
                                      <p:to>
                                        <p:strVal val="visible"/>
                                      </p:to>
                                    </p:set>
                                    <p:anim calcmode="lin" valueType="num">
                                      <p:cBhvr additive="base">
                                        <p:cTn id="7" dur="5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6019">
                                            <p:txEl>
                                              <p:pRg st="3" end="3"/>
                                            </p:txEl>
                                          </p:spTgt>
                                        </p:tgtEl>
                                        <p:attrNameLst>
                                          <p:attrName>style.visibility</p:attrName>
                                        </p:attrNameLst>
                                      </p:cBhvr>
                                      <p:to>
                                        <p:strVal val="visible"/>
                                      </p:to>
                                    </p:set>
                                    <p:anim calcmode="lin" valueType="num">
                                      <p:cBhvr additive="base">
                                        <p:cTn id="13" dur="500" fill="hold"/>
                                        <p:tgtEl>
                                          <p:spTgt spid="72601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60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6019">
                                            <p:txEl>
                                              <p:pRg st="4" end="4"/>
                                            </p:txEl>
                                          </p:spTgt>
                                        </p:tgtEl>
                                        <p:attrNameLst>
                                          <p:attrName>style.visibility</p:attrName>
                                        </p:attrNameLst>
                                      </p:cBhvr>
                                      <p:to>
                                        <p:strVal val="visible"/>
                                      </p:to>
                                    </p:set>
                                    <p:anim calcmode="lin" valueType="num">
                                      <p:cBhvr additive="base">
                                        <p:cTn id="19" dur="500" fill="hold"/>
                                        <p:tgtEl>
                                          <p:spTgt spid="7260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60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6019">
                                            <p:txEl>
                                              <p:pRg st="5" end="5"/>
                                            </p:txEl>
                                          </p:spTgt>
                                        </p:tgtEl>
                                        <p:attrNameLst>
                                          <p:attrName>style.visibility</p:attrName>
                                        </p:attrNameLst>
                                      </p:cBhvr>
                                      <p:to>
                                        <p:strVal val="visible"/>
                                      </p:to>
                                    </p:set>
                                    <p:anim calcmode="lin" valueType="num">
                                      <p:cBhvr additive="base">
                                        <p:cTn id="25" dur="500" fill="hold"/>
                                        <p:tgtEl>
                                          <p:spTgt spid="72601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60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6019">
                                            <p:txEl>
                                              <p:pRg st="6" end="6"/>
                                            </p:txEl>
                                          </p:spTgt>
                                        </p:tgtEl>
                                        <p:attrNameLst>
                                          <p:attrName>style.visibility</p:attrName>
                                        </p:attrNameLst>
                                      </p:cBhvr>
                                      <p:to>
                                        <p:strVal val="visible"/>
                                      </p:to>
                                    </p:set>
                                    <p:anim calcmode="lin" valueType="num">
                                      <p:cBhvr additive="base">
                                        <p:cTn id="31" dur="500" fill="hold"/>
                                        <p:tgtEl>
                                          <p:spTgt spid="7260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60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sz="2400" smtClean="0"/>
              <a:t>Příklad: sada testů z Vyhlášky 257/2009 Sb.</a:t>
            </a:r>
            <a:endParaRPr lang="en-US" sz="2400" smtClean="0"/>
          </a:p>
        </p:txBody>
      </p:sp>
      <p:sp>
        <p:nvSpPr>
          <p:cNvPr id="41987" name="Rectangle 3"/>
          <p:cNvSpPr>
            <a:spLocks noGrp="1" noChangeArrowheads="1"/>
          </p:cNvSpPr>
          <p:nvPr>
            <p:ph type="body" idx="1"/>
          </p:nvPr>
        </p:nvSpPr>
        <p:spPr>
          <a:xfrm>
            <a:off x="323850" y="1557338"/>
            <a:ext cx="8199438" cy="3455987"/>
          </a:xfrm>
        </p:spPr>
        <p:txBody>
          <a:bodyPr/>
          <a:lstStyle/>
          <a:p>
            <a:pPr eaLnBrk="1" hangingPunct="1">
              <a:lnSpc>
                <a:spcPct val="90000"/>
              </a:lnSpc>
            </a:pPr>
            <a:r>
              <a:rPr lang="cs-CZ" sz="1800" smtClean="0"/>
              <a:t>Před testy s roupicemi a vyššími rostlinami jsou reprezentativní vzorek sedimentu i reprezentativní vzorek referenční půdy (půda, na kterou má být sediment použit) vysušeny při laboratorní teplotě, zhomogenizovány a přesáty přes síto 2 či 4 mm. </a:t>
            </a:r>
          </a:p>
          <a:p>
            <a:pPr eaLnBrk="1" hangingPunct="1">
              <a:lnSpc>
                <a:spcPct val="90000"/>
              </a:lnSpc>
            </a:pPr>
            <a:r>
              <a:rPr lang="cs-CZ" sz="1800" smtClean="0"/>
              <a:t>Pro testy inhibice nitrifikace je referenční půdou nekontaminovaná půda splňující požadavky ISO 15685 (2004) a jak sediment tak referenční půda jsou vzorkovány, zpracovány a skladovány v souladu s ISO 10381-6 (2009): v přirozené vlhkosti, přes 2 mm síto, uchování v 4 °C maximálně dva týdny. </a:t>
            </a:r>
          </a:p>
          <a:p>
            <a:pPr eaLnBrk="1" hangingPunct="1">
              <a:lnSpc>
                <a:spcPct val="90000"/>
              </a:lnSpc>
            </a:pPr>
            <a:r>
              <a:rPr lang="cs-CZ" sz="1800" smtClean="0"/>
              <a:t>Před testováním se hodnocený sediment smíchá s půdou v objemovém poměru 1:3, který vychází z maximálního povoleného poměru výšky použitého sedimentu a orničního profilu v vyhlášce. </a:t>
            </a:r>
            <a:endParaRPr lang="en-US" sz="1800" smtClean="0"/>
          </a:p>
        </p:txBody>
      </p:sp>
      <p:pic>
        <p:nvPicPr>
          <p:cNvPr id="41988" name="Picture 4" descr="Potworms (Enchytraeids doerjesi)"/>
          <p:cNvPicPr>
            <a:picLocks noChangeAspect="1" noChangeArrowheads="1"/>
          </p:cNvPicPr>
          <p:nvPr/>
        </p:nvPicPr>
        <p:blipFill>
          <a:blip r:embed="rId2" cstate="print"/>
          <a:srcRect/>
          <a:stretch>
            <a:fillRect/>
          </a:stretch>
        </p:blipFill>
        <p:spPr bwMode="auto">
          <a:xfrm>
            <a:off x="107950" y="5013325"/>
            <a:ext cx="1979613" cy="1346200"/>
          </a:xfrm>
          <a:prstGeom prst="rect">
            <a:avLst/>
          </a:prstGeom>
          <a:noFill/>
          <a:ln w="28575">
            <a:noFill/>
            <a:miter lim="800000"/>
            <a:headEnd/>
            <a:tailEnd/>
          </a:ln>
        </p:spPr>
      </p:pic>
      <p:pic>
        <p:nvPicPr>
          <p:cNvPr id="41989" name="Picture 5" descr="Example of light coloured springtail (Folsomia candida)"/>
          <p:cNvPicPr>
            <a:picLocks noChangeAspect="1" noChangeArrowheads="1"/>
          </p:cNvPicPr>
          <p:nvPr/>
        </p:nvPicPr>
        <p:blipFill>
          <a:blip r:embed="rId3" cstate="print"/>
          <a:srcRect b="9825"/>
          <a:stretch>
            <a:fillRect/>
          </a:stretch>
        </p:blipFill>
        <p:spPr bwMode="auto">
          <a:xfrm>
            <a:off x="6659563" y="5013325"/>
            <a:ext cx="1979612" cy="1346200"/>
          </a:xfrm>
          <a:prstGeom prst="rect">
            <a:avLst/>
          </a:prstGeom>
          <a:noFill/>
          <a:ln w="9525">
            <a:noFill/>
            <a:miter lim="800000"/>
            <a:headEnd/>
            <a:tailEnd/>
          </a:ln>
        </p:spPr>
      </p:pic>
      <p:pic>
        <p:nvPicPr>
          <p:cNvPr id="41990" name="Picture 6" descr="Nitrifying bacteria isolated from landfill leakage"/>
          <p:cNvPicPr>
            <a:picLocks noChangeAspect="1" noChangeArrowheads="1"/>
          </p:cNvPicPr>
          <p:nvPr/>
        </p:nvPicPr>
        <p:blipFill>
          <a:blip r:embed="rId4" cstate="print"/>
          <a:srcRect r="62953" b="56903"/>
          <a:stretch>
            <a:fillRect/>
          </a:stretch>
        </p:blipFill>
        <p:spPr bwMode="auto">
          <a:xfrm>
            <a:off x="4495800" y="5013325"/>
            <a:ext cx="1979613" cy="1346200"/>
          </a:xfrm>
          <a:prstGeom prst="rect">
            <a:avLst/>
          </a:prstGeom>
          <a:noFill/>
          <a:ln w="9525">
            <a:noFill/>
            <a:miter lim="800000"/>
            <a:headEnd/>
            <a:tailEnd/>
          </a:ln>
        </p:spPr>
      </p:pic>
      <p:sp>
        <p:nvSpPr>
          <p:cNvPr id="727047" name="Text Box 7"/>
          <p:cNvSpPr txBox="1">
            <a:spLocks noChangeArrowheads="1"/>
          </p:cNvSpPr>
          <p:nvPr/>
        </p:nvSpPr>
        <p:spPr bwMode="black">
          <a:xfrm>
            <a:off x="87313" y="6359525"/>
            <a:ext cx="2000250" cy="366713"/>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16387 (2004)</a:t>
            </a:r>
          </a:p>
        </p:txBody>
      </p:sp>
      <p:sp>
        <p:nvSpPr>
          <p:cNvPr id="727048" name="Text Box 8"/>
          <p:cNvSpPr txBox="1">
            <a:spLocks noChangeArrowheads="1"/>
          </p:cNvSpPr>
          <p:nvPr/>
        </p:nvSpPr>
        <p:spPr bwMode="black">
          <a:xfrm>
            <a:off x="6638925" y="6380163"/>
            <a:ext cx="2000250" cy="366712"/>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11267 (1999)</a:t>
            </a:r>
          </a:p>
        </p:txBody>
      </p:sp>
      <p:sp>
        <p:nvSpPr>
          <p:cNvPr id="727049" name="Text Box 9"/>
          <p:cNvSpPr txBox="1">
            <a:spLocks noChangeArrowheads="1"/>
          </p:cNvSpPr>
          <p:nvPr/>
        </p:nvSpPr>
        <p:spPr bwMode="black">
          <a:xfrm>
            <a:off x="2339975" y="6381750"/>
            <a:ext cx="1746250" cy="366713"/>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11269-1 (1993)</a:t>
            </a:r>
          </a:p>
        </p:txBody>
      </p:sp>
      <p:sp>
        <p:nvSpPr>
          <p:cNvPr id="727050" name="Text Box 10"/>
          <p:cNvSpPr txBox="1">
            <a:spLocks noChangeArrowheads="1"/>
          </p:cNvSpPr>
          <p:nvPr/>
        </p:nvSpPr>
        <p:spPr bwMode="black">
          <a:xfrm>
            <a:off x="4475163" y="6380163"/>
            <a:ext cx="2000250" cy="366712"/>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15685 (2004)</a:t>
            </a:r>
          </a:p>
        </p:txBody>
      </p:sp>
      <p:pic>
        <p:nvPicPr>
          <p:cNvPr id="41995" name="Picture 11" descr="všechny koncentrace kompost"/>
          <p:cNvPicPr>
            <a:picLocks noChangeAspect="1" noChangeArrowheads="1"/>
          </p:cNvPicPr>
          <p:nvPr/>
        </p:nvPicPr>
        <p:blipFill>
          <a:blip r:embed="rId5" cstate="print"/>
          <a:srcRect l="52028" t="48413"/>
          <a:stretch>
            <a:fillRect/>
          </a:stretch>
        </p:blipFill>
        <p:spPr bwMode="auto">
          <a:xfrm>
            <a:off x="2411413" y="4962525"/>
            <a:ext cx="1728787" cy="139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cs-CZ" smtClean="0"/>
              <a:t>Ekologická relevance testů</a:t>
            </a:r>
          </a:p>
        </p:txBody>
      </p:sp>
      <p:sp>
        <p:nvSpPr>
          <p:cNvPr id="728067" name="Rectangle 3"/>
          <p:cNvSpPr>
            <a:spLocks noGrp="1" noChangeArrowheads="1"/>
          </p:cNvSpPr>
          <p:nvPr>
            <p:ph type="body" idx="1"/>
          </p:nvPr>
        </p:nvSpPr>
        <p:spPr>
          <a:xfrm>
            <a:off x="395288" y="1341438"/>
            <a:ext cx="8559800" cy="4791075"/>
          </a:xfrm>
        </p:spPr>
        <p:txBody>
          <a:bodyPr/>
          <a:lstStyle/>
          <a:p>
            <a:pPr lvl="1" eaLnBrk="1" hangingPunct="1">
              <a:lnSpc>
                <a:spcPct val="90000"/>
              </a:lnSpc>
            </a:pPr>
            <a:endParaRPr lang="cs-CZ" smtClean="0"/>
          </a:p>
          <a:p>
            <a:pPr lvl="1" eaLnBrk="1" hangingPunct="1">
              <a:lnSpc>
                <a:spcPct val="90000"/>
              </a:lnSpc>
            </a:pPr>
            <a:r>
              <a:rPr lang="cs-CZ" smtClean="0"/>
              <a:t>testované druhy by měly reprezentovat relevantní funkční skupinu</a:t>
            </a:r>
          </a:p>
          <a:p>
            <a:pPr lvl="1" eaLnBrk="1" hangingPunct="1">
              <a:lnSpc>
                <a:spcPct val="90000"/>
              </a:lnSpc>
            </a:pPr>
            <a:r>
              <a:rPr lang="cs-CZ" smtClean="0"/>
              <a:t>test má respektovat ekologii organismu </a:t>
            </a:r>
          </a:p>
          <a:p>
            <a:pPr lvl="1" eaLnBrk="1" hangingPunct="1">
              <a:lnSpc>
                <a:spcPct val="90000"/>
              </a:lnSpc>
            </a:pPr>
            <a:r>
              <a:rPr lang="cs-CZ" smtClean="0"/>
              <a:t>sledované odpovědi by měly být ekologicky relevantní a indikovat stav a funkci organismu (přežití, růst, reprodukce, přijímání potravy a mobilita)</a:t>
            </a:r>
          </a:p>
          <a:p>
            <a:pPr lvl="1" eaLnBrk="1" hangingPunct="1">
              <a:lnSpc>
                <a:spcPct val="90000"/>
              </a:lnSpc>
            </a:pPr>
            <a:r>
              <a:rPr lang="cs-CZ" smtClean="0"/>
              <a:t>při sledování reprodukce by měla expozice pokrývat většinu životního cyklu</a:t>
            </a:r>
          </a:p>
          <a:p>
            <a:pPr lvl="1" eaLnBrk="1" hangingPunct="1">
              <a:lnSpc>
                <a:spcPct val="90000"/>
              </a:lnSpc>
            </a:pPr>
            <a:r>
              <a:rPr lang="cs-CZ" smtClean="0"/>
              <a:t>abiotické a biotické faktory by měly v testu být podobné jako v habitatu</a:t>
            </a:r>
          </a:p>
          <a:p>
            <a:pPr lvl="1" eaLnBrk="1" hangingPunct="1">
              <a:lnSpc>
                <a:spcPct val="90000"/>
              </a:lnSpc>
            </a:pPr>
            <a:r>
              <a:rPr lang="cs-CZ" smtClean="0"/>
              <a:t>expoziční cesty by měly napodobovat reálné expozice</a:t>
            </a:r>
          </a:p>
          <a:p>
            <a:pPr lvl="1" eaLnBrk="1" hangingPunct="1">
              <a:lnSpc>
                <a:spcPct val="90000"/>
              </a:lnSpc>
            </a:pPr>
            <a:r>
              <a:rPr lang="cs-CZ" smtClean="0"/>
              <a:t>biodostupnost kontaminantu by měly být podobná jako v reálu</a:t>
            </a:r>
          </a:p>
          <a:p>
            <a:pPr lvl="1" eaLnBrk="1" hangingPunct="1">
              <a:lnSpc>
                <a:spcPct val="90000"/>
              </a:lnSpc>
            </a:pPr>
            <a:r>
              <a:rPr lang="cs-CZ" smtClean="0"/>
              <a:t>koncentrace by měly být environmentálně reálné (u půdy obecně pro všechny látky lze jako maximum dát 1 g/kg půdy)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8067">
                                            <p:txEl>
                                              <p:pRg st="4" end="4"/>
                                            </p:txEl>
                                          </p:spTgt>
                                        </p:tgtEl>
                                        <p:attrNameLst>
                                          <p:attrName>style.visibility</p:attrName>
                                        </p:attrNameLst>
                                      </p:cBhvr>
                                      <p:to>
                                        <p:strVal val="visible"/>
                                      </p:to>
                                    </p:set>
                                    <p:anim calcmode="lin" valueType="num">
                                      <p:cBhvr additive="base">
                                        <p:cTn id="25" dur="500" fill="hold"/>
                                        <p:tgtEl>
                                          <p:spTgt spid="7280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80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8067">
                                            <p:txEl>
                                              <p:pRg st="5" end="5"/>
                                            </p:txEl>
                                          </p:spTgt>
                                        </p:tgtEl>
                                        <p:attrNameLst>
                                          <p:attrName>style.visibility</p:attrName>
                                        </p:attrNameLst>
                                      </p:cBhvr>
                                      <p:to>
                                        <p:strVal val="visible"/>
                                      </p:to>
                                    </p:set>
                                    <p:anim calcmode="lin" valueType="num">
                                      <p:cBhvr additive="base">
                                        <p:cTn id="31" dur="500" fill="hold"/>
                                        <p:tgtEl>
                                          <p:spTgt spid="72806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80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8067">
                                            <p:txEl>
                                              <p:pRg st="6" end="6"/>
                                            </p:txEl>
                                          </p:spTgt>
                                        </p:tgtEl>
                                        <p:attrNameLst>
                                          <p:attrName>style.visibility</p:attrName>
                                        </p:attrNameLst>
                                      </p:cBhvr>
                                      <p:to>
                                        <p:strVal val="visible"/>
                                      </p:to>
                                    </p:set>
                                    <p:anim calcmode="lin" valueType="num">
                                      <p:cBhvr additive="base">
                                        <p:cTn id="37" dur="500" fill="hold"/>
                                        <p:tgtEl>
                                          <p:spTgt spid="72806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280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28067">
                                            <p:txEl>
                                              <p:pRg st="7" end="7"/>
                                            </p:txEl>
                                          </p:spTgt>
                                        </p:tgtEl>
                                        <p:attrNameLst>
                                          <p:attrName>style.visibility</p:attrName>
                                        </p:attrNameLst>
                                      </p:cBhvr>
                                      <p:to>
                                        <p:strVal val="visible"/>
                                      </p:to>
                                    </p:set>
                                    <p:anim calcmode="lin" valueType="num">
                                      <p:cBhvr additive="base">
                                        <p:cTn id="43" dur="500" fill="hold"/>
                                        <p:tgtEl>
                                          <p:spTgt spid="72806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280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28067">
                                            <p:txEl>
                                              <p:pRg st="8" end="8"/>
                                            </p:txEl>
                                          </p:spTgt>
                                        </p:tgtEl>
                                        <p:attrNameLst>
                                          <p:attrName>style.visibility</p:attrName>
                                        </p:attrNameLst>
                                      </p:cBhvr>
                                      <p:to>
                                        <p:strVal val="visible"/>
                                      </p:to>
                                    </p:set>
                                    <p:anim calcmode="lin" valueType="num">
                                      <p:cBhvr additive="base">
                                        <p:cTn id="49" dur="500" fill="hold"/>
                                        <p:tgtEl>
                                          <p:spTgt spid="72806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280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smtClean="0"/>
              <a:t>Ekologická relevance organismů</a:t>
            </a:r>
          </a:p>
        </p:txBody>
      </p:sp>
      <p:sp>
        <p:nvSpPr>
          <p:cNvPr id="44035" name="Rectangle 3"/>
          <p:cNvSpPr>
            <a:spLocks noGrp="1" noChangeArrowheads="1"/>
          </p:cNvSpPr>
          <p:nvPr>
            <p:ph type="body" idx="1"/>
          </p:nvPr>
        </p:nvSpPr>
        <p:spPr/>
        <p:txBody>
          <a:bodyPr/>
          <a:lstStyle/>
          <a:p>
            <a:pPr eaLnBrk="1" hangingPunct="1"/>
            <a:r>
              <a:rPr lang="cs-CZ" sz="2000" smtClean="0"/>
              <a:t>hrají klíčovou roli ve fungování půdního ekosystému</a:t>
            </a:r>
          </a:p>
          <a:p>
            <a:pPr eaLnBrk="1" hangingPunct="1"/>
            <a:r>
              <a:rPr lang="cs-CZ" sz="2000" smtClean="0"/>
              <a:t>vyskytují se v řadě ekosystémů ve vyšší abundanci</a:t>
            </a:r>
          </a:p>
          <a:p>
            <a:pPr eaLnBrk="1" hangingPunct="1"/>
            <a:r>
              <a:rPr lang="cs-CZ" sz="2000" smtClean="0"/>
              <a:t>lehce použitelné v polních i laboratorních podmínkách</a:t>
            </a:r>
          </a:p>
          <a:p>
            <a:pPr eaLnBrk="1" hangingPunct="1"/>
            <a:r>
              <a:rPr lang="cs-CZ" sz="2000" smtClean="0"/>
              <a:t>dostávají se do kontaktu s polutanty</a:t>
            </a:r>
          </a:p>
          <a:p>
            <a:pPr eaLnBrk="1" hangingPunct="1"/>
            <a:r>
              <a:rPr lang="cs-CZ" sz="2000" smtClean="0"/>
              <a:t>jsou dostatečně citlivé na stres</a:t>
            </a:r>
          </a:p>
          <a:p>
            <a:pPr eaLnBrk="1" hangingPunct="1"/>
            <a:endParaRPr lang="cs-CZ" sz="2000" smtClean="0"/>
          </a:p>
          <a:p>
            <a:pPr eaLnBrk="1" hangingPunct="1"/>
            <a:endParaRPr lang="cs-CZ" sz="2000" smtClean="0"/>
          </a:p>
          <a:p>
            <a:pPr eaLnBrk="1" hangingPunct="1"/>
            <a:endParaRPr lang="cs-CZ" sz="2000" smtClean="0"/>
          </a:p>
          <a:p>
            <a:pPr eaLnBrk="1" hangingPunct="1">
              <a:buFont typeface="Wingdings" pitchFamily="2" charset="2"/>
              <a:buNone/>
            </a:pPr>
            <a:r>
              <a:rPr lang="cs-CZ" sz="2000" b="1" smtClean="0"/>
              <a:t>Problém ekotoxikologie obecně:</a:t>
            </a:r>
          </a:p>
          <a:p>
            <a:pPr eaLnBrk="1" hangingPunct="1"/>
            <a:r>
              <a:rPr lang="cs-CZ" sz="2000" smtClean="0"/>
              <a:t>v testech použiji organismy A (z celé řady důvodů), ale cílové organismy v systému jsou B </a:t>
            </a:r>
            <a:r>
              <a:rPr lang="cs-CZ" sz="2000" smtClean="0">
                <a:sym typeface="Wingdings" pitchFamily="2" charset="2"/>
              </a:rPr>
              <a:t> </a:t>
            </a:r>
            <a:r>
              <a:rPr lang="cs-CZ" sz="2000" smtClean="0"/>
              <a:t>jaký je vztah výsledků pro A a B ?</a:t>
            </a:r>
          </a:p>
          <a:p>
            <a:pPr eaLnBrk="1" hangingPunct="1"/>
            <a:r>
              <a:rPr lang="cs-CZ" sz="2000" smtClean="0"/>
              <a:t>Příklad: </a:t>
            </a:r>
            <a:r>
              <a:rPr lang="cs-CZ" sz="2000" i="1" smtClean="0"/>
              <a:t>Eisenia fetida</a:t>
            </a:r>
            <a:r>
              <a:rPr lang="cs-CZ" sz="2000" smtClean="0"/>
              <a:t> – nejznámější půdní test</a:t>
            </a:r>
          </a:p>
          <a:p>
            <a:pPr eaLnBrk="1" hangingPunct="1"/>
            <a:endParaRPr lang="cs-CZ" sz="2000" smtClean="0"/>
          </a:p>
        </p:txBody>
      </p:sp>
      <p:pic>
        <p:nvPicPr>
          <p:cNvPr id="44036" name="Picture 4" descr="Go to fullsize image">
            <a:hlinkClick r:id="rId3"/>
          </p:cNvPr>
          <p:cNvPicPr>
            <a:picLocks noGrp="1" noChangeAspect="1" noChangeArrowheads="1"/>
          </p:cNvPicPr>
          <p:nvPr>
            <p:ph sz="half" idx="4294967295"/>
          </p:nvPr>
        </p:nvPicPr>
        <p:blipFill>
          <a:blip r:embed="rId4" cstate="print">
            <a:clrChange>
              <a:clrFrom>
                <a:srgbClr val="FFFFFF"/>
              </a:clrFrom>
              <a:clrTo>
                <a:srgbClr val="FFFFFF">
                  <a:alpha val="0"/>
                </a:srgbClr>
              </a:clrTo>
            </a:clrChange>
          </a:blip>
          <a:srcRect/>
          <a:stretch>
            <a:fillRect/>
          </a:stretch>
        </p:blipFill>
        <p:spPr>
          <a:xfrm>
            <a:off x="6156325" y="2420938"/>
            <a:ext cx="2414588" cy="2414587"/>
          </a:xfrm>
        </p:spPr>
      </p:pic>
    </p:spTree>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smtClean="0"/>
              <a:t>Druhy žížal</a:t>
            </a:r>
          </a:p>
        </p:txBody>
      </p:sp>
      <p:pic>
        <p:nvPicPr>
          <p:cNvPr id="45059" name="Picture 3" descr="Pic1"/>
          <p:cNvPicPr>
            <a:picLocks noGrp="1" noChangeAspect="1" noChangeArrowheads="1"/>
          </p:cNvPicPr>
          <p:nvPr>
            <p:ph idx="1"/>
          </p:nvPr>
        </p:nvPicPr>
        <p:blipFill>
          <a:blip r:embed="rId2" cstate="print"/>
          <a:srcRect/>
          <a:stretch>
            <a:fillRect/>
          </a:stretch>
        </p:blipFill>
        <p:spPr>
          <a:xfrm>
            <a:off x="250825" y="3213100"/>
            <a:ext cx="4427538" cy="3051175"/>
          </a:xfrm>
          <a:noFill/>
        </p:spPr>
      </p:pic>
      <p:pic>
        <p:nvPicPr>
          <p:cNvPr id="45060" name="Picture 4" descr="octaedra_adult_img08">
            <a:hlinkClick r:id="" action="ppaction://noaction"/>
          </p:cNvPr>
          <p:cNvPicPr>
            <a:picLocks noChangeAspect="1" noChangeArrowheads="1"/>
          </p:cNvPicPr>
          <p:nvPr/>
        </p:nvPicPr>
        <p:blipFill>
          <a:blip r:embed="rId3" cstate="print"/>
          <a:srcRect/>
          <a:stretch>
            <a:fillRect/>
          </a:stretch>
        </p:blipFill>
        <p:spPr bwMode="auto">
          <a:xfrm>
            <a:off x="0" y="1412875"/>
            <a:ext cx="2736850" cy="1317625"/>
          </a:xfrm>
          <a:prstGeom prst="rect">
            <a:avLst/>
          </a:prstGeom>
          <a:noFill/>
          <a:ln w="9525">
            <a:noFill/>
            <a:miter lim="800000"/>
            <a:headEnd/>
            <a:tailEnd/>
          </a:ln>
        </p:spPr>
      </p:pic>
      <p:pic>
        <p:nvPicPr>
          <p:cNvPr id="45061" name="Picture 5" descr="fetida_adult_02">
            <a:hlinkClick r:id="" action="ppaction://noaction"/>
          </p:cNvPr>
          <p:cNvPicPr>
            <a:picLocks noChangeAspect="1" noChangeArrowheads="1"/>
          </p:cNvPicPr>
          <p:nvPr/>
        </p:nvPicPr>
        <p:blipFill>
          <a:blip r:embed="rId4" cstate="print"/>
          <a:srcRect/>
          <a:stretch>
            <a:fillRect/>
          </a:stretch>
        </p:blipFill>
        <p:spPr bwMode="auto">
          <a:xfrm>
            <a:off x="0" y="4879975"/>
            <a:ext cx="3276600" cy="1577975"/>
          </a:xfrm>
          <a:prstGeom prst="rect">
            <a:avLst/>
          </a:prstGeom>
          <a:noFill/>
          <a:ln w="9525">
            <a:noFill/>
            <a:miter lim="800000"/>
            <a:headEnd/>
            <a:tailEnd/>
          </a:ln>
        </p:spPr>
      </p:pic>
      <p:sp>
        <p:nvSpPr>
          <p:cNvPr id="45062" name="Text Box 6"/>
          <p:cNvSpPr txBox="1">
            <a:spLocks noChangeArrowheads="1"/>
          </p:cNvSpPr>
          <p:nvPr/>
        </p:nvSpPr>
        <p:spPr bwMode="auto">
          <a:xfrm>
            <a:off x="0" y="6491288"/>
            <a:ext cx="3849688" cy="366712"/>
          </a:xfrm>
          <a:prstGeom prst="rect">
            <a:avLst/>
          </a:prstGeom>
          <a:solidFill>
            <a:schemeClr val="bg1"/>
          </a:solidFill>
          <a:ln w="9525">
            <a:noFill/>
            <a:miter lim="800000"/>
            <a:headEnd/>
            <a:tailEnd/>
          </a:ln>
        </p:spPr>
        <p:txBody>
          <a:bodyPr wrap="none">
            <a:spAutoFit/>
          </a:bodyPr>
          <a:lstStyle/>
          <a:p>
            <a:r>
              <a:rPr lang="cs-CZ" b="0" i="1"/>
              <a:t>Eisenia fetida </a:t>
            </a:r>
            <a:r>
              <a:rPr lang="cs-CZ"/>
              <a:t>– žije v kompostu !!</a:t>
            </a:r>
          </a:p>
        </p:txBody>
      </p:sp>
      <p:sp>
        <p:nvSpPr>
          <p:cNvPr id="45063" name="Text Box 7"/>
          <p:cNvSpPr txBox="1">
            <a:spLocks noChangeArrowheads="1"/>
          </p:cNvSpPr>
          <p:nvPr/>
        </p:nvSpPr>
        <p:spPr bwMode="auto">
          <a:xfrm>
            <a:off x="179388" y="2781300"/>
            <a:ext cx="2484437" cy="366713"/>
          </a:xfrm>
          <a:prstGeom prst="rect">
            <a:avLst/>
          </a:prstGeom>
          <a:noFill/>
          <a:ln w="9525">
            <a:noFill/>
            <a:miter lim="800000"/>
            <a:headEnd/>
            <a:tailEnd/>
          </a:ln>
        </p:spPr>
        <p:txBody>
          <a:bodyPr wrap="none">
            <a:spAutoFit/>
          </a:bodyPr>
          <a:lstStyle/>
          <a:p>
            <a:r>
              <a:rPr lang="cs-CZ" b="0" i="1"/>
              <a:t>Dendrobaena octaedra</a:t>
            </a:r>
          </a:p>
        </p:txBody>
      </p:sp>
      <p:sp>
        <p:nvSpPr>
          <p:cNvPr id="45064" name="Text Box 8"/>
          <p:cNvSpPr txBox="1">
            <a:spLocks noChangeArrowheads="1"/>
          </p:cNvSpPr>
          <p:nvPr/>
        </p:nvSpPr>
        <p:spPr bwMode="auto">
          <a:xfrm>
            <a:off x="5435600" y="6491288"/>
            <a:ext cx="2584450" cy="366712"/>
          </a:xfrm>
          <a:prstGeom prst="rect">
            <a:avLst/>
          </a:prstGeom>
          <a:noFill/>
          <a:ln w="9525">
            <a:noFill/>
            <a:miter lim="800000"/>
            <a:headEnd/>
            <a:tailEnd/>
          </a:ln>
        </p:spPr>
        <p:txBody>
          <a:bodyPr wrap="none">
            <a:spAutoFit/>
          </a:bodyPr>
          <a:lstStyle/>
          <a:p>
            <a:r>
              <a:rPr lang="cs-CZ" b="0" i="1"/>
              <a:t>Aporrectodea caliginosa</a:t>
            </a:r>
          </a:p>
        </p:txBody>
      </p:sp>
      <p:pic>
        <p:nvPicPr>
          <p:cNvPr id="45065" name="Picture 9" descr="caliginosa_adult_08">
            <a:hlinkClick r:id="" action="ppaction://noaction"/>
          </p:cNvPr>
          <p:cNvPicPr>
            <a:picLocks noChangeAspect="1" noChangeArrowheads="1"/>
          </p:cNvPicPr>
          <p:nvPr/>
        </p:nvPicPr>
        <p:blipFill>
          <a:blip r:embed="rId5" cstate="print"/>
          <a:srcRect/>
          <a:stretch>
            <a:fillRect/>
          </a:stretch>
        </p:blipFill>
        <p:spPr bwMode="auto">
          <a:xfrm>
            <a:off x="5003800" y="4986338"/>
            <a:ext cx="3097213" cy="1490662"/>
          </a:xfrm>
          <a:prstGeom prst="rect">
            <a:avLst/>
          </a:prstGeom>
          <a:noFill/>
          <a:ln w="9525">
            <a:noFill/>
            <a:miter lim="800000"/>
            <a:headEnd/>
            <a:tailEnd/>
          </a:ln>
        </p:spPr>
      </p:pic>
      <p:pic>
        <p:nvPicPr>
          <p:cNvPr id="45066" name="Picture 10" descr="rubellus_adult_08"/>
          <p:cNvPicPr>
            <a:picLocks noChangeAspect="1" noChangeArrowheads="1"/>
          </p:cNvPicPr>
          <p:nvPr/>
        </p:nvPicPr>
        <p:blipFill>
          <a:blip r:embed="rId6" cstate="print"/>
          <a:srcRect/>
          <a:stretch>
            <a:fillRect/>
          </a:stretch>
        </p:blipFill>
        <p:spPr bwMode="auto">
          <a:xfrm>
            <a:off x="5119688" y="0"/>
            <a:ext cx="4024312" cy="1938338"/>
          </a:xfrm>
          <a:prstGeom prst="rect">
            <a:avLst/>
          </a:prstGeom>
          <a:noFill/>
          <a:ln w="9525">
            <a:noFill/>
            <a:miter lim="800000"/>
            <a:headEnd/>
            <a:tailEnd/>
          </a:ln>
        </p:spPr>
      </p:pic>
      <p:sp>
        <p:nvSpPr>
          <p:cNvPr id="45067" name="Text Box 11"/>
          <p:cNvSpPr txBox="1">
            <a:spLocks noChangeArrowheads="1"/>
          </p:cNvSpPr>
          <p:nvPr/>
        </p:nvSpPr>
        <p:spPr bwMode="auto">
          <a:xfrm>
            <a:off x="7069138" y="1989138"/>
            <a:ext cx="2074862" cy="366712"/>
          </a:xfrm>
          <a:prstGeom prst="rect">
            <a:avLst/>
          </a:prstGeom>
          <a:noFill/>
          <a:ln w="9525">
            <a:noFill/>
            <a:miter lim="800000"/>
            <a:headEnd/>
            <a:tailEnd/>
          </a:ln>
        </p:spPr>
        <p:txBody>
          <a:bodyPr wrap="none">
            <a:spAutoFit/>
          </a:bodyPr>
          <a:lstStyle/>
          <a:p>
            <a:r>
              <a:rPr lang="cs-CZ" b="0" i="1"/>
              <a:t>Lumbricus rubellus</a:t>
            </a:r>
          </a:p>
        </p:txBody>
      </p:sp>
      <p:pic>
        <p:nvPicPr>
          <p:cNvPr id="45068" name="Picture 12" descr="terrestris_adult_010"/>
          <p:cNvPicPr>
            <a:picLocks noChangeAspect="1" noChangeArrowheads="1"/>
          </p:cNvPicPr>
          <p:nvPr/>
        </p:nvPicPr>
        <p:blipFill>
          <a:blip r:embed="rId7" cstate="print"/>
          <a:srcRect/>
          <a:stretch>
            <a:fillRect/>
          </a:stretch>
        </p:blipFill>
        <p:spPr bwMode="auto">
          <a:xfrm>
            <a:off x="5435600" y="2636838"/>
            <a:ext cx="3708400" cy="1784350"/>
          </a:xfrm>
          <a:prstGeom prst="rect">
            <a:avLst/>
          </a:prstGeom>
          <a:noFill/>
          <a:ln w="9525">
            <a:noFill/>
            <a:miter lim="800000"/>
            <a:headEnd/>
            <a:tailEnd/>
          </a:ln>
        </p:spPr>
      </p:pic>
      <p:sp>
        <p:nvSpPr>
          <p:cNvPr id="45069" name="Text Box 13"/>
          <p:cNvSpPr txBox="1">
            <a:spLocks noChangeArrowheads="1"/>
          </p:cNvSpPr>
          <p:nvPr/>
        </p:nvSpPr>
        <p:spPr bwMode="auto">
          <a:xfrm>
            <a:off x="6962775" y="4437063"/>
            <a:ext cx="2181225" cy="366712"/>
          </a:xfrm>
          <a:prstGeom prst="rect">
            <a:avLst/>
          </a:prstGeom>
          <a:noFill/>
          <a:ln w="9525">
            <a:noFill/>
            <a:miter lim="800000"/>
            <a:headEnd/>
            <a:tailEnd/>
          </a:ln>
        </p:spPr>
        <p:txBody>
          <a:bodyPr wrap="none">
            <a:spAutoFit/>
          </a:bodyPr>
          <a:lstStyle/>
          <a:p>
            <a:r>
              <a:rPr lang="cs-CZ" b="0" i="1"/>
              <a:t>Lumbricus terrestris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subTitle" idx="1"/>
          </p:nvPr>
        </p:nvSpPr>
        <p:spPr>
          <a:xfrm>
            <a:off x="1403350" y="3429000"/>
            <a:ext cx="7345363" cy="1752600"/>
          </a:xfrm>
        </p:spPr>
        <p:txBody>
          <a:bodyPr/>
          <a:lstStyle/>
          <a:p>
            <a:pPr eaLnBrk="1" hangingPunct="1"/>
            <a:r>
              <a:rPr lang="cs-CZ" smtClean="0"/>
              <a:t>Základní koncepce půdních biotestů</a:t>
            </a:r>
            <a:endParaRPr lang="en-US"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p:nvPr/>
        </p:nvPicPr>
        <p:blipFill>
          <a:blip r:embed="rId2" cstate="print"/>
          <a:srcRect/>
          <a:stretch>
            <a:fillRect/>
          </a:stretch>
        </p:blipFill>
        <p:spPr bwMode="auto">
          <a:xfrm>
            <a:off x="609600" y="1412874"/>
            <a:ext cx="7346776" cy="5445125"/>
          </a:xfrm>
          <a:prstGeom prst="rect">
            <a:avLst/>
          </a:prstGeom>
          <a:solidFill>
            <a:schemeClr val="bg1"/>
          </a:solidFill>
          <a:ln w="9525">
            <a:noFill/>
            <a:miter lim="800000"/>
            <a:headEnd/>
            <a:tailEnd/>
          </a:ln>
        </p:spPr>
      </p:pic>
      <p:sp>
        <p:nvSpPr>
          <p:cNvPr id="47106" name="Rectangle 2"/>
          <p:cNvSpPr>
            <a:spLocks noGrp="1" noChangeArrowheads="1"/>
          </p:cNvSpPr>
          <p:nvPr>
            <p:ph type="title"/>
          </p:nvPr>
        </p:nvSpPr>
        <p:spPr/>
        <p:txBody>
          <a:bodyPr/>
          <a:lstStyle/>
          <a:p>
            <a:pPr eaLnBrk="1" hangingPunct="1"/>
            <a:r>
              <a:rPr lang="cs-CZ" smtClean="0"/>
              <a:t>Koncepce půdních biotestů</a:t>
            </a:r>
          </a:p>
        </p:txBody>
      </p:sp>
      <p:sp>
        <p:nvSpPr>
          <p:cNvPr id="47108" name="Oval 4"/>
          <p:cNvSpPr>
            <a:spLocks noChangeArrowheads="1"/>
          </p:cNvSpPr>
          <p:nvPr/>
        </p:nvSpPr>
        <p:spPr bwMode="auto">
          <a:xfrm>
            <a:off x="6243536" y="1268760"/>
            <a:ext cx="1856856" cy="1800200"/>
          </a:xfrm>
          <a:prstGeom prst="ellipse">
            <a:avLst/>
          </a:prstGeom>
          <a:noFill/>
          <a:ln w="57150">
            <a:solidFill>
              <a:schemeClr val="tx2"/>
            </a:solidFill>
            <a:round/>
            <a:headEnd/>
            <a:tailEnd/>
          </a:ln>
        </p:spPr>
        <p:txBody>
          <a:bodyPr wrap="none" anchor="ctr"/>
          <a:lstStyle/>
          <a:p>
            <a:endParaRPr lang="cs-CZ"/>
          </a:p>
        </p:txBody>
      </p:sp>
      <p:sp>
        <p:nvSpPr>
          <p:cNvPr id="47109" name="Oval 5"/>
          <p:cNvSpPr>
            <a:spLocks noChangeArrowheads="1"/>
          </p:cNvSpPr>
          <p:nvPr/>
        </p:nvSpPr>
        <p:spPr bwMode="auto">
          <a:xfrm>
            <a:off x="6300192" y="4135435"/>
            <a:ext cx="1656184" cy="1422401"/>
          </a:xfrm>
          <a:prstGeom prst="ellipse">
            <a:avLst/>
          </a:prstGeom>
          <a:noFill/>
          <a:ln w="57150">
            <a:solidFill>
              <a:schemeClr val="tx2"/>
            </a:solidFill>
            <a:round/>
            <a:headEnd/>
            <a:tailEnd/>
          </a:ln>
        </p:spPr>
        <p:txBody>
          <a:bodyPr wrap="none" anchor="ctr"/>
          <a:lstStyle/>
          <a:p>
            <a:endParaRPr lang="cs-CZ"/>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smtClean="0"/>
              <a:t>Půdní biotesty - koncepce</a:t>
            </a:r>
          </a:p>
        </p:txBody>
      </p:sp>
      <p:sp>
        <p:nvSpPr>
          <p:cNvPr id="679939" name="Rectangle 3"/>
          <p:cNvSpPr>
            <a:spLocks noGrp="1" noChangeArrowheads="1"/>
          </p:cNvSpPr>
          <p:nvPr>
            <p:ph type="body" idx="1"/>
          </p:nvPr>
        </p:nvSpPr>
        <p:spPr>
          <a:xfrm>
            <a:off x="755650" y="3573463"/>
            <a:ext cx="8199438" cy="2559050"/>
          </a:xfrm>
        </p:spPr>
        <p:txBody>
          <a:bodyPr/>
          <a:lstStyle/>
          <a:p>
            <a:pPr eaLnBrk="1" hangingPunct="1"/>
            <a:r>
              <a:rPr lang="cs-CZ" smtClean="0"/>
              <a:t>Jde o prospektivní přístup k HODNOCENÍ EKOLOGICKÝCH RIZIK</a:t>
            </a:r>
          </a:p>
          <a:p>
            <a:pPr eaLnBrk="1" hangingPunct="1"/>
            <a:r>
              <a:rPr lang="cs-CZ" b="1" smtClean="0"/>
              <a:t>CÍL:</a:t>
            </a:r>
            <a:r>
              <a:rPr lang="cs-CZ" smtClean="0"/>
              <a:t> Určit, jaká koncentrace chemické látky v půdě je bezpečná</a:t>
            </a:r>
          </a:p>
          <a:p>
            <a:pPr eaLnBrk="1" hangingPunct="1"/>
            <a:r>
              <a:rPr lang="cs-CZ" smtClean="0"/>
              <a:t>K tomu slouží soubor půdních ekotoxikologických testů a následně metodika hodnocení ekologických rizik</a:t>
            </a:r>
            <a:endParaRPr lang="cs-CZ" smtClean="0">
              <a:solidFill>
                <a:schemeClr val="folHlink"/>
              </a:solidFill>
            </a:endParaRPr>
          </a:p>
        </p:txBody>
      </p:sp>
      <p:grpSp>
        <p:nvGrpSpPr>
          <p:cNvPr id="2" name="Group 4"/>
          <p:cNvGrpSpPr>
            <a:grpSpLocks/>
          </p:cNvGrpSpPr>
          <p:nvPr/>
        </p:nvGrpSpPr>
        <p:grpSpPr bwMode="auto">
          <a:xfrm>
            <a:off x="209550" y="1427163"/>
            <a:ext cx="2016125" cy="1223962"/>
            <a:chOff x="132" y="899"/>
            <a:chExt cx="1270" cy="771"/>
          </a:xfrm>
        </p:grpSpPr>
        <p:grpSp>
          <p:nvGrpSpPr>
            <p:cNvPr id="48150" name="Group 5"/>
            <p:cNvGrpSpPr>
              <a:grpSpLocks/>
            </p:cNvGrpSpPr>
            <p:nvPr/>
          </p:nvGrpSpPr>
          <p:grpSpPr bwMode="auto">
            <a:xfrm>
              <a:off x="132" y="899"/>
              <a:ext cx="1270" cy="771"/>
              <a:chOff x="3360" y="1872"/>
              <a:chExt cx="528" cy="218"/>
            </a:xfrm>
          </p:grpSpPr>
          <p:grpSp>
            <p:nvGrpSpPr>
              <p:cNvPr id="48154" name="Group 6"/>
              <p:cNvGrpSpPr>
                <a:grpSpLocks/>
              </p:cNvGrpSpPr>
              <p:nvPr/>
            </p:nvGrpSpPr>
            <p:grpSpPr bwMode="auto">
              <a:xfrm>
                <a:off x="3360" y="1872"/>
                <a:ext cx="144" cy="218"/>
                <a:chOff x="3360" y="2046"/>
                <a:chExt cx="144" cy="218"/>
              </a:xfrm>
            </p:grpSpPr>
            <p:sp>
              <p:nvSpPr>
                <p:cNvPr id="48169" name="Oval 7"/>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70" name="Line 8"/>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71" name="Line 9"/>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72" name="Oval 10"/>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73" name="Freeform 11"/>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74" name="Oval 12"/>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8155" name="Group 13"/>
              <p:cNvGrpSpPr>
                <a:grpSpLocks/>
              </p:cNvGrpSpPr>
              <p:nvPr/>
            </p:nvGrpSpPr>
            <p:grpSpPr bwMode="auto">
              <a:xfrm>
                <a:off x="3552" y="1872"/>
                <a:ext cx="144" cy="218"/>
                <a:chOff x="3360" y="2046"/>
                <a:chExt cx="144" cy="218"/>
              </a:xfrm>
            </p:grpSpPr>
            <p:sp>
              <p:nvSpPr>
                <p:cNvPr id="48163" name="Oval 14"/>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4" name="Line 15"/>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65" name="Line 16"/>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66" name="Oval 17"/>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7" name="Freeform 18"/>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68" name="Oval 19"/>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8156" name="Group 20"/>
              <p:cNvGrpSpPr>
                <a:grpSpLocks/>
              </p:cNvGrpSpPr>
              <p:nvPr/>
            </p:nvGrpSpPr>
            <p:grpSpPr bwMode="auto">
              <a:xfrm>
                <a:off x="3744" y="1872"/>
                <a:ext cx="144" cy="218"/>
                <a:chOff x="3360" y="2046"/>
                <a:chExt cx="144" cy="218"/>
              </a:xfrm>
            </p:grpSpPr>
            <p:sp>
              <p:nvSpPr>
                <p:cNvPr id="48157" name="Oval 21"/>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58" name="Line 22"/>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59" name="Line 23"/>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60" name="Oval 24"/>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1" name="Freeform 25"/>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62" name="Oval 26"/>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pic>
          <p:nvPicPr>
            <p:cNvPr id="48151" name="Picture 27" descr="IN00647_[1]"/>
            <p:cNvPicPr>
              <a:picLocks noChangeAspect="1" noChangeArrowheads="1"/>
            </p:cNvPicPr>
            <p:nvPr/>
          </p:nvPicPr>
          <p:blipFill>
            <a:blip r:embed="rId2" cstate="print"/>
            <a:srcRect/>
            <a:stretch>
              <a:fillRect/>
            </a:stretch>
          </p:blipFill>
          <p:spPr bwMode="auto">
            <a:xfrm>
              <a:off x="1085" y="1080"/>
              <a:ext cx="306" cy="454"/>
            </a:xfrm>
            <a:prstGeom prst="rect">
              <a:avLst/>
            </a:prstGeom>
            <a:noFill/>
            <a:ln w="9525">
              <a:noFill/>
              <a:miter lim="800000"/>
              <a:headEnd/>
              <a:tailEnd/>
            </a:ln>
          </p:spPr>
        </p:pic>
        <p:pic>
          <p:nvPicPr>
            <p:cNvPr id="48152" name="Picture 28" descr="IN00647_[1]"/>
            <p:cNvPicPr>
              <a:picLocks noChangeAspect="1" noChangeArrowheads="1"/>
            </p:cNvPicPr>
            <p:nvPr/>
          </p:nvPicPr>
          <p:blipFill>
            <a:blip r:embed="rId2" cstate="print"/>
            <a:srcRect/>
            <a:stretch>
              <a:fillRect/>
            </a:stretch>
          </p:blipFill>
          <p:spPr bwMode="auto">
            <a:xfrm>
              <a:off x="223" y="1126"/>
              <a:ext cx="122" cy="181"/>
            </a:xfrm>
            <a:prstGeom prst="rect">
              <a:avLst/>
            </a:prstGeom>
            <a:noFill/>
            <a:ln w="9525">
              <a:noFill/>
              <a:miter lim="800000"/>
              <a:headEnd/>
              <a:tailEnd/>
            </a:ln>
          </p:spPr>
        </p:pic>
        <p:pic>
          <p:nvPicPr>
            <p:cNvPr id="48153" name="Picture 29" descr="IN00647_[1]"/>
            <p:cNvPicPr>
              <a:picLocks noChangeAspect="1" noChangeArrowheads="1"/>
            </p:cNvPicPr>
            <p:nvPr/>
          </p:nvPicPr>
          <p:blipFill>
            <a:blip r:embed="rId2" cstate="print"/>
            <a:srcRect/>
            <a:stretch>
              <a:fillRect/>
            </a:stretch>
          </p:blipFill>
          <p:spPr bwMode="auto">
            <a:xfrm>
              <a:off x="676" y="1126"/>
              <a:ext cx="183" cy="272"/>
            </a:xfrm>
            <a:prstGeom prst="rect">
              <a:avLst/>
            </a:prstGeom>
            <a:noFill/>
            <a:ln w="9525">
              <a:noFill/>
              <a:miter lim="800000"/>
              <a:headEnd/>
              <a:tailEnd/>
            </a:ln>
          </p:spPr>
        </p:pic>
      </p:grpSp>
      <p:sp>
        <p:nvSpPr>
          <p:cNvPr id="679966" name="AutoShape 30"/>
          <p:cNvSpPr>
            <a:spLocks noChangeArrowheads="1"/>
          </p:cNvSpPr>
          <p:nvPr/>
        </p:nvSpPr>
        <p:spPr bwMode="auto">
          <a:xfrm>
            <a:off x="2411413" y="1844675"/>
            <a:ext cx="1079500" cy="360363"/>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grpSp>
        <p:nvGrpSpPr>
          <p:cNvPr id="7" name="Group 31"/>
          <p:cNvGrpSpPr>
            <a:grpSpLocks/>
          </p:cNvGrpSpPr>
          <p:nvPr/>
        </p:nvGrpSpPr>
        <p:grpSpPr bwMode="auto">
          <a:xfrm>
            <a:off x="6989763" y="1182688"/>
            <a:ext cx="2117725" cy="1765300"/>
            <a:chOff x="4403" y="745"/>
            <a:chExt cx="1334" cy="1112"/>
          </a:xfrm>
        </p:grpSpPr>
        <p:sp>
          <p:nvSpPr>
            <p:cNvPr id="48145" name="Line 32"/>
            <p:cNvSpPr>
              <a:spLocks noChangeShapeType="1"/>
            </p:cNvSpPr>
            <p:nvPr/>
          </p:nvSpPr>
          <p:spPr bwMode="auto">
            <a:xfrm>
              <a:off x="4785" y="980"/>
              <a:ext cx="0" cy="681"/>
            </a:xfrm>
            <a:prstGeom prst="line">
              <a:avLst/>
            </a:prstGeom>
            <a:noFill/>
            <a:ln w="9525">
              <a:solidFill>
                <a:schemeClr val="tx1"/>
              </a:solidFill>
              <a:round/>
              <a:headEnd/>
              <a:tailEnd/>
            </a:ln>
          </p:spPr>
          <p:txBody>
            <a:bodyPr/>
            <a:lstStyle/>
            <a:p>
              <a:endParaRPr lang="en-US"/>
            </a:p>
          </p:txBody>
        </p:sp>
        <p:sp>
          <p:nvSpPr>
            <p:cNvPr id="48146" name="Line 33"/>
            <p:cNvSpPr>
              <a:spLocks noChangeShapeType="1"/>
            </p:cNvSpPr>
            <p:nvPr/>
          </p:nvSpPr>
          <p:spPr bwMode="auto">
            <a:xfrm>
              <a:off x="4785" y="1661"/>
              <a:ext cx="952" cy="0"/>
            </a:xfrm>
            <a:prstGeom prst="line">
              <a:avLst/>
            </a:prstGeom>
            <a:noFill/>
            <a:ln w="9525">
              <a:solidFill>
                <a:schemeClr val="tx1"/>
              </a:solidFill>
              <a:round/>
              <a:headEnd/>
              <a:tailEnd/>
            </a:ln>
          </p:spPr>
          <p:txBody>
            <a:bodyPr/>
            <a:lstStyle/>
            <a:p>
              <a:endParaRPr lang="en-US"/>
            </a:p>
          </p:txBody>
        </p:sp>
        <p:sp>
          <p:nvSpPr>
            <p:cNvPr id="48147" name="Freeform 34"/>
            <p:cNvSpPr>
              <a:spLocks/>
            </p:cNvSpPr>
            <p:nvPr/>
          </p:nvSpPr>
          <p:spPr bwMode="auto">
            <a:xfrm>
              <a:off x="4856" y="1062"/>
              <a:ext cx="869" cy="485"/>
            </a:xfrm>
            <a:custGeom>
              <a:avLst/>
              <a:gdLst>
                <a:gd name="T0" fmla="*/ 0 w 869"/>
                <a:gd name="T1" fmla="*/ 0 h 485"/>
                <a:gd name="T2" fmla="*/ 151 w 869"/>
                <a:gd name="T3" fmla="*/ 10 h 485"/>
                <a:gd name="T4" fmla="*/ 212 w 869"/>
                <a:gd name="T5" fmla="*/ 30 h 485"/>
                <a:gd name="T6" fmla="*/ 242 w 869"/>
                <a:gd name="T7" fmla="*/ 40 h 485"/>
                <a:gd name="T8" fmla="*/ 262 w 869"/>
                <a:gd name="T9" fmla="*/ 61 h 485"/>
                <a:gd name="T10" fmla="*/ 293 w 869"/>
                <a:gd name="T11" fmla="*/ 71 h 485"/>
                <a:gd name="T12" fmla="*/ 313 w 869"/>
                <a:gd name="T13" fmla="*/ 101 h 485"/>
                <a:gd name="T14" fmla="*/ 343 w 869"/>
                <a:gd name="T15" fmla="*/ 121 h 485"/>
                <a:gd name="T16" fmla="*/ 515 w 869"/>
                <a:gd name="T17" fmla="*/ 364 h 485"/>
                <a:gd name="T18" fmla="*/ 687 w 869"/>
                <a:gd name="T19" fmla="*/ 445 h 485"/>
                <a:gd name="T20" fmla="*/ 778 w 869"/>
                <a:gd name="T21" fmla="*/ 485 h 485"/>
                <a:gd name="T22" fmla="*/ 869 w 869"/>
                <a:gd name="T23" fmla="*/ 485 h 4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485"/>
                <a:gd name="T38" fmla="*/ 869 w 869"/>
                <a:gd name="T39" fmla="*/ 485 h 4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485">
                  <a:moveTo>
                    <a:pt x="0" y="0"/>
                  </a:moveTo>
                  <a:cubicBezTo>
                    <a:pt x="50" y="3"/>
                    <a:pt x="101" y="3"/>
                    <a:pt x="151" y="10"/>
                  </a:cubicBezTo>
                  <a:cubicBezTo>
                    <a:pt x="172" y="13"/>
                    <a:pt x="192" y="23"/>
                    <a:pt x="212" y="30"/>
                  </a:cubicBezTo>
                  <a:cubicBezTo>
                    <a:pt x="222" y="33"/>
                    <a:pt x="242" y="40"/>
                    <a:pt x="242" y="40"/>
                  </a:cubicBezTo>
                  <a:cubicBezTo>
                    <a:pt x="249" y="47"/>
                    <a:pt x="254" y="56"/>
                    <a:pt x="262" y="61"/>
                  </a:cubicBezTo>
                  <a:cubicBezTo>
                    <a:pt x="271" y="67"/>
                    <a:pt x="284" y="64"/>
                    <a:pt x="293" y="71"/>
                  </a:cubicBezTo>
                  <a:cubicBezTo>
                    <a:pt x="302" y="78"/>
                    <a:pt x="305" y="93"/>
                    <a:pt x="313" y="101"/>
                  </a:cubicBezTo>
                  <a:cubicBezTo>
                    <a:pt x="321" y="109"/>
                    <a:pt x="333" y="114"/>
                    <a:pt x="343" y="121"/>
                  </a:cubicBezTo>
                  <a:cubicBezTo>
                    <a:pt x="397" y="201"/>
                    <a:pt x="447" y="296"/>
                    <a:pt x="515" y="364"/>
                  </a:cubicBezTo>
                  <a:cubicBezTo>
                    <a:pt x="567" y="416"/>
                    <a:pt x="634" y="410"/>
                    <a:pt x="687" y="445"/>
                  </a:cubicBezTo>
                  <a:cubicBezTo>
                    <a:pt x="715" y="464"/>
                    <a:pt x="741" y="485"/>
                    <a:pt x="778" y="485"/>
                  </a:cubicBezTo>
                  <a:cubicBezTo>
                    <a:pt x="808" y="485"/>
                    <a:pt x="839" y="485"/>
                    <a:pt x="869" y="485"/>
                  </a:cubicBezTo>
                </a:path>
              </a:pathLst>
            </a:custGeom>
            <a:noFill/>
            <a:ln w="9525">
              <a:solidFill>
                <a:schemeClr val="tx1"/>
              </a:solidFill>
              <a:round/>
              <a:headEnd/>
              <a:tailEnd/>
            </a:ln>
          </p:spPr>
          <p:txBody>
            <a:bodyPr/>
            <a:lstStyle/>
            <a:p>
              <a:endParaRPr lang="en-US"/>
            </a:p>
          </p:txBody>
        </p:sp>
        <p:sp>
          <p:nvSpPr>
            <p:cNvPr id="48148" name="Text Box 35"/>
            <p:cNvSpPr txBox="1">
              <a:spLocks noChangeArrowheads="1"/>
            </p:cNvSpPr>
            <p:nvPr/>
          </p:nvSpPr>
          <p:spPr bwMode="auto">
            <a:xfrm>
              <a:off x="5065" y="1665"/>
              <a:ext cx="377" cy="192"/>
            </a:xfrm>
            <a:prstGeom prst="rect">
              <a:avLst/>
            </a:prstGeom>
            <a:noFill/>
            <a:ln w="9525">
              <a:noFill/>
              <a:miter lim="800000"/>
              <a:headEnd/>
              <a:tailEnd/>
            </a:ln>
          </p:spPr>
          <p:txBody>
            <a:bodyPr wrap="none">
              <a:spAutoFit/>
            </a:bodyPr>
            <a:lstStyle/>
            <a:p>
              <a:r>
                <a:rPr lang="cs-CZ" sz="1400" b="0">
                  <a:latin typeface="Arial" pitchFamily="34" charset="0"/>
                </a:rPr>
                <a:t>Dose</a:t>
              </a:r>
              <a:endParaRPr lang="en-US" sz="1400" b="0">
                <a:latin typeface="Arial" pitchFamily="34" charset="0"/>
              </a:endParaRPr>
            </a:p>
          </p:txBody>
        </p:sp>
        <p:sp>
          <p:nvSpPr>
            <p:cNvPr id="48149" name="Text Box 36"/>
            <p:cNvSpPr txBox="1">
              <a:spLocks noChangeArrowheads="1"/>
            </p:cNvSpPr>
            <p:nvPr/>
          </p:nvSpPr>
          <p:spPr bwMode="auto">
            <a:xfrm>
              <a:off x="4403" y="745"/>
              <a:ext cx="619" cy="192"/>
            </a:xfrm>
            <a:prstGeom prst="rect">
              <a:avLst/>
            </a:prstGeom>
            <a:noFill/>
            <a:ln w="9525">
              <a:noFill/>
              <a:miter lim="800000"/>
              <a:headEnd/>
              <a:tailEnd/>
            </a:ln>
          </p:spPr>
          <p:txBody>
            <a:bodyPr wrap="none">
              <a:spAutoFit/>
            </a:bodyPr>
            <a:lstStyle/>
            <a:p>
              <a:r>
                <a:rPr lang="cs-CZ" sz="1400" b="0">
                  <a:latin typeface="Arial" pitchFamily="34" charset="0"/>
                </a:rPr>
                <a:t>Response</a:t>
              </a:r>
              <a:endParaRPr lang="en-US" sz="1400" b="0">
                <a:latin typeface="Arial" pitchFamily="34" charset="0"/>
              </a:endParaRPr>
            </a:p>
          </p:txBody>
        </p:sp>
      </p:grpSp>
      <p:sp>
        <p:nvSpPr>
          <p:cNvPr id="679973" name="AutoShape 37"/>
          <p:cNvSpPr>
            <a:spLocks noChangeArrowheads="1"/>
          </p:cNvSpPr>
          <p:nvPr/>
        </p:nvSpPr>
        <p:spPr bwMode="auto">
          <a:xfrm>
            <a:off x="6227763" y="1916113"/>
            <a:ext cx="1079500" cy="360362"/>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grpSp>
        <p:nvGrpSpPr>
          <p:cNvPr id="8" name="Group 38"/>
          <p:cNvGrpSpPr>
            <a:grpSpLocks/>
          </p:cNvGrpSpPr>
          <p:nvPr/>
        </p:nvGrpSpPr>
        <p:grpSpPr bwMode="auto">
          <a:xfrm>
            <a:off x="3635375" y="1196975"/>
            <a:ext cx="2286000" cy="1781175"/>
            <a:chOff x="2290" y="754"/>
            <a:chExt cx="1440" cy="1122"/>
          </a:xfrm>
        </p:grpSpPr>
        <p:pic>
          <p:nvPicPr>
            <p:cNvPr id="48137" name="Picture 39" descr="happy_green_bug"/>
            <p:cNvPicPr>
              <a:picLocks noChangeAspect="1" noChangeArrowheads="1"/>
            </p:cNvPicPr>
            <p:nvPr/>
          </p:nvPicPr>
          <p:blipFill>
            <a:blip r:embed="rId3" cstate="print"/>
            <a:srcRect/>
            <a:stretch>
              <a:fillRect/>
            </a:stretch>
          </p:blipFill>
          <p:spPr bwMode="auto">
            <a:xfrm>
              <a:off x="2835" y="754"/>
              <a:ext cx="306" cy="306"/>
            </a:xfrm>
            <a:prstGeom prst="rect">
              <a:avLst/>
            </a:prstGeom>
            <a:noFill/>
            <a:ln w="9525">
              <a:noFill/>
              <a:miter lim="800000"/>
              <a:headEnd/>
              <a:tailEnd/>
            </a:ln>
          </p:spPr>
        </p:pic>
        <p:pic>
          <p:nvPicPr>
            <p:cNvPr id="48138" name="Picture 40" descr="happy_green_bug"/>
            <p:cNvPicPr>
              <a:picLocks noChangeAspect="1" noChangeArrowheads="1"/>
            </p:cNvPicPr>
            <p:nvPr/>
          </p:nvPicPr>
          <p:blipFill>
            <a:blip r:embed="rId4" cstate="print"/>
            <a:srcRect/>
            <a:stretch>
              <a:fillRect/>
            </a:stretch>
          </p:blipFill>
          <p:spPr bwMode="auto">
            <a:xfrm rot="-7607231">
              <a:off x="2381" y="1298"/>
              <a:ext cx="306" cy="306"/>
            </a:xfrm>
            <a:prstGeom prst="rect">
              <a:avLst/>
            </a:prstGeom>
            <a:noFill/>
            <a:ln w="9525">
              <a:noFill/>
              <a:miter lim="800000"/>
              <a:headEnd/>
              <a:tailEnd/>
            </a:ln>
          </p:spPr>
        </p:pic>
        <p:pic>
          <p:nvPicPr>
            <p:cNvPr id="48139" name="Picture 41" descr="happy_green_bug"/>
            <p:cNvPicPr>
              <a:picLocks noChangeAspect="1" noChangeArrowheads="1"/>
            </p:cNvPicPr>
            <p:nvPr/>
          </p:nvPicPr>
          <p:blipFill>
            <a:blip r:embed="rId3" cstate="print"/>
            <a:srcRect/>
            <a:stretch>
              <a:fillRect/>
            </a:stretch>
          </p:blipFill>
          <p:spPr bwMode="auto">
            <a:xfrm>
              <a:off x="3424" y="1389"/>
              <a:ext cx="306" cy="306"/>
            </a:xfrm>
            <a:prstGeom prst="rect">
              <a:avLst/>
            </a:prstGeom>
            <a:noFill/>
            <a:ln w="9525">
              <a:noFill/>
              <a:miter lim="800000"/>
              <a:headEnd/>
              <a:tailEnd/>
            </a:ln>
          </p:spPr>
        </p:pic>
        <p:pic>
          <p:nvPicPr>
            <p:cNvPr id="48140" name="Picture 42" descr="happy_green_bug"/>
            <p:cNvPicPr>
              <a:picLocks noChangeAspect="1" noChangeArrowheads="1"/>
            </p:cNvPicPr>
            <p:nvPr/>
          </p:nvPicPr>
          <p:blipFill>
            <a:blip r:embed="rId3" cstate="print"/>
            <a:srcRect/>
            <a:stretch>
              <a:fillRect/>
            </a:stretch>
          </p:blipFill>
          <p:spPr bwMode="auto">
            <a:xfrm rot="-5750621">
              <a:off x="3243" y="1026"/>
              <a:ext cx="306" cy="306"/>
            </a:xfrm>
            <a:prstGeom prst="rect">
              <a:avLst/>
            </a:prstGeom>
            <a:noFill/>
            <a:ln w="9525">
              <a:noFill/>
              <a:miter lim="800000"/>
              <a:headEnd/>
              <a:tailEnd/>
            </a:ln>
          </p:spPr>
        </p:pic>
        <p:pic>
          <p:nvPicPr>
            <p:cNvPr id="48141" name="Picture 43" descr="Go to fullsize image">
              <a:hlinkClick r:id="rId5"/>
            </p:cNvPr>
            <p:cNvPicPr>
              <a:picLocks noChangeAspect="1" noChangeArrowheads="1"/>
            </p:cNvPicPr>
            <p:nvPr/>
          </p:nvPicPr>
          <p:blipFill>
            <a:blip r:embed="rId6" cstate="print"/>
            <a:srcRect/>
            <a:stretch>
              <a:fillRect/>
            </a:stretch>
          </p:blipFill>
          <p:spPr bwMode="auto">
            <a:xfrm>
              <a:off x="2925" y="1298"/>
              <a:ext cx="181" cy="181"/>
            </a:xfrm>
            <a:prstGeom prst="rect">
              <a:avLst/>
            </a:prstGeom>
            <a:noFill/>
            <a:ln w="9525">
              <a:noFill/>
              <a:miter lim="800000"/>
              <a:headEnd/>
              <a:tailEnd/>
            </a:ln>
          </p:spPr>
        </p:pic>
        <p:sp>
          <p:nvSpPr>
            <p:cNvPr id="48142" name="Freeform 44"/>
            <p:cNvSpPr>
              <a:spLocks/>
            </p:cNvSpPr>
            <p:nvPr/>
          </p:nvSpPr>
          <p:spPr bwMode="auto">
            <a:xfrm>
              <a:off x="3121" y="969"/>
              <a:ext cx="491" cy="523"/>
            </a:xfrm>
            <a:custGeom>
              <a:avLst/>
              <a:gdLst>
                <a:gd name="T0" fmla="*/ 105 w 491"/>
                <a:gd name="T1" fmla="*/ 95 h 523"/>
                <a:gd name="T2" fmla="*/ 318 w 491"/>
                <a:gd name="T3" fmla="*/ 83 h 523"/>
                <a:gd name="T4" fmla="*/ 396 w 491"/>
                <a:gd name="T5" fmla="*/ 89 h 523"/>
                <a:gd name="T6" fmla="*/ 110 w 491"/>
                <a:gd name="T7" fmla="*/ 202 h 523"/>
                <a:gd name="T8" fmla="*/ 271 w 491"/>
                <a:gd name="T9" fmla="*/ 208 h 523"/>
                <a:gd name="T10" fmla="*/ 390 w 491"/>
                <a:gd name="T11" fmla="*/ 202 h 523"/>
                <a:gd name="T12" fmla="*/ 372 w 491"/>
                <a:gd name="T13" fmla="*/ 208 h 523"/>
                <a:gd name="T14" fmla="*/ 152 w 491"/>
                <a:gd name="T15" fmla="*/ 309 h 523"/>
                <a:gd name="T16" fmla="*/ 401 w 491"/>
                <a:gd name="T17" fmla="*/ 279 h 523"/>
                <a:gd name="T18" fmla="*/ 479 w 491"/>
                <a:gd name="T19" fmla="*/ 273 h 523"/>
                <a:gd name="T20" fmla="*/ 247 w 491"/>
                <a:gd name="T21" fmla="*/ 368 h 523"/>
                <a:gd name="T22" fmla="*/ 473 w 491"/>
                <a:gd name="T23" fmla="*/ 249 h 523"/>
                <a:gd name="T24" fmla="*/ 354 w 491"/>
                <a:gd name="T25" fmla="*/ 0 h 523"/>
                <a:gd name="T26" fmla="*/ 194 w 491"/>
                <a:gd name="T27" fmla="*/ 523 h 523"/>
                <a:gd name="T28" fmla="*/ 152 w 491"/>
                <a:gd name="T29" fmla="*/ 48 h 523"/>
                <a:gd name="T30" fmla="*/ 51 w 491"/>
                <a:gd name="T31" fmla="*/ 344 h 523"/>
                <a:gd name="T32" fmla="*/ 27 w 491"/>
                <a:gd name="T33" fmla="*/ 428 h 523"/>
                <a:gd name="T34" fmla="*/ 289 w 491"/>
                <a:gd name="T35" fmla="*/ 244 h 523"/>
                <a:gd name="T36" fmla="*/ 473 w 491"/>
                <a:gd name="T37" fmla="*/ 143 h 523"/>
                <a:gd name="T38" fmla="*/ 491 w 491"/>
                <a:gd name="T39" fmla="*/ 125 h 5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1"/>
                <a:gd name="T61" fmla="*/ 0 h 523"/>
                <a:gd name="T62" fmla="*/ 491 w 491"/>
                <a:gd name="T63" fmla="*/ 523 h 5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1" h="523">
                  <a:moveTo>
                    <a:pt x="105" y="95"/>
                  </a:moveTo>
                  <a:cubicBezTo>
                    <a:pt x="176" y="91"/>
                    <a:pt x="247" y="84"/>
                    <a:pt x="318" y="83"/>
                  </a:cubicBezTo>
                  <a:cubicBezTo>
                    <a:pt x="344" y="82"/>
                    <a:pt x="409" y="66"/>
                    <a:pt x="396" y="89"/>
                  </a:cubicBezTo>
                  <a:cubicBezTo>
                    <a:pt x="352" y="166"/>
                    <a:pt x="175" y="188"/>
                    <a:pt x="110" y="202"/>
                  </a:cubicBezTo>
                  <a:cubicBezTo>
                    <a:pt x="164" y="204"/>
                    <a:pt x="217" y="208"/>
                    <a:pt x="271" y="208"/>
                  </a:cubicBezTo>
                  <a:cubicBezTo>
                    <a:pt x="311" y="208"/>
                    <a:pt x="350" y="202"/>
                    <a:pt x="390" y="202"/>
                  </a:cubicBezTo>
                  <a:cubicBezTo>
                    <a:pt x="396" y="202"/>
                    <a:pt x="378" y="205"/>
                    <a:pt x="372" y="208"/>
                  </a:cubicBezTo>
                  <a:cubicBezTo>
                    <a:pt x="298" y="241"/>
                    <a:pt x="225" y="275"/>
                    <a:pt x="152" y="309"/>
                  </a:cubicBezTo>
                  <a:cubicBezTo>
                    <a:pt x="76" y="344"/>
                    <a:pt x="318" y="288"/>
                    <a:pt x="401" y="279"/>
                  </a:cubicBezTo>
                  <a:cubicBezTo>
                    <a:pt x="427" y="276"/>
                    <a:pt x="453" y="275"/>
                    <a:pt x="479" y="273"/>
                  </a:cubicBezTo>
                  <a:cubicBezTo>
                    <a:pt x="402" y="305"/>
                    <a:pt x="324" y="336"/>
                    <a:pt x="247" y="368"/>
                  </a:cubicBezTo>
                  <a:cubicBezTo>
                    <a:pt x="168" y="400"/>
                    <a:pt x="400" y="293"/>
                    <a:pt x="473" y="249"/>
                  </a:cubicBezTo>
                  <a:cubicBezTo>
                    <a:pt x="372" y="23"/>
                    <a:pt x="421" y="101"/>
                    <a:pt x="354" y="0"/>
                  </a:cubicBezTo>
                  <a:cubicBezTo>
                    <a:pt x="299" y="187"/>
                    <a:pt x="245" y="340"/>
                    <a:pt x="194" y="523"/>
                  </a:cubicBezTo>
                  <a:cubicBezTo>
                    <a:pt x="156" y="371"/>
                    <a:pt x="160" y="205"/>
                    <a:pt x="152" y="48"/>
                  </a:cubicBezTo>
                  <a:cubicBezTo>
                    <a:pt x="118" y="147"/>
                    <a:pt x="84" y="245"/>
                    <a:pt x="51" y="344"/>
                  </a:cubicBezTo>
                  <a:cubicBezTo>
                    <a:pt x="42" y="372"/>
                    <a:pt x="0" y="439"/>
                    <a:pt x="27" y="428"/>
                  </a:cubicBezTo>
                  <a:cubicBezTo>
                    <a:pt x="125" y="387"/>
                    <a:pt x="199" y="301"/>
                    <a:pt x="289" y="244"/>
                  </a:cubicBezTo>
                  <a:cubicBezTo>
                    <a:pt x="348" y="206"/>
                    <a:pt x="413" y="179"/>
                    <a:pt x="473" y="143"/>
                  </a:cubicBezTo>
                  <a:cubicBezTo>
                    <a:pt x="480" y="139"/>
                    <a:pt x="491" y="125"/>
                    <a:pt x="491" y="125"/>
                  </a:cubicBezTo>
                </a:path>
              </a:pathLst>
            </a:custGeom>
            <a:noFill/>
            <a:ln w="9525">
              <a:solidFill>
                <a:schemeClr val="tx1"/>
              </a:solidFill>
              <a:round/>
              <a:headEnd/>
              <a:tailEnd/>
            </a:ln>
          </p:spPr>
          <p:txBody>
            <a:bodyPr/>
            <a:lstStyle/>
            <a:p>
              <a:endParaRPr lang="en-US"/>
            </a:p>
          </p:txBody>
        </p:sp>
        <p:sp>
          <p:nvSpPr>
            <p:cNvPr id="48143" name="Freeform 45"/>
            <p:cNvSpPr>
              <a:spLocks/>
            </p:cNvSpPr>
            <p:nvPr/>
          </p:nvSpPr>
          <p:spPr bwMode="auto">
            <a:xfrm>
              <a:off x="2290" y="1208"/>
              <a:ext cx="491" cy="523"/>
            </a:xfrm>
            <a:custGeom>
              <a:avLst/>
              <a:gdLst>
                <a:gd name="T0" fmla="*/ 105 w 491"/>
                <a:gd name="T1" fmla="*/ 95 h 523"/>
                <a:gd name="T2" fmla="*/ 318 w 491"/>
                <a:gd name="T3" fmla="*/ 83 h 523"/>
                <a:gd name="T4" fmla="*/ 396 w 491"/>
                <a:gd name="T5" fmla="*/ 89 h 523"/>
                <a:gd name="T6" fmla="*/ 110 w 491"/>
                <a:gd name="T7" fmla="*/ 202 h 523"/>
                <a:gd name="T8" fmla="*/ 271 w 491"/>
                <a:gd name="T9" fmla="*/ 208 h 523"/>
                <a:gd name="T10" fmla="*/ 390 w 491"/>
                <a:gd name="T11" fmla="*/ 202 h 523"/>
                <a:gd name="T12" fmla="*/ 372 w 491"/>
                <a:gd name="T13" fmla="*/ 208 h 523"/>
                <a:gd name="T14" fmla="*/ 152 w 491"/>
                <a:gd name="T15" fmla="*/ 309 h 523"/>
                <a:gd name="T16" fmla="*/ 401 w 491"/>
                <a:gd name="T17" fmla="*/ 279 h 523"/>
                <a:gd name="T18" fmla="*/ 479 w 491"/>
                <a:gd name="T19" fmla="*/ 273 h 523"/>
                <a:gd name="T20" fmla="*/ 247 w 491"/>
                <a:gd name="T21" fmla="*/ 368 h 523"/>
                <a:gd name="T22" fmla="*/ 473 w 491"/>
                <a:gd name="T23" fmla="*/ 249 h 523"/>
                <a:gd name="T24" fmla="*/ 354 w 491"/>
                <a:gd name="T25" fmla="*/ 0 h 523"/>
                <a:gd name="T26" fmla="*/ 194 w 491"/>
                <a:gd name="T27" fmla="*/ 523 h 523"/>
                <a:gd name="T28" fmla="*/ 152 w 491"/>
                <a:gd name="T29" fmla="*/ 48 h 523"/>
                <a:gd name="T30" fmla="*/ 51 w 491"/>
                <a:gd name="T31" fmla="*/ 344 h 523"/>
                <a:gd name="T32" fmla="*/ 27 w 491"/>
                <a:gd name="T33" fmla="*/ 428 h 523"/>
                <a:gd name="T34" fmla="*/ 289 w 491"/>
                <a:gd name="T35" fmla="*/ 244 h 523"/>
                <a:gd name="T36" fmla="*/ 473 w 491"/>
                <a:gd name="T37" fmla="*/ 143 h 523"/>
                <a:gd name="T38" fmla="*/ 491 w 491"/>
                <a:gd name="T39" fmla="*/ 125 h 5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1"/>
                <a:gd name="T61" fmla="*/ 0 h 523"/>
                <a:gd name="T62" fmla="*/ 491 w 491"/>
                <a:gd name="T63" fmla="*/ 523 h 5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1" h="523">
                  <a:moveTo>
                    <a:pt x="105" y="95"/>
                  </a:moveTo>
                  <a:cubicBezTo>
                    <a:pt x="176" y="91"/>
                    <a:pt x="247" y="84"/>
                    <a:pt x="318" y="83"/>
                  </a:cubicBezTo>
                  <a:cubicBezTo>
                    <a:pt x="344" y="82"/>
                    <a:pt x="409" y="66"/>
                    <a:pt x="396" y="89"/>
                  </a:cubicBezTo>
                  <a:cubicBezTo>
                    <a:pt x="352" y="166"/>
                    <a:pt x="175" y="188"/>
                    <a:pt x="110" y="202"/>
                  </a:cubicBezTo>
                  <a:cubicBezTo>
                    <a:pt x="164" y="204"/>
                    <a:pt x="217" y="208"/>
                    <a:pt x="271" y="208"/>
                  </a:cubicBezTo>
                  <a:cubicBezTo>
                    <a:pt x="311" y="208"/>
                    <a:pt x="350" y="202"/>
                    <a:pt x="390" y="202"/>
                  </a:cubicBezTo>
                  <a:cubicBezTo>
                    <a:pt x="396" y="202"/>
                    <a:pt x="378" y="205"/>
                    <a:pt x="372" y="208"/>
                  </a:cubicBezTo>
                  <a:cubicBezTo>
                    <a:pt x="298" y="241"/>
                    <a:pt x="225" y="275"/>
                    <a:pt x="152" y="309"/>
                  </a:cubicBezTo>
                  <a:cubicBezTo>
                    <a:pt x="76" y="344"/>
                    <a:pt x="318" y="288"/>
                    <a:pt x="401" y="279"/>
                  </a:cubicBezTo>
                  <a:cubicBezTo>
                    <a:pt x="427" y="276"/>
                    <a:pt x="453" y="275"/>
                    <a:pt x="479" y="273"/>
                  </a:cubicBezTo>
                  <a:cubicBezTo>
                    <a:pt x="402" y="305"/>
                    <a:pt x="324" y="336"/>
                    <a:pt x="247" y="368"/>
                  </a:cubicBezTo>
                  <a:cubicBezTo>
                    <a:pt x="168" y="400"/>
                    <a:pt x="400" y="293"/>
                    <a:pt x="473" y="249"/>
                  </a:cubicBezTo>
                  <a:cubicBezTo>
                    <a:pt x="372" y="23"/>
                    <a:pt x="421" y="101"/>
                    <a:pt x="354" y="0"/>
                  </a:cubicBezTo>
                  <a:cubicBezTo>
                    <a:pt x="299" y="187"/>
                    <a:pt x="245" y="340"/>
                    <a:pt x="194" y="523"/>
                  </a:cubicBezTo>
                  <a:cubicBezTo>
                    <a:pt x="156" y="371"/>
                    <a:pt x="160" y="205"/>
                    <a:pt x="152" y="48"/>
                  </a:cubicBezTo>
                  <a:cubicBezTo>
                    <a:pt x="118" y="147"/>
                    <a:pt x="84" y="245"/>
                    <a:pt x="51" y="344"/>
                  </a:cubicBezTo>
                  <a:cubicBezTo>
                    <a:pt x="42" y="372"/>
                    <a:pt x="0" y="439"/>
                    <a:pt x="27" y="428"/>
                  </a:cubicBezTo>
                  <a:cubicBezTo>
                    <a:pt x="125" y="387"/>
                    <a:pt x="199" y="301"/>
                    <a:pt x="289" y="244"/>
                  </a:cubicBezTo>
                  <a:cubicBezTo>
                    <a:pt x="348" y="206"/>
                    <a:pt x="413" y="179"/>
                    <a:pt x="473" y="143"/>
                  </a:cubicBezTo>
                  <a:cubicBezTo>
                    <a:pt x="480" y="139"/>
                    <a:pt x="491" y="125"/>
                    <a:pt x="491" y="125"/>
                  </a:cubicBezTo>
                </a:path>
              </a:pathLst>
            </a:custGeom>
            <a:noFill/>
            <a:ln w="9525">
              <a:solidFill>
                <a:schemeClr val="tx1"/>
              </a:solidFill>
              <a:round/>
              <a:headEnd/>
              <a:tailEnd/>
            </a:ln>
          </p:spPr>
          <p:txBody>
            <a:bodyPr/>
            <a:lstStyle/>
            <a:p>
              <a:endParaRPr lang="en-US"/>
            </a:p>
          </p:txBody>
        </p:sp>
        <p:pic>
          <p:nvPicPr>
            <p:cNvPr id="48144" name="Picture 46" descr="happy_green_bug"/>
            <p:cNvPicPr>
              <a:picLocks noChangeAspect="1" noChangeArrowheads="1"/>
            </p:cNvPicPr>
            <p:nvPr/>
          </p:nvPicPr>
          <p:blipFill>
            <a:blip r:embed="rId3" cstate="print"/>
            <a:srcRect/>
            <a:stretch>
              <a:fillRect/>
            </a:stretch>
          </p:blipFill>
          <p:spPr bwMode="auto">
            <a:xfrm>
              <a:off x="2925" y="1570"/>
              <a:ext cx="306" cy="30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79966"/>
                                        </p:tgtEl>
                                        <p:attrNameLst>
                                          <p:attrName>style.visibility</p:attrName>
                                        </p:attrNameLst>
                                      </p:cBhvr>
                                      <p:to>
                                        <p:strVal val="visible"/>
                                      </p:to>
                                    </p:set>
                                    <p:animEffect transition="in" filter="checkerboard(across)">
                                      <p:cBhvr>
                                        <p:cTn id="12" dur="500"/>
                                        <p:tgtEl>
                                          <p:spTgt spid="67996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79973"/>
                                        </p:tgtEl>
                                        <p:attrNameLst>
                                          <p:attrName>style.visibility</p:attrName>
                                        </p:attrNameLst>
                                      </p:cBhvr>
                                      <p:to>
                                        <p:strVal val="visible"/>
                                      </p:to>
                                    </p:set>
                                    <p:animEffect transition="in" filter="checkerboard(across)">
                                      <p:cBhvr>
                                        <p:cTn id="22" dur="500"/>
                                        <p:tgtEl>
                                          <p:spTgt spid="67997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79939">
                                            <p:txEl>
                                              <p:pRg st="0" end="0"/>
                                            </p:txEl>
                                          </p:spTgt>
                                        </p:tgtEl>
                                        <p:attrNameLst>
                                          <p:attrName>style.visibility</p:attrName>
                                        </p:attrNameLst>
                                      </p:cBhvr>
                                      <p:to>
                                        <p:strVal val="visible"/>
                                      </p:to>
                                    </p:set>
                                    <p:anim calcmode="lin" valueType="num">
                                      <p:cBhvr additive="base">
                                        <p:cTn id="32" dur="500" fill="hold"/>
                                        <p:tgtEl>
                                          <p:spTgt spid="67993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7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79939">
                                            <p:txEl>
                                              <p:pRg st="1" end="1"/>
                                            </p:txEl>
                                          </p:spTgt>
                                        </p:tgtEl>
                                        <p:attrNameLst>
                                          <p:attrName>style.visibility</p:attrName>
                                        </p:attrNameLst>
                                      </p:cBhvr>
                                      <p:to>
                                        <p:strVal val="visible"/>
                                      </p:to>
                                    </p:set>
                                    <p:anim calcmode="lin" valueType="num">
                                      <p:cBhvr additive="base">
                                        <p:cTn id="38" dur="500" fill="hold"/>
                                        <p:tgtEl>
                                          <p:spTgt spid="679939">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7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79939">
                                            <p:txEl>
                                              <p:pRg st="2" end="2"/>
                                            </p:txEl>
                                          </p:spTgt>
                                        </p:tgtEl>
                                        <p:attrNameLst>
                                          <p:attrName>style.visibility</p:attrName>
                                        </p:attrNameLst>
                                      </p:cBhvr>
                                      <p:to>
                                        <p:strVal val="visible"/>
                                      </p:to>
                                    </p:set>
                                    <p:anim calcmode="lin" valueType="num">
                                      <p:cBhvr additive="base">
                                        <p:cTn id="44" dur="500" fill="hold"/>
                                        <p:tgtEl>
                                          <p:spTgt spid="67993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7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66" grpId="0" animBg="1"/>
      <p:bldP spid="6799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smtClean="0"/>
              <a:t>Půdní biotesty - koncepce</a:t>
            </a:r>
          </a:p>
        </p:txBody>
      </p:sp>
      <p:sp>
        <p:nvSpPr>
          <p:cNvPr id="34819" name="Rectangle 3"/>
          <p:cNvSpPr>
            <a:spLocks noGrp="1" noChangeArrowheads="1"/>
          </p:cNvSpPr>
          <p:nvPr>
            <p:ph type="body" idx="1"/>
          </p:nvPr>
        </p:nvSpPr>
        <p:spPr>
          <a:xfrm>
            <a:off x="755650" y="3213100"/>
            <a:ext cx="8199438" cy="3644900"/>
          </a:xfrm>
        </p:spPr>
        <p:txBody>
          <a:bodyPr/>
          <a:lstStyle/>
          <a:p>
            <a:pPr marL="533400" indent="-533400" eaLnBrk="1" hangingPunct="1">
              <a:lnSpc>
                <a:spcPct val="90000"/>
              </a:lnSpc>
              <a:buFont typeface="Wingdings" pitchFamily="2" charset="2"/>
              <a:buAutoNum type="arabicPeriod"/>
            </a:pPr>
            <a:r>
              <a:rPr lang="cs-CZ" smtClean="0"/>
              <a:t>Testuje se chemická látka </a:t>
            </a:r>
            <a:r>
              <a:rPr lang="cs-CZ" smtClean="0">
                <a:sym typeface="Wingdings" pitchFamily="2" charset="2"/>
              </a:rPr>
              <a:t> koncentrační řada, </a:t>
            </a:r>
            <a:r>
              <a:rPr lang="cs-CZ" smtClean="0">
                <a:solidFill>
                  <a:schemeClr val="folHlink"/>
                </a:solidFill>
                <a:sym typeface="Wingdings" pitchFamily="2" charset="2"/>
              </a:rPr>
              <a:t>např. 1, 10, 100, 1000 mg Cd / kg</a:t>
            </a:r>
            <a:r>
              <a:rPr lang="cs-CZ" baseline="-25000" smtClean="0">
                <a:solidFill>
                  <a:schemeClr val="folHlink"/>
                </a:solidFill>
                <a:sym typeface="Wingdings" pitchFamily="2" charset="2"/>
              </a:rPr>
              <a:t>suché půdy</a:t>
            </a:r>
          </a:p>
          <a:p>
            <a:pPr marL="533400" indent="-533400" eaLnBrk="1" hangingPunct="1">
              <a:lnSpc>
                <a:spcPct val="90000"/>
              </a:lnSpc>
              <a:buFont typeface="Wingdings" pitchFamily="2" charset="2"/>
              <a:buAutoNum type="arabicPeriod"/>
            </a:pPr>
            <a:endParaRPr lang="cs-CZ" smtClean="0">
              <a:sym typeface="Wingdings" pitchFamily="2" charset="2"/>
            </a:endParaRPr>
          </a:p>
          <a:p>
            <a:pPr marL="533400" indent="-533400" eaLnBrk="1" hangingPunct="1">
              <a:lnSpc>
                <a:spcPct val="90000"/>
              </a:lnSpc>
              <a:buFont typeface="Wingdings" pitchFamily="2" charset="2"/>
              <a:buAutoNum type="arabicPeriod"/>
            </a:pPr>
            <a:r>
              <a:rPr lang="cs-CZ" smtClean="0">
                <a:sym typeface="Wingdings" pitchFamily="2" charset="2"/>
              </a:rPr>
              <a:t>Testuje se materiál typu kontaminovaná půda, sediment, kal ČOV apod.  koncentrační řada vzniká „ředěním“ s referenční půdou, </a:t>
            </a:r>
            <a:br>
              <a:rPr lang="cs-CZ" smtClean="0">
                <a:sym typeface="Wingdings" pitchFamily="2" charset="2"/>
              </a:rPr>
            </a:br>
            <a:r>
              <a:rPr lang="cs-CZ" smtClean="0">
                <a:solidFill>
                  <a:schemeClr val="folHlink"/>
                </a:solidFill>
                <a:sym typeface="Wingdings" pitchFamily="2" charset="2"/>
              </a:rPr>
              <a:t>např. 10, 20, 40, 80, 100 % kalu s čistou půdou</a:t>
            </a:r>
            <a:endParaRPr lang="cs-CZ" smtClean="0">
              <a:solidFill>
                <a:schemeClr val="folHlink"/>
              </a:solidFill>
            </a:endParaRPr>
          </a:p>
        </p:txBody>
      </p:sp>
      <p:grpSp>
        <p:nvGrpSpPr>
          <p:cNvPr id="49156" name="Group 4"/>
          <p:cNvGrpSpPr>
            <a:grpSpLocks/>
          </p:cNvGrpSpPr>
          <p:nvPr/>
        </p:nvGrpSpPr>
        <p:grpSpPr bwMode="auto">
          <a:xfrm>
            <a:off x="2009775" y="1427163"/>
            <a:ext cx="2016125" cy="1223962"/>
            <a:chOff x="3360" y="1872"/>
            <a:chExt cx="528" cy="218"/>
          </a:xfrm>
        </p:grpSpPr>
        <p:grpSp>
          <p:nvGrpSpPr>
            <p:cNvPr id="49166" name="Group 5"/>
            <p:cNvGrpSpPr>
              <a:grpSpLocks/>
            </p:cNvGrpSpPr>
            <p:nvPr/>
          </p:nvGrpSpPr>
          <p:grpSpPr bwMode="auto">
            <a:xfrm>
              <a:off x="3360" y="1872"/>
              <a:ext cx="144" cy="218"/>
              <a:chOff x="3360" y="2046"/>
              <a:chExt cx="144" cy="218"/>
            </a:xfrm>
          </p:grpSpPr>
          <p:sp>
            <p:nvSpPr>
              <p:cNvPr id="49181" name="Oval 6"/>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82" name="Line 7"/>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83" name="Line 8"/>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84" name="Oval 9"/>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85" name="Freeform 10"/>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86" name="Oval 11"/>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9167" name="Group 12"/>
            <p:cNvGrpSpPr>
              <a:grpSpLocks/>
            </p:cNvGrpSpPr>
            <p:nvPr/>
          </p:nvGrpSpPr>
          <p:grpSpPr bwMode="auto">
            <a:xfrm>
              <a:off x="3552" y="1872"/>
              <a:ext cx="144" cy="218"/>
              <a:chOff x="3360" y="2046"/>
              <a:chExt cx="144" cy="218"/>
            </a:xfrm>
          </p:grpSpPr>
          <p:sp>
            <p:nvSpPr>
              <p:cNvPr id="49175" name="Oval 13"/>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6" name="Line 14"/>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77" name="Line 15"/>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78" name="Oval 16"/>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9" name="Freeform 17"/>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80" name="Oval 18"/>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9168" name="Group 19"/>
            <p:cNvGrpSpPr>
              <a:grpSpLocks/>
            </p:cNvGrpSpPr>
            <p:nvPr/>
          </p:nvGrpSpPr>
          <p:grpSpPr bwMode="auto">
            <a:xfrm>
              <a:off x="3744" y="1872"/>
              <a:ext cx="144" cy="218"/>
              <a:chOff x="3360" y="2046"/>
              <a:chExt cx="144" cy="218"/>
            </a:xfrm>
          </p:grpSpPr>
          <p:sp>
            <p:nvSpPr>
              <p:cNvPr id="49169" name="Oval 20"/>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0" name="Line 21"/>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71" name="Line 22"/>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72" name="Oval 23"/>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3" name="Freeform 24"/>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74" name="Oval 25"/>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pic>
        <p:nvPicPr>
          <p:cNvPr id="49157" name="Picture 26" descr="IN00647_[1]"/>
          <p:cNvPicPr>
            <a:picLocks noChangeAspect="1" noChangeArrowheads="1"/>
          </p:cNvPicPr>
          <p:nvPr/>
        </p:nvPicPr>
        <p:blipFill>
          <a:blip r:embed="rId2" cstate="print"/>
          <a:srcRect/>
          <a:stretch>
            <a:fillRect/>
          </a:stretch>
        </p:blipFill>
        <p:spPr bwMode="auto">
          <a:xfrm>
            <a:off x="3522663" y="1714500"/>
            <a:ext cx="485775" cy="720725"/>
          </a:xfrm>
          <a:prstGeom prst="rect">
            <a:avLst/>
          </a:prstGeom>
          <a:noFill/>
          <a:ln w="9525">
            <a:noFill/>
            <a:miter lim="800000"/>
            <a:headEnd/>
            <a:tailEnd/>
          </a:ln>
        </p:spPr>
      </p:pic>
      <p:pic>
        <p:nvPicPr>
          <p:cNvPr id="49158" name="Picture 27" descr="IN00647_[1]"/>
          <p:cNvPicPr>
            <a:picLocks noChangeAspect="1" noChangeArrowheads="1"/>
          </p:cNvPicPr>
          <p:nvPr/>
        </p:nvPicPr>
        <p:blipFill>
          <a:blip r:embed="rId2" cstate="print"/>
          <a:srcRect/>
          <a:stretch>
            <a:fillRect/>
          </a:stretch>
        </p:blipFill>
        <p:spPr bwMode="auto">
          <a:xfrm>
            <a:off x="2154238" y="1787525"/>
            <a:ext cx="193675" cy="287338"/>
          </a:xfrm>
          <a:prstGeom prst="rect">
            <a:avLst/>
          </a:prstGeom>
          <a:noFill/>
          <a:ln w="9525">
            <a:noFill/>
            <a:miter lim="800000"/>
            <a:headEnd/>
            <a:tailEnd/>
          </a:ln>
        </p:spPr>
      </p:pic>
      <p:pic>
        <p:nvPicPr>
          <p:cNvPr id="49159" name="Picture 28" descr="IN00647_[1]"/>
          <p:cNvPicPr>
            <a:picLocks noChangeAspect="1" noChangeArrowheads="1"/>
          </p:cNvPicPr>
          <p:nvPr/>
        </p:nvPicPr>
        <p:blipFill>
          <a:blip r:embed="rId2" cstate="print"/>
          <a:srcRect/>
          <a:stretch>
            <a:fillRect/>
          </a:stretch>
        </p:blipFill>
        <p:spPr bwMode="auto">
          <a:xfrm>
            <a:off x="2873375" y="1787525"/>
            <a:ext cx="290513" cy="431800"/>
          </a:xfrm>
          <a:prstGeom prst="rect">
            <a:avLst/>
          </a:prstGeom>
          <a:noFill/>
          <a:ln w="9525">
            <a:noFill/>
            <a:miter lim="800000"/>
            <a:headEnd/>
            <a:tailEnd/>
          </a:ln>
        </p:spPr>
      </p:pic>
      <p:sp>
        <p:nvSpPr>
          <p:cNvPr id="49160" name="AutoShape 29"/>
          <p:cNvSpPr>
            <a:spLocks noChangeArrowheads="1"/>
          </p:cNvSpPr>
          <p:nvPr/>
        </p:nvSpPr>
        <p:spPr bwMode="auto">
          <a:xfrm>
            <a:off x="4211638" y="1844675"/>
            <a:ext cx="1079500" cy="360363"/>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sp>
        <p:nvSpPr>
          <p:cNvPr id="49161" name="Line 30"/>
          <p:cNvSpPr>
            <a:spLocks noChangeShapeType="1"/>
          </p:cNvSpPr>
          <p:nvPr/>
        </p:nvSpPr>
        <p:spPr bwMode="auto">
          <a:xfrm>
            <a:off x="5538788" y="1570038"/>
            <a:ext cx="0" cy="1081087"/>
          </a:xfrm>
          <a:prstGeom prst="line">
            <a:avLst/>
          </a:prstGeom>
          <a:noFill/>
          <a:ln w="9525">
            <a:solidFill>
              <a:schemeClr val="tx1"/>
            </a:solidFill>
            <a:round/>
            <a:headEnd/>
            <a:tailEnd/>
          </a:ln>
        </p:spPr>
        <p:txBody>
          <a:bodyPr/>
          <a:lstStyle/>
          <a:p>
            <a:endParaRPr lang="en-US"/>
          </a:p>
        </p:txBody>
      </p:sp>
      <p:sp>
        <p:nvSpPr>
          <p:cNvPr id="49162" name="Line 31"/>
          <p:cNvSpPr>
            <a:spLocks noChangeShapeType="1"/>
          </p:cNvSpPr>
          <p:nvPr/>
        </p:nvSpPr>
        <p:spPr bwMode="auto">
          <a:xfrm>
            <a:off x="5538788" y="2651125"/>
            <a:ext cx="1511300" cy="0"/>
          </a:xfrm>
          <a:prstGeom prst="line">
            <a:avLst/>
          </a:prstGeom>
          <a:noFill/>
          <a:ln w="9525">
            <a:solidFill>
              <a:schemeClr val="tx1"/>
            </a:solidFill>
            <a:round/>
            <a:headEnd/>
            <a:tailEnd/>
          </a:ln>
        </p:spPr>
        <p:txBody>
          <a:bodyPr/>
          <a:lstStyle/>
          <a:p>
            <a:endParaRPr lang="en-US"/>
          </a:p>
        </p:txBody>
      </p:sp>
      <p:sp>
        <p:nvSpPr>
          <p:cNvPr id="49163" name="Freeform 32"/>
          <p:cNvSpPr>
            <a:spLocks/>
          </p:cNvSpPr>
          <p:nvPr/>
        </p:nvSpPr>
        <p:spPr bwMode="auto">
          <a:xfrm>
            <a:off x="5651500" y="1700213"/>
            <a:ext cx="1379538" cy="769937"/>
          </a:xfrm>
          <a:custGeom>
            <a:avLst/>
            <a:gdLst>
              <a:gd name="T0" fmla="*/ 0 w 869"/>
              <a:gd name="T1" fmla="*/ 0 h 485"/>
              <a:gd name="T2" fmla="*/ 239713 w 869"/>
              <a:gd name="T3" fmla="*/ 15875 h 485"/>
              <a:gd name="T4" fmla="*/ 336550 w 869"/>
              <a:gd name="T5" fmla="*/ 47625 h 485"/>
              <a:gd name="T6" fmla="*/ 384175 w 869"/>
              <a:gd name="T7" fmla="*/ 63500 h 485"/>
              <a:gd name="T8" fmla="*/ 415925 w 869"/>
              <a:gd name="T9" fmla="*/ 96837 h 485"/>
              <a:gd name="T10" fmla="*/ 465138 w 869"/>
              <a:gd name="T11" fmla="*/ 112712 h 485"/>
              <a:gd name="T12" fmla="*/ 496888 w 869"/>
              <a:gd name="T13" fmla="*/ 160337 h 485"/>
              <a:gd name="T14" fmla="*/ 544513 w 869"/>
              <a:gd name="T15" fmla="*/ 192087 h 485"/>
              <a:gd name="T16" fmla="*/ 817563 w 869"/>
              <a:gd name="T17" fmla="*/ 577850 h 485"/>
              <a:gd name="T18" fmla="*/ 1090613 w 869"/>
              <a:gd name="T19" fmla="*/ 706437 h 485"/>
              <a:gd name="T20" fmla="*/ 1235075 w 869"/>
              <a:gd name="T21" fmla="*/ 769937 h 485"/>
              <a:gd name="T22" fmla="*/ 1379538 w 869"/>
              <a:gd name="T23" fmla="*/ 769937 h 4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485"/>
              <a:gd name="T38" fmla="*/ 869 w 869"/>
              <a:gd name="T39" fmla="*/ 485 h 4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485">
                <a:moveTo>
                  <a:pt x="0" y="0"/>
                </a:moveTo>
                <a:cubicBezTo>
                  <a:pt x="50" y="3"/>
                  <a:pt x="101" y="3"/>
                  <a:pt x="151" y="10"/>
                </a:cubicBezTo>
                <a:cubicBezTo>
                  <a:pt x="172" y="13"/>
                  <a:pt x="192" y="23"/>
                  <a:pt x="212" y="30"/>
                </a:cubicBezTo>
                <a:cubicBezTo>
                  <a:pt x="222" y="33"/>
                  <a:pt x="242" y="40"/>
                  <a:pt x="242" y="40"/>
                </a:cubicBezTo>
                <a:cubicBezTo>
                  <a:pt x="249" y="47"/>
                  <a:pt x="254" y="56"/>
                  <a:pt x="262" y="61"/>
                </a:cubicBezTo>
                <a:cubicBezTo>
                  <a:pt x="271" y="67"/>
                  <a:pt x="284" y="64"/>
                  <a:pt x="293" y="71"/>
                </a:cubicBezTo>
                <a:cubicBezTo>
                  <a:pt x="302" y="78"/>
                  <a:pt x="305" y="93"/>
                  <a:pt x="313" y="101"/>
                </a:cubicBezTo>
                <a:cubicBezTo>
                  <a:pt x="321" y="109"/>
                  <a:pt x="333" y="114"/>
                  <a:pt x="343" y="121"/>
                </a:cubicBezTo>
                <a:cubicBezTo>
                  <a:pt x="397" y="201"/>
                  <a:pt x="447" y="296"/>
                  <a:pt x="515" y="364"/>
                </a:cubicBezTo>
                <a:cubicBezTo>
                  <a:pt x="567" y="416"/>
                  <a:pt x="634" y="410"/>
                  <a:pt x="687" y="445"/>
                </a:cubicBezTo>
                <a:cubicBezTo>
                  <a:pt x="715" y="464"/>
                  <a:pt x="741" y="485"/>
                  <a:pt x="778" y="485"/>
                </a:cubicBezTo>
                <a:cubicBezTo>
                  <a:pt x="808" y="485"/>
                  <a:pt x="839" y="485"/>
                  <a:pt x="869" y="485"/>
                </a:cubicBezTo>
              </a:path>
            </a:pathLst>
          </a:custGeom>
          <a:noFill/>
          <a:ln w="9525">
            <a:solidFill>
              <a:schemeClr val="tx1"/>
            </a:solidFill>
            <a:round/>
            <a:headEnd/>
            <a:tailEnd/>
          </a:ln>
        </p:spPr>
        <p:txBody>
          <a:bodyPr/>
          <a:lstStyle/>
          <a:p>
            <a:endParaRPr lang="en-US"/>
          </a:p>
        </p:txBody>
      </p:sp>
      <p:sp>
        <p:nvSpPr>
          <p:cNvPr id="49164" name="Text Box 33"/>
          <p:cNvSpPr txBox="1">
            <a:spLocks noChangeArrowheads="1"/>
          </p:cNvSpPr>
          <p:nvPr/>
        </p:nvSpPr>
        <p:spPr bwMode="auto">
          <a:xfrm>
            <a:off x="5983288" y="2657475"/>
            <a:ext cx="598487" cy="304800"/>
          </a:xfrm>
          <a:prstGeom prst="rect">
            <a:avLst/>
          </a:prstGeom>
          <a:noFill/>
          <a:ln w="9525">
            <a:noFill/>
            <a:miter lim="800000"/>
            <a:headEnd/>
            <a:tailEnd/>
          </a:ln>
        </p:spPr>
        <p:txBody>
          <a:bodyPr wrap="none">
            <a:spAutoFit/>
          </a:bodyPr>
          <a:lstStyle/>
          <a:p>
            <a:r>
              <a:rPr lang="cs-CZ" sz="1400" b="0">
                <a:latin typeface="Arial" pitchFamily="34" charset="0"/>
              </a:rPr>
              <a:t>Dose</a:t>
            </a:r>
            <a:endParaRPr lang="en-US" sz="1400" b="0">
              <a:latin typeface="Arial" pitchFamily="34" charset="0"/>
            </a:endParaRPr>
          </a:p>
        </p:txBody>
      </p:sp>
      <p:sp>
        <p:nvSpPr>
          <p:cNvPr id="49165" name="Text Box 34"/>
          <p:cNvSpPr txBox="1">
            <a:spLocks noChangeArrowheads="1"/>
          </p:cNvSpPr>
          <p:nvPr/>
        </p:nvSpPr>
        <p:spPr bwMode="auto">
          <a:xfrm>
            <a:off x="4932363" y="1196975"/>
            <a:ext cx="982662" cy="304800"/>
          </a:xfrm>
          <a:prstGeom prst="rect">
            <a:avLst/>
          </a:prstGeom>
          <a:noFill/>
          <a:ln w="9525">
            <a:noFill/>
            <a:miter lim="800000"/>
            <a:headEnd/>
            <a:tailEnd/>
          </a:ln>
        </p:spPr>
        <p:txBody>
          <a:bodyPr wrap="none">
            <a:spAutoFit/>
          </a:bodyPr>
          <a:lstStyle/>
          <a:p>
            <a:r>
              <a:rPr lang="cs-CZ" sz="1400" b="0">
                <a:latin typeface="Arial" pitchFamily="34" charset="0"/>
              </a:rPr>
              <a:t>Response</a:t>
            </a:r>
            <a:endParaRPr lang="en-US" sz="1400" b="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 calcmode="lin" valueType="num">
                                      <p:cBhvr additive="base">
                                        <p:cTn id="13"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p:cNvPicPr>
            <a:picLocks noChangeAspect="1" noChangeArrowheads="1"/>
          </p:cNvPicPr>
          <p:nvPr/>
        </p:nvPicPr>
        <p:blipFill>
          <a:blip r:embed="rId3" cstate="print"/>
          <a:srcRect t="-40112" b="-26553"/>
          <a:stretch>
            <a:fillRect/>
          </a:stretch>
        </p:blipFill>
        <p:spPr bwMode="auto">
          <a:xfrm>
            <a:off x="3563938" y="2636838"/>
            <a:ext cx="2597150" cy="579437"/>
          </a:xfrm>
          <a:prstGeom prst="rect">
            <a:avLst/>
          </a:prstGeom>
          <a:solidFill>
            <a:schemeClr val="tx1"/>
          </a:solidFill>
          <a:ln w="9525">
            <a:noFill/>
            <a:miter lim="800000"/>
            <a:headEnd/>
            <a:tailEnd/>
          </a:ln>
        </p:spPr>
      </p:pic>
      <p:pic>
        <p:nvPicPr>
          <p:cNvPr id="672771" name="Picture 3" descr="Example of light coloured springtail (Folsomia candida)"/>
          <p:cNvPicPr>
            <a:picLocks noChangeAspect="1" noChangeArrowheads="1"/>
          </p:cNvPicPr>
          <p:nvPr/>
        </p:nvPicPr>
        <p:blipFill>
          <a:blip r:embed="rId4" cstate="print"/>
          <a:srcRect l="21457" b="57344"/>
          <a:stretch>
            <a:fillRect/>
          </a:stretch>
        </p:blipFill>
        <p:spPr bwMode="auto">
          <a:xfrm>
            <a:off x="7416800" y="2565400"/>
            <a:ext cx="1727200" cy="706438"/>
          </a:xfrm>
          <a:prstGeom prst="rect">
            <a:avLst/>
          </a:prstGeom>
          <a:noFill/>
          <a:ln w="9525">
            <a:noFill/>
            <a:miter lim="800000"/>
            <a:headEnd/>
            <a:tailEnd/>
          </a:ln>
        </p:spPr>
      </p:pic>
      <p:sp>
        <p:nvSpPr>
          <p:cNvPr id="672772" name="AutoShape 4"/>
          <p:cNvSpPr>
            <a:spLocks noChangeArrowheads="1"/>
          </p:cNvSpPr>
          <p:nvPr/>
        </p:nvSpPr>
        <p:spPr bwMode="auto">
          <a:xfrm>
            <a:off x="538163" y="2276475"/>
            <a:ext cx="3168650" cy="1296988"/>
          </a:xfrm>
          <a:prstGeom prst="homePlate">
            <a:avLst>
              <a:gd name="adj" fmla="val 61077"/>
            </a:avLst>
          </a:prstGeom>
          <a:solidFill>
            <a:schemeClr val="accent1"/>
          </a:solidFill>
          <a:ln w="9525">
            <a:solidFill>
              <a:schemeClr val="tx1"/>
            </a:solidFill>
            <a:miter lim="800000"/>
            <a:headEnd/>
            <a:tailEnd/>
          </a:ln>
        </p:spPr>
        <p:txBody>
          <a:bodyPr wrap="none" anchor="ctr"/>
          <a:lstStyle/>
          <a:p>
            <a:endParaRPr lang="cs-CZ"/>
          </a:p>
        </p:txBody>
      </p:sp>
      <p:sp>
        <p:nvSpPr>
          <p:cNvPr id="50181" name="Rectangle 5"/>
          <p:cNvSpPr>
            <a:spLocks noGrp="1" noChangeArrowheads="1"/>
          </p:cNvSpPr>
          <p:nvPr>
            <p:ph type="title"/>
          </p:nvPr>
        </p:nvSpPr>
        <p:spPr/>
        <p:txBody>
          <a:bodyPr/>
          <a:lstStyle/>
          <a:p>
            <a:pPr eaLnBrk="1" hangingPunct="1"/>
            <a:r>
              <a:rPr lang="cs-CZ" smtClean="0"/>
              <a:t>Proč testy kontaktní ?</a:t>
            </a:r>
          </a:p>
        </p:txBody>
      </p:sp>
      <p:sp>
        <p:nvSpPr>
          <p:cNvPr id="672774" name="Rectangle 6"/>
          <p:cNvSpPr>
            <a:spLocks noGrp="1" noChangeArrowheads="1"/>
          </p:cNvSpPr>
          <p:nvPr>
            <p:ph type="body" sz="half" idx="1"/>
          </p:nvPr>
        </p:nvSpPr>
        <p:spPr>
          <a:xfrm>
            <a:off x="179388" y="3789363"/>
            <a:ext cx="8642350" cy="719137"/>
          </a:xfrm>
        </p:spPr>
        <p:txBody>
          <a:bodyPr/>
          <a:lstStyle/>
          <a:p>
            <a:pPr eaLnBrk="1" hangingPunct="1">
              <a:buFont typeface="Wingdings" pitchFamily="2" charset="2"/>
              <a:buNone/>
              <a:defRPr/>
            </a:pPr>
            <a:r>
              <a:rPr lang="cs-CZ" b="1" smtClean="0">
                <a:solidFill>
                  <a:schemeClr val="hlink"/>
                </a:solidFill>
                <a:effectLst>
                  <a:outerShdw blurRad="38100" dist="38100" dir="2700000" algn="tl">
                    <a:srgbClr val="C0C0C0"/>
                  </a:outerShdw>
                </a:effectLst>
              </a:rPr>
              <a:t>testy výluhů nelze simulovat toxicitu pevných vzorků</a:t>
            </a:r>
          </a:p>
        </p:txBody>
      </p:sp>
      <p:pic>
        <p:nvPicPr>
          <p:cNvPr id="672775" name="Picture 7" descr="Èerná skládka"/>
          <p:cNvPicPr>
            <a:picLocks noGrp="1" noChangeAspect="1" noChangeArrowheads="1"/>
          </p:cNvPicPr>
          <p:nvPr>
            <p:ph sz="quarter" idx="2"/>
          </p:nvPr>
        </p:nvPicPr>
        <p:blipFill>
          <a:blip r:embed="rId5" cstate="print"/>
          <a:srcRect l="32381" t="34474" r="20096" b="36755"/>
          <a:stretch>
            <a:fillRect/>
          </a:stretch>
        </p:blipFill>
        <p:spPr>
          <a:xfrm>
            <a:off x="611188" y="1341438"/>
            <a:ext cx="1435100" cy="785812"/>
          </a:xfrm>
          <a:noFill/>
        </p:spPr>
      </p:pic>
      <p:sp>
        <p:nvSpPr>
          <p:cNvPr id="672776" name="Text Box 8"/>
          <p:cNvSpPr txBox="1">
            <a:spLocks noChangeArrowheads="1"/>
          </p:cNvSpPr>
          <p:nvPr/>
        </p:nvSpPr>
        <p:spPr bwMode="auto">
          <a:xfrm>
            <a:off x="1979613" y="1341438"/>
            <a:ext cx="1225550" cy="366712"/>
          </a:xfrm>
          <a:prstGeom prst="rect">
            <a:avLst/>
          </a:prstGeom>
          <a:noFill/>
          <a:ln w="9525">
            <a:noFill/>
            <a:miter lim="800000"/>
            <a:headEnd/>
            <a:tailEnd/>
          </a:ln>
        </p:spPr>
        <p:txBody>
          <a:bodyPr wrap="none">
            <a:spAutoFit/>
          </a:bodyPr>
          <a:lstStyle/>
          <a:p>
            <a:r>
              <a:rPr lang="cs-CZ" b="0">
                <a:latin typeface="Arial" pitchFamily="34" charset="0"/>
              </a:rPr>
              <a:t>výluh 1:10</a:t>
            </a:r>
          </a:p>
        </p:txBody>
      </p:sp>
      <p:pic>
        <p:nvPicPr>
          <p:cNvPr id="672777" name="Picture 9" descr="sdilution"/>
          <p:cNvPicPr>
            <a:picLocks noGrp="1" noChangeAspect="1" noChangeArrowheads="1"/>
          </p:cNvPicPr>
          <p:nvPr>
            <p:ph sz="quarter" idx="3"/>
          </p:nvPr>
        </p:nvPicPr>
        <p:blipFill>
          <a:blip r:embed="rId6" cstate="print"/>
          <a:srcRect l="35567" t="7693" r="13800" b="79720"/>
          <a:stretch>
            <a:fillRect/>
          </a:stretch>
        </p:blipFill>
        <p:spPr>
          <a:xfrm>
            <a:off x="3563938" y="1387475"/>
            <a:ext cx="2368550" cy="712788"/>
          </a:xfrm>
          <a:noFill/>
        </p:spPr>
      </p:pic>
      <p:sp>
        <p:nvSpPr>
          <p:cNvPr id="672778" name="AutoShape 10"/>
          <p:cNvSpPr>
            <a:spLocks noChangeArrowheads="1"/>
          </p:cNvSpPr>
          <p:nvPr/>
        </p:nvSpPr>
        <p:spPr bwMode="auto">
          <a:xfrm>
            <a:off x="1763713" y="1700213"/>
            <a:ext cx="1728787" cy="215900"/>
          </a:xfrm>
          <a:prstGeom prst="rightArrow">
            <a:avLst>
              <a:gd name="adj1" fmla="val 50000"/>
              <a:gd name="adj2" fmla="val 200184"/>
            </a:avLst>
          </a:prstGeom>
          <a:solidFill>
            <a:schemeClr val="accent1"/>
          </a:solidFill>
          <a:ln w="9525">
            <a:solidFill>
              <a:schemeClr val="tx1"/>
            </a:solidFill>
            <a:miter lim="800000"/>
            <a:headEnd/>
            <a:tailEnd/>
          </a:ln>
        </p:spPr>
        <p:txBody>
          <a:bodyPr wrap="none" anchor="ctr"/>
          <a:lstStyle/>
          <a:p>
            <a:endParaRPr lang="cs-CZ"/>
          </a:p>
        </p:txBody>
      </p:sp>
      <p:pic>
        <p:nvPicPr>
          <p:cNvPr id="672779" name="Picture 11"/>
          <p:cNvPicPr>
            <a:picLocks noChangeAspect="1" noChangeArrowheads="1"/>
          </p:cNvPicPr>
          <p:nvPr/>
        </p:nvPicPr>
        <p:blipFill>
          <a:blip r:embed="rId7" cstate="print"/>
          <a:srcRect/>
          <a:stretch>
            <a:fillRect/>
          </a:stretch>
        </p:blipFill>
        <p:spPr bwMode="auto">
          <a:xfrm>
            <a:off x="6877050" y="1268413"/>
            <a:ext cx="942975" cy="949325"/>
          </a:xfrm>
          <a:prstGeom prst="rect">
            <a:avLst/>
          </a:prstGeom>
          <a:noFill/>
          <a:ln w="9525">
            <a:noFill/>
            <a:miter lim="800000"/>
            <a:headEnd/>
            <a:tailEnd/>
          </a:ln>
        </p:spPr>
      </p:pic>
      <p:sp>
        <p:nvSpPr>
          <p:cNvPr id="672780" name="AutoShape 12"/>
          <p:cNvSpPr>
            <a:spLocks noChangeArrowheads="1"/>
          </p:cNvSpPr>
          <p:nvPr/>
        </p:nvSpPr>
        <p:spPr bwMode="auto">
          <a:xfrm>
            <a:off x="5580063" y="1628775"/>
            <a:ext cx="1368425" cy="215900"/>
          </a:xfrm>
          <a:prstGeom prst="rightArrow">
            <a:avLst>
              <a:gd name="adj1" fmla="val 50000"/>
              <a:gd name="adj2" fmla="val 158456"/>
            </a:avLst>
          </a:prstGeom>
          <a:solidFill>
            <a:schemeClr val="accent1"/>
          </a:solidFill>
          <a:ln w="9525">
            <a:solidFill>
              <a:schemeClr val="tx1"/>
            </a:solidFill>
            <a:miter lim="800000"/>
            <a:headEnd/>
            <a:tailEnd/>
          </a:ln>
        </p:spPr>
        <p:txBody>
          <a:bodyPr wrap="none" anchor="ctr"/>
          <a:lstStyle/>
          <a:p>
            <a:endParaRPr lang="cs-CZ"/>
          </a:p>
        </p:txBody>
      </p:sp>
      <p:pic>
        <p:nvPicPr>
          <p:cNvPr id="672781" name="Picture 13" descr="IMG_4025"/>
          <p:cNvPicPr>
            <a:picLocks noChangeAspect="1" noChangeArrowheads="1"/>
          </p:cNvPicPr>
          <p:nvPr/>
        </p:nvPicPr>
        <p:blipFill>
          <a:blip r:embed="rId8" cstate="print"/>
          <a:srcRect l="51007" t="74886" r="23729" b="12036"/>
          <a:stretch>
            <a:fillRect/>
          </a:stretch>
        </p:blipFill>
        <p:spPr bwMode="auto">
          <a:xfrm>
            <a:off x="611188" y="2349500"/>
            <a:ext cx="1152525" cy="606425"/>
          </a:xfrm>
          <a:prstGeom prst="rect">
            <a:avLst/>
          </a:prstGeom>
          <a:noFill/>
          <a:ln w="9525">
            <a:noFill/>
            <a:miter lim="800000"/>
            <a:headEnd/>
            <a:tailEnd/>
          </a:ln>
        </p:spPr>
      </p:pic>
      <p:pic>
        <p:nvPicPr>
          <p:cNvPr id="672782" name="Picture 14" descr="produce_ph05"/>
          <p:cNvPicPr>
            <a:picLocks noChangeAspect="1" noChangeArrowheads="1"/>
          </p:cNvPicPr>
          <p:nvPr/>
        </p:nvPicPr>
        <p:blipFill>
          <a:blip r:embed="rId9" cstate="print">
            <a:lum bright="-36000"/>
          </a:blip>
          <a:srcRect/>
          <a:stretch>
            <a:fillRect/>
          </a:stretch>
        </p:blipFill>
        <p:spPr bwMode="auto">
          <a:xfrm>
            <a:off x="611188" y="2924175"/>
            <a:ext cx="1152525" cy="606425"/>
          </a:xfrm>
          <a:prstGeom prst="rect">
            <a:avLst/>
          </a:prstGeom>
          <a:noFill/>
          <a:ln w="9525">
            <a:noFill/>
            <a:miter lim="800000"/>
            <a:headEnd/>
            <a:tailEnd/>
          </a:ln>
        </p:spPr>
      </p:pic>
      <p:sp>
        <p:nvSpPr>
          <p:cNvPr id="672783" name="Text Box 15"/>
          <p:cNvSpPr txBox="1">
            <a:spLocks noChangeArrowheads="1"/>
          </p:cNvSpPr>
          <p:nvPr/>
        </p:nvSpPr>
        <p:spPr bwMode="auto">
          <a:xfrm>
            <a:off x="611188" y="2276475"/>
            <a:ext cx="1100137" cy="641350"/>
          </a:xfrm>
          <a:prstGeom prst="rect">
            <a:avLst/>
          </a:prstGeom>
          <a:noFill/>
          <a:ln w="9525">
            <a:noFill/>
            <a:miter lim="800000"/>
            <a:headEnd/>
            <a:tailEnd/>
          </a:ln>
          <a:effectLst/>
        </p:spPr>
        <p:txBody>
          <a:bodyPr>
            <a:spAutoFit/>
          </a:bodyPr>
          <a:lstStyle/>
          <a:p>
            <a:pPr algn="ctr">
              <a:defRPr/>
            </a:pPr>
            <a:r>
              <a:rPr lang="cs-CZ" b="0">
                <a:effectLst>
                  <a:outerShdw blurRad="38100" dist="38100" dir="2700000" algn="tl">
                    <a:srgbClr val="C0C0C0"/>
                  </a:outerShdw>
                </a:effectLst>
                <a:latin typeface="Arial" charset="0"/>
              </a:rPr>
              <a:t>kontrolní půda</a:t>
            </a:r>
          </a:p>
        </p:txBody>
      </p:sp>
      <p:sp>
        <p:nvSpPr>
          <p:cNvPr id="672784" name="Text Box 16"/>
          <p:cNvSpPr txBox="1">
            <a:spLocks noChangeArrowheads="1"/>
          </p:cNvSpPr>
          <p:nvPr/>
        </p:nvSpPr>
        <p:spPr bwMode="auto">
          <a:xfrm>
            <a:off x="755650" y="3141663"/>
            <a:ext cx="869950" cy="366712"/>
          </a:xfrm>
          <a:prstGeom prst="rect">
            <a:avLst/>
          </a:prstGeom>
          <a:noFill/>
          <a:ln w="9525">
            <a:noFill/>
            <a:miter lim="800000"/>
            <a:headEnd/>
            <a:tailEnd/>
          </a:ln>
          <a:effectLst/>
        </p:spPr>
        <p:txBody>
          <a:bodyPr wrap="none">
            <a:spAutoFit/>
          </a:bodyPr>
          <a:lstStyle/>
          <a:p>
            <a:pPr>
              <a:defRPr/>
            </a:pPr>
            <a:r>
              <a:rPr lang="cs-CZ">
                <a:solidFill>
                  <a:srgbClr val="FFFF00"/>
                </a:solidFill>
                <a:effectLst>
                  <a:outerShdw blurRad="38100" dist="38100" dir="2700000" algn="tl">
                    <a:srgbClr val="C0C0C0"/>
                  </a:outerShdw>
                </a:effectLst>
                <a:latin typeface="Arial" charset="0"/>
              </a:rPr>
              <a:t>odpad</a:t>
            </a:r>
          </a:p>
        </p:txBody>
      </p:sp>
      <p:sp>
        <p:nvSpPr>
          <p:cNvPr id="672785" name="Text Box 17"/>
          <p:cNvSpPr txBox="1">
            <a:spLocks noChangeArrowheads="1"/>
          </p:cNvSpPr>
          <p:nvPr/>
        </p:nvSpPr>
        <p:spPr bwMode="auto">
          <a:xfrm>
            <a:off x="1690688" y="2492375"/>
            <a:ext cx="1387475" cy="915988"/>
          </a:xfrm>
          <a:prstGeom prst="rect">
            <a:avLst/>
          </a:prstGeom>
          <a:noFill/>
          <a:ln w="9525">
            <a:noFill/>
            <a:miter lim="800000"/>
            <a:headEnd/>
            <a:tailEnd/>
          </a:ln>
          <a:effectLst/>
        </p:spPr>
        <p:txBody>
          <a:bodyPr>
            <a:spAutoFit/>
          </a:bodyPr>
          <a:lstStyle/>
          <a:p>
            <a:pPr algn="ctr">
              <a:defRPr/>
            </a:pPr>
            <a:r>
              <a:rPr lang="cs-CZ" b="0">
                <a:effectLst>
                  <a:outerShdw blurRad="38100" dist="38100" dir="2700000" algn="tl">
                    <a:srgbClr val="C0C0C0"/>
                  </a:outerShdw>
                </a:effectLst>
                <a:latin typeface="Arial" charset="0"/>
              </a:rPr>
              <a:t>smíchání v různých poměrech</a:t>
            </a:r>
          </a:p>
        </p:txBody>
      </p:sp>
      <p:sp>
        <p:nvSpPr>
          <p:cNvPr id="672786" name="Rectangle 18"/>
          <p:cNvSpPr>
            <a:spLocks noChangeArrowheads="1"/>
          </p:cNvSpPr>
          <p:nvPr/>
        </p:nvSpPr>
        <p:spPr bwMode="auto">
          <a:xfrm>
            <a:off x="250825" y="4581525"/>
            <a:ext cx="5329238" cy="2276475"/>
          </a:xfrm>
          <a:prstGeom prst="rect">
            <a:avLst/>
          </a:prstGeom>
          <a:noFill/>
          <a:ln w="9525">
            <a:noFill/>
            <a:miter lim="800000"/>
            <a:headEnd/>
            <a:tailEnd/>
          </a:ln>
          <a:effectLst/>
        </p:spPr>
        <p:txBody>
          <a:bodyPr/>
          <a:lstStyle/>
          <a:p>
            <a:pPr marL="342900" indent="-342900">
              <a:spcBef>
                <a:spcPct val="20000"/>
              </a:spcBef>
              <a:buClr>
                <a:schemeClr val="folHlink"/>
              </a:buClr>
              <a:buSzPct val="60000"/>
              <a:buFont typeface="Wingdings" pitchFamily="2" charset="2"/>
              <a:buNone/>
              <a:defRPr/>
            </a:pPr>
            <a:r>
              <a:rPr lang="cs-CZ" sz="2400" u="sng">
                <a:solidFill>
                  <a:schemeClr val="hlink"/>
                </a:solidFill>
                <a:effectLst>
                  <a:outerShdw blurRad="38100" dist="38100" dir="2700000" algn="tl">
                    <a:srgbClr val="C0C0C0"/>
                  </a:outerShdw>
                </a:effectLst>
              </a:rPr>
              <a:t>PROČ ?</a:t>
            </a:r>
          </a:p>
          <a:p>
            <a:pPr marL="342900" indent="-342900">
              <a:spcBef>
                <a:spcPct val="20000"/>
              </a:spcBef>
              <a:buClr>
                <a:schemeClr val="folHlink"/>
              </a:buClr>
              <a:buSzPct val="60000"/>
              <a:buFont typeface="Wingdings" pitchFamily="2" charset="2"/>
              <a:buChar char="à"/>
              <a:defRPr/>
            </a:pPr>
            <a:r>
              <a:rPr lang="cs-CZ" sz="2400" b="0">
                <a:solidFill>
                  <a:srgbClr val="FFFF00"/>
                </a:solidFill>
                <a:effectLst>
                  <a:outerShdw blurRad="38100" dist="38100" dir="2700000" algn="tl">
                    <a:srgbClr val="C0C0C0"/>
                  </a:outerShdw>
                </a:effectLst>
              </a:rPr>
              <a:t> </a:t>
            </a:r>
            <a:r>
              <a:rPr lang="cs-CZ" sz="2400" b="0">
                <a:effectLst>
                  <a:outerShdw blurRad="38100" dist="38100" dir="2700000" algn="tl">
                    <a:srgbClr val="C0C0C0"/>
                  </a:outerShdw>
                </a:effectLst>
              </a:rPr>
              <a:t>reálná </a:t>
            </a:r>
            <a:r>
              <a:rPr lang="cs-CZ" sz="2400" b="0">
                <a:solidFill>
                  <a:schemeClr val="hlink"/>
                </a:solidFill>
                <a:effectLst>
                  <a:outerShdw blurRad="38100" dist="38100" dir="2700000" algn="tl">
                    <a:srgbClr val="C0C0C0"/>
                  </a:outerShdw>
                </a:effectLst>
              </a:rPr>
              <a:t>BIODOSTUPNOST</a:t>
            </a:r>
          </a:p>
          <a:p>
            <a:pPr marL="342900" indent="-342900">
              <a:spcBef>
                <a:spcPct val="20000"/>
              </a:spcBef>
              <a:buClr>
                <a:schemeClr val="folHlink"/>
              </a:buClr>
              <a:buSzPct val="60000"/>
              <a:buFont typeface="Wingdings" pitchFamily="2" charset="2"/>
              <a:buChar char="à"/>
              <a:defRPr/>
            </a:pPr>
            <a:r>
              <a:rPr lang="cs-CZ" sz="2400" b="0">
                <a:solidFill>
                  <a:srgbClr val="FFFF00"/>
                </a:solidFill>
                <a:effectLst>
                  <a:outerShdw blurRad="38100" dist="38100" dir="2700000" algn="tl">
                    <a:srgbClr val="C0C0C0"/>
                  </a:outerShdw>
                </a:effectLst>
              </a:rPr>
              <a:t> </a:t>
            </a:r>
            <a:r>
              <a:rPr lang="cs-CZ" sz="2400" b="0">
                <a:effectLst>
                  <a:outerShdw blurRad="38100" dist="38100" dir="2700000" algn="tl">
                    <a:srgbClr val="C0C0C0"/>
                  </a:outerShdw>
                </a:effectLst>
              </a:rPr>
              <a:t>integrován </a:t>
            </a:r>
            <a:r>
              <a:rPr lang="cs-CZ" sz="2400" b="0">
                <a:solidFill>
                  <a:schemeClr val="hlink"/>
                </a:solidFill>
                <a:effectLst>
                  <a:outerShdw blurRad="38100" dist="38100" dir="2700000" algn="tl">
                    <a:srgbClr val="C0C0C0"/>
                  </a:outerShdw>
                </a:effectLst>
              </a:rPr>
              <a:t>EFEKT MATRICE</a:t>
            </a:r>
          </a:p>
        </p:txBody>
      </p:sp>
      <p:pic>
        <p:nvPicPr>
          <p:cNvPr id="672787" name="Picture 19"/>
          <p:cNvPicPr>
            <a:picLocks noChangeAspect="1" noChangeArrowheads="1"/>
          </p:cNvPicPr>
          <p:nvPr/>
        </p:nvPicPr>
        <p:blipFill>
          <a:blip r:embed="rId10" cstate="print"/>
          <a:srcRect/>
          <a:stretch>
            <a:fillRect/>
          </a:stretch>
        </p:blipFill>
        <p:spPr bwMode="auto">
          <a:xfrm>
            <a:off x="5651500" y="4292600"/>
            <a:ext cx="3121025" cy="2449513"/>
          </a:xfrm>
          <a:prstGeom prst="rect">
            <a:avLst/>
          </a:prstGeom>
          <a:noFill/>
          <a:ln w="57150">
            <a:solidFill>
              <a:schemeClr val="bg1"/>
            </a:solidFill>
            <a:miter lim="800000"/>
            <a:headEnd/>
            <a:tailEnd/>
          </a:ln>
        </p:spPr>
      </p:pic>
      <p:sp>
        <p:nvSpPr>
          <p:cNvPr id="672788" name="AutoShape 20"/>
          <p:cNvSpPr>
            <a:spLocks noChangeArrowheads="1"/>
          </p:cNvSpPr>
          <p:nvPr/>
        </p:nvSpPr>
        <p:spPr bwMode="auto">
          <a:xfrm>
            <a:off x="6084888" y="2781300"/>
            <a:ext cx="1439862" cy="215900"/>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p>
            <a:endParaRPr lang="cs-CZ"/>
          </a:p>
        </p:txBody>
      </p:sp>
      <p:pic>
        <p:nvPicPr>
          <p:cNvPr id="672789" name="Picture 21"/>
          <p:cNvPicPr>
            <a:picLocks noChangeAspect="1" noChangeArrowheads="1"/>
          </p:cNvPicPr>
          <p:nvPr/>
        </p:nvPicPr>
        <p:blipFill>
          <a:blip r:embed="rId11" cstate="print"/>
          <a:srcRect/>
          <a:stretch>
            <a:fillRect/>
          </a:stretch>
        </p:blipFill>
        <p:spPr bwMode="auto">
          <a:xfrm>
            <a:off x="5651500" y="4508500"/>
            <a:ext cx="3151188" cy="2201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2775"/>
                                        </p:tgtEl>
                                        <p:attrNameLst>
                                          <p:attrName>style.visibility</p:attrName>
                                        </p:attrNameLst>
                                      </p:cBhvr>
                                      <p:to>
                                        <p:strVal val="visible"/>
                                      </p:to>
                                    </p:set>
                                    <p:anim calcmode="lin" valueType="num">
                                      <p:cBhvr additive="base">
                                        <p:cTn id="7" dur="500" fill="hold"/>
                                        <p:tgtEl>
                                          <p:spTgt spid="672775"/>
                                        </p:tgtEl>
                                        <p:attrNameLst>
                                          <p:attrName>ppt_x</p:attrName>
                                        </p:attrNameLst>
                                      </p:cBhvr>
                                      <p:tavLst>
                                        <p:tav tm="0">
                                          <p:val>
                                            <p:strVal val="#ppt_x"/>
                                          </p:val>
                                        </p:tav>
                                        <p:tav tm="100000">
                                          <p:val>
                                            <p:strVal val="#ppt_x"/>
                                          </p:val>
                                        </p:tav>
                                      </p:tavLst>
                                    </p:anim>
                                    <p:anim calcmode="lin" valueType="num">
                                      <p:cBhvr additive="base">
                                        <p:cTn id="8" dur="500" fill="hold"/>
                                        <p:tgtEl>
                                          <p:spTgt spid="6727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2776"/>
                                        </p:tgtEl>
                                        <p:attrNameLst>
                                          <p:attrName>style.visibility</p:attrName>
                                        </p:attrNameLst>
                                      </p:cBhvr>
                                      <p:to>
                                        <p:strVal val="visible"/>
                                      </p:to>
                                    </p:set>
                                    <p:anim calcmode="lin" valueType="num">
                                      <p:cBhvr additive="base">
                                        <p:cTn id="11" dur="500" fill="hold"/>
                                        <p:tgtEl>
                                          <p:spTgt spid="672776"/>
                                        </p:tgtEl>
                                        <p:attrNameLst>
                                          <p:attrName>ppt_x</p:attrName>
                                        </p:attrNameLst>
                                      </p:cBhvr>
                                      <p:tavLst>
                                        <p:tav tm="0">
                                          <p:val>
                                            <p:strVal val="#ppt_x"/>
                                          </p:val>
                                        </p:tav>
                                        <p:tav tm="100000">
                                          <p:val>
                                            <p:strVal val="#ppt_x"/>
                                          </p:val>
                                        </p:tav>
                                      </p:tavLst>
                                    </p:anim>
                                    <p:anim calcmode="lin" valueType="num">
                                      <p:cBhvr additive="base">
                                        <p:cTn id="12" dur="500" fill="hold"/>
                                        <p:tgtEl>
                                          <p:spTgt spid="67277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2777"/>
                                        </p:tgtEl>
                                        <p:attrNameLst>
                                          <p:attrName>style.visibility</p:attrName>
                                        </p:attrNameLst>
                                      </p:cBhvr>
                                      <p:to>
                                        <p:strVal val="visible"/>
                                      </p:to>
                                    </p:set>
                                    <p:anim calcmode="lin" valueType="num">
                                      <p:cBhvr additive="base">
                                        <p:cTn id="15" dur="500" fill="hold"/>
                                        <p:tgtEl>
                                          <p:spTgt spid="672777"/>
                                        </p:tgtEl>
                                        <p:attrNameLst>
                                          <p:attrName>ppt_x</p:attrName>
                                        </p:attrNameLst>
                                      </p:cBhvr>
                                      <p:tavLst>
                                        <p:tav tm="0">
                                          <p:val>
                                            <p:strVal val="#ppt_x"/>
                                          </p:val>
                                        </p:tav>
                                        <p:tav tm="100000">
                                          <p:val>
                                            <p:strVal val="#ppt_x"/>
                                          </p:val>
                                        </p:tav>
                                      </p:tavLst>
                                    </p:anim>
                                    <p:anim calcmode="lin" valueType="num">
                                      <p:cBhvr additive="base">
                                        <p:cTn id="16" dur="500" fill="hold"/>
                                        <p:tgtEl>
                                          <p:spTgt spid="67277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72778"/>
                                        </p:tgtEl>
                                        <p:attrNameLst>
                                          <p:attrName>style.visibility</p:attrName>
                                        </p:attrNameLst>
                                      </p:cBhvr>
                                      <p:to>
                                        <p:strVal val="visible"/>
                                      </p:to>
                                    </p:set>
                                    <p:anim calcmode="lin" valueType="num">
                                      <p:cBhvr additive="base">
                                        <p:cTn id="19" dur="500" fill="hold"/>
                                        <p:tgtEl>
                                          <p:spTgt spid="672778"/>
                                        </p:tgtEl>
                                        <p:attrNameLst>
                                          <p:attrName>ppt_x</p:attrName>
                                        </p:attrNameLst>
                                      </p:cBhvr>
                                      <p:tavLst>
                                        <p:tav tm="0">
                                          <p:val>
                                            <p:strVal val="#ppt_x"/>
                                          </p:val>
                                        </p:tav>
                                        <p:tav tm="100000">
                                          <p:val>
                                            <p:strVal val="#ppt_x"/>
                                          </p:val>
                                        </p:tav>
                                      </p:tavLst>
                                    </p:anim>
                                    <p:anim calcmode="lin" valueType="num">
                                      <p:cBhvr additive="base">
                                        <p:cTn id="20" dur="500" fill="hold"/>
                                        <p:tgtEl>
                                          <p:spTgt spid="67277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72779"/>
                                        </p:tgtEl>
                                        <p:attrNameLst>
                                          <p:attrName>style.visibility</p:attrName>
                                        </p:attrNameLst>
                                      </p:cBhvr>
                                      <p:to>
                                        <p:strVal val="visible"/>
                                      </p:to>
                                    </p:set>
                                    <p:anim calcmode="lin" valueType="num">
                                      <p:cBhvr additive="base">
                                        <p:cTn id="23" dur="500" fill="hold"/>
                                        <p:tgtEl>
                                          <p:spTgt spid="672779"/>
                                        </p:tgtEl>
                                        <p:attrNameLst>
                                          <p:attrName>ppt_x</p:attrName>
                                        </p:attrNameLst>
                                      </p:cBhvr>
                                      <p:tavLst>
                                        <p:tav tm="0">
                                          <p:val>
                                            <p:strVal val="#ppt_x"/>
                                          </p:val>
                                        </p:tav>
                                        <p:tav tm="100000">
                                          <p:val>
                                            <p:strVal val="#ppt_x"/>
                                          </p:val>
                                        </p:tav>
                                      </p:tavLst>
                                    </p:anim>
                                    <p:anim calcmode="lin" valueType="num">
                                      <p:cBhvr additive="base">
                                        <p:cTn id="24" dur="500" fill="hold"/>
                                        <p:tgtEl>
                                          <p:spTgt spid="67277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72780"/>
                                        </p:tgtEl>
                                        <p:attrNameLst>
                                          <p:attrName>style.visibility</p:attrName>
                                        </p:attrNameLst>
                                      </p:cBhvr>
                                      <p:to>
                                        <p:strVal val="visible"/>
                                      </p:to>
                                    </p:set>
                                    <p:anim calcmode="lin" valueType="num">
                                      <p:cBhvr additive="base">
                                        <p:cTn id="27" dur="500" fill="hold"/>
                                        <p:tgtEl>
                                          <p:spTgt spid="672780"/>
                                        </p:tgtEl>
                                        <p:attrNameLst>
                                          <p:attrName>ppt_x</p:attrName>
                                        </p:attrNameLst>
                                      </p:cBhvr>
                                      <p:tavLst>
                                        <p:tav tm="0">
                                          <p:val>
                                            <p:strVal val="#ppt_x"/>
                                          </p:val>
                                        </p:tav>
                                        <p:tav tm="100000">
                                          <p:val>
                                            <p:strVal val="#ppt_x"/>
                                          </p:val>
                                        </p:tav>
                                      </p:tavLst>
                                    </p:anim>
                                    <p:anim calcmode="lin" valueType="num">
                                      <p:cBhvr additive="base">
                                        <p:cTn id="28" dur="500" fill="hold"/>
                                        <p:tgtEl>
                                          <p:spTgt spid="67278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72770"/>
                                        </p:tgtEl>
                                        <p:attrNameLst>
                                          <p:attrName>style.visibility</p:attrName>
                                        </p:attrNameLst>
                                      </p:cBhvr>
                                      <p:to>
                                        <p:strVal val="visible"/>
                                      </p:to>
                                    </p:set>
                                    <p:anim calcmode="lin" valueType="num">
                                      <p:cBhvr additive="base">
                                        <p:cTn id="33" dur="500" fill="hold"/>
                                        <p:tgtEl>
                                          <p:spTgt spid="672770"/>
                                        </p:tgtEl>
                                        <p:attrNameLst>
                                          <p:attrName>ppt_x</p:attrName>
                                        </p:attrNameLst>
                                      </p:cBhvr>
                                      <p:tavLst>
                                        <p:tav tm="0">
                                          <p:val>
                                            <p:strVal val="#ppt_x"/>
                                          </p:val>
                                        </p:tav>
                                        <p:tav tm="100000">
                                          <p:val>
                                            <p:strVal val="#ppt_x"/>
                                          </p:val>
                                        </p:tav>
                                      </p:tavLst>
                                    </p:anim>
                                    <p:anim calcmode="lin" valueType="num">
                                      <p:cBhvr additive="base">
                                        <p:cTn id="34" dur="500" fill="hold"/>
                                        <p:tgtEl>
                                          <p:spTgt spid="67277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72771"/>
                                        </p:tgtEl>
                                        <p:attrNameLst>
                                          <p:attrName>style.visibility</p:attrName>
                                        </p:attrNameLst>
                                      </p:cBhvr>
                                      <p:to>
                                        <p:strVal val="visible"/>
                                      </p:to>
                                    </p:set>
                                    <p:anim calcmode="lin" valueType="num">
                                      <p:cBhvr additive="base">
                                        <p:cTn id="37" dur="500" fill="hold"/>
                                        <p:tgtEl>
                                          <p:spTgt spid="672771"/>
                                        </p:tgtEl>
                                        <p:attrNameLst>
                                          <p:attrName>ppt_x</p:attrName>
                                        </p:attrNameLst>
                                      </p:cBhvr>
                                      <p:tavLst>
                                        <p:tav tm="0">
                                          <p:val>
                                            <p:strVal val="#ppt_x"/>
                                          </p:val>
                                        </p:tav>
                                        <p:tav tm="100000">
                                          <p:val>
                                            <p:strVal val="#ppt_x"/>
                                          </p:val>
                                        </p:tav>
                                      </p:tavLst>
                                    </p:anim>
                                    <p:anim calcmode="lin" valueType="num">
                                      <p:cBhvr additive="base">
                                        <p:cTn id="38" dur="500" fill="hold"/>
                                        <p:tgtEl>
                                          <p:spTgt spid="67277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72772"/>
                                        </p:tgtEl>
                                        <p:attrNameLst>
                                          <p:attrName>style.visibility</p:attrName>
                                        </p:attrNameLst>
                                      </p:cBhvr>
                                      <p:to>
                                        <p:strVal val="visible"/>
                                      </p:to>
                                    </p:set>
                                    <p:anim calcmode="lin" valueType="num">
                                      <p:cBhvr additive="base">
                                        <p:cTn id="41" dur="500" fill="hold"/>
                                        <p:tgtEl>
                                          <p:spTgt spid="672772"/>
                                        </p:tgtEl>
                                        <p:attrNameLst>
                                          <p:attrName>ppt_x</p:attrName>
                                        </p:attrNameLst>
                                      </p:cBhvr>
                                      <p:tavLst>
                                        <p:tav tm="0">
                                          <p:val>
                                            <p:strVal val="#ppt_x"/>
                                          </p:val>
                                        </p:tav>
                                        <p:tav tm="100000">
                                          <p:val>
                                            <p:strVal val="#ppt_x"/>
                                          </p:val>
                                        </p:tav>
                                      </p:tavLst>
                                    </p:anim>
                                    <p:anim calcmode="lin" valueType="num">
                                      <p:cBhvr additive="base">
                                        <p:cTn id="42" dur="500" fill="hold"/>
                                        <p:tgtEl>
                                          <p:spTgt spid="67277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72781"/>
                                        </p:tgtEl>
                                        <p:attrNameLst>
                                          <p:attrName>style.visibility</p:attrName>
                                        </p:attrNameLst>
                                      </p:cBhvr>
                                      <p:to>
                                        <p:strVal val="visible"/>
                                      </p:to>
                                    </p:set>
                                    <p:anim calcmode="lin" valueType="num">
                                      <p:cBhvr additive="base">
                                        <p:cTn id="45" dur="500" fill="hold"/>
                                        <p:tgtEl>
                                          <p:spTgt spid="672781"/>
                                        </p:tgtEl>
                                        <p:attrNameLst>
                                          <p:attrName>ppt_x</p:attrName>
                                        </p:attrNameLst>
                                      </p:cBhvr>
                                      <p:tavLst>
                                        <p:tav tm="0">
                                          <p:val>
                                            <p:strVal val="#ppt_x"/>
                                          </p:val>
                                        </p:tav>
                                        <p:tav tm="100000">
                                          <p:val>
                                            <p:strVal val="#ppt_x"/>
                                          </p:val>
                                        </p:tav>
                                      </p:tavLst>
                                    </p:anim>
                                    <p:anim calcmode="lin" valueType="num">
                                      <p:cBhvr additive="base">
                                        <p:cTn id="46" dur="500" fill="hold"/>
                                        <p:tgtEl>
                                          <p:spTgt spid="67278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72782"/>
                                        </p:tgtEl>
                                        <p:attrNameLst>
                                          <p:attrName>style.visibility</p:attrName>
                                        </p:attrNameLst>
                                      </p:cBhvr>
                                      <p:to>
                                        <p:strVal val="visible"/>
                                      </p:to>
                                    </p:set>
                                    <p:anim calcmode="lin" valueType="num">
                                      <p:cBhvr additive="base">
                                        <p:cTn id="49" dur="500" fill="hold"/>
                                        <p:tgtEl>
                                          <p:spTgt spid="672782"/>
                                        </p:tgtEl>
                                        <p:attrNameLst>
                                          <p:attrName>ppt_x</p:attrName>
                                        </p:attrNameLst>
                                      </p:cBhvr>
                                      <p:tavLst>
                                        <p:tav tm="0">
                                          <p:val>
                                            <p:strVal val="#ppt_x"/>
                                          </p:val>
                                        </p:tav>
                                        <p:tav tm="100000">
                                          <p:val>
                                            <p:strVal val="#ppt_x"/>
                                          </p:val>
                                        </p:tav>
                                      </p:tavLst>
                                    </p:anim>
                                    <p:anim calcmode="lin" valueType="num">
                                      <p:cBhvr additive="base">
                                        <p:cTn id="50" dur="500" fill="hold"/>
                                        <p:tgtEl>
                                          <p:spTgt spid="67278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72783"/>
                                        </p:tgtEl>
                                        <p:attrNameLst>
                                          <p:attrName>style.visibility</p:attrName>
                                        </p:attrNameLst>
                                      </p:cBhvr>
                                      <p:to>
                                        <p:strVal val="visible"/>
                                      </p:to>
                                    </p:set>
                                    <p:anim calcmode="lin" valueType="num">
                                      <p:cBhvr additive="base">
                                        <p:cTn id="53" dur="500" fill="hold"/>
                                        <p:tgtEl>
                                          <p:spTgt spid="672783"/>
                                        </p:tgtEl>
                                        <p:attrNameLst>
                                          <p:attrName>ppt_x</p:attrName>
                                        </p:attrNameLst>
                                      </p:cBhvr>
                                      <p:tavLst>
                                        <p:tav tm="0">
                                          <p:val>
                                            <p:strVal val="#ppt_x"/>
                                          </p:val>
                                        </p:tav>
                                        <p:tav tm="100000">
                                          <p:val>
                                            <p:strVal val="#ppt_x"/>
                                          </p:val>
                                        </p:tav>
                                      </p:tavLst>
                                    </p:anim>
                                    <p:anim calcmode="lin" valueType="num">
                                      <p:cBhvr additive="base">
                                        <p:cTn id="54" dur="500" fill="hold"/>
                                        <p:tgtEl>
                                          <p:spTgt spid="67278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72784"/>
                                        </p:tgtEl>
                                        <p:attrNameLst>
                                          <p:attrName>style.visibility</p:attrName>
                                        </p:attrNameLst>
                                      </p:cBhvr>
                                      <p:to>
                                        <p:strVal val="visible"/>
                                      </p:to>
                                    </p:set>
                                    <p:anim calcmode="lin" valueType="num">
                                      <p:cBhvr additive="base">
                                        <p:cTn id="57" dur="500" fill="hold"/>
                                        <p:tgtEl>
                                          <p:spTgt spid="672784"/>
                                        </p:tgtEl>
                                        <p:attrNameLst>
                                          <p:attrName>ppt_x</p:attrName>
                                        </p:attrNameLst>
                                      </p:cBhvr>
                                      <p:tavLst>
                                        <p:tav tm="0">
                                          <p:val>
                                            <p:strVal val="#ppt_x"/>
                                          </p:val>
                                        </p:tav>
                                        <p:tav tm="100000">
                                          <p:val>
                                            <p:strVal val="#ppt_x"/>
                                          </p:val>
                                        </p:tav>
                                      </p:tavLst>
                                    </p:anim>
                                    <p:anim calcmode="lin" valueType="num">
                                      <p:cBhvr additive="base">
                                        <p:cTn id="58" dur="500" fill="hold"/>
                                        <p:tgtEl>
                                          <p:spTgt spid="67278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72785"/>
                                        </p:tgtEl>
                                        <p:attrNameLst>
                                          <p:attrName>style.visibility</p:attrName>
                                        </p:attrNameLst>
                                      </p:cBhvr>
                                      <p:to>
                                        <p:strVal val="visible"/>
                                      </p:to>
                                    </p:set>
                                    <p:anim calcmode="lin" valueType="num">
                                      <p:cBhvr additive="base">
                                        <p:cTn id="61" dur="500" fill="hold"/>
                                        <p:tgtEl>
                                          <p:spTgt spid="672785"/>
                                        </p:tgtEl>
                                        <p:attrNameLst>
                                          <p:attrName>ppt_x</p:attrName>
                                        </p:attrNameLst>
                                      </p:cBhvr>
                                      <p:tavLst>
                                        <p:tav tm="0">
                                          <p:val>
                                            <p:strVal val="#ppt_x"/>
                                          </p:val>
                                        </p:tav>
                                        <p:tav tm="100000">
                                          <p:val>
                                            <p:strVal val="#ppt_x"/>
                                          </p:val>
                                        </p:tav>
                                      </p:tavLst>
                                    </p:anim>
                                    <p:anim calcmode="lin" valueType="num">
                                      <p:cBhvr additive="base">
                                        <p:cTn id="62" dur="500" fill="hold"/>
                                        <p:tgtEl>
                                          <p:spTgt spid="67278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72788"/>
                                        </p:tgtEl>
                                        <p:attrNameLst>
                                          <p:attrName>style.visibility</p:attrName>
                                        </p:attrNameLst>
                                      </p:cBhvr>
                                      <p:to>
                                        <p:strVal val="visible"/>
                                      </p:to>
                                    </p:set>
                                    <p:anim calcmode="lin" valueType="num">
                                      <p:cBhvr additive="base">
                                        <p:cTn id="65" dur="500" fill="hold"/>
                                        <p:tgtEl>
                                          <p:spTgt spid="672788"/>
                                        </p:tgtEl>
                                        <p:attrNameLst>
                                          <p:attrName>ppt_x</p:attrName>
                                        </p:attrNameLst>
                                      </p:cBhvr>
                                      <p:tavLst>
                                        <p:tav tm="0">
                                          <p:val>
                                            <p:strVal val="#ppt_x"/>
                                          </p:val>
                                        </p:tav>
                                        <p:tav tm="100000">
                                          <p:val>
                                            <p:strVal val="#ppt_x"/>
                                          </p:val>
                                        </p:tav>
                                      </p:tavLst>
                                    </p:anim>
                                    <p:anim calcmode="lin" valueType="num">
                                      <p:cBhvr additive="base">
                                        <p:cTn id="66" dur="500" fill="hold"/>
                                        <p:tgtEl>
                                          <p:spTgt spid="67278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72774">
                                            <p:txEl>
                                              <p:pRg st="0" end="0"/>
                                            </p:txEl>
                                          </p:spTgt>
                                        </p:tgtEl>
                                        <p:attrNameLst>
                                          <p:attrName>style.visibility</p:attrName>
                                        </p:attrNameLst>
                                      </p:cBhvr>
                                      <p:to>
                                        <p:strVal val="visible"/>
                                      </p:to>
                                    </p:set>
                                    <p:anim calcmode="lin" valueType="num">
                                      <p:cBhvr additive="base">
                                        <p:cTn id="71" dur="500" fill="hold"/>
                                        <p:tgtEl>
                                          <p:spTgt spid="67277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727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72786">
                                            <p:txEl>
                                              <p:pRg st="0" end="0"/>
                                            </p:txEl>
                                          </p:spTgt>
                                        </p:tgtEl>
                                        <p:attrNameLst>
                                          <p:attrName>style.visibility</p:attrName>
                                        </p:attrNameLst>
                                      </p:cBhvr>
                                      <p:to>
                                        <p:strVal val="visible"/>
                                      </p:to>
                                    </p:set>
                                    <p:anim calcmode="lin" valueType="num">
                                      <p:cBhvr additive="base">
                                        <p:cTn id="77" dur="500" fill="hold"/>
                                        <p:tgtEl>
                                          <p:spTgt spid="67278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727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72786">
                                            <p:txEl>
                                              <p:pRg st="1" end="1"/>
                                            </p:txEl>
                                          </p:spTgt>
                                        </p:tgtEl>
                                        <p:attrNameLst>
                                          <p:attrName>style.visibility</p:attrName>
                                        </p:attrNameLst>
                                      </p:cBhvr>
                                      <p:to>
                                        <p:strVal val="visible"/>
                                      </p:to>
                                    </p:set>
                                    <p:anim calcmode="lin" valueType="num">
                                      <p:cBhvr additive="base">
                                        <p:cTn id="83" dur="500" fill="hold"/>
                                        <p:tgtEl>
                                          <p:spTgt spid="672786">
                                            <p:txEl>
                                              <p:pRg st="1" end="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72786">
                                            <p:txEl>
                                              <p:pRg st="1" end="1"/>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72787"/>
                                        </p:tgtEl>
                                        <p:attrNameLst>
                                          <p:attrName>style.visibility</p:attrName>
                                        </p:attrNameLst>
                                      </p:cBhvr>
                                      <p:to>
                                        <p:strVal val="visible"/>
                                      </p:to>
                                    </p:set>
                                    <p:anim calcmode="lin" valueType="num">
                                      <p:cBhvr additive="base">
                                        <p:cTn id="87" dur="500" fill="hold"/>
                                        <p:tgtEl>
                                          <p:spTgt spid="672787"/>
                                        </p:tgtEl>
                                        <p:attrNameLst>
                                          <p:attrName>ppt_x</p:attrName>
                                        </p:attrNameLst>
                                      </p:cBhvr>
                                      <p:tavLst>
                                        <p:tav tm="0">
                                          <p:val>
                                            <p:strVal val="#ppt_x"/>
                                          </p:val>
                                        </p:tav>
                                        <p:tav tm="100000">
                                          <p:val>
                                            <p:strVal val="#ppt_x"/>
                                          </p:val>
                                        </p:tav>
                                      </p:tavLst>
                                    </p:anim>
                                    <p:anim calcmode="lin" valueType="num">
                                      <p:cBhvr additive="base">
                                        <p:cTn id="88" dur="500" fill="hold"/>
                                        <p:tgtEl>
                                          <p:spTgt spid="67278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72786">
                                            <p:txEl>
                                              <p:pRg st="2" end="2"/>
                                            </p:txEl>
                                          </p:spTgt>
                                        </p:tgtEl>
                                        <p:attrNameLst>
                                          <p:attrName>style.visibility</p:attrName>
                                        </p:attrNameLst>
                                      </p:cBhvr>
                                      <p:to>
                                        <p:strVal val="visible"/>
                                      </p:to>
                                    </p:set>
                                    <p:anim calcmode="lin" valueType="num">
                                      <p:cBhvr additive="base">
                                        <p:cTn id="93" dur="500" fill="hold"/>
                                        <p:tgtEl>
                                          <p:spTgt spid="672786">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72786">
                                            <p:txEl>
                                              <p:pRg st="2" end="2"/>
                                            </p:txEl>
                                          </p:spTgt>
                                        </p:tgtEl>
                                        <p:attrNameLst>
                                          <p:attrName>ppt_y</p:attrName>
                                        </p:attrNameLst>
                                      </p:cBhvr>
                                      <p:tavLst>
                                        <p:tav tm="0">
                                          <p:val>
                                            <p:strVal val="1+#ppt_h/2"/>
                                          </p:val>
                                        </p:tav>
                                        <p:tav tm="100000">
                                          <p:val>
                                            <p:strVal val="#ppt_y"/>
                                          </p:val>
                                        </p:tav>
                                      </p:tavLst>
                                    </p:anim>
                                  </p:childTnLst>
                                </p:cTn>
                              </p:par>
                              <p:par>
                                <p:cTn id="95" presetID="2" presetClass="exit" presetSubtype="4" fill="hold" nodeType="withEffect">
                                  <p:stCondLst>
                                    <p:cond delay="0"/>
                                  </p:stCondLst>
                                  <p:childTnLst>
                                    <p:anim calcmode="lin" valueType="num">
                                      <p:cBhvr additive="base">
                                        <p:cTn id="96" dur="500"/>
                                        <p:tgtEl>
                                          <p:spTgt spid="672787"/>
                                        </p:tgtEl>
                                        <p:attrNameLst>
                                          <p:attrName>ppt_x</p:attrName>
                                        </p:attrNameLst>
                                      </p:cBhvr>
                                      <p:tavLst>
                                        <p:tav tm="0">
                                          <p:val>
                                            <p:strVal val="ppt_x"/>
                                          </p:val>
                                        </p:tav>
                                        <p:tav tm="100000">
                                          <p:val>
                                            <p:strVal val="ppt_x"/>
                                          </p:val>
                                        </p:tav>
                                      </p:tavLst>
                                    </p:anim>
                                    <p:anim calcmode="lin" valueType="num">
                                      <p:cBhvr additive="base">
                                        <p:cTn id="97" dur="500"/>
                                        <p:tgtEl>
                                          <p:spTgt spid="672787"/>
                                        </p:tgtEl>
                                        <p:attrNameLst>
                                          <p:attrName>ppt_y</p:attrName>
                                        </p:attrNameLst>
                                      </p:cBhvr>
                                      <p:tavLst>
                                        <p:tav tm="0">
                                          <p:val>
                                            <p:strVal val="ppt_y"/>
                                          </p:val>
                                        </p:tav>
                                        <p:tav tm="100000">
                                          <p:val>
                                            <p:strVal val="1+ppt_h/2"/>
                                          </p:val>
                                        </p:tav>
                                      </p:tavLst>
                                    </p:anim>
                                    <p:set>
                                      <p:cBhvr>
                                        <p:cTn id="98" dur="1" fill="hold">
                                          <p:stCondLst>
                                            <p:cond delay="499"/>
                                          </p:stCondLst>
                                        </p:cTn>
                                        <p:tgtEl>
                                          <p:spTgt spid="672787"/>
                                        </p:tgtEl>
                                        <p:attrNameLst>
                                          <p:attrName>style.visibility</p:attrName>
                                        </p:attrNameLst>
                                      </p:cBhvr>
                                      <p:to>
                                        <p:strVal val="hidden"/>
                                      </p:to>
                                    </p:set>
                                  </p:childTnLst>
                                </p:cTn>
                              </p:par>
                              <p:par>
                                <p:cTn id="99" presetID="2" presetClass="entr" presetSubtype="4" fill="hold" nodeType="withEffect">
                                  <p:stCondLst>
                                    <p:cond delay="0"/>
                                  </p:stCondLst>
                                  <p:childTnLst>
                                    <p:set>
                                      <p:cBhvr>
                                        <p:cTn id="100" dur="1" fill="hold">
                                          <p:stCondLst>
                                            <p:cond delay="0"/>
                                          </p:stCondLst>
                                        </p:cTn>
                                        <p:tgtEl>
                                          <p:spTgt spid="672789"/>
                                        </p:tgtEl>
                                        <p:attrNameLst>
                                          <p:attrName>style.visibility</p:attrName>
                                        </p:attrNameLst>
                                      </p:cBhvr>
                                      <p:to>
                                        <p:strVal val="visible"/>
                                      </p:to>
                                    </p:set>
                                    <p:anim calcmode="lin" valueType="num">
                                      <p:cBhvr additive="base">
                                        <p:cTn id="101" dur="500" fill="hold"/>
                                        <p:tgtEl>
                                          <p:spTgt spid="672789"/>
                                        </p:tgtEl>
                                        <p:attrNameLst>
                                          <p:attrName>ppt_x</p:attrName>
                                        </p:attrNameLst>
                                      </p:cBhvr>
                                      <p:tavLst>
                                        <p:tav tm="0">
                                          <p:val>
                                            <p:strVal val="#ppt_x"/>
                                          </p:val>
                                        </p:tav>
                                        <p:tav tm="100000">
                                          <p:val>
                                            <p:strVal val="#ppt_x"/>
                                          </p:val>
                                        </p:tav>
                                      </p:tavLst>
                                    </p:anim>
                                    <p:anim calcmode="lin" valueType="num">
                                      <p:cBhvr additive="base">
                                        <p:cTn id="102" dur="500" fill="hold"/>
                                        <p:tgtEl>
                                          <p:spTgt spid="6727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2" grpId="0" animBg="1"/>
      <p:bldP spid="672774" grpId="0" build="p"/>
      <p:bldP spid="672776" grpId="0"/>
      <p:bldP spid="672778" grpId="0" animBg="1"/>
      <p:bldP spid="672780" grpId="0" animBg="1"/>
      <p:bldP spid="672783" grpId="0"/>
      <p:bldP spid="672784" grpId="0"/>
      <p:bldP spid="672785" grpId="0"/>
      <p:bldP spid="6727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smtClean="0"/>
              <a:t>Půdní biotesty</a:t>
            </a:r>
          </a:p>
        </p:txBody>
      </p:sp>
      <p:sp>
        <p:nvSpPr>
          <p:cNvPr id="26627" name="Rectangle 3"/>
          <p:cNvSpPr>
            <a:spLocks noGrp="1" noChangeArrowheads="1"/>
          </p:cNvSpPr>
          <p:nvPr>
            <p:ph type="body" idx="1"/>
          </p:nvPr>
        </p:nvSpPr>
        <p:spPr/>
        <p:txBody>
          <a:bodyPr/>
          <a:lstStyle/>
          <a:p>
            <a:pPr eaLnBrk="1" hangingPunct="1">
              <a:tabLst>
                <a:tab pos="4306888" algn="l"/>
              </a:tabLst>
            </a:pPr>
            <a:r>
              <a:rPr lang="cs-CZ" smtClean="0"/>
              <a:t>Testy s půdními organismy</a:t>
            </a:r>
          </a:p>
          <a:p>
            <a:pPr eaLnBrk="1" hangingPunct="1">
              <a:tabLst>
                <a:tab pos="4306888" algn="l"/>
              </a:tabLst>
            </a:pPr>
            <a:r>
              <a:rPr lang="cs-CZ" smtClean="0"/>
              <a:t>Matrice je půda (solid phase)</a:t>
            </a:r>
          </a:p>
          <a:p>
            <a:pPr eaLnBrk="1" hangingPunct="1">
              <a:tabLst>
                <a:tab pos="4306888" algn="l"/>
              </a:tabLst>
            </a:pPr>
            <a:endParaRPr lang="cs-CZ" smtClean="0"/>
          </a:p>
          <a:p>
            <a:pPr eaLnBrk="1" hangingPunct="1">
              <a:tabLst>
                <a:tab pos="4306888" algn="l"/>
              </a:tabLst>
            </a:pPr>
            <a:r>
              <a:rPr lang="cs-CZ" b="1" smtClean="0"/>
              <a:t>Cíl:</a:t>
            </a:r>
            <a:r>
              <a:rPr lang="cs-CZ" smtClean="0"/>
              <a:t> </a:t>
            </a:r>
            <a:r>
              <a:rPr lang="cs-CZ" smtClean="0">
                <a:solidFill>
                  <a:schemeClr val="folHlink"/>
                </a:solidFill>
              </a:rPr>
              <a:t>chránit půdu a půdní biotu před účinky chemických látek a dalšími stresory</a:t>
            </a:r>
          </a:p>
          <a:p>
            <a:pPr eaLnBrk="1" hangingPunct="1">
              <a:tabLst>
                <a:tab pos="4306888" algn="l"/>
              </a:tabLst>
            </a:pPr>
            <a:endParaRPr lang="cs-CZ" smtClean="0">
              <a:solidFill>
                <a:schemeClr val="folHlink"/>
              </a:solidFill>
            </a:endParaRPr>
          </a:p>
          <a:p>
            <a:pPr eaLnBrk="1" hangingPunct="1">
              <a:tabLst>
                <a:tab pos="4306888" algn="l"/>
              </a:tabLst>
            </a:pPr>
            <a:r>
              <a:rPr lang="cs-CZ" b="1" smtClean="0"/>
              <a:t>Proč?</a:t>
            </a:r>
            <a:r>
              <a:rPr lang="cs-CZ" smtClean="0"/>
              <a:t> </a:t>
            </a:r>
            <a:r>
              <a:rPr lang="cs-CZ" smtClean="0">
                <a:solidFill>
                  <a:schemeClr val="folHlink"/>
                </a:solidFill>
              </a:rPr>
              <a:t>Půda je nepostradatelná složka přírody, základna pro růst rostlin, zásobárna živin, počátek a konec potravních řetězců a cyklů prvků, filtrační a dekontaminační zóna</a:t>
            </a:r>
          </a:p>
        </p:txBody>
      </p:sp>
      <p:pic>
        <p:nvPicPr>
          <p:cNvPr id="14340" name="Picture 5" descr="Photo: organic soil"/>
          <p:cNvPicPr>
            <a:picLocks noGrp="1" noChangeAspect="1" noChangeArrowheads="1"/>
          </p:cNvPicPr>
          <p:nvPr>
            <p:ph sz="half" idx="4294967295"/>
          </p:nvPr>
        </p:nvPicPr>
        <p:blipFill>
          <a:blip r:embed="rId2" cstate="print"/>
          <a:srcRect/>
          <a:stretch>
            <a:fillRect/>
          </a:stretch>
        </p:blipFill>
        <p:spPr>
          <a:xfrm>
            <a:off x="7308850" y="0"/>
            <a:ext cx="1835150" cy="25606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anim calcmode="lin" valueType="num">
                                      <p:cBhvr additive="base">
                                        <p:cTn id="19"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7">
                                            <p:txEl>
                                              <p:pRg st="5" end="5"/>
                                            </p:txEl>
                                          </p:spTgt>
                                        </p:tgtEl>
                                        <p:attrNameLst>
                                          <p:attrName>style.visibility</p:attrName>
                                        </p:attrNameLst>
                                      </p:cBhvr>
                                      <p:to>
                                        <p:strVal val="visible"/>
                                      </p:to>
                                    </p:set>
                                    <p:anim calcmode="lin" valueType="num">
                                      <p:cBhvr additive="base">
                                        <p:cTn id="25"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cs-CZ" smtClean="0"/>
              <a:t>Testování toxicity tuhé matrice</a:t>
            </a:r>
          </a:p>
        </p:txBody>
      </p:sp>
      <p:pic>
        <p:nvPicPr>
          <p:cNvPr id="51203" name="Picture 10" descr="logs"/>
          <p:cNvPicPr>
            <a:picLocks noGrp="1" noChangeAspect="1" noChangeArrowheads="1"/>
          </p:cNvPicPr>
          <p:nvPr>
            <p:ph sz="half" idx="1"/>
          </p:nvPr>
        </p:nvPicPr>
        <p:blipFill>
          <a:blip r:embed="rId2" cstate="print"/>
          <a:srcRect l="34320"/>
          <a:stretch>
            <a:fillRect/>
          </a:stretch>
        </p:blipFill>
        <p:spPr>
          <a:xfrm>
            <a:off x="3708400" y="2997200"/>
            <a:ext cx="2663825" cy="2162175"/>
          </a:xfrm>
          <a:noFill/>
        </p:spPr>
      </p:pic>
      <p:pic>
        <p:nvPicPr>
          <p:cNvPr id="51204" name="Picture 4" descr="Abbruch_reliktische_Bausubstanz-3"/>
          <p:cNvPicPr>
            <a:picLocks noChangeAspect="1" noChangeArrowheads="1"/>
          </p:cNvPicPr>
          <p:nvPr/>
        </p:nvPicPr>
        <p:blipFill>
          <a:blip r:embed="rId3" cstate="print"/>
          <a:srcRect/>
          <a:stretch>
            <a:fillRect/>
          </a:stretch>
        </p:blipFill>
        <p:spPr bwMode="auto">
          <a:xfrm>
            <a:off x="0" y="1341438"/>
            <a:ext cx="3743325" cy="2881312"/>
          </a:xfrm>
          <a:prstGeom prst="rect">
            <a:avLst/>
          </a:prstGeom>
          <a:noFill/>
          <a:ln w="9525">
            <a:noFill/>
            <a:miter lim="800000"/>
            <a:headEnd/>
            <a:tailEnd/>
          </a:ln>
        </p:spPr>
      </p:pic>
      <p:pic>
        <p:nvPicPr>
          <p:cNvPr id="51205" name="Picture 5" descr="Halde-2"/>
          <p:cNvPicPr>
            <a:picLocks noChangeAspect="1" noChangeArrowheads="1"/>
          </p:cNvPicPr>
          <p:nvPr/>
        </p:nvPicPr>
        <p:blipFill>
          <a:blip r:embed="rId4" cstate="print"/>
          <a:srcRect/>
          <a:stretch>
            <a:fillRect/>
          </a:stretch>
        </p:blipFill>
        <p:spPr bwMode="auto">
          <a:xfrm>
            <a:off x="6372225" y="3257550"/>
            <a:ext cx="2771775" cy="3600450"/>
          </a:xfrm>
          <a:prstGeom prst="rect">
            <a:avLst/>
          </a:prstGeom>
          <a:noFill/>
          <a:ln w="9525">
            <a:noFill/>
            <a:miter lim="800000"/>
            <a:headEnd/>
            <a:tailEnd/>
          </a:ln>
        </p:spPr>
      </p:pic>
      <p:pic>
        <p:nvPicPr>
          <p:cNvPr id="51206" name="Picture 6" descr="Grasbrook 010"/>
          <p:cNvPicPr>
            <a:picLocks noChangeAspect="1" noChangeArrowheads="1"/>
          </p:cNvPicPr>
          <p:nvPr/>
        </p:nvPicPr>
        <p:blipFill>
          <a:blip r:embed="rId5" cstate="print"/>
          <a:srcRect/>
          <a:stretch>
            <a:fillRect/>
          </a:stretch>
        </p:blipFill>
        <p:spPr bwMode="auto">
          <a:xfrm>
            <a:off x="0" y="4194175"/>
            <a:ext cx="3743325" cy="2663825"/>
          </a:xfrm>
          <a:prstGeom prst="rect">
            <a:avLst/>
          </a:prstGeom>
          <a:noFill/>
          <a:ln w="9525">
            <a:noFill/>
            <a:miter lim="800000"/>
            <a:headEnd/>
            <a:tailEnd/>
          </a:ln>
        </p:spPr>
      </p:pic>
      <p:pic>
        <p:nvPicPr>
          <p:cNvPr id="51207" name="Picture 7" descr="produce_ph05"/>
          <p:cNvPicPr>
            <a:picLocks noChangeAspect="1" noChangeArrowheads="1"/>
          </p:cNvPicPr>
          <p:nvPr/>
        </p:nvPicPr>
        <p:blipFill>
          <a:blip r:embed="rId6" cstate="print"/>
          <a:srcRect/>
          <a:stretch>
            <a:fillRect/>
          </a:stretch>
        </p:blipFill>
        <p:spPr bwMode="auto">
          <a:xfrm>
            <a:off x="6372225" y="1473200"/>
            <a:ext cx="2771775" cy="1979613"/>
          </a:xfrm>
          <a:prstGeom prst="rect">
            <a:avLst/>
          </a:prstGeom>
          <a:noFill/>
          <a:ln w="9525">
            <a:noFill/>
            <a:miter lim="800000"/>
            <a:headEnd/>
            <a:tailEnd/>
          </a:ln>
        </p:spPr>
      </p:pic>
      <p:pic>
        <p:nvPicPr>
          <p:cNvPr id="51208" name="Picture 8"/>
          <p:cNvPicPr>
            <a:picLocks noChangeAspect="1" noChangeArrowheads="1"/>
          </p:cNvPicPr>
          <p:nvPr/>
        </p:nvPicPr>
        <p:blipFill>
          <a:blip r:embed="rId7" cstate="print"/>
          <a:srcRect l="40826" t="27365" r="10139" b="28342"/>
          <a:stretch>
            <a:fillRect/>
          </a:stretch>
        </p:blipFill>
        <p:spPr bwMode="auto">
          <a:xfrm>
            <a:off x="3708400" y="5151438"/>
            <a:ext cx="2663825" cy="1706562"/>
          </a:xfrm>
          <a:prstGeom prst="rect">
            <a:avLst/>
          </a:prstGeom>
          <a:noFill/>
          <a:ln w="9525">
            <a:noFill/>
            <a:miter lim="800000"/>
            <a:headEnd/>
            <a:tailEnd/>
          </a:ln>
        </p:spPr>
      </p:pic>
      <p:pic>
        <p:nvPicPr>
          <p:cNvPr id="51209" name="Picture 13" descr="Go to fullsize image">
            <a:hlinkClick r:id="rId8"/>
          </p:cNvPr>
          <p:cNvPicPr>
            <a:picLocks noGrp="1" noChangeAspect="1" noChangeArrowheads="1"/>
          </p:cNvPicPr>
          <p:nvPr>
            <p:ph sz="half" idx="2"/>
          </p:nvPr>
        </p:nvPicPr>
        <p:blipFill>
          <a:blip r:embed="rId9" cstate="print"/>
          <a:srcRect/>
          <a:stretch>
            <a:fillRect/>
          </a:stretch>
        </p:blipFill>
        <p:spPr>
          <a:xfrm>
            <a:off x="3779838" y="1268413"/>
            <a:ext cx="2592387" cy="1944687"/>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mtClean="0"/>
              <a:t>Biotesty jako nástroj hodnocení kvality tuhé matrice</a:t>
            </a:r>
          </a:p>
        </p:txBody>
      </p:sp>
      <p:sp>
        <p:nvSpPr>
          <p:cNvPr id="52227" name="Rectangle 3"/>
          <p:cNvSpPr>
            <a:spLocks noGrp="1" noChangeArrowheads="1"/>
          </p:cNvSpPr>
          <p:nvPr>
            <p:ph type="body" idx="1"/>
          </p:nvPr>
        </p:nvSpPr>
        <p:spPr/>
        <p:txBody>
          <a:bodyPr/>
          <a:lstStyle/>
          <a:p>
            <a:pPr eaLnBrk="1" hangingPunct="1">
              <a:buFont typeface="Wingdings" pitchFamily="2" charset="2"/>
              <a:buNone/>
            </a:pPr>
            <a:r>
              <a:rPr lang="cs-CZ" b="1" smtClean="0"/>
              <a:t>Existují ISO normy určující výběr testů</a:t>
            </a:r>
          </a:p>
          <a:p>
            <a:pPr eaLnBrk="1" hangingPunct="1"/>
            <a:endParaRPr lang="cs-CZ" smtClean="0"/>
          </a:p>
          <a:p>
            <a:pPr eaLnBrk="1" hangingPunct="1"/>
            <a:r>
              <a:rPr lang="en-US" smtClean="0"/>
              <a:t>ISO 15799</a:t>
            </a:r>
            <a:r>
              <a:rPr lang="cs-CZ" smtClean="0"/>
              <a:t> (</a:t>
            </a:r>
            <a:r>
              <a:rPr lang="en-US" smtClean="0"/>
              <a:t>2003</a:t>
            </a:r>
            <a:r>
              <a:rPr lang="cs-CZ" smtClean="0"/>
              <a:t>):</a:t>
            </a:r>
            <a:r>
              <a:rPr lang="en-US" smtClean="0"/>
              <a:t> Guidance on the ecotoxicological characterization of soils and soil materials</a:t>
            </a:r>
            <a:endParaRPr lang="cs-CZ" smtClean="0"/>
          </a:p>
          <a:p>
            <a:pPr eaLnBrk="1" hangingPunct="1"/>
            <a:r>
              <a:rPr lang="cs-CZ" smtClean="0"/>
              <a:t>ISO 17616 (2008): </a:t>
            </a:r>
            <a:r>
              <a:rPr lang="en-US" smtClean="0"/>
              <a:t>Guidance on the choice and evaluation of bioassays for ecotoxicological characterization of soils and soil materials</a:t>
            </a:r>
            <a:endParaRPr lang="cs-CZ"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smtClean="0"/>
              <a:t>Biotesty jako nástroj hodnocení kvality tuhé matrice</a:t>
            </a:r>
          </a:p>
        </p:txBody>
      </p:sp>
      <p:pic>
        <p:nvPicPr>
          <p:cNvPr id="53251" name="Picture 3"/>
          <p:cNvPicPr>
            <a:picLocks noChangeAspect="1" noChangeArrowheads="1"/>
          </p:cNvPicPr>
          <p:nvPr/>
        </p:nvPicPr>
        <p:blipFill>
          <a:blip r:embed="rId2" cstate="print"/>
          <a:srcRect/>
          <a:stretch>
            <a:fillRect/>
          </a:stretch>
        </p:blipFill>
        <p:spPr bwMode="auto">
          <a:xfrm>
            <a:off x="1042988" y="1196975"/>
            <a:ext cx="7602537" cy="5434013"/>
          </a:xfrm>
          <a:prstGeom prst="rect">
            <a:avLst/>
          </a:prstGeom>
          <a:noFill/>
          <a:ln w="9525">
            <a:noFill/>
            <a:miter lim="800000"/>
            <a:headEnd/>
            <a:tailEnd/>
          </a:ln>
        </p:spPr>
      </p:pic>
      <p:sp>
        <p:nvSpPr>
          <p:cNvPr id="53252" name="Rectangle 4"/>
          <p:cNvSpPr>
            <a:spLocks noChangeArrowheads="1"/>
          </p:cNvSpPr>
          <p:nvPr/>
        </p:nvSpPr>
        <p:spPr bwMode="auto">
          <a:xfrm>
            <a:off x="468313" y="3500438"/>
            <a:ext cx="8424862" cy="649287"/>
          </a:xfrm>
          <a:prstGeom prst="rect">
            <a:avLst/>
          </a:prstGeom>
          <a:noFill/>
          <a:ln w="38100">
            <a:solidFill>
              <a:schemeClr val="accent2"/>
            </a:solidFill>
            <a:miter lim="800000"/>
            <a:headEnd/>
            <a:tailEnd/>
          </a:ln>
        </p:spPr>
        <p:txBody>
          <a:bodyPr wrap="none" anchor="ctr"/>
          <a:lstStyle/>
          <a:p>
            <a:endParaRPr lang="cs-CZ"/>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smtClean="0"/>
              <a:t>Expoziční systémy</a:t>
            </a:r>
          </a:p>
        </p:txBody>
      </p:sp>
      <p:sp>
        <p:nvSpPr>
          <p:cNvPr id="54275" name="Rectangle 3"/>
          <p:cNvSpPr>
            <a:spLocks noGrp="1" noChangeArrowheads="1"/>
          </p:cNvSpPr>
          <p:nvPr>
            <p:ph type="body" sz="half" idx="1"/>
          </p:nvPr>
        </p:nvSpPr>
        <p:spPr>
          <a:xfrm>
            <a:off x="755650" y="1341438"/>
            <a:ext cx="7993063" cy="4791075"/>
          </a:xfrm>
        </p:spPr>
        <p:txBody>
          <a:bodyPr/>
          <a:lstStyle/>
          <a:p>
            <a:pPr eaLnBrk="1" hangingPunct="1"/>
            <a:r>
              <a:rPr lang="cs-CZ" b="1" smtClean="0"/>
              <a:t>Chemikálie smíchána s půdou</a:t>
            </a:r>
          </a:p>
          <a:p>
            <a:pPr lvl="1" eaLnBrk="1" hangingPunct="1"/>
            <a:r>
              <a:rPr lang="cs-CZ" b="1" smtClean="0"/>
              <a:t>Artificiální půda (OECD, ISO)</a:t>
            </a:r>
          </a:p>
          <a:p>
            <a:pPr lvl="1" eaLnBrk="1" hangingPunct="1"/>
            <a:r>
              <a:rPr lang="cs-CZ" b="1" smtClean="0"/>
              <a:t>Reálná půda (LUFA 2.2 či jakákoliv jiná)</a:t>
            </a:r>
          </a:p>
          <a:p>
            <a:pPr eaLnBrk="1" hangingPunct="1"/>
            <a:endParaRPr lang="cs-CZ" smtClean="0"/>
          </a:p>
          <a:p>
            <a:pPr eaLnBrk="1" hangingPunct="1"/>
            <a:r>
              <a:rPr lang="cs-CZ" smtClean="0"/>
              <a:t>Aplikace na povrch těla</a:t>
            </a:r>
          </a:p>
          <a:p>
            <a:pPr eaLnBrk="1" hangingPunct="1"/>
            <a:r>
              <a:rPr lang="cs-CZ" smtClean="0"/>
              <a:t>Injekce</a:t>
            </a:r>
          </a:p>
          <a:p>
            <a:pPr eaLnBrk="1" hangingPunct="1"/>
            <a:r>
              <a:rPr lang="cs-CZ" smtClean="0"/>
              <a:t>Aplikace na přijímanou potravu</a:t>
            </a:r>
          </a:p>
          <a:p>
            <a:pPr eaLnBrk="1" hangingPunct="1"/>
            <a:r>
              <a:rPr lang="cs-CZ" smtClean="0"/>
              <a:t>……</a:t>
            </a:r>
          </a:p>
        </p:txBody>
      </p:sp>
      <p:pic>
        <p:nvPicPr>
          <p:cNvPr id="54276" name="Picture 11" descr="Go to fullsize image">
            <a:hlinkClick r:id="rId2"/>
          </p:cNvPr>
          <p:cNvPicPr>
            <a:picLocks noGrp="1" noChangeAspect="1" noChangeArrowheads="1"/>
          </p:cNvPicPr>
          <p:nvPr>
            <p:ph sz="half" idx="4294967295"/>
          </p:nvPr>
        </p:nvPicPr>
        <p:blipFill>
          <a:blip r:embed="rId3" cstate="print">
            <a:clrChange>
              <a:clrFrom>
                <a:srgbClr val="FFFFFF"/>
              </a:clrFrom>
              <a:clrTo>
                <a:srgbClr val="FFFFFF">
                  <a:alpha val="0"/>
                </a:srgbClr>
              </a:clrTo>
            </a:clrChange>
          </a:blip>
          <a:srcRect/>
          <a:stretch>
            <a:fillRect/>
          </a:stretch>
        </p:blipFill>
        <p:spPr>
          <a:xfrm>
            <a:off x="6588125" y="3429000"/>
            <a:ext cx="2305050" cy="2343150"/>
          </a:xfrm>
        </p:spPr>
      </p:pic>
      <p:pic>
        <p:nvPicPr>
          <p:cNvPr id="54277" name="Picture 8" descr="Go to fullsize image">
            <a:hlinkClick r:id="rId4"/>
          </p:cNvPr>
          <p:cNvPicPr>
            <a:picLocks noGrp="1" noChangeAspect="1" noChangeArrowheads="1"/>
          </p:cNvPicPr>
          <p:nvPr>
            <p:ph sz="half" idx="4294967295"/>
          </p:nvPr>
        </p:nvPicPr>
        <p:blipFill>
          <a:blip r:embed="rId5" cstate="print">
            <a:clrChange>
              <a:clrFrom>
                <a:srgbClr val="FFFFFF"/>
              </a:clrFrom>
              <a:clrTo>
                <a:srgbClr val="FFFFFF">
                  <a:alpha val="0"/>
                </a:srgbClr>
              </a:clrTo>
            </a:clrChange>
          </a:blip>
          <a:srcRect/>
          <a:stretch>
            <a:fillRect/>
          </a:stretch>
        </p:blipFill>
        <p:spPr>
          <a:xfrm>
            <a:off x="6659563" y="3502025"/>
            <a:ext cx="2233612" cy="2303463"/>
          </a:xfrm>
        </p:spPr>
      </p:pic>
      <p:pic>
        <p:nvPicPr>
          <p:cNvPr id="54278" name="Picture 14" descr="Implanting a VIE tag into an earthworm"/>
          <p:cNvPicPr>
            <a:picLocks noGrp="1" noChangeAspect="1" noChangeArrowheads="1"/>
          </p:cNvPicPr>
          <p:nvPr>
            <p:ph sz="half" idx="2"/>
          </p:nvPr>
        </p:nvPicPr>
        <p:blipFill>
          <a:blip r:embed="rId6" cstate="print"/>
          <a:srcRect/>
          <a:stretch>
            <a:fillRect/>
          </a:stretch>
        </p:blipFill>
        <p:spPr>
          <a:xfrm>
            <a:off x="3563938" y="4441825"/>
            <a:ext cx="2303462" cy="2249488"/>
          </a:xfrm>
          <a:noFill/>
          <a:ln w="28575">
            <a:solidFill>
              <a:schemeClr val="tx2"/>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cs-CZ" smtClean="0"/>
              <a:t>Expoziční cesty v pevném vzorku</a:t>
            </a:r>
          </a:p>
        </p:txBody>
      </p:sp>
      <p:sp>
        <p:nvSpPr>
          <p:cNvPr id="301059" name="Rectangle 3"/>
          <p:cNvSpPr>
            <a:spLocks noGrp="1" noChangeArrowheads="1"/>
          </p:cNvSpPr>
          <p:nvPr>
            <p:ph type="body" idx="1"/>
          </p:nvPr>
        </p:nvSpPr>
        <p:spPr>
          <a:xfrm>
            <a:off x="755650" y="1412875"/>
            <a:ext cx="8199438" cy="4719638"/>
          </a:xfrm>
        </p:spPr>
        <p:txBody>
          <a:bodyPr/>
          <a:lstStyle/>
          <a:p>
            <a:pPr eaLnBrk="1" hangingPunct="1">
              <a:lnSpc>
                <a:spcPct val="90000"/>
              </a:lnSpc>
              <a:buFont typeface="Wingdings" pitchFamily="2" charset="2"/>
              <a:buNone/>
            </a:pPr>
            <a:r>
              <a:rPr lang="cs-CZ" sz="2000" b="1" smtClean="0"/>
              <a:t>Ingesce a orální vstup</a:t>
            </a:r>
          </a:p>
          <a:p>
            <a:pPr eaLnBrk="1" hangingPunct="1">
              <a:lnSpc>
                <a:spcPct val="90000"/>
              </a:lnSpc>
            </a:pPr>
            <a:r>
              <a:rPr lang="cs-CZ" sz="2000" smtClean="0"/>
              <a:t>potrava a půdní částice - organismy konzumují minerální a organickou hmotu - významná expoziční cesta pro sorbované chemikálie; kontaminanty se mohou bioobohacovat - např. v houbách, které konzumují chvostoskoci; </a:t>
            </a:r>
            <a:r>
              <a:rPr lang="cs-CZ" sz="2000" b="1" smtClean="0"/>
              <a:t>významná cesta pro členovce</a:t>
            </a:r>
          </a:p>
          <a:p>
            <a:pPr eaLnBrk="1" hangingPunct="1">
              <a:lnSpc>
                <a:spcPct val="90000"/>
              </a:lnSpc>
              <a:buFont typeface="Wingdings" pitchFamily="2" charset="2"/>
              <a:buNone/>
            </a:pPr>
            <a:r>
              <a:rPr lang="cs-CZ" sz="2000" b="1" smtClean="0"/>
              <a:t>Dermální vstup</a:t>
            </a:r>
          </a:p>
          <a:p>
            <a:pPr eaLnBrk="1" hangingPunct="1">
              <a:lnSpc>
                <a:spcPct val="90000"/>
              </a:lnSpc>
            </a:pPr>
            <a:r>
              <a:rPr lang="cs-CZ" sz="2000" smtClean="0"/>
              <a:t>z půdy, z půdního roztoku - zejména organismy vrtající v půdě (</a:t>
            </a:r>
            <a:r>
              <a:rPr lang="cs-CZ" sz="2000" b="1" smtClean="0"/>
              <a:t>žížaly a roupice</a:t>
            </a:r>
            <a:r>
              <a:rPr lang="cs-CZ" sz="2000" smtClean="0"/>
              <a:t>), které mají </a:t>
            </a:r>
            <a:r>
              <a:rPr lang="cs-CZ" sz="2000" b="1" smtClean="0"/>
              <a:t>tenkou kutikulu</a:t>
            </a:r>
            <a:r>
              <a:rPr lang="cs-CZ" sz="2000" smtClean="0"/>
              <a:t> a jsou v kontaktu s půdou a pórovou vodou; lze modelovat výsledky i z testů v akvatickém prostředí při doplnění modelu distribuce látky mezi půdní roztok a sorpci na částice </a:t>
            </a:r>
            <a:r>
              <a:rPr lang="cs-CZ" sz="2000" b="1" smtClean="0"/>
              <a:t>= tzv. Equilibrium partitioning theory (EqP)</a:t>
            </a:r>
          </a:p>
          <a:p>
            <a:pPr eaLnBrk="1" hangingPunct="1">
              <a:lnSpc>
                <a:spcPct val="90000"/>
              </a:lnSpc>
            </a:pPr>
            <a:endParaRPr lang="cs-CZ" sz="2000" b="1" smtClean="0"/>
          </a:p>
          <a:p>
            <a:pPr eaLnBrk="1" hangingPunct="1">
              <a:lnSpc>
                <a:spcPct val="90000"/>
              </a:lnSpc>
              <a:buFont typeface="Wingdings" pitchFamily="2" charset="2"/>
              <a:buNone/>
            </a:pPr>
            <a:r>
              <a:rPr lang="cs-CZ" sz="2000" b="1" smtClean="0"/>
              <a:t>Dýcháním</a:t>
            </a:r>
          </a:p>
          <a:p>
            <a:pPr eaLnBrk="1" hangingPunct="1">
              <a:lnSpc>
                <a:spcPct val="90000"/>
              </a:lnSpc>
            </a:pPr>
            <a:r>
              <a:rPr lang="cs-CZ" sz="2000" smtClean="0"/>
              <a:t>nejsou téměř žádná data</a:t>
            </a:r>
          </a:p>
        </p:txBody>
      </p:sp>
      <p:pic>
        <p:nvPicPr>
          <p:cNvPr id="55300" name="Picture 5" descr="Go to fullsize image">
            <a:hlinkClick r:id="rId2"/>
          </p:cNvPr>
          <p:cNvPicPr>
            <a:picLocks noGrp="1" noChangeAspect="1" noChangeArrowheads="1"/>
          </p:cNvPicPr>
          <p:nvPr>
            <p:ph sz="half" idx="4294967295"/>
          </p:nvPr>
        </p:nvPicPr>
        <p:blipFill>
          <a:blip r:embed="rId3" cstate="print"/>
          <a:srcRect/>
          <a:stretch>
            <a:fillRect/>
          </a:stretch>
        </p:blipFill>
        <p:spPr>
          <a:xfrm>
            <a:off x="8128000" y="0"/>
            <a:ext cx="1016000" cy="1484313"/>
          </a:xfrm>
        </p:spPr>
      </p:pic>
      <p:pic>
        <p:nvPicPr>
          <p:cNvPr id="301063" name="Picture 7" descr="Potworms (Enchytraeids doerjesi)"/>
          <p:cNvPicPr>
            <a:picLocks noChangeAspect="1" noChangeArrowheads="1"/>
          </p:cNvPicPr>
          <p:nvPr/>
        </p:nvPicPr>
        <p:blipFill>
          <a:blip r:embed="rId4" cstate="print"/>
          <a:srcRect/>
          <a:stretch>
            <a:fillRect/>
          </a:stretch>
        </p:blipFill>
        <p:spPr bwMode="auto">
          <a:xfrm>
            <a:off x="0" y="4437063"/>
            <a:ext cx="935038" cy="541337"/>
          </a:xfrm>
          <a:prstGeom prst="rect">
            <a:avLst/>
          </a:prstGeom>
          <a:noFill/>
          <a:ln w="57150">
            <a:noFill/>
            <a:miter lim="800000"/>
            <a:headEnd/>
            <a:tailEnd/>
          </a:ln>
        </p:spPr>
      </p:pic>
      <p:pic>
        <p:nvPicPr>
          <p:cNvPr id="55302" name="Picture 8"/>
          <p:cNvPicPr>
            <a:picLocks noChangeAspect="1" noChangeArrowheads="1"/>
          </p:cNvPicPr>
          <p:nvPr/>
        </p:nvPicPr>
        <p:blipFill>
          <a:blip r:embed="rId5" cstate="print"/>
          <a:srcRect/>
          <a:stretch>
            <a:fillRect/>
          </a:stretch>
        </p:blipFill>
        <p:spPr bwMode="auto">
          <a:xfrm>
            <a:off x="0" y="2492375"/>
            <a:ext cx="1008063" cy="73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059">
                                            <p:txEl>
                                              <p:pRg st="2" end="2"/>
                                            </p:txEl>
                                          </p:spTgt>
                                        </p:tgtEl>
                                        <p:attrNameLst>
                                          <p:attrName>style.visibility</p:attrName>
                                        </p:attrNameLst>
                                      </p:cBhvr>
                                      <p:to>
                                        <p:strVal val="visible"/>
                                      </p:to>
                                    </p:set>
                                    <p:anim calcmode="lin" valueType="num">
                                      <p:cBhvr additive="base">
                                        <p:cTn id="7" dur="500" fill="hold"/>
                                        <p:tgtEl>
                                          <p:spTgt spid="30105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105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1059">
                                            <p:txEl>
                                              <p:pRg st="3" end="3"/>
                                            </p:txEl>
                                          </p:spTgt>
                                        </p:tgtEl>
                                        <p:attrNameLst>
                                          <p:attrName>style.visibility</p:attrName>
                                        </p:attrNameLst>
                                      </p:cBhvr>
                                      <p:to>
                                        <p:strVal val="visible"/>
                                      </p:to>
                                    </p:set>
                                    <p:anim calcmode="lin" valueType="num">
                                      <p:cBhvr additive="base">
                                        <p:cTn id="11" dur="500" fill="hold"/>
                                        <p:tgtEl>
                                          <p:spTgt spid="30105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105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1063"/>
                                        </p:tgtEl>
                                        <p:attrNameLst>
                                          <p:attrName>style.visibility</p:attrName>
                                        </p:attrNameLst>
                                      </p:cBhvr>
                                      <p:to>
                                        <p:strVal val="visible"/>
                                      </p:to>
                                    </p:set>
                                    <p:anim calcmode="lin" valueType="num">
                                      <p:cBhvr additive="base">
                                        <p:cTn id="15" dur="500" fill="hold"/>
                                        <p:tgtEl>
                                          <p:spTgt spid="301063"/>
                                        </p:tgtEl>
                                        <p:attrNameLst>
                                          <p:attrName>ppt_x</p:attrName>
                                        </p:attrNameLst>
                                      </p:cBhvr>
                                      <p:tavLst>
                                        <p:tav tm="0">
                                          <p:val>
                                            <p:strVal val="#ppt_x"/>
                                          </p:val>
                                        </p:tav>
                                        <p:tav tm="100000">
                                          <p:val>
                                            <p:strVal val="#ppt_x"/>
                                          </p:val>
                                        </p:tav>
                                      </p:tavLst>
                                    </p:anim>
                                    <p:anim calcmode="lin" valueType="num">
                                      <p:cBhvr additive="base">
                                        <p:cTn id="16" dur="500" fill="hold"/>
                                        <p:tgtEl>
                                          <p:spTgt spid="30106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1059">
                                            <p:txEl>
                                              <p:pRg st="5" end="5"/>
                                            </p:txEl>
                                          </p:spTgt>
                                        </p:tgtEl>
                                        <p:attrNameLst>
                                          <p:attrName>style.visibility</p:attrName>
                                        </p:attrNameLst>
                                      </p:cBhvr>
                                      <p:to>
                                        <p:strVal val="visible"/>
                                      </p:to>
                                    </p:set>
                                    <p:anim calcmode="lin" valueType="num">
                                      <p:cBhvr additive="base">
                                        <p:cTn id="21" dur="500" fill="hold"/>
                                        <p:tgtEl>
                                          <p:spTgt spid="30105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1059">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1059">
                                            <p:txEl>
                                              <p:pRg st="6" end="6"/>
                                            </p:txEl>
                                          </p:spTgt>
                                        </p:tgtEl>
                                        <p:attrNameLst>
                                          <p:attrName>style.visibility</p:attrName>
                                        </p:attrNameLst>
                                      </p:cBhvr>
                                      <p:to>
                                        <p:strVal val="visible"/>
                                      </p:to>
                                    </p:set>
                                    <p:anim calcmode="lin" valueType="num">
                                      <p:cBhvr additive="base">
                                        <p:cTn id="25" dur="500" fill="hold"/>
                                        <p:tgtEl>
                                          <p:spTgt spid="30105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cs-CZ" smtClean="0"/>
              <a:t>Artificiální půda</a:t>
            </a:r>
          </a:p>
        </p:txBody>
      </p:sp>
      <p:sp>
        <p:nvSpPr>
          <p:cNvPr id="2" name="Rectangle 3"/>
          <p:cNvSpPr>
            <a:spLocks noGrp="1" noChangeArrowheads="1"/>
          </p:cNvSpPr>
          <p:nvPr>
            <p:ph type="body" sz="half" idx="1"/>
          </p:nvPr>
        </p:nvSpPr>
        <p:spPr>
          <a:xfrm>
            <a:off x="755650" y="1341438"/>
            <a:ext cx="7993063" cy="4791075"/>
          </a:xfrm>
        </p:spPr>
        <p:txBody>
          <a:bodyPr/>
          <a:lstStyle/>
          <a:p>
            <a:pPr eaLnBrk="1" hangingPunct="1"/>
            <a:r>
              <a:rPr lang="cs-CZ" smtClean="0"/>
              <a:t>10% Suchá a jemně namletá rašelina</a:t>
            </a:r>
          </a:p>
          <a:p>
            <a:pPr eaLnBrk="1" hangingPunct="1"/>
            <a:r>
              <a:rPr lang="cs-CZ" smtClean="0"/>
              <a:t>20% Kaolinitový jíl obsahující minimálně 30% kolinitu</a:t>
            </a:r>
          </a:p>
          <a:p>
            <a:pPr eaLnBrk="1" hangingPunct="1"/>
            <a:r>
              <a:rPr lang="cs-CZ" smtClean="0"/>
              <a:t>70% Křemenný písek jemný obsahující minimálně 50% zrn o velikosti 0,05 – 0,2 mm</a:t>
            </a:r>
          </a:p>
          <a:p>
            <a:pPr eaLnBrk="1" hangingPunct="1"/>
            <a:r>
              <a:rPr lang="cs-CZ" smtClean="0"/>
              <a:t>0,3 – 1% Uhličitanu vápenatého, který je přidán tak, aby výsledné pH bylo 6 </a:t>
            </a:r>
            <a:r>
              <a:rPr lang="en-US" smtClean="0"/>
              <a:t>±</a:t>
            </a:r>
            <a:r>
              <a:rPr lang="cs-CZ" smtClean="0"/>
              <a:t> 0,5</a:t>
            </a:r>
            <a:endParaRPr lang="en-US" smtClean="0"/>
          </a:p>
        </p:txBody>
      </p:sp>
      <p:pic>
        <p:nvPicPr>
          <p:cNvPr id="56324" name="Picture 4" descr="kunstgrond"/>
          <p:cNvPicPr>
            <a:picLocks noGrp="1" noChangeAspect="1" noChangeArrowheads="1"/>
          </p:cNvPicPr>
          <p:nvPr>
            <p:ph sz="half" idx="2"/>
          </p:nvPr>
        </p:nvPicPr>
        <p:blipFill>
          <a:blip r:embed="rId2" cstate="print"/>
          <a:srcRect l="5902" t="69318" r="9843" b="485"/>
          <a:stretch>
            <a:fillRect/>
          </a:stretch>
        </p:blipFill>
        <p:spPr>
          <a:xfrm>
            <a:off x="0" y="4221163"/>
            <a:ext cx="9144000" cy="204946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p:txBody>
          <a:bodyPr/>
          <a:lstStyle/>
          <a:p>
            <a:pPr eaLnBrk="1" hangingPunct="1"/>
            <a:r>
              <a:rPr lang="cs-CZ" smtClean="0"/>
              <a:t>Artificiální vs reálná půda:</a:t>
            </a:r>
          </a:p>
        </p:txBody>
      </p:sp>
      <p:sp>
        <p:nvSpPr>
          <p:cNvPr id="57347" name="Rectangle 2"/>
          <p:cNvSpPr>
            <a:spLocks noGrp="1" noChangeArrowheads="1"/>
          </p:cNvSpPr>
          <p:nvPr>
            <p:ph type="body" idx="4294967295"/>
          </p:nvPr>
        </p:nvSpPr>
        <p:spPr>
          <a:xfrm>
            <a:off x="0" y="908050"/>
            <a:ext cx="9144000" cy="4530725"/>
          </a:xfrm>
        </p:spPr>
        <p:txBody>
          <a:bodyPr/>
          <a:lstStyle/>
          <a:p>
            <a:pPr eaLnBrk="1" hangingPunct="1"/>
            <a:endParaRPr lang="cs-CZ" smtClean="0"/>
          </a:p>
          <a:p>
            <a:pPr eaLnBrk="1" hangingPunct="1"/>
            <a:endParaRPr lang="cs-CZ" smtClean="0"/>
          </a:p>
        </p:txBody>
      </p:sp>
      <p:pic>
        <p:nvPicPr>
          <p:cNvPr id="57348" name="Picture 3" descr="IMG_4025"/>
          <p:cNvPicPr>
            <a:picLocks noChangeAspect="1" noChangeArrowheads="1"/>
          </p:cNvPicPr>
          <p:nvPr/>
        </p:nvPicPr>
        <p:blipFill>
          <a:blip r:embed="rId3" cstate="print"/>
          <a:srcRect l="1556" t="11147" r="1526" b="15053"/>
          <a:stretch>
            <a:fillRect/>
          </a:stretch>
        </p:blipFill>
        <p:spPr bwMode="auto">
          <a:xfrm>
            <a:off x="684213" y="1196975"/>
            <a:ext cx="7848600" cy="56610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title"/>
          </p:nvPr>
        </p:nvSpPr>
        <p:spPr/>
        <p:txBody>
          <a:bodyPr/>
          <a:lstStyle/>
          <a:p>
            <a:pPr eaLnBrk="1" hangingPunct="1"/>
            <a:r>
              <a:rPr lang="cs-CZ" smtClean="0"/>
              <a:t>Složení artificiální půdy je předmětem výzkumu</a:t>
            </a:r>
          </a:p>
        </p:txBody>
      </p:sp>
      <p:pic>
        <p:nvPicPr>
          <p:cNvPr id="58371" name="Picture 5" descr="vesselsready"/>
          <p:cNvPicPr>
            <a:picLocks noGrp="1" noChangeAspect="1" noChangeArrowheads="1"/>
          </p:cNvPicPr>
          <p:nvPr>
            <p:ph idx="1"/>
          </p:nvPr>
        </p:nvPicPr>
        <p:blipFill>
          <a:blip r:embed="rId2" cstate="print"/>
          <a:srcRect/>
          <a:stretch>
            <a:fillRect/>
          </a:stretch>
        </p:blipFill>
        <p:spPr>
          <a:xfrm>
            <a:off x="539750" y="1557338"/>
            <a:ext cx="7920038" cy="4999037"/>
          </a:xfrm>
          <a:noFill/>
          <a:ln>
            <a:solidFill>
              <a:schemeClr val="tx2"/>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smtClean="0"/>
              <a:t>LUFA standardní půdy </a:t>
            </a:r>
            <a:r>
              <a:rPr lang="cs-CZ" sz="1800" smtClean="0"/>
              <a:t>(http://lufa-speyer.de/)</a:t>
            </a:r>
          </a:p>
        </p:txBody>
      </p:sp>
      <p:sp>
        <p:nvSpPr>
          <p:cNvPr id="59395" name="Rectangle 4"/>
          <p:cNvSpPr>
            <a:spLocks noGrp="1" noChangeArrowheads="1"/>
          </p:cNvSpPr>
          <p:nvPr>
            <p:ph type="body" sz="half" idx="1"/>
          </p:nvPr>
        </p:nvSpPr>
        <p:spPr>
          <a:xfrm>
            <a:off x="250825" y="1412875"/>
            <a:ext cx="8893175" cy="1439863"/>
          </a:xfrm>
        </p:spPr>
        <p:txBody>
          <a:bodyPr/>
          <a:lstStyle/>
          <a:p>
            <a:pPr eaLnBrk="1" hangingPunct="1"/>
            <a:r>
              <a:rPr lang="de-DE" sz="1800" smtClean="0"/>
              <a:t>Landwirtschaftliche Untersuchungs und Forschungsanstalt Speyer</a:t>
            </a:r>
            <a:endParaRPr lang="cs-CZ" sz="1800" smtClean="0"/>
          </a:p>
          <a:p>
            <a:pPr eaLnBrk="1" hangingPunct="1"/>
            <a:r>
              <a:rPr lang="cs-CZ" sz="1800" smtClean="0"/>
              <a:t>přírodní půdy je potřeba před testy ošetřit: defaunace, úprava vlastností</a:t>
            </a:r>
          </a:p>
          <a:p>
            <a:pPr eaLnBrk="1" hangingPunct="1"/>
            <a:r>
              <a:rPr lang="cs-CZ" sz="1800" smtClean="0"/>
              <a:t>Cena: 4 EUR za 1 kg </a:t>
            </a:r>
            <a:r>
              <a:rPr lang="en-US" sz="1800" smtClean="0"/>
              <a:t>+</a:t>
            </a:r>
            <a:r>
              <a:rPr lang="cs-CZ" sz="1800" smtClean="0"/>
              <a:t> doprava</a:t>
            </a:r>
          </a:p>
        </p:txBody>
      </p:sp>
      <p:pic>
        <p:nvPicPr>
          <p:cNvPr id="59396" name="Picture 7" descr="German">
            <a:hlinkClick r:id="rId2"/>
          </p:cNvPr>
          <p:cNvPicPr>
            <a:picLocks noGrp="1" noChangeAspect="1" noChangeArrowheads="1"/>
          </p:cNvPicPr>
          <p:nvPr>
            <p:ph sz="half" idx="4294967295"/>
          </p:nvPr>
        </p:nvPicPr>
        <p:blipFill>
          <a:blip r:embed="rId3" cstate="print"/>
          <a:srcRect/>
          <a:stretch>
            <a:fillRect/>
          </a:stretch>
        </p:blipFill>
        <p:spPr>
          <a:xfrm>
            <a:off x="7996238" y="0"/>
            <a:ext cx="1147762" cy="612775"/>
          </a:xfrm>
        </p:spPr>
      </p:pic>
      <p:pic>
        <p:nvPicPr>
          <p:cNvPr id="59397" name="Picture 9"/>
          <p:cNvPicPr>
            <a:picLocks noGrp="1" noChangeAspect="1" noChangeArrowheads="1"/>
          </p:cNvPicPr>
          <p:nvPr>
            <p:ph sz="half" idx="2"/>
          </p:nvPr>
        </p:nvPicPr>
        <p:blipFill>
          <a:blip r:embed="rId4" cstate="print"/>
          <a:srcRect/>
          <a:stretch>
            <a:fillRect/>
          </a:stretch>
        </p:blipFill>
        <p:spPr>
          <a:xfrm>
            <a:off x="0" y="2492375"/>
            <a:ext cx="9144000" cy="4365625"/>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sz="2800" smtClean="0"/>
              <a:t>European reference soil set</a:t>
            </a:r>
            <a:br>
              <a:rPr lang="cs-CZ" sz="2800" smtClean="0"/>
            </a:br>
            <a:r>
              <a:rPr lang="cs-CZ" sz="2800" smtClean="0"/>
              <a:t>(IRMM-443-EUROSOILS)</a:t>
            </a:r>
          </a:p>
        </p:txBody>
      </p:sp>
      <p:pic>
        <p:nvPicPr>
          <p:cNvPr id="60419" name="Picture 4" descr="DCJLDPCA3F1QYSCAH805H6CAEL5TDMCA8JT8AKCA0KVGBLCAN1JH6LCA31S8QPCA1EXDIUCAHADAVDCA1UAUT2CARQ5I7VCA90VOMVCALMVVOCCA5NUVOZCACKVXU9CAVK52A4CAB33M1SCAEPPR24"/>
          <p:cNvPicPr>
            <a:picLocks noChangeAspect="1" noChangeArrowheads="1"/>
          </p:cNvPicPr>
          <p:nvPr/>
        </p:nvPicPr>
        <p:blipFill>
          <a:blip r:embed="rId2" cstate="print"/>
          <a:srcRect/>
          <a:stretch>
            <a:fillRect/>
          </a:stretch>
        </p:blipFill>
        <p:spPr bwMode="auto">
          <a:xfrm>
            <a:off x="179388" y="4510088"/>
            <a:ext cx="1625600" cy="1219200"/>
          </a:xfrm>
          <a:prstGeom prst="rect">
            <a:avLst/>
          </a:prstGeom>
          <a:noFill/>
          <a:ln w="9525">
            <a:noFill/>
            <a:miter lim="800000"/>
            <a:headEnd/>
            <a:tailEnd/>
          </a:ln>
        </p:spPr>
      </p:pic>
      <p:pic>
        <p:nvPicPr>
          <p:cNvPr id="60420" name="Picture 5" descr="GCYO94CAYQ9IGACA3HBAPKCA0O4IJHCAR6GTB5CAQ3U804CALJ7V2NCAPFRVJGCA9IMO19CAJJ6E26CAPKA5JDCAT8BVB6CATFK64GCAZLE1HECAXIJ313CA3FNLEXCAC6L6XKCAZGB79LCAVIY0IY"/>
          <p:cNvPicPr>
            <a:picLocks noChangeAspect="1" noChangeArrowheads="1"/>
          </p:cNvPicPr>
          <p:nvPr/>
        </p:nvPicPr>
        <p:blipFill>
          <a:blip r:embed="rId3" cstate="print"/>
          <a:srcRect/>
          <a:stretch>
            <a:fillRect/>
          </a:stretch>
        </p:blipFill>
        <p:spPr bwMode="auto">
          <a:xfrm>
            <a:off x="1908175" y="4510088"/>
            <a:ext cx="1625600" cy="1219200"/>
          </a:xfrm>
          <a:prstGeom prst="rect">
            <a:avLst/>
          </a:prstGeom>
          <a:noFill/>
          <a:ln w="9525">
            <a:noFill/>
            <a:miter lim="800000"/>
            <a:headEnd/>
            <a:tailEnd/>
          </a:ln>
        </p:spPr>
      </p:pic>
      <p:pic>
        <p:nvPicPr>
          <p:cNvPr id="60421" name="Picture 6" descr="LCZK42CA4DWKLDCA2Z4XENCAKKKRNFCA7F5QFFCAY1OLMCCAVBXAYLCABWLX6WCA0D7VUWCA6292ORCAO0IVC7CAOF76DHCAGB4JWSCALQJU8ECAZMZKBGCAVRDGA9CAG7JJRECAQJFJW5CA65D5IZ"/>
          <p:cNvPicPr>
            <a:picLocks noChangeAspect="1" noChangeArrowheads="1"/>
          </p:cNvPicPr>
          <p:nvPr/>
        </p:nvPicPr>
        <p:blipFill>
          <a:blip r:embed="rId4" cstate="print"/>
          <a:srcRect/>
          <a:stretch>
            <a:fillRect/>
          </a:stretch>
        </p:blipFill>
        <p:spPr bwMode="auto">
          <a:xfrm>
            <a:off x="1908175" y="3141663"/>
            <a:ext cx="1625600" cy="1219200"/>
          </a:xfrm>
          <a:prstGeom prst="rect">
            <a:avLst/>
          </a:prstGeom>
          <a:noFill/>
          <a:ln w="9525">
            <a:noFill/>
            <a:miter lim="800000"/>
            <a:headEnd/>
            <a:tailEnd/>
          </a:ln>
        </p:spPr>
      </p:pic>
      <p:pic>
        <p:nvPicPr>
          <p:cNvPr id="60422" name="Picture 7" descr="OH9Z77CAI0ZPOSCADMHMQHCAY1N8ORCA4L1YM2CA782G0FCAMAU4PMCAKTGG8DCASQY6WXCAWEDONGCAYLV7Q9CATJ4B1CCA3EPLAQCACYSSFWCA6IKG6BCAJVS9XJCAITWBCCCASYVSN1CAPXS9IZ"/>
          <p:cNvPicPr>
            <a:picLocks noChangeAspect="1" noChangeArrowheads="1"/>
          </p:cNvPicPr>
          <p:nvPr/>
        </p:nvPicPr>
        <p:blipFill>
          <a:blip r:embed="rId5" cstate="print"/>
          <a:srcRect/>
          <a:stretch>
            <a:fillRect/>
          </a:stretch>
        </p:blipFill>
        <p:spPr bwMode="auto">
          <a:xfrm>
            <a:off x="1908175" y="1773238"/>
            <a:ext cx="1625600" cy="1219200"/>
          </a:xfrm>
          <a:prstGeom prst="rect">
            <a:avLst/>
          </a:prstGeom>
          <a:noFill/>
          <a:ln w="9525">
            <a:noFill/>
            <a:miter lim="800000"/>
            <a:headEnd/>
            <a:tailEnd/>
          </a:ln>
        </p:spPr>
      </p:pic>
      <p:pic>
        <p:nvPicPr>
          <p:cNvPr id="60423" name="Picture 8" descr="R8HMLGCAY68EEBCAW8P60PCAJ6QMEMCAT5VWJFCAIGN80KCAXTFWIICAB007ZICAQJF6JUCA1L56Y7CATM42EWCAR77CDBCAOOML33CAEPOEM3CAK11HJPCAJ24U08CAROC9L5CASZR3TFCAJF6JWN"/>
          <p:cNvPicPr>
            <a:picLocks noChangeAspect="1" noChangeArrowheads="1"/>
          </p:cNvPicPr>
          <p:nvPr/>
        </p:nvPicPr>
        <p:blipFill>
          <a:blip r:embed="rId6" cstate="print"/>
          <a:srcRect/>
          <a:stretch>
            <a:fillRect/>
          </a:stretch>
        </p:blipFill>
        <p:spPr bwMode="auto">
          <a:xfrm>
            <a:off x="3708400" y="4510088"/>
            <a:ext cx="1625600" cy="1219200"/>
          </a:xfrm>
          <a:prstGeom prst="rect">
            <a:avLst/>
          </a:prstGeom>
          <a:noFill/>
          <a:ln w="9525">
            <a:noFill/>
            <a:miter lim="800000"/>
            <a:headEnd/>
            <a:tailEnd/>
          </a:ln>
        </p:spPr>
      </p:pic>
      <p:pic>
        <p:nvPicPr>
          <p:cNvPr id="60424" name="Picture 9" descr="TRG2YLCAWVWGSOCAPGFRMYCA7XLGIMCAJZZOG8CAI0IV3MCAASHZH0CAEK0J3CCAY7SJM5CA85Q3DPCA48LM7SCA8GFBOYCA0VAFDVCA71OTD9CAMEPKFUCAFHJ8Q4CARG9TF9CAGNPIJFCATVN1QM"/>
          <p:cNvPicPr>
            <a:picLocks noChangeAspect="1" noChangeArrowheads="1"/>
          </p:cNvPicPr>
          <p:nvPr/>
        </p:nvPicPr>
        <p:blipFill>
          <a:blip r:embed="rId7" cstate="print"/>
          <a:srcRect/>
          <a:stretch>
            <a:fillRect/>
          </a:stretch>
        </p:blipFill>
        <p:spPr bwMode="auto">
          <a:xfrm>
            <a:off x="3708400" y="3141663"/>
            <a:ext cx="1625600" cy="1219200"/>
          </a:xfrm>
          <a:prstGeom prst="rect">
            <a:avLst/>
          </a:prstGeom>
          <a:noFill/>
          <a:ln w="9525">
            <a:noFill/>
            <a:miter lim="800000"/>
            <a:headEnd/>
            <a:tailEnd/>
          </a:ln>
        </p:spPr>
      </p:pic>
      <p:pic>
        <p:nvPicPr>
          <p:cNvPr id="60425" name="Picture 10" descr="XQ0C8LCAS8TXAKCAJBPMA3CAF2RV44CACFSL3QCABR6S93CAES5JJ1CA1G5UGZCAW92XUWCA5HR6OFCAFMNNS2CAQUPHKFCA6MP0AUCAPKDV3DCAVUFCOACA8ZT1NACAMT8EFDCAXJ73WPCAK820Z6"/>
          <p:cNvPicPr>
            <a:picLocks noChangeAspect="1" noChangeArrowheads="1"/>
          </p:cNvPicPr>
          <p:nvPr/>
        </p:nvPicPr>
        <p:blipFill>
          <a:blip r:embed="rId8" cstate="print"/>
          <a:srcRect/>
          <a:stretch>
            <a:fillRect/>
          </a:stretch>
        </p:blipFill>
        <p:spPr bwMode="auto">
          <a:xfrm>
            <a:off x="3708400" y="1773238"/>
            <a:ext cx="1625600" cy="1219200"/>
          </a:xfrm>
          <a:prstGeom prst="rect">
            <a:avLst/>
          </a:prstGeom>
          <a:noFill/>
          <a:ln w="9525">
            <a:noFill/>
            <a:miter lim="800000"/>
            <a:headEnd/>
            <a:tailEnd/>
          </a:ln>
        </p:spPr>
      </p:pic>
      <p:pic>
        <p:nvPicPr>
          <p:cNvPr id="60426" name="Picture 11" descr="ZEVCH8CAFQNWG6CA817WZOCA5BGPDRCA8BTVSQCALF6KT4CA7PW8HDCACHCZK4CAHVOFUWCAX3OQ6RCACAEZOBCA2J3FW4CAZ1KP9SCAY3AWHMCALXF9CECARIT2CRCAPFXCTKCA3NXA10CARYN4UZ"/>
          <p:cNvPicPr>
            <a:picLocks noChangeAspect="1" noChangeArrowheads="1"/>
          </p:cNvPicPr>
          <p:nvPr/>
        </p:nvPicPr>
        <p:blipFill>
          <a:blip r:embed="rId9" cstate="print"/>
          <a:srcRect/>
          <a:stretch>
            <a:fillRect/>
          </a:stretch>
        </p:blipFill>
        <p:spPr bwMode="auto">
          <a:xfrm>
            <a:off x="5508625" y="1773238"/>
            <a:ext cx="1625600" cy="1219200"/>
          </a:xfrm>
          <a:prstGeom prst="rect">
            <a:avLst/>
          </a:prstGeom>
          <a:noFill/>
          <a:ln w="9525">
            <a:noFill/>
            <a:miter lim="800000"/>
            <a:headEnd/>
            <a:tailEnd/>
          </a:ln>
        </p:spPr>
      </p:pic>
      <p:pic>
        <p:nvPicPr>
          <p:cNvPr id="60427" name="Picture 12" descr="4SYFWJCAB5E5XDCASG6EUGCAUHDFTXCA3UNNVRCA6WX3HRCAF4W1AZCAA57HX8CAXEGXGKCA2AZ29ACA2GI80WCAX8ANC0CAPL9KSCCAFPJRNECAX2YQE6CAP53HZ7CAYLUS48CAAXK0A9CAZPCP7B"/>
          <p:cNvPicPr>
            <a:picLocks noChangeAspect="1" noChangeArrowheads="1"/>
          </p:cNvPicPr>
          <p:nvPr/>
        </p:nvPicPr>
        <p:blipFill>
          <a:blip r:embed="rId10" cstate="print"/>
          <a:srcRect/>
          <a:stretch>
            <a:fillRect/>
          </a:stretch>
        </p:blipFill>
        <p:spPr bwMode="auto">
          <a:xfrm>
            <a:off x="5508625" y="3141663"/>
            <a:ext cx="1625600" cy="1219200"/>
          </a:xfrm>
          <a:prstGeom prst="rect">
            <a:avLst/>
          </a:prstGeom>
          <a:noFill/>
          <a:ln w="9525">
            <a:noFill/>
            <a:miter lim="800000"/>
            <a:headEnd/>
            <a:tailEnd/>
          </a:ln>
        </p:spPr>
      </p:pic>
      <p:pic>
        <p:nvPicPr>
          <p:cNvPr id="60428" name="Picture 13" descr="4TW8KMCAT6X9B9CA9I9PT5CAZ22YV4CAFEMJDSCAJN1QTWCACO7IEVCADI4FC8CAOP5HCGCAK88D0CCATDYUI9CAJJL10XCAG4SCVVCA3REFWNCAK9MUPBCA2L8L4UCAN4143PCA57G1N9CANL580B"/>
          <p:cNvPicPr>
            <a:picLocks noChangeAspect="1" noChangeArrowheads="1"/>
          </p:cNvPicPr>
          <p:nvPr/>
        </p:nvPicPr>
        <p:blipFill>
          <a:blip r:embed="rId11" cstate="print"/>
          <a:srcRect/>
          <a:stretch>
            <a:fillRect/>
          </a:stretch>
        </p:blipFill>
        <p:spPr bwMode="auto">
          <a:xfrm>
            <a:off x="5508625" y="4510088"/>
            <a:ext cx="1625600" cy="1219200"/>
          </a:xfrm>
          <a:prstGeom prst="rect">
            <a:avLst/>
          </a:prstGeom>
          <a:noFill/>
          <a:ln w="9525">
            <a:noFill/>
            <a:miter lim="800000"/>
            <a:headEnd/>
            <a:tailEnd/>
          </a:ln>
        </p:spPr>
      </p:pic>
      <p:pic>
        <p:nvPicPr>
          <p:cNvPr id="60429" name="Picture 14" descr="07TIAMCAW8NFY8CAX4DN07CAHWCQUECAYTGKM2CA2HQB9UCAZCZ1X0CA2PBZE0CAE7M42JCA6RUSB0CAEMH53XCAMJHYS4CA60IV3LCANR8WTMCAEXH3UPCADZLAT7CA83UJUYCASBGER0CAD8XXUF"/>
          <p:cNvPicPr>
            <a:picLocks noChangeAspect="1" noChangeArrowheads="1"/>
          </p:cNvPicPr>
          <p:nvPr/>
        </p:nvPicPr>
        <p:blipFill>
          <a:blip r:embed="rId12" cstate="print"/>
          <a:srcRect/>
          <a:stretch>
            <a:fillRect/>
          </a:stretch>
        </p:blipFill>
        <p:spPr bwMode="auto">
          <a:xfrm>
            <a:off x="179388" y="3141663"/>
            <a:ext cx="1625600" cy="1219200"/>
          </a:xfrm>
          <a:prstGeom prst="rect">
            <a:avLst/>
          </a:prstGeom>
          <a:noFill/>
          <a:ln w="9525">
            <a:noFill/>
            <a:miter lim="800000"/>
            <a:headEnd/>
            <a:tailEnd/>
          </a:ln>
        </p:spPr>
      </p:pic>
      <p:pic>
        <p:nvPicPr>
          <p:cNvPr id="60430" name="Picture 15" descr="8GLM5NCAFPEN0XCAP803H8CATWEA9SCA7YK65XCAY3A8ZDCAN2IAUACA1KH0NWCAJUI5S7CA4YT72ZCA738MPBCA19P6CXCAYZXCFWCAJJ3PKNCALB7BZYCAWS5IM5CAQ0W0WUCANFU0OYCARCL566"/>
          <p:cNvPicPr>
            <a:picLocks noChangeAspect="1" noChangeArrowheads="1"/>
          </p:cNvPicPr>
          <p:nvPr/>
        </p:nvPicPr>
        <p:blipFill>
          <a:blip r:embed="rId13" cstate="print"/>
          <a:srcRect/>
          <a:stretch>
            <a:fillRect/>
          </a:stretch>
        </p:blipFill>
        <p:spPr bwMode="auto">
          <a:xfrm>
            <a:off x="7308850" y="1773238"/>
            <a:ext cx="1625600" cy="1219200"/>
          </a:xfrm>
          <a:prstGeom prst="rect">
            <a:avLst/>
          </a:prstGeom>
          <a:noFill/>
          <a:ln w="9525">
            <a:noFill/>
            <a:miter lim="800000"/>
            <a:headEnd/>
            <a:tailEnd/>
          </a:ln>
        </p:spPr>
      </p:pic>
      <p:pic>
        <p:nvPicPr>
          <p:cNvPr id="60431" name="Picture 16" descr="BRB4R4CAN33GGICA8CL3TSCA3RLC5XCAWLCYIVCABTZL7WCA2O1G5WCAB4TUKICAA54GCDCAMKENOVCA8ZXJFOCASJY86TCAASZ5JNCAOZTYHACA9MKBYRCA6AFGIDCAWHZ8QSCAGYVOESCAJWALFD"/>
          <p:cNvPicPr>
            <a:picLocks noChangeAspect="1" noChangeArrowheads="1"/>
          </p:cNvPicPr>
          <p:nvPr/>
        </p:nvPicPr>
        <p:blipFill>
          <a:blip r:embed="rId14" cstate="print"/>
          <a:srcRect/>
          <a:stretch>
            <a:fillRect/>
          </a:stretch>
        </p:blipFill>
        <p:spPr bwMode="auto">
          <a:xfrm>
            <a:off x="7308850" y="3141663"/>
            <a:ext cx="1625600" cy="1219200"/>
          </a:xfrm>
          <a:prstGeom prst="rect">
            <a:avLst/>
          </a:prstGeom>
          <a:noFill/>
          <a:ln w="9525">
            <a:noFill/>
            <a:miter lim="800000"/>
            <a:headEnd/>
            <a:tailEnd/>
          </a:ln>
        </p:spPr>
      </p:pic>
      <p:pic>
        <p:nvPicPr>
          <p:cNvPr id="60432" name="Picture 18"/>
          <p:cNvPicPr>
            <a:picLocks noChangeAspect="1" noChangeArrowheads="1"/>
          </p:cNvPicPr>
          <p:nvPr/>
        </p:nvPicPr>
        <p:blipFill>
          <a:blip r:embed="rId15" cstate="print"/>
          <a:srcRect/>
          <a:stretch>
            <a:fillRect/>
          </a:stretch>
        </p:blipFill>
        <p:spPr bwMode="auto">
          <a:xfrm>
            <a:off x="8389938" y="0"/>
            <a:ext cx="754062" cy="12684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92275" y="333375"/>
            <a:ext cx="7378700" cy="765175"/>
          </a:xfrm>
        </p:spPr>
        <p:txBody>
          <a:bodyPr/>
          <a:lstStyle/>
          <a:p>
            <a:pPr eaLnBrk="1" hangingPunct="1"/>
            <a:r>
              <a:rPr lang="cs-CZ" smtClean="0"/>
              <a:t>Proč ekotoxikologické testy ?</a:t>
            </a:r>
          </a:p>
        </p:txBody>
      </p:sp>
      <p:sp>
        <p:nvSpPr>
          <p:cNvPr id="669699" name="Rectangle 3"/>
          <p:cNvSpPr>
            <a:spLocks noGrp="1" noChangeArrowheads="1"/>
          </p:cNvSpPr>
          <p:nvPr>
            <p:ph type="body" idx="1"/>
          </p:nvPr>
        </p:nvSpPr>
        <p:spPr>
          <a:xfrm>
            <a:off x="539750" y="1484313"/>
            <a:ext cx="8424863" cy="5373687"/>
          </a:xfrm>
        </p:spPr>
        <p:txBody>
          <a:bodyPr/>
          <a:lstStyle/>
          <a:p>
            <a:pPr eaLnBrk="1" hangingPunct="1">
              <a:lnSpc>
                <a:spcPct val="90000"/>
              </a:lnSpc>
              <a:buFont typeface="Wingdings" pitchFamily="2" charset="2"/>
              <a:buNone/>
              <a:defRPr/>
            </a:pPr>
            <a:r>
              <a:rPr lang="cs-CZ" b="1" smtClean="0">
                <a:solidFill>
                  <a:schemeClr val="hlink"/>
                </a:solidFill>
                <a:effectLst>
                  <a:outerShdw blurRad="38100" dist="38100" dir="2700000" algn="tl">
                    <a:srgbClr val="C0C0C0"/>
                  </a:outerShdw>
                </a:effectLst>
              </a:rPr>
              <a:t>CHEMICKÉ ANALÝZY samotné NEDOKÁŽOU postihnout reálné riziko pro živé organismy:</a:t>
            </a:r>
          </a:p>
          <a:p>
            <a:pPr eaLnBrk="1" hangingPunct="1">
              <a:lnSpc>
                <a:spcPct val="90000"/>
              </a:lnSpc>
              <a:buFont typeface="Wingdings" pitchFamily="2" charset="2"/>
              <a:buNone/>
              <a:defRPr/>
            </a:pPr>
            <a:r>
              <a:rPr lang="cs-CZ" smtClean="0">
                <a:effectLst>
                  <a:outerShdw blurRad="38100" dist="38100" dir="2700000" algn="tl">
                    <a:srgbClr val="C0C0C0"/>
                  </a:outerShdw>
                </a:effectLst>
              </a:rPr>
              <a:t>1)	reálná expozice se liší podle </a:t>
            </a:r>
            <a:r>
              <a:rPr lang="cs-CZ" b="1" smtClean="0">
                <a:solidFill>
                  <a:schemeClr val="hlink"/>
                </a:solidFill>
                <a:effectLst>
                  <a:outerShdw blurRad="38100" dist="38100" dir="2700000" algn="tl">
                    <a:srgbClr val="C0C0C0"/>
                  </a:outerShdw>
                </a:effectLst>
              </a:rPr>
              <a:t>biodostupnosti </a:t>
            </a:r>
            <a:r>
              <a:rPr lang="cs-CZ" smtClean="0">
                <a:effectLst>
                  <a:outerShdw blurRad="38100" dist="38100" dir="2700000" algn="tl">
                    <a:srgbClr val="C0C0C0"/>
                  </a:outerShdw>
                </a:effectLst>
              </a:rPr>
              <a:t>toxických prvků a látek v dané situaci, </a:t>
            </a:r>
          </a:p>
          <a:p>
            <a:pPr eaLnBrk="1" hangingPunct="1">
              <a:lnSpc>
                <a:spcPct val="90000"/>
              </a:lnSpc>
              <a:buFont typeface="Wingdings" pitchFamily="2" charset="2"/>
              <a:buNone/>
              <a:defRPr/>
            </a:pPr>
            <a:r>
              <a:rPr lang="cs-CZ" smtClean="0">
                <a:effectLst>
                  <a:outerShdw blurRad="38100" dist="38100" dir="2700000" algn="tl">
                    <a:srgbClr val="C0C0C0"/>
                  </a:outerShdw>
                </a:effectLst>
              </a:rPr>
              <a:t>2)	jde vždy o </a:t>
            </a:r>
            <a:r>
              <a:rPr lang="cs-CZ" b="1" smtClean="0">
                <a:solidFill>
                  <a:schemeClr val="hlink"/>
                </a:solidFill>
                <a:effectLst>
                  <a:outerShdw blurRad="38100" dist="38100" dir="2700000" algn="tl">
                    <a:srgbClr val="C0C0C0"/>
                  </a:outerShdw>
                </a:effectLst>
              </a:rPr>
              <a:t>směs toxikantů</a:t>
            </a:r>
            <a:r>
              <a:rPr lang="cs-CZ" smtClean="0">
                <a:effectLst>
                  <a:outerShdw blurRad="38100" dist="38100" dir="2700000" algn="tl">
                    <a:srgbClr val="C0C0C0"/>
                  </a:outerShdw>
                </a:effectLst>
              </a:rPr>
              <a:t>, která působí jinak než jednotlivé toxikanty zvášť</a:t>
            </a:r>
          </a:p>
          <a:p>
            <a:pPr eaLnBrk="1" hangingPunct="1">
              <a:lnSpc>
                <a:spcPct val="90000"/>
              </a:lnSpc>
              <a:buFont typeface="Wingdings" pitchFamily="2" charset="2"/>
              <a:buNone/>
              <a:defRPr/>
            </a:pPr>
            <a:r>
              <a:rPr lang="cs-CZ" smtClean="0">
                <a:effectLst>
                  <a:outerShdw blurRad="38100" dist="38100" dir="2700000" algn="tl">
                    <a:srgbClr val="C0C0C0"/>
                  </a:outerShdw>
                </a:effectLst>
              </a:rPr>
              <a:t>3)	Negativní </a:t>
            </a:r>
            <a:r>
              <a:rPr lang="cs-CZ" b="1" smtClean="0">
                <a:solidFill>
                  <a:schemeClr val="hlink"/>
                </a:solidFill>
                <a:effectLst>
                  <a:outerShdw blurRad="38100" dist="38100" dir="2700000" algn="tl">
                    <a:srgbClr val="C0C0C0"/>
                  </a:outerShdw>
                </a:effectLst>
              </a:rPr>
              <a:t>vlivy matrice</a:t>
            </a:r>
            <a:r>
              <a:rPr lang="cs-CZ" smtClean="0">
                <a:effectLst>
                  <a:outerShdw blurRad="38100" dist="38100" dir="2700000" algn="tl">
                    <a:srgbClr val="C0C0C0"/>
                  </a:outerShdw>
                </a:effectLst>
              </a:rPr>
              <a:t> samotné bez ohledu na obsah toxikantů na živé organismy či interakce vlivu matrice s efekty toxikantů</a:t>
            </a:r>
          </a:p>
          <a:p>
            <a:pPr eaLnBrk="1" hangingPunct="1">
              <a:lnSpc>
                <a:spcPct val="90000"/>
              </a:lnSpc>
              <a:buFont typeface="Wingdings" pitchFamily="2" charset="2"/>
              <a:buNone/>
              <a:defRPr/>
            </a:pPr>
            <a:r>
              <a:rPr lang="cs-CZ" smtClean="0">
                <a:effectLst>
                  <a:outerShdw blurRad="38100" dist="38100" dir="2700000" algn="tl">
                    <a:srgbClr val="C0C0C0"/>
                  </a:outerShdw>
                </a:effectLst>
              </a:rPr>
              <a:t>4)	spektrum analytických metod (tedy i limitních hodnot) je omezené a ve vzorku mohou být přítomny </a:t>
            </a:r>
            <a:r>
              <a:rPr lang="cs-CZ" b="1" smtClean="0">
                <a:solidFill>
                  <a:schemeClr val="hlink"/>
                </a:solidFill>
                <a:effectLst>
                  <a:outerShdw blurRad="38100" dist="38100" dir="2700000" algn="tl">
                    <a:srgbClr val="C0C0C0"/>
                  </a:outerShdw>
                </a:effectLst>
              </a:rPr>
              <a:t>neanalyzované</a:t>
            </a:r>
            <a:r>
              <a:rPr lang="cs-CZ" smtClean="0">
                <a:effectLst>
                  <a:outerShdw blurRad="38100" dist="38100" dir="2700000" algn="tl">
                    <a:srgbClr val="C0C0C0"/>
                  </a:outerShdw>
                </a:effectLst>
              </a:rPr>
              <a:t> významně toxické látky.</a:t>
            </a:r>
          </a:p>
          <a:p>
            <a:pPr eaLnBrk="1" hangingPunct="1">
              <a:lnSpc>
                <a:spcPct val="90000"/>
              </a:lnSpc>
              <a:buFont typeface="Wingdings" pitchFamily="2" charset="2"/>
              <a:buNone/>
              <a:defRPr/>
            </a:pPr>
            <a:endParaRPr lang="cs-CZ" smtClean="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9699">
                                            <p:txEl>
                                              <p:pRg st="0" end="0"/>
                                            </p:txEl>
                                          </p:spTgt>
                                        </p:tgtEl>
                                        <p:attrNameLst>
                                          <p:attrName>style.visibility</p:attrName>
                                        </p:attrNameLst>
                                      </p:cBhvr>
                                      <p:to>
                                        <p:strVal val="visible"/>
                                      </p:to>
                                    </p:set>
                                    <p:anim calcmode="lin" valueType="num">
                                      <p:cBhvr additive="base">
                                        <p:cTn id="7" dur="500" fill="hold"/>
                                        <p:tgtEl>
                                          <p:spTgt spid="66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9699">
                                            <p:txEl>
                                              <p:pRg st="1" end="1"/>
                                            </p:txEl>
                                          </p:spTgt>
                                        </p:tgtEl>
                                        <p:attrNameLst>
                                          <p:attrName>style.visibility</p:attrName>
                                        </p:attrNameLst>
                                      </p:cBhvr>
                                      <p:to>
                                        <p:strVal val="visible"/>
                                      </p:to>
                                    </p:set>
                                    <p:anim calcmode="lin" valueType="num">
                                      <p:cBhvr additive="base">
                                        <p:cTn id="13" dur="500" fill="hold"/>
                                        <p:tgtEl>
                                          <p:spTgt spid="66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9699">
                                            <p:txEl>
                                              <p:pRg st="2" end="2"/>
                                            </p:txEl>
                                          </p:spTgt>
                                        </p:tgtEl>
                                        <p:attrNameLst>
                                          <p:attrName>style.visibility</p:attrName>
                                        </p:attrNameLst>
                                      </p:cBhvr>
                                      <p:to>
                                        <p:strVal val="visible"/>
                                      </p:to>
                                    </p:set>
                                    <p:anim calcmode="lin" valueType="num">
                                      <p:cBhvr additive="base">
                                        <p:cTn id="19" dur="500" fill="hold"/>
                                        <p:tgtEl>
                                          <p:spTgt spid="66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9699">
                                            <p:txEl>
                                              <p:pRg st="3" end="3"/>
                                            </p:txEl>
                                          </p:spTgt>
                                        </p:tgtEl>
                                        <p:attrNameLst>
                                          <p:attrName>style.visibility</p:attrName>
                                        </p:attrNameLst>
                                      </p:cBhvr>
                                      <p:to>
                                        <p:strVal val="visible"/>
                                      </p:to>
                                    </p:set>
                                    <p:anim calcmode="lin" valueType="num">
                                      <p:cBhvr additive="base">
                                        <p:cTn id="25" dur="500" fill="hold"/>
                                        <p:tgtEl>
                                          <p:spTgt spid="66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69699">
                                            <p:txEl>
                                              <p:pRg st="4" end="4"/>
                                            </p:txEl>
                                          </p:spTgt>
                                        </p:tgtEl>
                                        <p:attrNameLst>
                                          <p:attrName>style.visibility</p:attrName>
                                        </p:attrNameLst>
                                      </p:cBhvr>
                                      <p:to>
                                        <p:strVal val="visible"/>
                                      </p:to>
                                    </p:set>
                                    <p:anim calcmode="lin" valueType="num">
                                      <p:cBhvr additive="base">
                                        <p:cTn id="31" dur="500" fill="hold"/>
                                        <p:tgtEl>
                                          <p:spTgt spid="66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6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cs-CZ" smtClean="0"/>
              <a:t>Dávkování látek do půdy</a:t>
            </a:r>
          </a:p>
        </p:txBody>
      </p:sp>
      <p:sp>
        <p:nvSpPr>
          <p:cNvPr id="389123" name="Rectangle 3"/>
          <p:cNvSpPr>
            <a:spLocks noGrp="1" noChangeArrowheads="1"/>
          </p:cNvSpPr>
          <p:nvPr>
            <p:ph type="body" idx="1"/>
          </p:nvPr>
        </p:nvSpPr>
        <p:spPr>
          <a:xfrm>
            <a:off x="755650" y="1196975"/>
            <a:ext cx="8199438" cy="4935538"/>
          </a:xfrm>
        </p:spPr>
        <p:txBody>
          <a:bodyPr/>
          <a:lstStyle/>
          <a:p>
            <a:pPr eaLnBrk="1" hangingPunct="1">
              <a:lnSpc>
                <a:spcPct val="80000"/>
              </a:lnSpc>
            </a:pPr>
            <a:r>
              <a:rPr lang="cs-CZ" sz="2000" smtClean="0"/>
              <a:t>cílem je HOMOGENITA expozice testovanou látkou</a:t>
            </a:r>
          </a:p>
          <a:p>
            <a:pPr eaLnBrk="1" hangingPunct="1">
              <a:lnSpc>
                <a:spcPct val="80000"/>
              </a:lnSpc>
            </a:pPr>
            <a:endParaRPr lang="cs-CZ" sz="2000" smtClean="0"/>
          </a:p>
          <a:p>
            <a:pPr eaLnBrk="1" hangingPunct="1">
              <a:lnSpc>
                <a:spcPct val="80000"/>
              </a:lnSpc>
              <a:buFont typeface="Wingdings" pitchFamily="2" charset="2"/>
              <a:buNone/>
            </a:pPr>
            <a:r>
              <a:rPr lang="cs-CZ" sz="2000" b="1" smtClean="0"/>
              <a:t>ve vodě rozpustné</a:t>
            </a:r>
            <a:r>
              <a:rPr lang="cs-CZ" sz="2000" smtClean="0"/>
              <a:t> </a:t>
            </a:r>
          </a:p>
          <a:p>
            <a:pPr eaLnBrk="1" hangingPunct="1">
              <a:lnSpc>
                <a:spcPct val="80000"/>
              </a:lnSpc>
            </a:pPr>
            <a:r>
              <a:rPr lang="cs-CZ" sz="2000" smtClean="0"/>
              <a:t>pro přídavek využita destilovaná voda, kterou současně adjustujeme potřebné ovlhčení půdy, přičemž by jejich koncentrace v přidávané vodě neměla přesahovat 50% saturační koncentrace</a:t>
            </a:r>
          </a:p>
          <a:p>
            <a:pPr eaLnBrk="1" hangingPunct="1">
              <a:lnSpc>
                <a:spcPct val="80000"/>
              </a:lnSpc>
              <a:buFont typeface="Wingdings" pitchFamily="2" charset="2"/>
              <a:buNone/>
            </a:pPr>
            <a:r>
              <a:rPr lang="cs-CZ" sz="2000" b="1" smtClean="0"/>
              <a:t>nerozpustné ve vodě</a:t>
            </a:r>
            <a:r>
              <a:rPr lang="cs-CZ" sz="2000" smtClean="0"/>
              <a:t> </a:t>
            </a:r>
          </a:p>
          <a:p>
            <a:pPr eaLnBrk="1" hangingPunct="1">
              <a:lnSpc>
                <a:spcPct val="80000"/>
              </a:lnSpc>
              <a:buFont typeface="Wingdings" pitchFamily="2" charset="2"/>
              <a:buAutoNum type="arabicPeriod"/>
            </a:pPr>
            <a:r>
              <a:rPr lang="cs-CZ" sz="2000" smtClean="0"/>
              <a:t>suspendovány ve vodním roztoku pomocí nosiče, který není toxický, je rozpustný ve vodě (aceton, etanol, arabská guma) a je volatilní</a:t>
            </a:r>
          </a:p>
          <a:p>
            <a:pPr eaLnBrk="1" hangingPunct="1">
              <a:lnSpc>
                <a:spcPct val="80000"/>
              </a:lnSpc>
              <a:buFont typeface="Wingdings" pitchFamily="2" charset="2"/>
              <a:buAutoNum type="arabicPeriod"/>
            </a:pPr>
            <a:r>
              <a:rPr lang="cs-CZ" sz="2000" smtClean="0"/>
              <a:t>rozpuštěny v organickém rozpouštědle, které není toxické a rychle se odpaří</a:t>
            </a:r>
          </a:p>
          <a:p>
            <a:pPr eaLnBrk="1" hangingPunct="1">
              <a:lnSpc>
                <a:spcPct val="80000"/>
              </a:lnSpc>
              <a:buFont typeface="Wingdings" pitchFamily="2" charset="2"/>
              <a:buNone/>
            </a:pPr>
            <a:r>
              <a:rPr lang="cs-CZ" sz="2000" smtClean="0"/>
              <a:t>	V předchozích případech lze aplikovat:</a:t>
            </a:r>
          </a:p>
          <a:p>
            <a:pPr lvl="2" eaLnBrk="1" hangingPunct="1">
              <a:lnSpc>
                <a:spcPct val="80000"/>
              </a:lnSpc>
              <a:buFont typeface="Wingdings" pitchFamily="2" charset="2"/>
              <a:buAutoNum type="arabicPeriod"/>
            </a:pPr>
            <a:r>
              <a:rPr lang="cs-CZ" sz="1600" smtClean="0"/>
              <a:t>do malého množství (1-10%) jemného křemenného písku; po odpaření rozpouštědla je tato směs přidána do půdy a promíchána</a:t>
            </a:r>
          </a:p>
          <a:p>
            <a:pPr lvl="2" eaLnBrk="1" hangingPunct="1">
              <a:lnSpc>
                <a:spcPct val="80000"/>
              </a:lnSpc>
              <a:buFont typeface="Wingdings" pitchFamily="2" charset="2"/>
              <a:buAutoNum type="arabicPeriod"/>
            </a:pPr>
            <a:r>
              <a:rPr lang="cs-CZ" sz="1600" smtClean="0"/>
              <a:t>přímo do vzorku půdy (suchý či vlhký) s následným odparem a promícháním</a:t>
            </a:r>
          </a:p>
          <a:p>
            <a:pPr eaLnBrk="1" hangingPunct="1">
              <a:lnSpc>
                <a:spcPct val="80000"/>
              </a:lnSpc>
              <a:buFont typeface="Wingdings" pitchFamily="2" charset="2"/>
              <a:buNone/>
            </a:pPr>
            <a:r>
              <a:rPr lang="cs-CZ" sz="2000" smtClean="0"/>
              <a:t>	Ve všech případech je nutno zařadit kontrolu na nosič respektive na rozpouštědlo</a:t>
            </a:r>
          </a:p>
          <a:p>
            <a:pPr eaLnBrk="1" hangingPunct="1">
              <a:lnSpc>
                <a:spcPct val="80000"/>
              </a:lnSpc>
              <a:buFont typeface="Wingdings" pitchFamily="2" charset="2"/>
              <a:buNone/>
            </a:pPr>
            <a:r>
              <a:rPr lang="cs-CZ" sz="2000" b="1" smtClean="0"/>
              <a:t>nerozpustné ve vodě ani ve vhodném rozpouštědle</a:t>
            </a:r>
          </a:p>
          <a:p>
            <a:pPr eaLnBrk="1" hangingPunct="1">
              <a:lnSpc>
                <a:spcPct val="80000"/>
              </a:lnSpc>
            </a:pPr>
            <a:r>
              <a:rPr lang="cs-CZ" sz="2000" smtClean="0"/>
              <a:t>lze smíchat přímo s křemenným pískem (2,5g písku na 20g půdy)</a:t>
            </a:r>
          </a:p>
        </p:txBody>
      </p:sp>
      <p:pic>
        <p:nvPicPr>
          <p:cNvPr id="61444" name="Picture 5" descr="Go to fullsize image">
            <a:hlinkClick r:id="rId2"/>
          </p:cNvPr>
          <p:cNvPicPr>
            <a:picLocks noGrp="1" noChangeAspect="1" noChangeArrowheads="1"/>
          </p:cNvPicPr>
          <p:nvPr>
            <p:ph sz="half" idx="4294967295"/>
          </p:nvPr>
        </p:nvPicPr>
        <p:blipFill>
          <a:blip r:embed="rId3" cstate="print"/>
          <a:srcRect/>
          <a:stretch>
            <a:fillRect/>
          </a:stretch>
        </p:blipFill>
        <p:spPr>
          <a:xfrm>
            <a:off x="7608888" y="0"/>
            <a:ext cx="1535112" cy="20605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23">
                                            <p:txEl>
                                              <p:pRg st="2" end="2"/>
                                            </p:txEl>
                                          </p:spTgt>
                                        </p:tgtEl>
                                        <p:attrNameLst>
                                          <p:attrName>style.visibility</p:attrName>
                                        </p:attrNameLst>
                                      </p:cBhvr>
                                      <p:to>
                                        <p:strVal val="visible"/>
                                      </p:to>
                                    </p:set>
                                    <p:anim calcmode="lin" valueType="num">
                                      <p:cBhvr additive="base">
                                        <p:cTn id="11" dur="500" fill="hold"/>
                                        <p:tgtEl>
                                          <p:spTgt spid="38912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912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9123">
                                            <p:txEl>
                                              <p:pRg st="3" end="3"/>
                                            </p:txEl>
                                          </p:spTgt>
                                        </p:tgtEl>
                                        <p:attrNameLst>
                                          <p:attrName>style.visibility</p:attrName>
                                        </p:attrNameLst>
                                      </p:cBhvr>
                                      <p:to>
                                        <p:strVal val="visible"/>
                                      </p:to>
                                    </p:set>
                                    <p:anim calcmode="lin" valueType="num">
                                      <p:cBhvr additive="base">
                                        <p:cTn id="15" dur="500" fill="hold"/>
                                        <p:tgtEl>
                                          <p:spTgt spid="38912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9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89123">
                                            <p:txEl>
                                              <p:pRg st="4" end="4"/>
                                            </p:txEl>
                                          </p:spTgt>
                                        </p:tgtEl>
                                        <p:attrNameLst>
                                          <p:attrName>style.visibility</p:attrName>
                                        </p:attrNameLst>
                                      </p:cBhvr>
                                      <p:to>
                                        <p:strVal val="visible"/>
                                      </p:to>
                                    </p:set>
                                    <p:anim calcmode="lin" valueType="num">
                                      <p:cBhvr additive="base">
                                        <p:cTn id="21" dur="500" fill="hold"/>
                                        <p:tgtEl>
                                          <p:spTgt spid="38912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8912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9123">
                                            <p:txEl>
                                              <p:pRg st="5" end="5"/>
                                            </p:txEl>
                                          </p:spTgt>
                                        </p:tgtEl>
                                        <p:attrNameLst>
                                          <p:attrName>style.visibility</p:attrName>
                                        </p:attrNameLst>
                                      </p:cBhvr>
                                      <p:to>
                                        <p:strVal val="visible"/>
                                      </p:to>
                                    </p:set>
                                    <p:anim calcmode="lin" valueType="num">
                                      <p:cBhvr additive="base">
                                        <p:cTn id="25" dur="500" fill="hold"/>
                                        <p:tgtEl>
                                          <p:spTgt spid="38912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2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89123">
                                            <p:txEl>
                                              <p:pRg st="6" end="6"/>
                                            </p:txEl>
                                          </p:spTgt>
                                        </p:tgtEl>
                                        <p:attrNameLst>
                                          <p:attrName>style.visibility</p:attrName>
                                        </p:attrNameLst>
                                      </p:cBhvr>
                                      <p:to>
                                        <p:strVal val="visible"/>
                                      </p:to>
                                    </p:set>
                                    <p:anim calcmode="lin" valueType="num">
                                      <p:cBhvr additive="base">
                                        <p:cTn id="29" dur="500" fill="hold"/>
                                        <p:tgtEl>
                                          <p:spTgt spid="38912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89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89123">
                                            <p:txEl>
                                              <p:pRg st="7" end="7"/>
                                            </p:txEl>
                                          </p:spTgt>
                                        </p:tgtEl>
                                        <p:attrNameLst>
                                          <p:attrName>style.visibility</p:attrName>
                                        </p:attrNameLst>
                                      </p:cBhvr>
                                      <p:to>
                                        <p:strVal val="visible"/>
                                      </p:to>
                                    </p:set>
                                    <p:anim calcmode="lin" valueType="num">
                                      <p:cBhvr additive="base">
                                        <p:cTn id="35" dur="500" fill="hold"/>
                                        <p:tgtEl>
                                          <p:spTgt spid="38912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912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89123">
                                            <p:txEl>
                                              <p:pRg st="8" end="8"/>
                                            </p:txEl>
                                          </p:spTgt>
                                        </p:tgtEl>
                                        <p:attrNameLst>
                                          <p:attrName>style.visibility</p:attrName>
                                        </p:attrNameLst>
                                      </p:cBhvr>
                                      <p:to>
                                        <p:strVal val="visible"/>
                                      </p:to>
                                    </p:set>
                                    <p:anim calcmode="lin" valueType="num">
                                      <p:cBhvr additive="base">
                                        <p:cTn id="39" dur="500" fill="hold"/>
                                        <p:tgtEl>
                                          <p:spTgt spid="38912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8912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89123">
                                            <p:txEl>
                                              <p:pRg st="9" end="9"/>
                                            </p:txEl>
                                          </p:spTgt>
                                        </p:tgtEl>
                                        <p:attrNameLst>
                                          <p:attrName>style.visibility</p:attrName>
                                        </p:attrNameLst>
                                      </p:cBhvr>
                                      <p:to>
                                        <p:strVal val="visible"/>
                                      </p:to>
                                    </p:set>
                                    <p:anim calcmode="lin" valueType="num">
                                      <p:cBhvr additive="base">
                                        <p:cTn id="43" dur="500" fill="hold"/>
                                        <p:tgtEl>
                                          <p:spTgt spid="38912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89123">
                                            <p:txEl>
                                              <p:pRg st="10" end="10"/>
                                            </p:txEl>
                                          </p:spTgt>
                                        </p:tgtEl>
                                        <p:attrNameLst>
                                          <p:attrName>style.visibility</p:attrName>
                                        </p:attrNameLst>
                                      </p:cBhvr>
                                      <p:to>
                                        <p:strVal val="visible"/>
                                      </p:to>
                                    </p:set>
                                    <p:anim calcmode="lin" valueType="num">
                                      <p:cBhvr additive="base">
                                        <p:cTn id="49" dur="500" fill="hold"/>
                                        <p:tgtEl>
                                          <p:spTgt spid="38912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891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89123">
                                            <p:txEl>
                                              <p:pRg st="11" end="11"/>
                                            </p:txEl>
                                          </p:spTgt>
                                        </p:tgtEl>
                                        <p:attrNameLst>
                                          <p:attrName>style.visibility</p:attrName>
                                        </p:attrNameLst>
                                      </p:cBhvr>
                                      <p:to>
                                        <p:strVal val="visible"/>
                                      </p:to>
                                    </p:set>
                                    <p:anim calcmode="lin" valueType="num">
                                      <p:cBhvr additive="base">
                                        <p:cTn id="55" dur="500" fill="hold"/>
                                        <p:tgtEl>
                                          <p:spTgt spid="38912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8912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9123">
                                            <p:txEl>
                                              <p:pRg st="12" end="12"/>
                                            </p:txEl>
                                          </p:spTgt>
                                        </p:tgtEl>
                                        <p:attrNameLst>
                                          <p:attrName>style.visibility</p:attrName>
                                        </p:attrNameLst>
                                      </p:cBhvr>
                                      <p:to>
                                        <p:strVal val="visible"/>
                                      </p:to>
                                    </p:set>
                                    <p:anim calcmode="lin" valueType="num">
                                      <p:cBhvr additive="base">
                                        <p:cTn id="59" dur="500" fill="hold"/>
                                        <p:tgtEl>
                                          <p:spTgt spid="38912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8912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cs-CZ" smtClean="0"/>
              <a:t>Testovací design obecně</a:t>
            </a:r>
          </a:p>
        </p:txBody>
      </p:sp>
      <p:sp>
        <p:nvSpPr>
          <p:cNvPr id="711683" name="Rectangle 3"/>
          <p:cNvSpPr>
            <a:spLocks noGrp="1" noChangeArrowheads="1"/>
          </p:cNvSpPr>
          <p:nvPr>
            <p:ph type="body" idx="1"/>
          </p:nvPr>
        </p:nvSpPr>
        <p:spPr>
          <a:xfrm>
            <a:off x="755650" y="1268413"/>
            <a:ext cx="8199438" cy="5589587"/>
          </a:xfrm>
        </p:spPr>
        <p:txBody>
          <a:bodyPr/>
          <a:lstStyle/>
          <a:p>
            <a:pPr eaLnBrk="1" hangingPunct="1">
              <a:lnSpc>
                <a:spcPct val="80000"/>
              </a:lnSpc>
            </a:pPr>
            <a:r>
              <a:rPr lang="cs-CZ" sz="2000" smtClean="0"/>
              <a:t>Mladí ale dospělí jedinci (většinou 10) jsou exponováni chemikálii (či kontaminované zemině) smíchané s artificiální půdou v nádobkách ze skla či inertního materiálu (+ potrava)</a:t>
            </a:r>
          </a:p>
          <a:p>
            <a:pPr eaLnBrk="1" hangingPunct="1">
              <a:lnSpc>
                <a:spcPct val="80000"/>
              </a:lnSpc>
            </a:pPr>
            <a:endParaRPr lang="cs-CZ" sz="2000" smtClean="0"/>
          </a:p>
          <a:p>
            <a:pPr eaLnBrk="1" hangingPunct="1">
              <a:lnSpc>
                <a:spcPct val="80000"/>
              </a:lnSpc>
            </a:pPr>
            <a:r>
              <a:rPr lang="cs-CZ" sz="2000" b="1" smtClean="0"/>
              <a:t>Předběžný test - </a:t>
            </a:r>
            <a:r>
              <a:rPr lang="cs-CZ" sz="2000" smtClean="0"/>
              <a:t>hledáme rozmezí používaných koncentrací (ředící faktor 10; 0,1 - 1000 mg/kg); mortalita hlavní endpoint hodnocený po krátké době (např. 2 týdnech)</a:t>
            </a:r>
          </a:p>
          <a:p>
            <a:pPr eaLnBrk="1" hangingPunct="1">
              <a:lnSpc>
                <a:spcPct val="80000"/>
              </a:lnSpc>
            </a:pPr>
            <a:endParaRPr lang="cs-CZ" sz="2000" b="1" smtClean="0"/>
          </a:p>
          <a:p>
            <a:pPr eaLnBrk="1" hangingPunct="1">
              <a:lnSpc>
                <a:spcPct val="80000"/>
              </a:lnSpc>
            </a:pPr>
            <a:r>
              <a:rPr lang="cs-CZ" sz="2000" b="1" smtClean="0"/>
              <a:t>Finální test - </a:t>
            </a:r>
            <a:r>
              <a:rPr lang="cs-CZ" sz="2000" smtClean="0"/>
              <a:t>výstupem je funkce závislosti účinků na koncentraci testované substance (jemnější škála; nejlépe s faktorem 2); hodnoceny přežití dospělců (mortalita - akutní test) a počty juvenilů (reprodukce - reprodukční test)</a:t>
            </a:r>
          </a:p>
          <a:p>
            <a:pPr eaLnBrk="1" hangingPunct="1">
              <a:lnSpc>
                <a:spcPct val="80000"/>
              </a:lnSpc>
            </a:pPr>
            <a:endParaRPr lang="cs-CZ" sz="2000" smtClean="0"/>
          </a:p>
          <a:p>
            <a:pPr eaLnBrk="1" hangingPunct="1">
              <a:lnSpc>
                <a:spcPct val="80000"/>
              </a:lnSpc>
            </a:pPr>
            <a:r>
              <a:rPr lang="cs-CZ" sz="2000" b="1" smtClean="0"/>
              <a:t>NOEC design</a:t>
            </a:r>
            <a:r>
              <a:rPr lang="cs-CZ" sz="2000" smtClean="0"/>
              <a:t> – méně koncentrací, ale více opakování – např. 5 koncentrací po 5 opakováních a kontrolní varianta (bez chemické látky, na rozpouštědlo apod.)</a:t>
            </a:r>
          </a:p>
          <a:p>
            <a:pPr eaLnBrk="1" hangingPunct="1">
              <a:lnSpc>
                <a:spcPct val="80000"/>
              </a:lnSpc>
            </a:pPr>
            <a:r>
              <a:rPr lang="cs-CZ" sz="2000" b="1" smtClean="0"/>
              <a:t>EC/LC design</a:t>
            </a:r>
            <a:r>
              <a:rPr lang="cs-CZ" sz="2000" smtClean="0"/>
              <a:t> – více koncentrací, méně opakování – regresní metody</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1683">
                                            <p:txEl>
                                              <p:pRg st="0" end="0"/>
                                            </p:txEl>
                                          </p:spTgt>
                                        </p:tgtEl>
                                        <p:attrNameLst>
                                          <p:attrName>style.visibility</p:attrName>
                                        </p:attrNameLst>
                                      </p:cBhvr>
                                      <p:to>
                                        <p:strVal val="visible"/>
                                      </p:to>
                                    </p:set>
                                    <p:anim calcmode="lin" valueType="num">
                                      <p:cBhvr additive="base">
                                        <p:cTn id="7" dur="500" fill="hold"/>
                                        <p:tgtEl>
                                          <p:spTgt spid="71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1683">
                                            <p:txEl>
                                              <p:pRg st="2" end="2"/>
                                            </p:txEl>
                                          </p:spTgt>
                                        </p:tgtEl>
                                        <p:attrNameLst>
                                          <p:attrName>style.visibility</p:attrName>
                                        </p:attrNameLst>
                                      </p:cBhvr>
                                      <p:to>
                                        <p:strVal val="visible"/>
                                      </p:to>
                                    </p:set>
                                    <p:anim calcmode="lin" valueType="num">
                                      <p:cBhvr additive="base">
                                        <p:cTn id="13" dur="500" fill="hold"/>
                                        <p:tgtEl>
                                          <p:spTgt spid="7116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1683">
                                            <p:txEl>
                                              <p:pRg st="4" end="4"/>
                                            </p:txEl>
                                          </p:spTgt>
                                        </p:tgtEl>
                                        <p:attrNameLst>
                                          <p:attrName>style.visibility</p:attrName>
                                        </p:attrNameLst>
                                      </p:cBhvr>
                                      <p:to>
                                        <p:strVal val="visible"/>
                                      </p:to>
                                    </p:set>
                                    <p:anim calcmode="lin" valueType="num">
                                      <p:cBhvr additive="base">
                                        <p:cTn id="19" dur="500" fill="hold"/>
                                        <p:tgtEl>
                                          <p:spTgt spid="7116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1683">
                                            <p:txEl>
                                              <p:pRg st="6" end="6"/>
                                            </p:txEl>
                                          </p:spTgt>
                                        </p:tgtEl>
                                        <p:attrNameLst>
                                          <p:attrName>style.visibility</p:attrName>
                                        </p:attrNameLst>
                                      </p:cBhvr>
                                      <p:to>
                                        <p:strVal val="visible"/>
                                      </p:to>
                                    </p:set>
                                    <p:anim calcmode="lin" valueType="num">
                                      <p:cBhvr additive="base">
                                        <p:cTn id="25" dur="500" fill="hold"/>
                                        <p:tgtEl>
                                          <p:spTgt spid="71168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1683">
                                            <p:txEl>
                                              <p:pRg st="7" end="7"/>
                                            </p:txEl>
                                          </p:spTgt>
                                        </p:tgtEl>
                                        <p:attrNameLst>
                                          <p:attrName>style.visibility</p:attrName>
                                        </p:attrNameLst>
                                      </p:cBhvr>
                                      <p:to>
                                        <p:strVal val="visible"/>
                                      </p:to>
                                    </p:set>
                                    <p:anim calcmode="lin" valueType="num">
                                      <p:cBhvr additive="base">
                                        <p:cTn id="31" dur="500" fill="hold"/>
                                        <p:tgtEl>
                                          <p:spTgt spid="71168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mikroorganismy</a:t>
            </a:r>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smtClean="0"/>
              <a:t>Testy s půdními mikroorganismy</a:t>
            </a:r>
          </a:p>
        </p:txBody>
      </p:sp>
      <p:sp>
        <p:nvSpPr>
          <p:cNvPr id="64515" name="AutoShape 4"/>
          <p:cNvSpPr>
            <a:spLocks noChangeArrowheads="1"/>
          </p:cNvSpPr>
          <p:nvPr/>
        </p:nvSpPr>
        <p:spPr bwMode="auto">
          <a:xfrm>
            <a:off x="598488" y="2954338"/>
            <a:ext cx="1778000" cy="358775"/>
          </a:xfrm>
          <a:prstGeom prst="roundRect">
            <a:avLst>
              <a:gd name="adj" fmla="val 16731"/>
            </a:avLst>
          </a:prstGeom>
          <a:solidFill>
            <a:schemeClr val="accent1"/>
          </a:solidFill>
          <a:ln w="28575">
            <a:solidFill>
              <a:schemeClr val="bg2"/>
            </a:solidFill>
            <a:round/>
            <a:headEnd/>
            <a:tailEnd/>
          </a:ln>
        </p:spPr>
        <p:txBody>
          <a:bodyPr anchor="ctr">
            <a:spAutoFit/>
          </a:bodyPr>
          <a:lstStyle/>
          <a:p>
            <a:pPr algn="ctr"/>
            <a:r>
              <a:rPr lang="cs-CZ" sz="1400" b="0"/>
              <a:t>Soil sampling</a:t>
            </a:r>
          </a:p>
        </p:txBody>
      </p:sp>
      <p:sp>
        <p:nvSpPr>
          <p:cNvPr id="64516" name="AutoShape 5"/>
          <p:cNvSpPr>
            <a:spLocks noChangeArrowheads="1"/>
          </p:cNvSpPr>
          <p:nvPr/>
        </p:nvSpPr>
        <p:spPr bwMode="auto">
          <a:xfrm>
            <a:off x="625475" y="3790950"/>
            <a:ext cx="1724025"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t>Storage</a:t>
            </a:r>
          </a:p>
        </p:txBody>
      </p:sp>
      <p:sp>
        <p:nvSpPr>
          <p:cNvPr id="64517" name="AutoShape 6"/>
          <p:cNvSpPr>
            <a:spLocks noChangeArrowheads="1"/>
          </p:cNvSpPr>
          <p:nvPr/>
        </p:nvSpPr>
        <p:spPr bwMode="auto">
          <a:xfrm>
            <a:off x="611188" y="4665663"/>
            <a:ext cx="1752600" cy="59372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t>Pre-incubation </a:t>
            </a:r>
          </a:p>
          <a:p>
            <a:pPr algn="ctr"/>
            <a:r>
              <a:rPr lang="cs-CZ" sz="1400" b="0"/>
              <a:t>(7 days)</a:t>
            </a:r>
          </a:p>
        </p:txBody>
      </p:sp>
      <p:sp>
        <p:nvSpPr>
          <p:cNvPr id="64518" name="AutoShape 7"/>
          <p:cNvSpPr>
            <a:spLocks noChangeArrowheads="1"/>
          </p:cNvSpPr>
          <p:nvPr/>
        </p:nvSpPr>
        <p:spPr bwMode="auto">
          <a:xfrm>
            <a:off x="623888" y="5938838"/>
            <a:ext cx="1727200"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a:t>START</a:t>
            </a:r>
          </a:p>
        </p:txBody>
      </p:sp>
      <p:sp>
        <p:nvSpPr>
          <p:cNvPr id="64519" name="Text Box 8"/>
          <p:cNvSpPr txBox="1">
            <a:spLocks noChangeArrowheads="1"/>
          </p:cNvSpPr>
          <p:nvPr/>
        </p:nvSpPr>
        <p:spPr bwMode="auto">
          <a:xfrm>
            <a:off x="3430588" y="3730625"/>
            <a:ext cx="1285875"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Substance application</a:t>
            </a:r>
          </a:p>
        </p:txBody>
      </p:sp>
      <p:sp>
        <p:nvSpPr>
          <p:cNvPr id="64520" name="Text Box 9"/>
          <p:cNvSpPr txBox="1">
            <a:spLocks noChangeArrowheads="1"/>
          </p:cNvSpPr>
          <p:nvPr/>
        </p:nvSpPr>
        <p:spPr bwMode="auto">
          <a:xfrm>
            <a:off x="3430588" y="511651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Negative</a:t>
            </a:r>
          </a:p>
          <a:p>
            <a:pPr algn="ctr"/>
            <a:r>
              <a:rPr lang="cs-CZ" sz="1400" b="0"/>
              <a:t>control</a:t>
            </a:r>
          </a:p>
        </p:txBody>
      </p:sp>
      <p:sp>
        <p:nvSpPr>
          <p:cNvPr id="64521" name="Text Box 10"/>
          <p:cNvSpPr txBox="1">
            <a:spLocks noChangeArrowheads="1"/>
          </p:cNvSpPr>
          <p:nvPr/>
        </p:nvSpPr>
        <p:spPr bwMode="auto">
          <a:xfrm>
            <a:off x="3430588" y="625951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Positive</a:t>
            </a:r>
          </a:p>
          <a:p>
            <a:pPr algn="ctr"/>
            <a:r>
              <a:rPr lang="cs-CZ" sz="1400" b="0"/>
              <a:t>control</a:t>
            </a:r>
          </a:p>
        </p:txBody>
      </p:sp>
      <p:sp>
        <p:nvSpPr>
          <p:cNvPr id="64522" name="AutoShape 11"/>
          <p:cNvSpPr>
            <a:spLocks noChangeArrowheads="1"/>
          </p:cNvSpPr>
          <p:nvPr/>
        </p:nvSpPr>
        <p:spPr bwMode="auto">
          <a:xfrm>
            <a:off x="5868988" y="3836988"/>
            <a:ext cx="1654175" cy="2673350"/>
          </a:xfrm>
          <a:prstGeom prst="rightArrowCallout">
            <a:avLst>
              <a:gd name="adj1" fmla="val 13827"/>
              <a:gd name="adj2" fmla="val 16924"/>
              <a:gd name="adj3" fmla="val 15477"/>
              <a:gd name="adj4" fmla="val 66667"/>
            </a:avLst>
          </a:prstGeom>
          <a:solidFill>
            <a:schemeClr val="accent1"/>
          </a:solidFill>
          <a:ln w="28575">
            <a:solidFill>
              <a:schemeClr val="bg2"/>
            </a:solidFill>
            <a:miter lim="800000"/>
            <a:headEnd/>
            <a:tailEnd/>
          </a:ln>
        </p:spPr>
        <p:txBody>
          <a:bodyPr rIns="90000" anchor="ctr">
            <a:spAutoFit/>
          </a:bodyPr>
          <a:lstStyle/>
          <a:p>
            <a:pPr algn="ctr"/>
            <a:r>
              <a:rPr lang="cs-CZ" sz="1400" b="0"/>
              <a:t>7th day</a:t>
            </a:r>
          </a:p>
          <a:p>
            <a:pPr algn="ctr"/>
            <a:endParaRPr lang="cs-CZ" sz="1400" b="0"/>
          </a:p>
          <a:p>
            <a:pPr algn="ctr"/>
            <a:r>
              <a:rPr lang="cs-CZ" sz="1400" b="0"/>
              <a:t> </a:t>
            </a:r>
          </a:p>
          <a:p>
            <a:pPr algn="ctr"/>
            <a:endParaRPr lang="cs-CZ" sz="1400" b="0"/>
          </a:p>
          <a:p>
            <a:pPr algn="ctr"/>
            <a:r>
              <a:rPr lang="cs-CZ" sz="1400" b="0"/>
              <a:t>14th day </a:t>
            </a:r>
          </a:p>
          <a:p>
            <a:pPr algn="ctr"/>
            <a:endParaRPr lang="cs-CZ" sz="1400" b="0"/>
          </a:p>
          <a:p>
            <a:pPr algn="ctr"/>
            <a:endParaRPr lang="cs-CZ" sz="1400" b="0"/>
          </a:p>
          <a:p>
            <a:pPr algn="ctr"/>
            <a:endParaRPr lang="cs-CZ" sz="1400" b="0"/>
          </a:p>
          <a:p>
            <a:pPr algn="ctr"/>
            <a:r>
              <a:rPr lang="cs-CZ" sz="1400" b="0"/>
              <a:t>21st day </a:t>
            </a:r>
          </a:p>
          <a:p>
            <a:pPr algn="ctr"/>
            <a:endParaRPr lang="cs-CZ" sz="1400" b="0"/>
          </a:p>
          <a:p>
            <a:pPr algn="ctr"/>
            <a:endParaRPr lang="cs-CZ" sz="1400" b="0"/>
          </a:p>
          <a:p>
            <a:pPr algn="ctr"/>
            <a:r>
              <a:rPr lang="cs-CZ" sz="1400" b="0"/>
              <a:t>28th day</a:t>
            </a:r>
          </a:p>
        </p:txBody>
      </p:sp>
      <p:sp>
        <p:nvSpPr>
          <p:cNvPr id="64523" name="Text Box 12"/>
          <p:cNvSpPr txBox="1">
            <a:spLocks noChangeArrowheads="1"/>
          </p:cNvSpPr>
          <p:nvPr/>
        </p:nvSpPr>
        <p:spPr bwMode="auto">
          <a:xfrm>
            <a:off x="7667625" y="4868863"/>
            <a:ext cx="1476375" cy="546100"/>
          </a:xfrm>
          <a:prstGeom prst="rect">
            <a:avLst/>
          </a:prstGeom>
          <a:solidFill>
            <a:schemeClr val="accent1"/>
          </a:solidFill>
          <a:ln w="28575">
            <a:solidFill>
              <a:schemeClr val="bg2"/>
            </a:solidFill>
            <a:miter lim="800000"/>
            <a:headEnd/>
            <a:tailEnd/>
          </a:ln>
        </p:spPr>
        <p:txBody>
          <a:bodyPr>
            <a:spAutoFit/>
          </a:bodyPr>
          <a:lstStyle/>
          <a:p>
            <a:pPr algn="ctr"/>
            <a:r>
              <a:rPr lang="cs-CZ" sz="1400"/>
              <a:t>Microbial parameters</a:t>
            </a:r>
          </a:p>
        </p:txBody>
      </p:sp>
      <p:cxnSp>
        <p:nvCxnSpPr>
          <p:cNvPr id="64524" name="AutoShape 13"/>
          <p:cNvCxnSpPr>
            <a:cxnSpLocks noChangeShapeType="1"/>
            <a:stCxn id="64518" idx="3"/>
            <a:endCxn id="64519" idx="1"/>
          </p:cNvCxnSpPr>
          <p:nvPr/>
        </p:nvCxnSpPr>
        <p:spPr bwMode="auto">
          <a:xfrm flipV="1">
            <a:off x="2365375" y="4003675"/>
            <a:ext cx="1050925" cy="2114550"/>
          </a:xfrm>
          <a:prstGeom prst="straightConnector1">
            <a:avLst/>
          </a:prstGeom>
          <a:noFill/>
          <a:ln w="28575">
            <a:solidFill>
              <a:schemeClr val="bg2"/>
            </a:solidFill>
            <a:round/>
            <a:headEnd/>
            <a:tailEnd type="triangle" w="med" len="med"/>
          </a:ln>
        </p:spPr>
      </p:cxnSp>
      <p:cxnSp>
        <p:nvCxnSpPr>
          <p:cNvPr id="64525" name="AutoShape 14"/>
          <p:cNvCxnSpPr>
            <a:cxnSpLocks noChangeShapeType="1"/>
            <a:stCxn id="64518" idx="3"/>
            <a:endCxn id="64520" idx="1"/>
          </p:cNvCxnSpPr>
          <p:nvPr/>
        </p:nvCxnSpPr>
        <p:spPr bwMode="auto">
          <a:xfrm flipV="1">
            <a:off x="2365375" y="5389563"/>
            <a:ext cx="1050925" cy="728662"/>
          </a:xfrm>
          <a:prstGeom prst="straightConnector1">
            <a:avLst/>
          </a:prstGeom>
          <a:noFill/>
          <a:ln w="28575">
            <a:solidFill>
              <a:schemeClr val="bg2"/>
            </a:solidFill>
            <a:round/>
            <a:headEnd/>
            <a:tailEnd type="triangle" w="med" len="med"/>
          </a:ln>
        </p:spPr>
      </p:cxnSp>
      <p:cxnSp>
        <p:nvCxnSpPr>
          <p:cNvPr id="64526" name="AutoShape 15"/>
          <p:cNvCxnSpPr>
            <a:cxnSpLocks noChangeShapeType="1"/>
            <a:stCxn id="64518" idx="3"/>
            <a:endCxn id="64521" idx="1"/>
          </p:cNvCxnSpPr>
          <p:nvPr/>
        </p:nvCxnSpPr>
        <p:spPr bwMode="auto">
          <a:xfrm>
            <a:off x="2365375" y="6118225"/>
            <a:ext cx="1050925" cy="414338"/>
          </a:xfrm>
          <a:prstGeom prst="straightConnector1">
            <a:avLst/>
          </a:prstGeom>
          <a:noFill/>
          <a:ln w="28575">
            <a:solidFill>
              <a:schemeClr val="bg2"/>
            </a:solidFill>
            <a:round/>
            <a:headEnd/>
            <a:tailEnd type="triangle" w="med" len="med"/>
          </a:ln>
        </p:spPr>
      </p:cxnSp>
      <p:cxnSp>
        <p:nvCxnSpPr>
          <p:cNvPr id="64527" name="AutoShape 16"/>
          <p:cNvCxnSpPr>
            <a:cxnSpLocks noChangeShapeType="1"/>
            <a:stCxn id="64515" idx="2"/>
            <a:endCxn id="64516" idx="0"/>
          </p:cNvCxnSpPr>
          <p:nvPr/>
        </p:nvCxnSpPr>
        <p:spPr bwMode="auto">
          <a:xfrm>
            <a:off x="1487488" y="3327400"/>
            <a:ext cx="0" cy="449263"/>
          </a:xfrm>
          <a:prstGeom prst="straightConnector1">
            <a:avLst/>
          </a:prstGeom>
          <a:noFill/>
          <a:ln w="28575">
            <a:solidFill>
              <a:schemeClr val="bg2"/>
            </a:solidFill>
            <a:round/>
            <a:headEnd/>
            <a:tailEnd type="triangle" w="med" len="med"/>
          </a:ln>
        </p:spPr>
      </p:cxnSp>
      <p:cxnSp>
        <p:nvCxnSpPr>
          <p:cNvPr id="64528" name="AutoShape 17"/>
          <p:cNvCxnSpPr>
            <a:cxnSpLocks noChangeShapeType="1"/>
            <a:stCxn id="64516" idx="2"/>
            <a:endCxn id="64517" idx="0"/>
          </p:cNvCxnSpPr>
          <p:nvPr/>
        </p:nvCxnSpPr>
        <p:spPr bwMode="auto">
          <a:xfrm>
            <a:off x="1487488" y="4164013"/>
            <a:ext cx="0" cy="487362"/>
          </a:xfrm>
          <a:prstGeom prst="straightConnector1">
            <a:avLst/>
          </a:prstGeom>
          <a:noFill/>
          <a:ln w="28575">
            <a:solidFill>
              <a:schemeClr val="bg2"/>
            </a:solidFill>
            <a:round/>
            <a:headEnd/>
            <a:tailEnd type="triangle" w="med" len="med"/>
          </a:ln>
        </p:spPr>
      </p:cxnSp>
      <p:cxnSp>
        <p:nvCxnSpPr>
          <p:cNvPr id="64529" name="AutoShape 18"/>
          <p:cNvCxnSpPr>
            <a:cxnSpLocks noChangeShapeType="1"/>
            <a:stCxn id="64517" idx="2"/>
            <a:endCxn id="64518" idx="0"/>
          </p:cNvCxnSpPr>
          <p:nvPr/>
        </p:nvCxnSpPr>
        <p:spPr bwMode="auto">
          <a:xfrm>
            <a:off x="1487488" y="5273675"/>
            <a:ext cx="0" cy="650875"/>
          </a:xfrm>
          <a:prstGeom prst="straightConnector1">
            <a:avLst/>
          </a:prstGeom>
          <a:noFill/>
          <a:ln w="28575">
            <a:solidFill>
              <a:schemeClr val="bg2"/>
            </a:solidFill>
            <a:round/>
            <a:headEnd/>
            <a:tailEnd type="triangle" w="med" len="med"/>
          </a:ln>
        </p:spPr>
      </p:cxnSp>
      <p:sp>
        <p:nvSpPr>
          <p:cNvPr id="64530" name="AutoShape 19"/>
          <p:cNvSpPr>
            <a:spLocks noChangeArrowheads="1"/>
          </p:cNvSpPr>
          <p:nvPr/>
        </p:nvSpPr>
        <p:spPr bwMode="auto">
          <a:xfrm>
            <a:off x="4802188" y="37687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4531" name="AutoShape 20"/>
          <p:cNvSpPr>
            <a:spLocks noChangeArrowheads="1"/>
          </p:cNvSpPr>
          <p:nvPr/>
        </p:nvSpPr>
        <p:spPr bwMode="auto">
          <a:xfrm>
            <a:off x="4802188" y="51403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4532" name="AutoShape 21"/>
          <p:cNvSpPr>
            <a:spLocks noChangeArrowheads="1"/>
          </p:cNvSpPr>
          <p:nvPr/>
        </p:nvSpPr>
        <p:spPr bwMode="auto">
          <a:xfrm>
            <a:off x="4802188" y="62833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374806" name="Rectangle 22"/>
          <p:cNvSpPr>
            <a:spLocks noChangeArrowheads="1"/>
          </p:cNvSpPr>
          <p:nvPr/>
        </p:nvSpPr>
        <p:spPr bwMode="auto">
          <a:xfrm>
            <a:off x="4067175" y="2636838"/>
            <a:ext cx="3024188" cy="758825"/>
          </a:xfrm>
          <a:prstGeom prst="rect">
            <a:avLst/>
          </a:prstGeom>
          <a:solidFill>
            <a:schemeClr val="accent1"/>
          </a:solidFill>
          <a:ln w="28575">
            <a:solidFill>
              <a:schemeClr val="bg2"/>
            </a:solidFill>
            <a:miter lim="800000"/>
            <a:headEnd/>
            <a:tailEnd/>
          </a:ln>
          <a:effectLst>
            <a:outerShdw dist="107763" dir="2700000" algn="ctr" rotWithShape="0">
              <a:schemeClr val="bg2">
                <a:alpha val="50000"/>
              </a:schemeClr>
            </a:outerShdw>
          </a:effectLst>
        </p:spPr>
        <p:txBody>
          <a:bodyPr>
            <a:spAutoFit/>
          </a:bodyPr>
          <a:lstStyle/>
          <a:p>
            <a:pPr>
              <a:defRPr/>
            </a:pPr>
            <a:r>
              <a:rPr lang="en-US" sz="1400">
                <a:effectLst>
                  <a:outerShdw blurRad="38100" dist="38100" dir="2700000" algn="tl">
                    <a:srgbClr val="FFFFFF"/>
                  </a:outerShdw>
                </a:effectLst>
              </a:rPr>
              <a:t>10</a:t>
            </a:r>
            <a:r>
              <a:rPr lang="cs-CZ" sz="1400">
                <a:effectLst>
                  <a:outerShdw blurRad="38100" dist="38100" dir="2700000" algn="tl">
                    <a:srgbClr val="FFFFFF"/>
                  </a:outerShdw>
                </a:effectLst>
              </a:rPr>
              <a:t> </a:t>
            </a:r>
            <a:r>
              <a:rPr lang="en-US" sz="1400">
                <a:effectLst>
                  <a:outerShdw blurRad="38100" dist="38100" dir="2700000" algn="tl">
                    <a:srgbClr val="FFFFFF"/>
                  </a:outerShdw>
                </a:effectLst>
              </a:rPr>
              <a:t>g per replicate</a:t>
            </a:r>
            <a:endParaRPr lang="cs-CZ" sz="1400">
              <a:effectLst>
                <a:outerShdw blurRad="38100" dist="38100" dir="2700000" algn="tl">
                  <a:srgbClr val="FFFFFF"/>
                </a:outerShdw>
              </a:effectLst>
            </a:endParaRPr>
          </a:p>
          <a:p>
            <a:pPr>
              <a:defRPr/>
            </a:pPr>
            <a:r>
              <a:rPr lang="en-US" sz="1400">
                <a:effectLst>
                  <a:outerShdw blurRad="38100" dist="38100" dir="2700000" algn="tl">
                    <a:srgbClr val="FFFFFF"/>
                  </a:outerShdw>
                </a:effectLst>
              </a:rPr>
              <a:t>aerobic conditions</a:t>
            </a:r>
            <a:endParaRPr lang="cs-CZ" sz="1400">
              <a:effectLst>
                <a:outerShdw blurRad="38100" dist="38100" dir="2700000" algn="tl">
                  <a:srgbClr val="FFFFFF"/>
                </a:outerShdw>
              </a:effectLst>
            </a:endParaRPr>
          </a:p>
          <a:p>
            <a:pPr>
              <a:defRPr/>
            </a:pPr>
            <a:r>
              <a:rPr lang="en-US" sz="1400">
                <a:effectLst>
                  <a:outerShdw blurRad="38100" dist="38100" dir="2700000" algn="tl">
                    <a:srgbClr val="FFFFFF"/>
                  </a:outerShdw>
                </a:effectLst>
              </a:rPr>
              <a:t>60% WHC; 22°C</a:t>
            </a:r>
            <a:r>
              <a:rPr lang="cs-CZ" sz="1400">
                <a:effectLst>
                  <a:outerShdw blurRad="38100" dist="38100" dir="2700000" algn="tl">
                    <a:srgbClr val="FFFFFF"/>
                  </a:outerShdw>
                </a:effectLst>
              </a:rPr>
              <a:t>; dark</a:t>
            </a:r>
            <a:endParaRPr lang="en-US" sz="1400">
              <a:effectLst>
                <a:outerShdw blurRad="38100" dist="38100" dir="2700000" algn="tl">
                  <a:srgbClr val="FFFFFF"/>
                </a:outerShdw>
              </a:effectLst>
            </a:endParaRPr>
          </a:p>
        </p:txBody>
      </p:sp>
      <p:graphicFrame>
        <p:nvGraphicFramePr>
          <p:cNvPr id="374858" name="Group 74"/>
          <p:cNvGraphicFramePr>
            <a:graphicFrameLocks noGrp="1"/>
          </p:cNvGraphicFramePr>
          <p:nvPr>
            <p:ph idx="1"/>
          </p:nvPr>
        </p:nvGraphicFramePr>
        <p:xfrm>
          <a:off x="755650" y="1341438"/>
          <a:ext cx="7488238" cy="1176338"/>
        </p:xfrm>
        <a:graphic>
          <a:graphicData uri="http://schemas.openxmlformats.org/drawingml/2006/table">
            <a:tbl>
              <a:tblPr/>
              <a:tblGrid>
                <a:gridCol w="7488238">
                  <a:extLst>
                    <a:ext uri="{9D8B030D-6E8A-4147-A177-3AD203B41FA5}">
                      <a16:colId xmlns:a16="http://schemas.microsoft.com/office/drawing/2014/main" val="20000"/>
                    </a:ext>
                  </a:extLst>
                </a:gridCol>
              </a:tblGrid>
              <a:tr h="3603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omic Sans MS" pitchFamily="66" charset="0"/>
                          <a:cs typeface="Arial" charset="0"/>
                        </a:rPr>
                        <a:t>OECD 216 (2000) Soil Microorganisms, Nitrogen Transformation Test</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877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cs-CZ" sz="1200" b="0" i="0" u="none" strike="noStrike" cap="none" normalizeH="0" baseline="0" smtClean="0">
                          <a:ln>
                            <a:noFill/>
                          </a:ln>
                          <a:solidFill>
                            <a:schemeClr val="tx1"/>
                          </a:solidFill>
                          <a:effectLst/>
                          <a:latin typeface="Comic Sans MS" pitchFamily="66" charset="0"/>
                          <a:cs typeface="Arial" charset="0"/>
                        </a:rPr>
                        <a:t>OECD 217 (2000) Soil Microorganisms, Carbon Transformation Test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587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rPr>
                        <a:t>ISO 14238</a:t>
                      </a:r>
                      <a:r>
                        <a:rPr kumimoji="0" lang="cs-CZ" sz="1200" b="0" i="0" u="none" strike="noStrike" cap="none" normalizeH="0" baseline="0" smtClean="0">
                          <a:ln>
                            <a:noFill/>
                          </a:ln>
                          <a:solidFill>
                            <a:schemeClr val="tx1"/>
                          </a:solidFill>
                          <a:effectLst/>
                          <a:latin typeface="Comic Sans MS" pitchFamily="66" charset="0"/>
                        </a:rPr>
                        <a:t> (</a:t>
                      </a:r>
                      <a:r>
                        <a:rPr kumimoji="0" lang="en-US" sz="1200" b="0" i="0" u="none" strike="noStrike" cap="none" normalizeH="0" baseline="0" smtClean="0">
                          <a:ln>
                            <a:noFill/>
                          </a:ln>
                          <a:solidFill>
                            <a:schemeClr val="tx1"/>
                          </a:solidFill>
                          <a:effectLst/>
                          <a:latin typeface="Comic Sans MS" pitchFamily="66" charset="0"/>
                        </a:rPr>
                        <a:t>1997</a:t>
                      </a:r>
                      <a:r>
                        <a:rPr kumimoji="0" lang="cs-CZ" sz="1200" b="0" i="0" u="none" strike="noStrike" cap="none" normalizeH="0" baseline="0" smtClean="0">
                          <a:ln>
                            <a:noFill/>
                          </a:ln>
                          <a:solidFill>
                            <a:schemeClr val="tx1"/>
                          </a:solidFill>
                          <a:effectLst/>
                          <a:latin typeface="Comic Sans MS" pitchFamily="66" charset="0"/>
                        </a:rPr>
                        <a:t>)</a:t>
                      </a:r>
                      <a:r>
                        <a:rPr kumimoji="0" lang="en-US" sz="1200" b="0" i="0" u="none" strike="noStrike" cap="none" normalizeH="0" baseline="0" smtClean="0">
                          <a:ln>
                            <a:noFill/>
                          </a:ln>
                          <a:solidFill>
                            <a:schemeClr val="tx1"/>
                          </a:solidFill>
                          <a:effectLst/>
                          <a:latin typeface="Comic Sans MS" pitchFamily="66" charset="0"/>
                        </a:rPr>
                        <a:t> Determination of nitrogen mineralization and nitrification in soils and the influence of chemicals on these processes</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smtClean="0"/>
              <a:t>Požadavky na půdu</a:t>
            </a:r>
          </a:p>
        </p:txBody>
      </p:sp>
      <p:sp>
        <p:nvSpPr>
          <p:cNvPr id="65539"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z="2000" smtClean="0"/>
              <a:t>přirozená půda, která je vybrána tak, aby byla citlivá vůči kontaminaci a splňovala tzv. "nejhorší scénář", tj. maximální expozici mikroorganismů polutantu v této půdě:</a:t>
            </a:r>
          </a:p>
          <a:p>
            <a:pPr lvl="1" eaLnBrk="1" hangingPunct="1">
              <a:lnSpc>
                <a:spcPct val="90000"/>
              </a:lnSpc>
            </a:pPr>
            <a:r>
              <a:rPr lang="cs-CZ" sz="1800" smtClean="0"/>
              <a:t> více než 70% písku</a:t>
            </a:r>
          </a:p>
          <a:p>
            <a:pPr lvl="1" eaLnBrk="1" hangingPunct="1">
              <a:lnSpc>
                <a:spcPct val="90000"/>
              </a:lnSpc>
            </a:pPr>
            <a:r>
              <a:rPr lang="cs-CZ" sz="1800" smtClean="0"/>
              <a:t> pH 5,5 - 7,0</a:t>
            </a:r>
          </a:p>
          <a:p>
            <a:pPr lvl="1" eaLnBrk="1" hangingPunct="1">
              <a:lnSpc>
                <a:spcPct val="90000"/>
              </a:lnSpc>
            </a:pPr>
            <a:r>
              <a:rPr lang="cs-CZ" sz="1800" smtClean="0"/>
              <a:t> Corg 0,5 - 1,5%</a:t>
            </a:r>
          </a:p>
          <a:p>
            <a:pPr lvl="1" eaLnBrk="1" hangingPunct="1">
              <a:lnSpc>
                <a:spcPct val="90000"/>
              </a:lnSpc>
            </a:pPr>
            <a:r>
              <a:rPr lang="cs-CZ" sz="1800" smtClean="0"/>
              <a:t> Cbio/Corg více než 1% (dostatečné oživení)</a:t>
            </a:r>
          </a:p>
          <a:p>
            <a:pPr lvl="1" eaLnBrk="1" hangingPunct="1">
              <a:lnSpc>
                <a:spcPct val="90000"/>
              </a:lnSpc>
            </a:pPr>
            <a:r>
              <a:rPr lang="cs-CZ" sz="1800" smtClean="0"/>
              <a:t> kationtová výměnná kapacita vyšší než 70 mmol/kg</a:t>
            </a:r>
          </a:p>
          <a:p>
            <a:pPr eaLnBrk="1" hangingPunct="1">
              <a:lnSpc>
                <a:spcPct val="90000"/>
              </a:lnSpc>
            </a:pPr>
            <a:endParaRPr lang="cs-CZ" sz="2000" smtClean="0"/>
          </a:p>
          <a:p>
            <a:pPr eaLnBrk="1" hangingPunct="1">
              <a:lnSpc>
                <a:spcPct val="90000"/>
              </a:lnSpc>
            </a:pPr>
            <a:r>
              <a:rPr lang="cs-CZ" sz="2000" smtClean="0"/>
              <a:t>v historicky známé době nekontaminovaná (adaptace společenstva)</a:t>
            </a:r>
          </a:p>
          <a:p>
            <a:pPr eaLnBrk="1" hangingPunct="1">
              <a:lnSpc>
                <a:spcPct val="90000"/>
              </a:lnSpc>
            </a:pPr>
            <a:endParaRPr lang="cs-CZ" sz="2000" smtClean="0"/>
          </a:p>
          <a:p>
            <a:pPr eaLnBrk="1" hangingPunct="1">
              <a:lnSpc>
                <a:spcPct val="90000"/>
              </a:lnSpc>
              <a:buFont typeface="Wingdings" pitchFamily="2" charset="2"/>
              <a:buNone/>
            </a:pPr>
            <a:r>
              <a:rPr lang="cs-CZ" sz="2000" b="1" smtClean="0"/>
              <a:t>Alternativy:</a:t>
            </a:r>
          </a:p>
          <a:p>
            <a:pPr eaLnBrk="1" hangingPunct="1">
              <a:lnSpc>
                <a:spcPct val="90000"/>
              </a:lnSpc>
            </a:pPr>
            <a:r>
              <a:rPr lang="cs-CZ" sz="2000" smtClean="0"/>
              <a:t>vzhledem k možnosti přítomnosti resistentních mikroorganismů v reálném společenstvu existují postupy, kdy je do sterilizované přirozené půdy inokulována specifická kultura mikroorganismů (</a:t>
            </a:r>
            <a:r>
              <a:rPr lang="cs-CZ" sz="2000" i="1" smtClean="0"/>
              <a:t>Pseudomonas putida, Bacillus cereus</a:t>
            </a:r>
            <a:r>
              <a:rPr lang="cs-CZ" sz="2000" smtClean="0"/>
              <a:t>) </a:t>
            </a:r>
            <a:r>
              <a:rPr lang="cs-CZ" sz="2000" smtClean="0">
                <a:sym typeface="Wingdings" pitchFamily="2" charset="2"/>
              </a:rPr>
              <a:t></a:t>
            </a:r>
            <a:r>
              <a:rPr lang="cs-CZ" sz="2000" smtClean="0"/>
              <a:t> plynulý přechod k </a:t>
            </a:r>
            <a:r>
              <a:rPr lang="cs-CZ" sz="2000" b="1" smtClean="0"/>
              <a:t>"solid phase testům (SPT)“</a:t>
            </a:r>
            <a:r>
              <a:rPr lang="en-US" sz="2000" smtClean="0"/>
              <a:t> toxicit</a:t>
            </a:r>
            <a:r>
              <a:rPr lang="cs-CZ" sz="2000" smtClean="0"/>
              <a:t>y s prokaryoty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cs-CZ" smtClean="0"/>
              <a:t>Endpointy v mikrobiálním testu</a:t>
            </a:r>
          </a:p>
        </p:txBody>
      </p:sp>
      <p:sp>
        <p:nvSpPr>
          <p:cNvPr id="66563" name="Rectangle 120"/>
          <p:cNvSpPr>
            <a:spLocks noGrp="1" noChangeArrowheads="1"/>
          </p:cNvSpPr>
          <p:nvPr>
            <p:ph type="body" idx="1"/>
          </p:nvPr>
        </p:nvSpPr>
        <p:spPr/>
        <p:txBody>
          <a:bodyPr/>
          <a:lstStyle/>
          <a:p>
            <a:pPr eaLnBrk="1" hangingPunct="1">
              <a:lnSpc>
                <a:spcPct val="90000"/>
              </a:lnSpc>
            </a:pPr>
            <a:r>
              <a:rPr lang="cs-CZ" smtClean="0"/>
              <a:t>Standarně pouze mineralizace dusíku a uhlíku jako produkci CO</a:t>
            </a:r>
            <a:r>
              <a:rPr lang="cs-CZ" baseline="-25000" smtClean="0"/>
              <a:t>2</a:t>
            </a:r>
            <a:r>
              <a:rPr lang="cs-CZ" smtClean="0"/>
              <a:t> a sumy minerálních forem dusíku (NH</a:t>
            </a:r>
            <a:r>
              <a:rPr lang="cs-CZ" baseline="-25000" smtClean="0"/>
              <a:t>4</a:t>
            </a:r>
            <a:r>
              <a:rPr lang="en-US" smtClean="0"/>
              <a:t>+</a:t>
            </a:r>
            <a:r>
              <a:rPr lang="cs-CZ" smtClean="0"/>
              <a:t>, NO</a:t>
            </a:r>
            <a:r>
              <a:rPr lang="cs-CZ" baseline="-25000" smtClean="0"/>
              <a:t>2</a:t>
            </a:r>
            <a:r>
              <a:rPr lang="cs-CZ" smtClean="0"/>
              <a:t>-, NO</a:t>
            </a:r>
            <a:r>
              <a:rPr lang="cs-CZ" baseline="-25000" smtClean="0"/>
              <a:t>3</a:t>
            </a:r>
            <a:r>
              <a:rPr lang="cs-CZ" smtClean="0"/>
              <a:t>-)</a:t>
            </a:r>
          </a:p>
          <a:p>
            <a:pPr eaLnBrk="1" hangingPunct="1">
              <a:lnSpc>
                <a:spcPct val="90000"/>
              </a:lnSpc>
              <a:buFont typeface="Wingdings" pitchFamily="2" charset="2"/>
              <a:buNone/>
            </a:pPr>
            <a:endParaRPr lang="cs-CZ" smtClean="0"/>
          </a:p>
          <a:p>
            <a:pPr eaLnBrk="1" hangingPunct="1">
              <a:lnSpc>
                <a:spcPct val="90000"/>
              </a:lnSpc>
            </a:pPr>
            <a:r>
              <a:rPr lang="cs-CZ" smtClean="0"/>
              <a:t>Lze ale stanovit i další parametry:</a:t>
            </a:r>
          </a:p>
          <a:p>
            <a:pPr lvl="1" eaLnBrk="1" hangingPunct="1">
              <a:lnSpc>
                <a:spcPct val="90000"/>
              </a:lnSpc>
            </a:pPr>
            <a:r>
              <a:rPr lang="cs-CZ" smtClean="0"/>
              <a:t>Mikrobiální biomasu</a:t>
            </a:r>
          </a:p>
          <a:p>
            <a:pPr lvl="1" eaLnBrk="1" hangingPunct="1">
              <a:lnSpc>
                <a:spcPct val="90000"/>
              </a:lnSpc>
            </a:pPr>
            <a:r>
              <a:rPr lang="cs-CZ" smtClean="0"/>
              <a:t>Substrátem indukovanou respiraci</a:t>
            </a:r>
          </a:p>
          <a:p>
            <a:pPr lvl="1" eaLnBrk="1" hangingPunct="1">
              <a:lnSpc>
                <a:spcPct val="90000"/>
              </a:lnSpc>
            </a:pPr>
            <a:r>
              <a:rPr lang="cs-CZ" smtClean="0"/>
              <a:t>Enzymatické aktivity</a:t>
            </a:r>
          </a:p>
          <a:p>
            <a:pPr lvl="1" eaLnBrk="1" hangingPunct="1">
              <a:lnSpc>
                <a:spcPct val="90000"/>
              </a:lnSpc>
            </a:pPr>
            <a:r>
              <a:rPr lang="cs-CZ" smtClean="0"/>
              <a:t>Kinetiku mineralizace C a N</a:t>
            </a:r>
          </a:p>
          <a:p>
            <a:pPr lvl="1" eaLnBrk="1" hangingPunct="1">
              <a:lnSpc>
                <a:spcPct val="90000"/>
              </a:lnSpc>
            </a:pPr>
            <a:r>
              <a:rPr lang="cs-CZ" smtClean="0"/>
              <a:t>Amonifikaci, nitrifikaci</a:t>
            </a:r>
          </a:p>
          <a:p>
            <a:pPr lvl="1" eaLnBrk="1" hangingPunct="1">
              <a:lnSpc>
                <a:spcPct val="90000"/>
              </a:lnSpc>
            </a:pPr>
            <a:r>
              <a:rPr lang="cs-CZ" smtClean="0"/>
              <a:t>Diverzitu</a:t>
            </a:r>
          </a:p>
          <a:p>
            <a:pPr lvl="1" eaLnBrk="1" hangingPunct="1">
              <a:lnSpc>
                <a:spcPct val="90000"/>
              </a:lnSpc>
            </a:pPr>
            <a:endParaRPr lang="cs-CZ" smtClean="0"/>
          </a:p>
          <a:p>
            <a:pPr eaLnBrk="1" hangingPunct="1">
              <a:lnSpc>
                <a:spcPct val="90000"/>
              </a:lnSpc>
            </a:pPr>
            <a:r>
              <a:rPr lang="cs-CZ" b="1" smtClean="0"/>
              <a:t>Výstupy:</a:t>
            </a:r>
            <a:r>
              <a:rPr lang="cs-CZ" smtClean="0"/>
              <a:t> NOEC, LOEC, LC50, EC50, IC50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smtClean="0"/>
              <a:t>Stanovení mikrobiální biomasy</a:t>
            </a:r>
          </a:p>
        </p:txBody>
      </p:sp>
      <p:sp>
        <p:nvSpPr>
          <p:cNvPr id="67587" name="Rectangle 4"/>
          <p:cNvSpPr>
            <a:spLocks noGrp="1" noChangeArrowheads="1"/>
          </p:cNvSpPr>
          <p:nvPr>
            <p:ph type="body" sz="half" idx="1"/>
          </p:nvPr>
        </p:nvSpPr>
        <p:spPr>
          <a:xfrm>
            <a:off x="755650" y="1341438"/>
            <a:ext cx="7345363" cy="4791075"/>
          </a:xfrm>
        </p:spPr>
        <p:txBody>
          <a:bodyPr/>
          <a:lstStyle/>
          <a:p>
            <a:pPr eaLnBrk="1" hangingPunct="1">
              <a:buFont typeface="Wingdings" pitchFamily="2" charset="2"/>
              <a:buNone/>
            </a:pPr>
            <a:r>
              <a:rPr lang="cs-CZ" smtClean="0"/>
              <a:t>Fumigačně-extrakční metoda</a:t>
            </a:r>
          </a:p>
        </p:txBody>
      </p:sp>
      <p:pic>
        <p:nvPicPr>
          <p:cNvPr id="67588" name="Picture 3"/>
          <p:cNvPicPr>
            <a:picLocks noGrp="1" noChangeAspect="1" noChangeArrowheads="1"/>
          </p:cNvPicPr>
          <p:nvPr>
            <p:ph idx="4294967295"/>
          </p:nvPr>
        </p:nvPicPr>
        <p:blipFill>
          <a:blip r:embed="rId2" cstate="print"/>
          <a:srcRect/>
          <a:stretch>
            <a:fillRect/>
          </a:stretch>
        </p:blipFill>
        <p:spPr>
          <a:xfrm>
            <a:off x="1403350" y="1916113"/>
            <a:ext cx="6619875" cy="4537075"/>
          </a:xfrm>
          <a:noFill/>
          <a:ln w="57150">
            <a:solidFill>
              <a:schemeClr val="bg1"/>
            </a:solidFill>
          </a:ln>
        </p:spPr>
      </p:pic>
      <p:graphicFrame>
        <p:nvGraphicFramePr>
          <p:cNvPr id="458809" name="Group 57"/>
          <p:cNvGraphicFramePr>
            <a:graphicFrameLocks noGrp="1"/>
          </p:cNvGraphicFramePr>
          <p:nvPr>
            <p:ph sz="half" idx="2"/>
          </p:nvPr>
        </p:nvGraphicFramePr>
        <p:xfrm>
          <a:off x="0" y="6524625"/>
          <a:ext cx="8388350" cy="333375"/>
        </p:xfrm>
        <a:graphic>
          <a:graphicData uri="http://schemas.openxmlformats.org/drawingml/2006/table">
            <a:tbl>
              <a:tblPr/>
              <a:tblGrid>
                <a:gridCol w="1141413">
                  <a:extLst>
                    <a:ext uri="{9D8B030D-6E8A-4147-A177-3AD203B41FA5}">
                      <a16:colId xmlns:a16="http://schemas.microsoft.com/office/drawing/2014/main" val="20000"/>
                    </a:ext>
                  </a:extLst>
                </a:gridCol>
                <a:gridCol w="573087">
                  <a:extLst>
                    <a:ext uri="{9D8B030D-6E8A-4147-A177-3AD203B41FA5}">
                      <a16:colId xmlns:a16="http://schemas.microsoft.com/office/drawing/2014/main" val="20001"/>
                    </a:ext>
                  </a:extLst>
                </a:gridCol>
                <a:gridCol w="6673850">
                  <a:extLst>
                    <a:ext uri="{9D8B030D-6E8A-4147-A177-3AD203B41FA5}">
                      <a16:colId xmlns:a16="http://schemas.microsoft.com/office/drawing/2014/main" val="20002"/>
                    </a:ext>
                  </a:extLst>
                </a:gridCol>
              </a:tblGrid>
              <a:tr h="3333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14240-2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soil microbial biomass - Part 2: Fumigation-extraction method</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cs-CZ" smtClean="0"/>
              <a:t>Bazální a potenciální respirace</a:t>
            </a:r>
          </a:p>
        </p:txBody>
      </p:sp>
      <p:pic>
        <p:nvPicPr>
          <p:cNvPr id="68611" name="Picture 4" descr="64"/>
          <p:cNvPicPr>
            <a:picLocks noGrp="1" noChangeAspect="1" noChangeArrowheads="1"/>
          </p:cNvPicPr>
          <p:nvPr>
            <p:ph sz="half" idx="1"/>
          </p:nvPr>
        </p:nvPicPr>
        <p:blipFill>
          <a:blip r:embed="rId2" cstate="print"/>
          <a:srcRect l="17375" t="19714" r="1501" b="13330"/>
          <a:stretch>
            <a:fillRect/>
          </a:stretch>
        </p:blipFill>
        <p:spPr>
          <a:xfrm>
            <a:off x="539750" y="1412875"/>
            <a:ext cx="7993063" cy="4767263"/>
          </a:xfrm>
          <a:noFill/>
          <a:ln w="57150">
            <a:solidFill>
              <a:schemeClr val="bg1"/>
            </a:solidFill>
          </a:ln>
        </p:spPr>
      </p:pic>
      <p:sp>
        <p:nvSpPr>
          <p:cNvPr id="68612" name="Rectangle 6"/>
          <p:cNvSpPr>
            <a:spLocks noChangeArrowheads="1"/>
          </p:cNvSpPr>
          <p:nvPr/>
        </p:nvSpPr>
        <p:spPr bwMode="auto">
          <a:xfrm>
            <a:off x="611188" y="5229225"/>
            <a:ext cx="7848600" cy="863600"/>
          </a:xfrm>
          <a:prstGeom prst="rect">
            <a:avLst/>
          </a:prstGeom>
          <a:solidFill>
            <a:schemeClr val="bg1"/>
          </a:solidFill>
          <a:ln w="9525">
            <a:noFill/>
            <a:miter lim="800000"/>
            <a:headEnd/>
            <a:tailEnd/>
          </a:ln>
        </p:spPr>
        <p:txBody>
          <a:bodyPr wrap="none" anchor="ctr"/>
          <a:lstStyle/>
          <a:p>
            <a:pPr algn="ctr"/>
            <a:r>
              <a:rPr lang="cs-CZ"/>
              <a:t>Bazální respirace                                       Potenciální respirace</a:t>
            </a:r>
          </a:p>
        </p:txBody>
      </p:sp>
      <p:sp>
        <p:nvSpPr>
          <p:cNvPr id="68613" name="Oval 8"/>
          <p:cNvSpPr>
            <a:spLocks noChangeArrowheads="1"/>
          </p:cNvSpPr>
          <p:nvPr/>
        </p:nvSpPr>
        <p:spPr bwMode="auto">
          <a:xfrm>
            <a:off x="7092950" y="1268413"/>
            <a:ext cx="1079500" cy="503237"/>
          </a:xfrm>
          <a:prstGeom prst="ellipse">
            <a:avLst/>
          </a:prstGeom>
          <a:noFill/>
          <a:ln w="38100">
            <a:solidFill>
              <a:schemeClr val="tx2"/>
            </a:solidFill>
            <a:round/>
            <a:headEnd/>
            <a:tailEnd/>
          </a:ln>
        </p:spPr>
        <p:txBody>
          <a:bodyPr wrap="none" anchor="ctr"/>
          <a:lstStyle/>
          <a:p>
            <a:endParaRPr lang="cs-CZ"/>
          </a:p>
        </p:txBody>
      </p:sp>
      <p:graphicFrame>
        <p:nvGraphicFramePr>
          <p:cNvPr id="523324" name="Group 60"/>
          <p:cNvGraphicFramePr>
            <a:graphicFrameLocks noGrp="1"/>
          </p:cNvGraphicFramePr>
          <p:nvPr>
            <p:ph sz="half" idx="2"/>
          </p:nvPr>
        </p:nvGraphicFramePr>
        <p:xfrm>
          <a:off x="0" y="6254750"/>
          <a:ext cx="8604250" cy="603250"/>
        </p:xfrm>
        <a:graphic>
          <a:graphicData uri="http://schemas.openxmlformats.org/drawingml/2006/table">
            <a:tbl>
              <a:tblPr/>
              <a:tblGrid>
                <a:gridCol w="1171575">
                  <a:extLst>
                    <a:ext uri="{9D8B030D-6E8A-4147-A177-3AD203B41FA5}">
                      <a16:colId xmlns:a16="http://schemas.microsoft.com/office/drawing/2014/main" val="20000"/>
                    </a:ext>
                  </a:extLst>
                </a:gridCol>
                <a:gridCol w="587375">
                  <a:extLst>
                    <a:ext uri="{9D8B030D-6E8A-4147-A177-3AD203B41FA5}">
                      <a16:colId xmlns:a16="http://schemas.microsoft.com/office/drawing/2014/main" val="20001"/>
                    </a:ext>
                  </a:extLst>
                </a:gridCol>
                <a:gridCol w="6845300">
                  <a:extLst>
                    <a:ext uri="{9D8B030D-6E8A-4147-A177-3AD203B41FA5}">
                      <a16:colId xmlns:a16="http://schemas.microsoft.com/office/drawing/2014/main" val="20002"/>
                    </a:ext>
                  </a:extLst>
                </a:gridCol>
              </a:tblGrid>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14240-1</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soil microbial biomass - Part 1: Substrate-induced respiration method</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16072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Laboratory methods for determination of microbial soil respiration</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lstStyle/>
          <a:p>
            <a:pPr eaLnBrk="1" hangingPunct="1"/>
            <a:r>
              <a:rPr lang="cs-CZ" smtClean="0"/>
              <a:t>Hodnocení mineralizace dusíku</a:t>
            </a:r>
          </a:p>
        </p:txBody>
      </p:sp>
      <p:pic>
        <p:nvPicPr>
          <p:cNvPr id="69635" name="Picture 4" descr="101"/>
          <p:cNvPicPr>
            <a:picLocks noGrp="1" noChangeAspect="1" noChangeArrowheads="1"/>
          </p:cNvPicPr>
          <p:nvPr>
            <p:ph sz="half" idx="1"/>
          </p:nvPr>
        </p:nvPicPr>
        <p:blipFill>
          <a:blip r:embed="rId2" cstate="print"/>
          <a:srcRect l="21718" t="24649" r="13095" b="7425"/>
          <a:stretch>
            <a:fillRect/>
          </a:stretch>
        </p:blipFill>
        <p:spPr>
          <a:xfrm>
            <a:off x="1258888" y="1125538"/>
            <a:ext cx="6985000" cy="5137150"/>
          </a:xfrm>
          <a:noFill/>
        </p:spPr>
      </p:pic>
      <p:graphicFrame>
        <p:nvGraphicFramePr>
          <p:cNvPr id="529433" name="Group 25"/>
          <p:cNvGraphicFramePr>
            <a:graphicFrameLocks noGrp="1"/>
          </p:cNvGraphicFramePr>
          <p:nvPr>
            <p:ph sz="half" idx="2"/>
          </p:nvPr>
        </p:nvGraphicFramePr>
        <p:xfrm>
          <a:off x="0" y="6315075"/>
          <a:ext cx="8532813" cy="542925"/>
        </p:xfrm>
        <a:graphic>
          <a:graphicData uri="http://schemas.openxmlformats.org/drawingml/2006/table">
            <a:tbl>
              <a:tblPr/>
              <a:tblGrid>
                <a:gridCol w="1162050">
                  <a:extLst>
                    <a:ext uri="{9D8B030D-6E8A-4147-A177-3AD203B41FA5}">
                      <a16:colId xmlns:a16="http://schemas.microsoft.com/office/drawing/2014/main" val="20000"/>
                    </a:ext>
                  </a:extLst>
                </a:gridCol>
                <a:gridCol w="581025">
                  <a:extLst>
                    <a:ext uri="{9D8B030D-6E8A-4147-A177-3AD203B41FA5}">
                      <a16:colId xmlns:a16="http://schemas.microsoft.com/office/drawing/2014/main" val="20001"/>
                    </a:ext>
                  </a:extLst>
                </a:gridCol>
                <a:gridCol w="6789738">
                  <a:extLst>
                    <a:ext uri="{9D8B030D-6E8A-4147-A177-3AD203B41FA5}">
                      <a16:colId xmlns:a16="http://schemas.microsoft.com/office/drawing/2014/main" val="20002"/>
                    </a:ext>
                  </a:extLst>
                </a:gridCol>
              </a:tblGrid>
              <a:tr h="5429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14238</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nitrogen mineralization and nitrification in soils and the influence of chemicals on these processes</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cs-CZ" smtClean="0"/>
              <a:t>Krátké testy toxicity s půdními mikroorganismy – SIR kinetika</a:t>
            </a:r>
          </a:p>
        </p:txBody>
      </p:sp>
      <p:pic>
        <p:nvPicPr>
          <p:cNvPr id="70659" name="Picture 4" descr="92"/>
          <p:cNvPicPr>
            <a:picLocks noGrp="1" noChangeAspect="1" noChangeArrowheads="1"/>
          </p:cNvPicPr>
          <p:nvPr>
            <p:ph sz="half" idx="1"/>
          </p:nvPr>
        </p:nvPicPr>
        <p:blipFill>
          <a:blip r:embed="rId2" cstate="print"/>
          <a:srcRect l="13765" t="12227" r="19235" b="51128"/>
          <a:stretch>
            <a:fillRect/>
          </a:stretch>
        </p:blipFill>
        <p:spPr>
          <a:xfrm>
            <a:off x="0" y="2225675"/>
            <a:ext cx="4427538" cy="3906838"/>
          </a:xfrm>
          <a:noFill/>
        </p:spPr>
      </p:pic>
      <p:pic>
        <p:nvPicPr>
          <p:cNvPr id="70660" name="Picture 7" descr="93"/>
          <p:cNvPicPr>
            <a:picLocks noGrp="1" noChangeAspect="1" noChangeArrowheads="1"/>
          </p:cNvPicPr>
          <p:nvPr>
            <p:ph sz="quarter" idx="2"/>
          </p:nvPr>
        </p:nvPicPr>
        <p:blipFill>
          <a:blip r:embed="rId3" cstate="print"/>
          <a:srcRect l="9813" t="12193" r="21233" b="52644"/>
          <a:stretch>
            <a:fillRect/>
          </a:stretch>
        </p:blipFill>
        <p:spPr>
          <a:xfrm>
            <a:off x="4643438" y="1989138"/>
            <a:ext cx="4498975" cy="4119562"/>
          </a:xfrm>
          <a:noFill/>
        </p:spPr>
      </p:pic>
      <p:sp>
        <p:nvSpPr>
          <p:cNvPr id="70661" name="Text Box 9"/>
          <p:cNvSpPr txBox="1">
            <a:spLocks noChangeArrowheads="1"/>
          </p:cNvSpPr>
          <p:nvPr/>
        </p:nvSpPr>
        <p:spPr bwMode="auto">
          <a:xfrm>
            <a:off x="323850" y="1557338"/>
            <a:ext cx="4235450" cy="366712"/>
          </a:xfrm>
          <a:prstGeom prst="rect">
            <a:avLst/>
          </a:prstGeom>
          <a:noFill/>
          <a:ln w="9525">
            <a:noFill/>
            <a:miter lim="800000"/>
            <a:headEnd/>
            <a:tailEnd/>
          </a:ln>
        </p:spPr>
        <p:txBody>
          <a:bodyPr wrap="none">
            <a:spAutoFit/>
          </a:bodyPr>
          <a:lstStyle/>
          <a:p>
            <a:r>
              <a:rPr lang="cs-CZ"/>
              <a:t>A) Testování kontaminovaných půd</a:t>
            </a:r>
          </a:p>
        </p:txBody>
      </p:sp>
      <p:sp>
        <p:nvSpPr>
          <p:cNvPr id="70662" name="Text Box 10"/>
          <p:cNvSpPr txBox="1">
            <a:spLocks noChangeArrowheads="1"/>
          </p:cNvSpPr>
          <p:nvPr/>
        </p:nvSpPr>
        <p:spPr bwMode="auto">
          <a:xfrm>
            <a:off x="5435600" y="1557338"/>
            <a:ext cx="2859088" cy="366712"/>
          </a:xfrm>
          <a:prstGeom prst="rect">
            <a:avLst/>
          </a:prstGeom>
          <a:noFill/>
          <a:ln w="9525">
            <a:noFill/>
            <a:miter lim="800000"/>
            <a:headEnd/>
            <a:tailEnd/>
          </a:ln>
        </p:spPr>
        <p:txBody>
          <a:bodyPr wrap="none">
            <a:spAutoFit/>
          </a:bodyPr>
          <a:lstStyle/>
          <a:p>
            <a:r>
              <a:rPr lang="cs-CZ"/>
              <a:t>B) Testování chemikálií</a:t>
            </a:r>
          </a:p>
        </p:txBody>
      </p:sp>
      <p:graphicFrame>
        <p:nvGraphicFramePr>
          <p:cNvPr id="521242" name="Group 26"/>
          <p:cNvGraphicFramePr>
            <a:graphicFrameLocks noGrp="1"/>
          </p:cNvGraphicFramePr>
          <p:nvPr>
            <p:ph sz="quarter" idx="3"/>
          </p:nvPr>
        </p:nvGraphicFramePr>
        <p:xfrm>
          <a:off x="0" y="6308725"/>
          <a:ext cx="8459788" cy="549275"/>
        </p:xfrm>
        <a:graphic>
          <a:graphicData uri="http://schemas.openxmlformats.org/drawingml/2006/table">
            <a:tbl>
              <a:tblPr/>
              <a:tblGrid>
                <a:gridCol w="1150938">
                  <a:extLst>
                    <a:ext uri="{9D8B030D-6E8A-4147-A177-3AD203B41FA5}">
                      <a16:colId xmlns:a16="http://schemas.microsoft.com/office/drawing/2014/main" val="20000"/>
                    </a:ext>
                  </a:extLst>
                </a:gridCol>
                <a:gridCol w="577850">
                  <a:extLst>
                    <a:ext uri="{9D8B030D-6E8A-4147-A177-3AD203B41FA5}">
                      <a16:colId xmlns:a16="http://schemas.microsoft.com/office/drawing/2014/main" val="20001"/>
                    </a:ext>
                  </a:extLst>
                </a:gridCol>
                <a:gridCol w="6731000">
                  <a:extLst>
                    <a:ext uri="{9D8B030D-6E8A-4147-A177-3AD203B41FA5}">
                      <a16:colId xmlns:a16="http://schemas.microsoft.com/office/drawing/2014/main" val="20002"/>
                    </a:ext>
                  </a:extLst>
                </a:gridCol>
              </a:tblGrid>
              <a:tr h="5492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17155</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abundance and activity of soil microflora using respiration curves</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smtClean="0"/>
              <a:t>Proč testy kontaktní (půdní) ?</a:t>
            </a:r>
            <a:endParaRPr lang="en-US" smtClean="0"/>
          </a:p>
        </p:txBody>
      </p:sp>
      <p:sp>
        <p:nvSpPr>
          <p:cNvPr id="686083" name="Rectangle 3"/>
          <p:cNvSpPr>
            <a:spLocks noGrp="1" noChangeArrowheads="1"/>
          </p:cNvSpPr>
          <p:nvPr>
            <p:ph type="body" idx="1"/>
          </p:nvPr>
        </p:nvSpPr>
        <p:spPr>
          <a:xfrm>
            <a:off x="323850" y="1557338"/>
            <a:ext cx="8445500" cy="4464050"/>
          </a:xfrm>
        </p:spPr>
        <p:txBody>
          <a:bodyPr/>
          <a:lstStyle/>
          <a:p>
            <a:pPr eaLnBrk="1" hangingPunct="1"/>
            <a:r>
              <a:rPr lang="cs-CZ" smtClean="0"/>
              <a:t>Účinky na půdní organismy exponované v pevné matrici </a:t>
            </a:r>
            <a:r>
              <a:rPr lang="cs-CZ" b="1" smtClean="0">
                <a:solidFill>
                  <a:schemeClr val="hlink"/>
                </a:solidFill>
              </a:rPr>
              <a:t>nelze zcela extrapolovat</a:t>
            </a:r>
            <a:r>
              <a:rPr lang="cs-CZ" smtClean="0"/>
              <a:t> z testů akvatických</a:t>
            </a:r>
          </a:p>
          <a:p>
            <a:pPr eaLnBrk="1" hangingPunct="1"/>
            <a:endParaRPr lang="cs-CZ" smtClean="0"/>
          </a:p>
          <a:p>
            <a:pPr eaLnBrk="1" hangingPunct="1"/>
            <a:r>
              <a:rPr lang="cs-CZ" smtClean="0"/>
              <a:t>Do hry vstupuje významně </a:t>
            </a:r>
            <a:r>
              <a:rPr lang="cs-CZ" b="1" smtClean="0">
                <a:solidFill>
                  <a:schemeClr val="hlink"/>
                </a:solidFill>
              </a:rPr>
              <a:t>osud kontaminantu</a:t>
            </a:r>
            <a:r>
              <a:rPr lang="cs-CZ" smtClean="0"/>
              <a:t> v půdním prostředí, vliv na reálnou </a:t>
            </a:r>
            <a:r>
              <a:rPr lang="cs-CZ" b="1" smtClean="0">
                <a:solidFill>
                  <a:schemeClr val="hlink"/>
                </a:solidFill>
              </a:rPr>
              <a:t>biodostupnost</a:t>
            </a:r>
            <a:r>
              <a:rPr lang="cs-CZ" smtClean="0"/>
              <a:t> pro půdní organismy</a:t>
            </a:r>
          </a:p>
          <a:p>
            <a:pPr eaLnBrk="1" hangingPunct="1"/>
            <a:endParaRPr lang="cs-CZ" smtClean="0"/>
          </a:p>
          <a:p>
            <a:pPr eaLnBrk="1" hangingPunct="1"/>
            <a:r>
              <a:rPr lang="cs-CZ" smtClean="0"/>
              <a:t>Nezanedbatelné </a:t>
            </a:r>
            <a:r>
              <a:rPr lang="cs-CZ" b="1" smtClean="0">
                <a:solidFill>
                  <a:schemeClr val="hlink"/>
                </a:solidFill>
              </a:rPr>
              <a:t>vlivy samotné matrice</a:t>
            </a:r>
            <a:r>
              <a:rPr lang="cs-CZ" smtClean="0"/>
              <a:t> (např. nevhodné fyz.- chem. vlastnosti, kombinace s toxicitou)</a:t>
            </a:r>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6083">
                                            <p:txEl>
                                              <p:pRg st="0" end="0"/>
                                            </p:txEl>
                                          </p:spTgt>
                                        </p:tgtEl>
                                        <p:attrNameLst>
                                          <p:attrName>style.visibility</p:attrName>
                                        </p:attrNameLst>
                                      </p:cBhvr>
                                      <p:to>
                                        <p:strVal val="visible"/>
                                      </p:to>
                                    </p:set>
                                    <p:anim calcmode="lin" valueType="num">
                                      <p:cBhvr additive="base">
                                        <p:cTn id="7" dur="500" fill="hold"/>
                                        <p:tgtEl>
                                          <p:spTgt spid="68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6083">
                                            <p:txEl>
                                              <p:pRg st="2" end="2"/>
                                            </p:txEl>
                                          </p:spTgt>
                                        </p:tgtEl>
                                        <p:attrNameLst>
                                          <p:attrName>style.visibility</p:attrName>
                                        </p:attrNameLst>
                                      </p:cBhvr>
                                      <p:to>
                                        <p:strVal val="visible"/>
                                      </p:to>
                                    </p:set>
                                    <p:anim calcmode="lin" valueType="num">
                                      <p:cBhvr additive="base">
                                        <p:cTn id="13" dur="500" fill="hold"/>
                                        <p:tgtEl>
                                          <p:spTgt spid="6860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6083">
                                            <p:txEl>
                                              <p:pRg st="4" end="4"/>
                                            </p:txEl>
                                          </p:spTgt>
                                        </p:tgtEl>
                                        <p:attrNameLst>
                                          <p:attrName>style.visibility</p:attrName>
                                        </p:attrNameLst>
                                      </p:cBhvr>
                                      <p:to>
                                        <p:strVal val="visible"/>
                                      </p:to>
                                    </p:set>
                                    <p:anim calcmode="lin" valueType="num">
                                      <p:cBhvr additive="base">
                                        <p:cTn id="19" dur="500" fill="hold"/>
                                        <p:tgtEl>
                                          <p:spTgt spid="6860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sz="2800" smtClean="0"/>
              <a:t>Krátké testy toxicity s půdními mikroorganismy – Oxidace amoniaku</a:t>
            </a:r>
          </a:p>
        </p:txBody>
      </p:sp>
      <p:sp>
        <p:nvSpPr>
          <p:cNvPr id="71683" name="Rectangle 28"/>
          <p:cNvSpPr>
            <a:spLocks noGrp="1" noChangeArrowheads="1"/>
          </p:cNvSpPr>
          <p:nvPr>
            <p:ph type="body" sz="half" idx="1"/>
          </p:nvPr>
        </p:nvSpPr>
        <p:spPr>
          <a:xfrm>
            <a:off x="539750" y="2708275"/>
            <a:ext cx="7416800" cy="2559050"/>
          </a:xfrm>
        </p:spPr>
        <p:txBody>
          <a:bodyPr/>
          <a:lstStyle/>
          <a:p>
            <a:pPr eaLnBrk="1" hangingPunct="1"/>
            <a:r>
              <a:rPr lang="cs-CZ" sz="1800" smtClean="0"/>
              <a:t>Jde o míru nitrifikace = první krok nitrifikace</a:t>
            </a:r>
          </a:p>
          <a:p>
            <a:pPr eaLnBrk="1" hangingPunct="1"/>
            <a:r>
              <a:rPr lang="cs-CZ" sz="1800" smtClean="0"/>
              <a:t>SNA = short term nitrification assay</a:t>
            </a:r>
          </a:p>
          <a:p>
            <a:pPr eaLnBrk="1" hangingPunct="1"/>
            <a:r>
              <a:rPr lang="cs-CZ" sz="1800" smtClean="0"/>
              <a:t>PAO = potential ammonium oxidation</a:t>
            </a:r>
          </a:p>
          <a:p>
            <a:pPr eaLnBrk="1" hangingPunct="1"/>
            <a:endParaRPr lang="cs-CZ" sz="1800" smtClean="0"/>
          </a:p>
          <a:p>
            <a:pPr eaLnBrk="1" hangingPunct="1"/>
            <a:endParaRPr lang="cs-CZ" sz="1800" smtClean="0"/>
          </a:p>
          <a:p>
            <a:pPr eaLnBrk="1" hangingPunct="1"/>
            <a:endParaRPr lang="cs-CZ" sz="1800" smtClean="0"/>
          </a:p>
          <a:p>
            <a:pPr eaLnBrk="1" hangingPunct="1"/>
            <a:r>
              <a:rPr lang="cs-CZ" sz="1800" smtClean="0"/>
              <a:t>půda inkubována v roztoku síranu amonného</a:t>
            </a:r>
          </a:p>
          <a:p>
            <a:pPr eaLnBrk="1" hangingPunct="1"/>
            <a:r>
              <a:rPr lang="cs-CZ" sz="1800" smtClean="0"/>
              <a:t>chlorečnan sodný inhibuje oxidaci dusitanu</a:t>
            </a:r>
          </a:p>
          <a:p>
            <a:pPr eaLnBrk="1" hangingPunct="1"/>
            <a:r>
              <a:rPr lang="cs-CZ" sz="1800" smtClean="0"/>
              <a:t>po 6 hod stanovení NO</a:t>
            </a:r>
            <a:r>
              <a:rPr lang="cs-CZ" sz="1800" baseline="-25000" smtClean="0"/>
              <a:t>2</a:t>
            </a:r>
            <a:r>
              <a:rPr lang="cs-CZ" sz="1800" smtClean="0"/>
              <a:t>-</a:t>
            </a:r>
          </a:p>
          <a:p>
            <a:pPr eaLnBrk="1" hangingPunct="1"/>
            <a:endParaRPr lang="cs-CZ" sz="1800" smtClean="0"/>
          </a:p>
        </p:txBody>
      </p:sp>
      <p:pic>
        <p:nvPicPr>
          <p:cNvPr id="71684" name="Picture 29" descr="102"/>
          <p:cNvPicPr>
            <a:picLocks noGrp="1" noChangeAspect="1" noChangeArrowheads="1"/>
          </p:cNvPicPr>
          <p:nvPr>
            <p:ph sz="quarter" idx="2"/>
          </p:nvPr>
        </p:nvPicPr>
        <p:blipFill>
          <a:blip r:embed="rId2" cstate="print">
            <a:clrChange>
              <a:clrFrom>
                <a:srgbClr val="FFFFFF"/>
              </a:clrFrom>
              <a:clrTo>
                <a:srgbClr val="FFFFFF">
                  <a:alpha val="0"/>
                </a:srgbClr>
              </a:clrTo>
            </a:clrChange>
            <a:grayscl/>
            <a:biLevel thresh="50000"/>
          </a:blip>
          <a:srcRect l="58244" t="44397" r="14543" b="20840"/>
          <a:stretch>
            <a:fillRect/>
          </a:stretch>
        </p:blipFill>
        <p:spPr>
          <a:xfrm>
            <a:off x="5989638" y="4538663"/>
            <a:ext cx="3152775" cy="2319337"/>
          </a:xfrm>
          <a:noFill/>
        </p:spPr>
      </p:pic>
      <p:graphicFrame>
        <p:nvGraphicFramePr>
          <p:cNvPr id="533550" name="Group 46"/>
          <p:cNvGraphicFramePr>
            <a:graphicFrameLocks noGrp="1"/>
          </p:cNvGraphicFramePr>
          <p:nvPr>
            <p:ph sz="quarter" idx="3"/>
          </p:nvPr>
        </p:nvGraphicFramePr>
        <p:xfrm>
          <a:off x="250825" y="1484313"/>
          <a:ext cx="8497888" cy="649288"/>
        </p:xfrm>
        <a:graphic>
          <a:graphicData uri="http://schemas.openxmlformats.org/drawingml/2006/table">
            <a:tbl>
              <a:tblPr/>
              <a:tblGrid>
                <a:gridCol w="1157288">
                  <a:extLst>
                    <a:ext uri="{9D8B030D-6E8A-4147-A177-3AD203B41FA5}">
                      <a16:colId xmlns:a16="http://schemas.microsoft.com/office/drawing/2014/main" val="20000"/>
                    </a:ext>
                  </a:extLst>
                </a:gridCol>
                <a:gridCol w="579437">
                  <a:extLst>
                    <a:ext uri="{9D8B030D-6E8A-4147-A177-3AD203B41FA5}">
                      <a16:colId xmlns:a16="http://schemas.microsoft.com/office/drawing/2014/main" val="20001"/>
                    </a:ext>
                  </a:extLst>
                </a:gridCol>
                <a:gridCol w="6761163">
                  <a:extLst>
                    <a:ext uri="{9D8B030D-6E8A-4147-A177-3AD203B41FA5}">
                      <a16:colId xmlns:a16="http://schemas.microsoft.com/office/drawing/2014/main" val="20002"/>
                    </a:ext>
                  </a:extLst>
                </a:gridCol>
              </a:tblGrid>
              <a:tr h="6492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15685</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2004</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potential nitrification and inhibition of nitrification - Rapid test by ammonium oxidation</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bezobratlými</a:t>
            </a:r>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cs-CZ" smtClean="0"/>
              <a:t>Žížaly v ekotoxikologii</a:t>
            </a:r>
          </a:p>
        </p:txBody>
      </p:sp>
      <p:sp>
        <p:nvSpPr>
          <p:cNvPr id="640003"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z="2000" smtClean="0"/>
              <a:t>žížaly jsou asi nevíce a nejdéle ekotoxikologicky užívaný představitel půdní fauny</a:t>
            </a:r>
          </a:p>
          <a:p>
            <a:pPr eaLnBrk="1" hangingPunct="1">
              <a:lnSpc>
                <a:spcPct val="90000"/>
              </a:lnSpc>
            </a:pPr>
            <a:endParaRPr lang="cs-CZ" sz="2000" smtClean="0"/>
          </a:p>
          <a:p>
            <a:pPr eaLnBrk="1" hangingPunct="1">
              <a:lnSpc>
                <a:spcPct val="90000"/>
              </a:lnSpc>
              <a:buFont typeface="Wingdings" pitchFamily="2" charset="2"/>
              <a:buNone/>
            </a:pPr>
            <a:r>
              <a:rPr lang="cs-CZ" sz="2000" b="1" smtClean="0"/>
              <a:t>Výhody a důvody:</a:t>
            </a:r>
          </a:p>
          <a:p>
            <a:pPr eaLnBrk="1" hangingPunct="1">
              <a:lnSpc>
                <a:spcPct val="90000"/>
              </a:lnSpc>
            </a:pPr>
            <a:r>
              <a:rPr lang="cs-CZ" sz="2000" smtClean="0"/>
              <a:t>celý vývojový cyklus probíhá v půdě - </a:t>
            </a:r>
            <a:r>
              <a:rPr lang="cs-CZ" sz="2000" b="1" smtClean="0"/>
              <a:t>typický geobiont</a:t>
            </a:r>
            <a:endParaRPr lang="cs-CZ" sz="2000" smtClean="0"/>
          </a:p>
          <a:p>
            <a:pPr eaLnBrk="1" hangingPunct="1">
              <a:lnSpc>
                <a:spcPct val="90000"/>
              </a:lnSpc>
            </a:pPr>
            <a:r>
              <a:rPr lang="cs-CZ" sz="2000" smtClean="0"/>
              <a:t>zkonzumují velká množství půdy (</a:t>
            </a:r>
            <a:r>
              <a:rPr lang="cs-CZ" sz="2000" b="1" smtClean="0"/>
              <a:t>vysoká expozice potravou a akumulace kontaminantů</a:t>
            </a:r>
            <a:r>
              <a:rPr lang="cs-CZ" sz="2000" smtClean="0"/>
              <a:t>)</a:t>
            </a:r>
          </a:p>
          <a:p>
            <a:pPr eaLnBrk="1" hangingPunct="1">
              <a:lnSpc>
                <a:spcPct val="90000"/>
              </a:lnSpc>
            </a:pPr>
            <a:r>
              <a:rPr lang="cs-CZ" sz="2000" smtClean="0"/>
              <a:t>mají velmi úzký fyzikální kontakt s půdou (</a:t>
            </a:r>
            <a:r>
              <a:rPr lang="cs-CZ" sz="2000" b="1" smtClean="0"/>
              <a:t>expozice pokožkou</a:t>
            </a:r>
            <a:r>
              <a:rPr lang="cs-CZ" sz="2000" smtClean="0"/>
              <a:t>)</a:t>
            </a:r>
          </a:p>
          <a:p>
            <a:pPr eaLnBrk="1" hangingPunct="1">
              <a:lnSpc>
                <a:spcPct val="90000"/>
              </a:lnSpc>
            </a:pPr>
            <a:r>
              <a:rPr lang="cs-CZ" sz="2000" smtClean="0"/>
              <a:t>mají </a:t>
            </a:r>
            <a:r>
              <a:rPr lang="cs-CZ" sz="2000" b="1" smtClean="0"/>
              <a:t>výrazné bioakumulační a biokoncantrační charaktery</a:t>
            </a:r>
            <a:r>
              <a:rPr lang="cs-CZ" sz="2000" smtClean="0"/>
              <a:t> (jejich analýzou posuzujeme vliv delšího časového období) = patří mezi tzv. </a:t>
            </a:r>
            <a:r>
              <a:rPr lang="cs-CZ" sz="2000" b="1" smtClean="0"/>
              <a:t>makrokoncentrátory</a:t>
            </a:r>
          </a:p>
          <a:p>
            <a:pPr eaLnBrk="1" hangingPunct="1">
              <a:lnSpc>
                <a:spcPct val="90000"/>
              </a:lnSpc>
            </a:pPr>
            <a:r>
              <a:rPr lang="cs-CZ" sz="2000" smtClean="0"/>
              <a:t>vysoký a významný podíl na </a:t>
            </a:r>
            <a:r>
              <a:rPr lang="cs-CZ" sz="2000" b="1" smtClean="0"/>
              <a:t>tvorbě půdy</a:t>
            </a:r>
            <a:r>
              <a:rPr lang="cs-CZ" sz="2000" smtClean="0"/>
              <a:t>, </a:t>
            </a:r>
            <a:r>
              <a:rPr lang="cs-CZ" sz="2000" b="1" smtClean="0"/>
              <a:t>dekompozičních procesech</a:t>
            </a:r>
            <a:r>
              <a:rPr lang="cs-CZ" sz="2000" smtClean="0"/>
              <a:t>, </a:t>
            </a:r>
            <a:r>
              <a:rPr lang="cs-CZ" sz="2000" b="1" smtClean="0"/>
              <a:t>půdní úrodnosti</a:t>
            </a:r>
          </a:p>
          <a:p>
            <a:pPr eaLnBrk="1" hangingPunct="1">
              <a:lnSpc>
                <a:spcPct val="90000"/>
              </a:lnSpc>
            </a:pPr>
            <a:r>
              <a:rPr lang="cs-CZ" sz="2000" smtClean="0"/>
              <a:t>klíčové postavení v </a:t>
            </a:r>
            <a:r>
              <a:rPr lang="cs-CZ" sz="2000" b="1" smtClean="0"/>
              <a:t>přenosu polutantů v potravních řetězcích</a:t>
            </a:r>
          </a:p>
          <a:p>
            <a:pPr eaLnBrk="1" hangingPunct="1">
              <a:lnSpc>
                <a:spcPct val="90000"/>
              </a:lnSpc>
            </a:pPr>
            <a:r>
              <a:rPr lang="cs-CZ" sz="2000" smtClean="0"/>
              <a:t>výskyt téměř </a:t>
            </a:r>
            <a:r>
              <a:rPr lang="cs-CZ" sz="2000" b="1" smtClean="0"/>
              <a:t>ve všech půdách </a:t>
            </a:r>
            <a:r>
              <a:rPr lang="cs-CZ" sz="2000" smtClean="0"/>
              <a:t>ve vysokých počtech i váhách</a:t>
            </a:r>
          </a:p>
          <a:p>
            <a:pPr eaLnBrk="1" hangingPunct="1">
              <a:lnSpc>
                <a:spcPct val="90000"/>
              </a:lnSpc>
            </a:pPr>
            <a:r>
              <a:rPr lang="cs-CZ" sz="2000" smtClean="0"/>
              <a:t>osvědčené, zavedené v laboratorních testech (</a:t>
            </a:r>
            <a:r>
              <a:rPr lang="cs-CZ" sz="2000" b="1" smtClean="0"/>
              <a:t>nenáročný chov</a:t>
            </a:r>
            <a:r>
              <a:rPr lang="cs-CZ" sz="2000" smtClean="0"/>
              <a:t>)</a:t>
            </a:r>
          </a:p>
          <a:p>
            <a:pPr eaLnBrk="1" hangingPunct="1">
              <a:lnSpc>
                <a:spcPct val="90000"/>
              </a:lnSpc>
            </a:pPr>
            <a:r>
              <a:rPr lang="cs-CZ" sz="2000" smtClean="0"/>
              <a:t>snadno se identifikují v reálných vzorcích (díky </a:t>
            </a:r>
            <a:r>
              <a:rPr lang="cs-CZ" sz="2000" b="1" smtClean="0"/>
              <a:t>velikosti</a:t>
            </a:r>
            <a:r>
              <a:rPr lang="cs-CZ" sz="20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0003">
                                            <p:txEl>
                                              <p:pRg st="3" end="3"/>
                                            </p:txEl>
                                          </p:spTgt>
                                        </p:tgtEl>
                                        <p:attrNameLst>
                                          <p:attrName>style.visibility</p:attrName>
                                        </p:attrNameLst>
                                      </p:cBhvr>
                                      <p:to>
                                        <p:strVal val="visible"/>
                                      </p:to>
                                    </p:set>
                                    <p:anim calcmode="lin" valueType="num">
                                      <p:cBhvr additive="base">
                                        <p:cTn id="7" dur="500" fill="hold"/>
                                        <p:tgtEl>
                                          <p:spTgt spid="64000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0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0003">
                                            <p:txEl>
                                              <p:pRg st="4" end="4"/>
                                            </p:txEl>
                                          </p:spTgt>
                                        </p:tgtEl>
                                        <p:attrNameLst>
                                          <p:attrName>style.visibility</p:attrName>
                                        </p:attrNameLst>
                                      </p:cBhvr>
                                      <p:to>
                                        <p:strVal val="visible"/>
                                      </p:to>
                                    </p:set>
                                    <p:anim calcmode="lin" valueType="num">
                                      <p:cBhvr additive="base">
                                        <p:cTn id="13" dur="500" fill="hold"/>
                                        <p:tgtEl>
                                          <p:spTgt spid="64000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0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0003">
                                            <p:txEl>
                                              <p:pRg st="5" end="5"/>
                                            </p:txEl>
                                          </p:spTgt>
                                        </p:tgtEl>
                                        <p:attrNameLst>
                                          <p:attrName>style.visibility</p:attrName>
                                        </p:attrNameLst>
                                      </p:cBhvr>
                                      <p:to>
                                        <p:strVal val="visible"/>
                                      </p:to>
                                    </p:set>
                                    <p:anim calcmode="lin" valueType="num">
                                      <p:cBhvr additive="base">
                                        <p:cTn id="19" dur="500" fill="hold"/>
                                        <p:tgtEl>
                                          <p:spTgt spid="64000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00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40003">
                                            <p:txEl>
                                              <p:pRg st="6" end="6"/>
                                            </p:txEl>
                                          </p:spTgt>
                                        </p:tgtEl>
                                        <p:attrNameLst>
                                          <p:attrName>style.visibility</p:attrName>
                                        </p:attrNameLst>
                                      </p:cBhvr>
                                      <p:to>
                                        <p:strVal val="visible"/>
                                      </p:to>
                                    </p:set>
                                    <p:anim calcmode="lin" valueType="num">
                                      <p:cBhvr additive="base">
                                        <p:cTn id="25" dur="500" fill="hold"/>
                                        <p:tgtEl>
                                          <p:spTgt spid="6400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00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40003">
                                            <p:txEl>
                                              <p:pRg st="7" end="7"/>
                                            </p:txEl>
                                          </p:spTgt>
                                        </p:tgtEl>
                                        <p:attrNameLst>
                                          <p:attrName>style.visibility</p:attrName>
                                        </p:attrNameLst>
                                      </p:cBhvr>
                                      <p:to>
                                        <p:strVal val="visible"/>
                                      </p:to>
                                    </p:set>
                                    <p:anim calcmode="lin" valueType="num">
                                      <p:cBhvr additive="base">
                                        <p:cTn id="31" dur="500" fill="hold"/>
                                        <p:tgtEl>
                                          <p:spTgt spid="64000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00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40003">
                                            <p:txEl>
                                              <p:pRg st="8" end="8"/>
                                            </p:txEl>
                                          </p:spTgt>
                                        </p:tgtEl>
                                        <p:attrNameLst>
                                          <p:attrName>style.visibility</p:attrName>
                                        </p:attrNameLst>
                                      </p:cBhvr>
                                      <p:to>
                                        <p:strVal val="visible"/>
                                      </p:to>
                                    </p:set>
                                    <p:anim calcmode="lin" valueType="num">
                                      <p:cBhvr additive="base">
                                        <p:cTn id="37" dur="500" fill="hold"/>
                                        <p:tgtEl>
                                          <p:spTgt spid="6400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00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40003">
                                            <p:txEl>
                                              <p:pRg st="9" end="9"/>
                                            </p:txEl>
                                          </p:spTgt>
                                        </p:tgtEl>
                                        <p:attrNameLst>
                                          <p:attrName>style.visibility</p:attrName>
                                        </p:attrNameLst>
                                      </p:cBhvr>
                                      <p:to>
                                        <p:strVal val="visible"/>
                                      </p:to>
                                    </p:set>
                                    <p:anim calcmode="lin" valueType="num">
                                      <p:cBhvr additive="base">
                                        <p:cTn id="43" dur="500" fill="hold"/>
                                        <p:tgtEl>
                                          <p:spTgt spid="64000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000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40003">
                                            <p:txEl>
                                              <p:pRg st="10" end="10"/>
                                            </p:txEl>
                                          </p:spTgt>
                                        </p:tgtEl>
                                        <p:attrNameLst>
                                          <p:attrName>style.visibility</p:attrName>
                                        </p:attrNameLst>
                                      </p:cBhvr>
                                      <p:to>
                                        <p:strVal val="visible"/>
                                      </p:to>
                                    </p:set>
                                    <p:anim calcmode="lin" valueType="num">
                                      <p:cBhvr additive="base">
                                        <p:cTn id="49" dur="500" fill="hold"/>
                                        <p:tgtEl>
                                          <p:spTgt spid="64000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400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40003">
                                            <p:txEl>
                                              <p:pRg st="11" end="11"/>
                                            </p:txEl>
                                          </p:spTgt>
                                        </p:tgtEl>
                                        <p:attrNameLst>
                                          <p:attrName>style.visibility</p:attrName>
                                        </p:attrNameLst>
                                      </p:cBhvr>
                                      <p:to>
                                        <p:strVal val="visible"/>
                                      </p:to>
                                    </p:set>
                                    <p:anim calcmode="lin" valueType="num">
                                      <p:cBhvr additive="base">
                                        <p:cTn id="55" dur="500" fill="hold"/>
                                        <p:tgtEl>
                                          <p:spTgt spid="64000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400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smtClean="0"/>
              <a:t>V různých testech různé endpointy</a:t>
            </a:r>
          </a:p>
        </p:txBody>
      </p:sp>
      <p:sp>
        <p:nvSpPr>
          <p:cNvPr id="74755" name="Rectangle 3"/>
          <p:cNvSpPr>
            <a:spLocks noGrp="1" noChangeArrowheads="1"/>
          </p:cNvSpPr>
          <p:nvPr>
            <p:ph type="body" idx="1"/>
          </p:nvPr>
        </p:nvSpPr>
        <p:spPr>
          <a:xfrm>
            <a:off x="2627313" y="1341438"/>
            <a:ext cx="6327775" cy="5111750"/>
          </a:xfrm>
        </p:spPr>
        <p:txBody>
          <a:bodyPr/>
          <a:lstStyle/>
          <a:p>
            <a:pPr eaLnBrk="1" hangingPunct="1"/>
            <a:r>
              <a:rPr lang="cs-CZ" b="1" smtClean="0">
                <a:solidFill>
                  <a:schemeClr val="hlink"/>
                </a:solidFill>
              </a:rPr>
              <a:t>Mortalita</a:t>
            </a:r>
          </a:p>
          <a:p>
            <a:pPr eaLnBrk="1" hangingPunct="1"/>
            <a:r>
              <a:rPr lang="cs-CZ" b="1" smtClean="0">
                <a:solidFill>
                  <a:schemeClr val="hlink"/>
                </a:solidFill>
              </a:rPr>
              <a:t>Reprodukce</a:t>
            </a:r>
          </a:p>
          <a:p>
            <a:pPr eaLnBrk="1" hangingPunct="1"/>
            <a:r>
              <a:rPr lang="cs-CZ" b="1" smtClean="0">
                <a:solidFill>
                  <a:schemeClr val="hlink"/>
                </a:solidFill>
              </a:rPr>
              <a:t>Změny váhy</a:t>
            </a:r>
          </a:p>
          <a:p>
            <a:pPr eaLnBrk="1" hangingPunct="1"/>
            <a:r>
              <a:rPr lang="cs-CZ" smtClean="0">
                <a:solidFill>
                  <a:schemeClr val="hlink"/>
                </a:solidFill>
              </a:rPr>
              <a:t>Behaviorální změny</a:t>
            </a:r>
          </a:p>
          <a:p>
            <a:pPr eaLnBrk="1" hangingPunct="1"/>
            <a:r>
              <a:rPr lang="cs-CZ" smtClean="0"/>
              <a:t>Malformace </a:t>
            </a:r>
          </a:p>
          <a:p>
            <a:pPr eaLnBrk="1" hangingPunct="1"/>
            <a:r>
              <a:rPr lang="cs-CZ" smtClean="0"/>
              <a:t>Fyziologické změny</a:t>
            </a:r>
          </a:p>
          <a:p>
            <a:pPr eaLnBrk="1" hangingPunct="1"/>
            <a:r>
              <a:rPr lang="cs-CZ" smtClean="0"/>
              <a:t>Snížení imunity</a:t>
            </a:r>
          </a:p>
          <a:p>
            <a:pPr eaLnBrk="1" hangingPunct="1"/>
            <a:r>
              <a:rPr lang="cs-CZ" smtClean="0"/>
              <a:t>Aktivity enzymů</a:t>
            </a:r>
          </a:p>
          <a:p>
            <a:pPr eaLnBrk="1" hangingPunct="1"/>
            <a:r>
              <a:rPr lang="cs-CZ" smtClean="0"/>
              <a:t>Biochemické markery</a:t>
            </a:r>
          </a:p>
          <a:p>
            <a:pPr eaLnBrk="1" hangingPunct="1"/>
            <a:r>
              <a:rPr lang="cs-CZ" smtClean="0"/>
              <a:t>Genotoxicita</a:t>
            </a:r>
          </a:p>
          <a:p>
            <a:pPr eaLnBrk="1" hangingPunct="1"/>
            <a:r>
              <a:rPr lang="cs-CZ" smtClean="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676275" y="1981200"/>
            <a:ext cx="7772400" cy="41148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endParaRPr lang="en-GB" sz="2800" b="0" i="1"/>
          </a:p>
          <a:p>
            <a:pPr marL="342900" indent="-342900">
              <a:spcBef>
                <a:spcPct val="20000"/>
              </a:spcBef>
              <a:buClr>
                <a:schemeClr val="folHlink"/>
              </a:buClr>
              <a:buSzPct val="60000"/>
              <a:buFont typeface="Wingdings" pitchFamily="2" charset="2"/>
              <a:buNone/>
            </a:pPr>
            <a:endParaRPr lang="en-US" sz="2800" b="0"/>
          </a:p>
        </p:txBody>
      </p:sp>
      <p:pic>
        <p:nvPicPr>
          <p:cNvPr id="75779" name="Picture 4" descr="Eisenia"/>
          <p:cNvPicPr>
            <a:picLocks noChangeAspect="1" noChangeArrowheads="1"/>
          </p:cNvPicPr>
          <p:nvPr/>
        </p:nvPicPr>
        <p:blipFill>
          <a:blip r:embed="rId2" cstate="print"/>
          <a:srcRect/>
          <a:stretch>
            <a:fillRect/>
          </a:stretch>
        </p:blipFill>
        <p:spPr bwMode="auto">
          <a:xfrm>
            <a:off x="611188" y="3716338"/>
            <a:ext cx="2895600" cy="1981200"/>
          </a:xfrm>
          <a:prstGeom prst="rect">
            <a:avLst/>
          </a:prstGeom>
          <a:noFill/>
          <a:ln w="9525">
            <a:noFill/>
            <a:miter lim="800000"/>
            <a:headEnd/>
            <a:tailEnd/>
          </a:ln>
        </p:spPr>
      </p:pic>
      <p:pic>
        <p:nvPicPr>
          <p:cNvPr id="75780" name="Picture 5" descr="Eisenia Cycle"/>
          <p:cNvPicPr>
            <a:picLocks noChangeAspect="1" noChangeArrowheads="1"/>
          </p:cNvPicPr>
          <p:nvPr/>
        </p:nvPicPr>
        <p:blipFill>
          <a:blip r:embed="rId3" cstate="print"/>
          <a:srcRect/>
          <a:stretch>
            <a:fillRect/>
          </a:stretch>
        </p:blipFill>
        <p:spPr bwMode="auto">
          <a:xfrm>
            <a:off x="4140200" y="2997200"/>
            <a:ext cx="4968875" cy="3814763"/>
          </a:xfrm>
          <a:prstGeom prst="rect">
            <a:avLst/>
          </a:prstGeom>
          <a:noFill/>
          <a:ln w="9525">
            <a:noFill/>
            <a:miter lim="800000"/>
            <a:headEnd/>
            <a:tailEnd/>
          </a:ln>
        </p:spPr>
      </p:pic>
      <p:sp>
        <p:nvSpPr>
          <p:cNvPr id="75781" name="Rectangle 8"/>
          <p:cNvSpPr>
            <a:spLocks noGrp="1" noChangeArrowheads="1"/>
          </p:cNvSpPr>
          <p:nvPr>
            <p:ph type="title"/>
          </p:nvPr>
        </p:nvSpPr>
        <p:spPr/>
        <p:txBody>
          <a:bodyPr/>
          <a:lstStyle/>
          <a:p>
            <a:pPr eaLnBrk="1" hangingPunct="1"/>
            <a:r>
              <a:rPr lang="cs-CZ" i="1" smtClean="0"/>
              <a:t>Eisenia fetida</a:t>
            </a:r>
          </a:p>
        </p:txBody>
      </p:sp>
      <p:sp>
        <p:nvSpPr>
          <p:cNvPr id="75782" name="Rectangle 9"/>
          <p:cNvSpPr>
            <a:spLocks noGrp="1" noChangeArrowheads="1"/>
          </p:cNvSpPr>
          <p:nvPr>
            <p:ph type="body" idx="1"/>
          </p:nvPr>
        </p:nvSpPr>
        <p:spPr/>
        <p:txBody>
          <a:bodyPr/>
          <a:lstStyle/>
          <a:p>
            <a:pPr eaLnBrk="1" hangingPunct="1">
              <a:buFont typeface="Wingdings" pitchFamily="2" charset="2"/>
              <a:buNone/>
            </a:pPr>
            <a:r>
              <a:rPr lang="cs-CZ" b="1" smtClean="0"/>
              <a:t>Výhody</a:t>
            </a:r>
          </a:p>
          <a:p>
            <a:pPr eaLnBrk="1" hangingPunct="1"/>
            <a:r>
              <a:rPr lang="cs-CZ" smtClean="0"/>
              <a:t>Standardní druh</a:t>
            </a:r>
          </a:p>
          <a:p>
            <a:pPr eaLnBrk="1" hangingPunct="1"/>
            <a:r>
              <a:rPr lang="cs-CZ" smtClean="0"/>
              <a:t>Snadná kultivace velkých počtů</a:t>
            </a:r>
          </a:p>
          <a:p>
            <a:pPr eaLnBrk="1" hangingPunct="1"/>
            <a:r>
              <a:rPr lang="cs-CZ" smtClean="0"/>
              <a:t>Krátký životní cyklus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smtClean="0"/>
              <a:t>Chov žížal</a:t>
            </a:r>
          </a:p>
        </p:txBody>
      </p:sp>
      <p:sp>
        <p:nvSpPr>
          <p:cNvPr id="76803" name="Rectangle 3"/>
          <p:cNvSpPr>
            <a:spLocks noGrp="1" noChangeArrowheads="1"/>
          </p:cNvSpPr>
          <p:nvPr>
            <p:ph type="body" idx="1"/>
          </p:nvPr>
        </p:nvSpPr>
        <p:spPr>
          <a:xfrm>
            <a:off x="755650" y="1341438"/>
            <a:ext cx="8199438" cy="5516562"/>
          </a:xfrm>
        </p:spPr>
        <p:txBody>
          <a:bodyPr/>
          <a:lstStyle/>
          <a:p>
            <a:pPr eaLnBrk="1" hangingPunct="1">
              <a:lnSpc>
                <a:spcPct val="80000"/>
              </a:lnSpc>
              <a:buFont typeface="Wingdings" pitchFamily="2" charset="2"/>
              <a:buNone/>
            </a:pPr>
            <a:r>
              <a:rPr lang="cs-CZ" b="1" smtClean="0"/>
              <a:t>Nevýhoda</a:t>
            </a:r>
            <a:r>
              <a:rPr lang="cs-CZ" smtClean="0"/>
              <a:t> těchto jinak perfektních testů: nároky na prostor, čas</a:t>
            </a:r>
          </a:p>
          <a:p>
            <a:pPr eaLnBrk="1" hangingPunct="1">
              <a:lnSpc>
                <a:spcPct val="80000"/>
              </a:lnSpc>
            </a:pPr>
            <a:endParaRPr lang="cs-CZ" smtClean="0"/>
          </a:p>
          <a:p>
            <a:pPr lvl="1" eaLnBrk="1" hangingPunct="1">
              <a:lnSpc>
                <a:spcPct val="80000"/>
              </a:lnSpc>
            </a:pPr>
            <a:r>
              <a:rPr lang="cs-CZ" smtClean="0"/>
              <a:t>boxy 50×50×15 cm s těsnícími víky</a:t>
            </a:r>
          </a:p>
          <a:p>
            <a:pPr lvl="1" eaLnBrk="1" hangingPunct="1">
              <a:lnSpc>
                <a:spcPct val="80000"/>
              </a:lnSpc>
            </a:pPr>
            <a:r>
              <a:rPr lang="cs-CZ" smtClean="0"/>
              <a:t>médium 1:1 směs kravího či koňského hnoje a rašeliny</a:t>
            </a:r>
          </a:p>
          <a:p>
            <a:pPr lvl="1" eaLnBrk="1" hangingPunct="1">
              <a:lnSpc>
                <a:spcPct val="80000"/>
              </a:lnSpc>
            </a:pPr>
            <a:r>
              <a:rPr lang="cs-CZ" smtClean="0"/>
              <a:t>pH cca 7</a:t>
            </a:r>
          </a:p>
          <a:p>
            <a:pPr lvl="1" eaLnBrk="1" hangingPunct="1">
              <a:lnSpc>
                <a:spcPct val="80000"/>
              </a:lnSpc>
            </a:pPr>
            <a:r>
              <a:rPr lang="cs-CZ" smtClean="0"/>
              <a:t>nekontaminovaná amoniakem či močí</a:t>
            </a:r>
          </a:p>
          <a:p>
            <a:pPr lvl="1" eaLnBrk="1" hangingPunct="1">
              <a:lnSpc>
                <a:spcPct val="80000"/>
              </a:lnSpc>
            </a:pPr>
            <a:r>
              <a:rPr lang="cs-CZ" smtClean="0"/>
              <a:t>pokud vše jde dobře za 6 týdnů až 1000 žížal (na 20 kg směsi): týdně 2-5 kokonů s cca 4 juvenily na kokon</a:t>
            </a:r>
          </a:p>
          <a:p>
            <a:pPr lvl="1" eaLnBrk="1" hangingPunct="1">
              <a:lnSpc>
                <a:spcPct val="80000"/>
              </a:lnSpc>
            </a:pPr>
            <a:r>
              <a:rPr lang="cs-CZ" smtClean="0"/>
              <a:t>v optimálních podmínkách je dospělá za 2-3 měsíce</a:t>
            </a:r>
          </a:p>
          <a:p>
            <a:pPr eaLnBrk="1" hangingPunct="1">
              <a:lnSpc>
                <a:spcPct val="80000"/>
              </a:lnSpc>
            </a:pPr>
            <a:endParaRPr lang="cs-CZ" smtClean="0"/>
          </a:p>
          <a:p>
            <a:pPr eaLnBrk="1" hangingPunct="1">
              <a:lnSpc>
                <a:spcPct val="80000"/>
              </a:lnSpc>
            </a:pPr>
            <a:r>
              <a:rPr lang="cs-CZ" smtClean="0"/>
              <a:t>kulturu lze také získat ve vermikompostovacích firmách</a:t>
            </a:r>
          </a:p>
          <a:p>
            <a:pPr eaLnBrk="1" hangingPunct="1">
              <a:lnSpc>
                <a:spcPct val="80000"/>
              </a:lnSpc>
            </a:pPr>
            <a:endParaRPr lang="cs-CZ" smtClean="0"/>
          </a:p>
          <a:p>
            <a:pPr eaLnBrk="1" hangingPunct="1">
              <a:lnSpc>
                <a:spcPct val="80000"/>
              </a:lnSpc>
              <a:buFont typeface="Wingdings" pitchFamily="2" charset="2"/>
              <a:buNone/>
            </a:pPr>
            <a:r>
              <a:rPr lang="cs-CZ" b="1" smtClean="0"/>
              <a:t>Synchronizace kultury:</a:t>
            </a:r>
          </a:p>
          <a:p>
            <a:pPr eaLnBrk="1" hangingPunct="1">
              <a:lnSpc>
                <a:spcPct val="80000"/>
              </a:lnSpc>
            </a:pPr>
            <a:r>
              <a:rPr lang="cs-CZ" smtClean="0"/>
              <a:t>začne se s kokony, za 3-4 týdny se vylíhnou, za 7-8 týdnů dospějí (20°C)</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cs-CZ" i="1" smtClean="0"/>
              <a:t>E. fetida</a:t>
            </a:r>
            <a:r>
              <a:rPr lang="cs-CZ" smtClean="0"/>
              <a:t> akutní test v půdě</a:t>
            </a:r>
          </a:p>
        </p:txBody>
      </p:sp>
      <p:sp>
        <p:nvSpPr>
          <p:cNvPr id="77827" name="Rectangle 3"/>
          <p:cNvSpPr>
            <a:spLocks noGrp="1" noChangeArrowheads="1"/>
          </p:cNvSpPr>
          <p:nvPr>
            <p:ph type="body" sz="half" idx="1"/>
          </p:nvPr>
        </p:nvSpPr>
        <p:spPr>
          <a:xfrm>
            <a:off x="611188" y="1341438"/>
            <a:ext cx="8208962" cy="4791075"/>
          </a:xfrm>
        </p:spPr>
        <p:txBody>
          <a:bodyPr/>
          <a:lstStyle/>
          <a:p>
            <a:pPr eaLnBrk="1" hangingPunct="1">
              <a:lnSpc>
                <a:spcPct val="80000"/>
              </a:lnSpc>
            </a:pPr>
            <a:r>
              <a:rPr lang="cs-CZ" sz="1800" smtClean="0"/>
              <a:t>dospělci E.f. jsou chovány 14 dní v artificiální půdě obsahující kontaminant (500 g půdy)</a:t>
            </a:r>
          </a:p>
          <a:p>
            <a:pPr eaLnBrk="1" hangingPunct="1">
              <a:lnSpc>
                <a:spcPct val="80000"/>
              </a:lnSpc>
            </a:pPr>
            <a:r>
              <a:rPr lang="cs-CZ" sz="1800" smtClean="0"/>
              <a:t>před finálním testem provádíme test hledající rozmezí koncentrací</a:t>
            </a:r>
          </a:p>
          <a:p>
            <a:pPr eaLnBrk="1" hangingPunct="1">
              <a:lnSpc>
                <a:spcPct val="80000"/>
              </a:lnSpc>
            </a:pPr>
            <a:r>
              <a:rPr lang="cs-CZ" sz="1800" smtClean="0"/>
              <a:t>kontaminace se udává v mg/kg; doporučené koncentrace jsou 0.1, 1, 10, 100, 1000</a:t>
            </a:r>
          </a:p>
          <a:p>
            <a:pPr eaLnBrk="1" hangingPunct="1">
              <a:lnSpc>
                <a:spcPct val="80000"/>
              </a:lnSpc>
            </a:pPr>
            <a:r>
              <a:rPr lang="cs-CZ" sz="1800" smtClean="0"/>
              <a:t>dávkování (rozpustné × nerozpustné × pevné ... klasika)</a:t>
            </a:r>
          </a:p>
          <a:p>
            <a:pPr eaLnBrk="1" hangingPunct="1">
              <a:lnSpc>
                <a:spcPct val="80000"/>
              </a:lnSpc>
            </a:pPr>
            <a:r>
              <a:rPr lang="cs-CZ" sz="1800" smtClean="0"/>
              <a:t>vyšší koncentrace než 1000 mg/kg nejsou environmentálně relevantní a nemá smysl je testovat</a:t>
            </a:r>
          </a:p>
          <a:p>
            <a:pPr eaLnBrk="1" hangingPunct="1">
              <a:lnSpc>
                <a:spcPct val="80000"/>
              </a:lnSpc>
            </a:pPr>
            <a:r>
              <a:rPr lang="cs-CZ" sz="1800" smtClean="0"/>
              <a:t>na 1 koncentraci 1 nádoba v předběžném testu a 4 nádoby ve finálním testu</a:t>
            </a:r>
          </a:p>
          <a:p>
            <a:pPr eaLnBrk="1" hangingPunct="1">
              <a:lnSpc>
                <a:spcPct val="80000"/>
              </a:lnSpc>
            </a:pPr>
            <a:r>
              <a:rPr lang="cs-CZ" sz="1800" smtClean="0"/>
              <a:t>nádoba má 10 jedinců (dospělci: clitellum, váha 300 - 600mg, věk 2-12 měsíců, rozdíly ve věku by neměly být vetší než 4 týdny)</a:t>
            </a:r>
          </a:p>
          <a:p>
            <a:pPr eaLnBrk="1" hangingPunct="1">
              <a:lnSpc>
                <a:spcPct val="80000"/>
              </a:lnSpc>
            </a:pPr>
            <a:r>
              <a:rPr lang="cs-CZ" sz="1800" smtClean="0"/>
              <a:t>kontinuální osvětlení (400-800lx) zabezpečuje setrvání jedinců celou dobu v půdě</a:t>
            </a:r>
          </a:p>
          <a:p>
            <a:pPr eaLnBrk="1" hangingPunct="1">
              <a:lnSpc>
                <a:spcPct val="80000"/>
              </a:lnSpc>
            </a:pPr>
            <a:r>
              <a:rPr lang="cs-CZ" sz="1800" smtClean="0"/>
              <a:t>mortalita a váha po 7 a  14 dnech (nereagují na jemný mechanický stimul) se převede na LC50</a:t>
            </a:r>
          </a:p>
          <a:p>
            <a:pPr eaLnBrk="1" hangingPunct="1">
              <a:lnSpc>
                <a:spcPct val="80000"/>
              </a:lnSpc>
            </a:pPr>
            <a:r>
              <a:rPr lang="cs-CZ" sz="1800" smtClean="0"/>
              <a:t>doporučuje se užití referenční látky - chloracetamid (LC50 mezi 20 a 80mg/kg)</a:t>
            </a:r>
          </a:p>
          <a:p>
            <a:pPr eaLnBrk="1" hangingPunct="1">
              <a:lnSpc>
                <a:spcPct val="80000"/>
              </a:lnSpc>
            </a:pPr>
            <a:r>
              <a:rPr lang="cs-CZ" sz="1800" smtClean="0"/>
              <a:t>kontrola - mortalita méně než 10% a úbytek váhy menší než 20%</a:t>
            </a:r>
          </a:p>
        </p:txBody>
      </p:sp>
      <p:graphicFrame>
        <p:nvGraphicFramePr>
          <p:cNvPr id="555047" name="Group 39"/>
          <p:cNvGraphicFramePr>
            <a:graphicFrameLocks noGrp="1"/>
          </p:cNvGraphicFramePr>
          <p:nvPr>
            <p:ph sz="half" idx="2"/>
          </p:nvPr>
        </p:nvGraphicFramePr>
        <p:xfrm>
          <a:off x="250825" y="6381750"/>
          <a:ext cx="7912100" cy="457200"/>
        </p:xfrm>
        <a:graphic>
          <a:graphicData uri="http://schemas.openxmlformats.org/drawingml/2006/table">
            <a:tbl>
              <a:tblPr/>
              <a:tblGrid>
                <a:gridCol w="1076325">
                  <a:extLst>
                    <a:ext uri="{9D8B030D-6E8A-4147-A177-3AD203B41FA5}">
                      <a16:colId xmlns:a16="http://schemas.microsoft.com/office/drawing/2014/main" val="20000"/>
                    </a:ext>
                  </a:extLst>
                </a:gridCol>
                <a:gridCol w="539750">
                  <a:extLst>
                    <a:ext uri="{9D8B030D-6E8A-4147-A177-3AD203B41FA5}">
                      <a16:colId xmlns:a16="http://schemas.microsoft.com/office/drawing/2014/main" val="20001"/>
                    </a:ext>
                  </a:extLst>
                </a:gridCol>
                <a:gridCol w="6296025">
                  <a:extLst>
                    <a:ext uri="{9D8B030D-6E8A-4147-A177-3AD203B41FA5}">
                      <a16:colId xmlns:a16="http://schemas.microsoft.com/office/drawing/2014/main" val="20002"/>
                    </a:ext>
                  </a:extLst>
                </a:gridCol>
              </a:tblGrid>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ISO 11268-1</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1993</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 Effects of pollutants on earthworms (</a:t>
                      </a:r>
                      <a:r>
                        <a:rPr kumimoji="0" lang="cs-CZ" sz="1200" b="0" i="1" u="none" strike="noStrike" cap="none" normalizeH="0" baseline="0" smtClean="0">
                          <a:ln>
                            <a:noFill/>
                          </a:ln>
                          <a:solidFill>
                            <a:schemeClr val="tx1"/>
                          </a:solidFill>
                          <a:effectLst/>
                          <a:latin typeface="Arial" charset="0"/>
                          <a:cs typeface="Arial" charset="0"/>
                        </a:rPr>
                        <a:t>Eisenia fetida</a:t>
                      </a:r>
                      <a:r>
                        <a:rPr kumimoji="0" lang="cs-CZ" sz="1200" b="0" i="0" u="none" strike="noStrike" cap="none" normalizeH="0" baseline="0" smtClean="0">
                          <a:ln>
                            <a:noFill/>
                          </a:ln>
                          <a:solidFill>
                            <a:schemeClr val="tx1"/>
                          </a:solidFill>
                          <a:effectLst/>
                          <a:latin typeface="Arial" charset="0"/>
                          <a:cs typeface="Arial" charset="0"/>
                        </a:rPr>
                        <a:t>) - Part 1: Determination of acute toxicity using artificial soil substrate</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i="1" smtClean="0"/>
              <a:t>E. fetida</a:t>
            </a:r>
            <a:r>
              <a:rPr lang="cs-CZ" smtClean="0"/>
              <a:t> reprodukční test</a:t>
            </a:r>
          </a:p>
        </p:txBody>
      </p:sp>
      <p:sp>
        <p:nvSpPr>
          <p:cNvPr id="78851" name="Rectangle 3"/>
          <p:cNvSpPr>
            <a:spLocks noGrp="1" noChangeArrowheads="1"/>
          </p:cNvSpPr>
          <p:nvPr>
            <p:ph type="body" sz="half" idx="1"/>
          </p:nvPr>
        </p:nvSpPr>
        <p:spPr>
          <a:xfrm>
            <a:off x="755650" y="1341438"/>
            <a:ext cx="8208963" cy="4791075"/>
          </a:xfrm>
        </p:spPr>
        <p:txBody>
          <a:bodyPr/>
          <a:lstStyle/>
          <a:p>
            <a:pPr eaLnBrk="1" hangingPunct="1">
              <a:lnSpc>
                <a:spcPct val="80000"/>
              </a:lnSpc>
            </a:pPr>
            <a:r>
              <a:rPr lang="cs-CZ" sz="2000" smtClean="0"/>
              <a:t>v nádobách 1-2L s povrchem 200cm2, vrstvička asi 5-6cm (500-600g) AS</a:t>
            </a:r>
          </a:p>
          <a:p>
            <a:pPr eaLnBrk="1" hangingPunct="1">
              <a:lnSpc>
                <a:spcPct val="80000"/>
              </a:lnSpc>
            </a:pPr>
            <a:r>
              <a:rPr lang="cs-CZ" sz="2000" b="1" smtClean="0"/>
              <a:t>potrava</a:t>
            </a:r>
            <a:r>
              <a:rPr lang="cs-CZ" sz="2000" smtClean="0"/>
              <a:t> 0,5g hnoje na jedince a na týden</a:t>
            </a:r>
          </a:p>
          <a:p>
            <a:pPr eaLnBrk="1" hangingPunct="1">
              <a:lnSpc>
                <a:spcPct val="80000"/>
              </a:lnSpc>
            </a:pPr>
            <a:r>
              <a:rPr lang="cs-CZ" sz="2000" smtClean="0"/>
              <a:t>do nádoby 10 dospělců</a:t>
            </a:r>
          </a:p>
          <a:p>
            <a:pPr eaLnBrk="1" hangingPunct="1">
              <a:lnSpc>
                <a:spcPct val="80000"/>
              </a:lnSpc>
            </a:pPr>
            <a:r>
              <a:rPr lang="cs-CZ" sz="2000" smtClean="0"/>
              <a:t>1 týden předinkubace; předběžný test; finální test</a:t>
            </a:r>
          </a:p>
          <a:p>
            <a:pPr eaLnBrk="1" hangingPunct="1">
              <a:lnSpc>
                <a:spcPct val="80000"/>
              </a:lnSpc>
            </a:pPr>
            <a:r>
              <a:rPr lang="cs-CZ" sz="2000" smtClean="0"/>
              <a:t>20°C; 16:8 400-800lx; krmení 5g sušeného hnoje týdně </a:t>
            </a:r>
          </a:p>
          <a:p>
            <a:pPr eaLnBrk="1" hangingPunct="1">
              <a:lnSpc>
                <a:spcPct val="80000"/>
              </a:lnSpc>
            </a:pPr>
            <a:r>
              <a:rPr lang="cs-CZ" sz="2000" smtClean="0"/>
              <a:t>po cca 4 týdnech mortalita, zvážení, spočítají se kokony + juvenilové; oddělají se dospělci</a:t>
            </a:r>
          </a:p>
          <a:p>
            <a:pPr eaLnBrk="1" hangingPunct="1">
              <a:lnSpc>
                <a:spcPct val="80000"/>
              </a:lnSpc>
            </a:pPr>
            <a:r>
              <a:rPr lang="cs-CZ" sz="2000" smtClean="0"/>
              <a:t>kokony se inkubují další čtyři týdny - extrakce juvenilů ručním tříděním</a:t>
            </a:r>
          </a:p>
          <a:p>
            <a:pPr eaLnBrk="1" hangingPunct="1">
              <a:lnSpc>
                <a:spcPct val="80000"/>
              </a:lnSpc>
            </a:pPr>
            <a:r>
              <a:rPr lang="cs-CZ" sz="2000" smtClean="0"/>
              <a:t>výsledky jsou váha dospělců a počet juvenilů na dospělce</a:t>
            </a:r>
          </a:p>
          <a:p>
            <a:pPr eaLnBrk="1" hangingPunct="1">
              <a:lnSpc>
                <a:spcPct val="80000"/>
              </a:lnSpc>
            </a:pPr>
            <a:r>
              <a:rPr lang="cs-CZ" sz="2000" smtClean="0"/>
              <a:t>KONTROLA musí mít cca 30 juvenilů/dospělce; koeficient variance pro reprodukci &lt;30% a mortalita dospělců po 4 týdnech by neměla být větší než 10%</a:t>
            </a:r>
          </a:p>
          <a:p>
            <a:pPr eaLnBrk="1" hangingPunct="1">
              <a:lnSpc>
                <a:spcPct val="80000"/>
              </a:lnSpc>
            </a:pPr>
            <a:r>
              <a:rPr lang="cs-CZ" sz="2000" smtClean="0"/>
              <a:t>REFERENČNÍ LÁTKA je doporučován carbendazim; má mít statisticky významný efekt v koncentraci 1-5 mg/kg</a:t>
            </a:r>
          </a:p>
        </p:txBody>
      </p:sp>
      <p:graphicFrame>
        <p:nvGraphicFramePr>
          <p:cNvPr id="556052" name="Group 20"/>
          <p:cNvGraphicFramePr>
            <a:graphicFrameLocks noGrp="1"/>
          </p:cNvGraphicFramePr>
          <p:nvPr>
            <p:ph sz="half" idx="2"/>
          </p:nvPr>
        </p:nvGraphicFramePr>
        <p:xfrm>
          <a:off x="179388" y="6308725"/>
          <a:ext cx="7983537" cy="457200"/>
        </p:xfrm>
        <a:graphic>
          <a:graphicData uri="http://schemas.openxmlformats.org/drawingml/2006/table">
            <a:tbl>
              <a:tblPr/>
              <a:tblGrid>
                <a:gridCol w="1085850">
                  <a:extLst>
                    <a:ext uri="{9D8B030D-6E8A-4147-A177-3AD203B41FA5}">
                      <a16:colId xmlns:a16="http://schemas.microsoft.com/office/drawing/2014/main" val="20000"/>
                    </a:ext>
                  </a:extLst>
                </a:gridCol>
                <a:gridCol w="546100">
                  <a:extLst>
                    <a:ext uri="{9D8B030D-6E8A-4147-A177-3AD203B41FA5}">
                      <a16:colId xmlns:a16="http://schemas.microsoft.com/office/drawing/2014/main" val="20001"/>
                    </a:ext>
                  </a:extLst>
                </a:gridCol>
                <a:gridCol w="6351587">
                  <a:extLst>
                    <a:ext uri="{9D8B030D-6E8A-4147-A177-3AD203B41FA5}">
                      <a16:colId xmlns:a16="http://schemas.microsoft.com/office/drawing/2014/main" val="20002"/>
                    </a:ext>
                  </a:extLst>
                </a:gridCol>
              </a:tblGrid>
              <a:tr h="1428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ISO 11268-2</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1998</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 Effects of pollutants on earthworms (</a:t>
                      </a:r>
                      <a:r>
                        <a:rPr kumimoji="0" lang="cs-CZ" sz="1200" b="0" i="1" u="none" strike="noStrike" cap="none" normalizeH="0" baseline="0" smtClean="0">
                          <a:ln>
                            <a:noFill/>
                          </a:ln>
                          <a:solidFill>
                            <a:schemeClr val="tx1"/>
                          </a:solidFill>
                          <a:effectLst/>
                          <a:latin typeface="Arial" charset="0"/>
                          <a:cs typeface="Arial" charset="0"/>
                        </a:rPr>
                        <a:t>Eisenia fetida</a:t>
                      </a:r>
                      <a:r>
                        <a:rPr kumimoji="0" lang="cs-CZ" sz="1200" b="0" i="0" u="none" strike="noStrike" cap="none" normalizeH="0" baseline="0" smtClean="0">
                          <a:ln>
                            <a:noFill/>
                          </a:ln>
                          <a:solidFill>
                            <a:schemeClr val="tx1"/>
                          </a:solidFill>
                          <a:effectLst/>
                          <a:latin typeface="Arial" charset="0"/>
                          <a:cs typeface="Arial" charset="0"/>
                        </a:rPr>
                        <a:t>) - Part 2: Determination of effects on reproduction</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22" name="Picture 2" descr="WHC"/>
          <p:cNvPicPr>
            <a:picLocks noChangeArrowheads="1"/>
          </p:cNvPicPr>
          <p:nvPr/>
        </p:nvPicPr>
        <p:blipFill>
          <a:blip r:embed="rId2" cstate="print"/>
          <a:srcRect/>
          <a:stretch>
            <a:fillRect/>
          </a:stretch>
        </p:blipFill>
        <p:spPr bwMode="auto">
          <a:xfrm>
            <a:off x="3276600" y="728663"/>
            <a:ext cx="2159000" cy="1619250"/>
          </a:xfrm>
          <a:prstGeom prst="rect">
            <a:avLst/>
          </a:prstGeom>
          <a:ln>
            <a:noFill/>
          </a:ln>
          <a:effectLst>
            <a:outerShdw blurRad="292100" dist="139700" dir="2700000" algn="tl" rotWithShape="0">
              <a:srgbClr val="333333">
                <a:alpha val="65000"/>
              </a:srgbClr>
            </a:outerShdw>
          </a:effectLst>
        </p:spPr>
      </p:pic>
      <p:pic>
        <p:nvPicPr>
          <p:cNvPr id="2232323" name="Picture 3" descr="vesselsready"/>
          <p:cNvPicPr>
            <a:picLocks noChangeArrowheads="1"/>
          </p:cNvPicPr>
          <p:nvPr/>
        </p:nvPicPr>
        <p:blipFill>
          <a:blip r:embed="rId3" cstate="print"/>
          <a:srcRect/>
          <a:stretch>
            <a:fillRect/>
          </a:stretch>
        </p:blipFill>
        <p:spPr bwMode="auto">
          <a:xfrm>
            <a:off x="6324600" y="727075"/>
            <a:ext cx="2159000" cy="1619250"/>
          </a:xfrm>
          <a:prstGeom prst="rect">
            <a:avLst/>
          </a:prstGeom>
          <a:ln>
            <a:noFill/>
          </a:ln>
          <a:effectLst>
            <a:outerShdw blurRad="292100" dist="139700" dir="2700000" algn="tl" rotWithShape="0">
              <a:srgbClr val="333333">
                <a:alpha val="65000"/>
              </a:srgbClr>
            </a:outerShdw>
          </a:effectLst>
        </p:spPr>
      </p:pic>
      <p:pic>
        <p:nvPicPr>
          <p:cNvPr id="2232324" name="Picture 4" descr="controlwithworms"/>
          <p:cNvPicPr>
            <a:picLocks noChangeArrowheads="1"/>
          </p:cNvPicPr>
          <p:nvPr/>
        </p:nvPicPr>
        <p:blipFill>
          <a:blip r:embed="rId4" cstate="print"/>
          <a:srcRect/>
          <a:stretch>
            <a:fillRect/>
          </a:stretch>
        </p:blipFill>
        <p:spPr bwMode="auto">
          <a:xfrm>
            <a:off x="381000" y="3956050"/>
            <a:ext cx="2159000" cy="1619250"/>
          </a:xfrm>
          <a:prstGeom prst="rect">
            <a:avLst/>
          </a:prstGeom>
          <a:ln>
            <a:noFill/>
          </a:ln>
          <a:effectLst>
            <a:outerShdw blurRad="292100" dist="139700" dir="2700000" algn="tl" rotWithShape="0">
              <a:srgbClr val="333333">
                <a:alpha val="65000"/>
              </a:srgbClr>
            </a:outerShdw>
          </a:effectLst>
        </p:spPr>
      </p:pic>
      <p:pic>
        <p:nvPicPr>
          <p:cNvPr id="2232325" name="Picture 5" descr="wormsweighing"/>
          <p:cNvPicPr>
            <a:picLocks noChangeArrowheads="1"/>
          </p:cNvPicPr>
          <p:nvPr/>
        </p:nvPicPr>
        <p:blipFill>
          <a:blip r:embed="rId5" cstate="print"/>
          <a:srcRect/>
          <a:stretch>
            <a:fillRect/>
          </a:stretch>
        </p:blipFill>
        <p:spPr bwMode="auto">
          <a:xfrm>
            <a:off x="3276600" y="3956050"/>
            <a:ext cx="2159000" cy="1619250"/>
          </a:xfrm>
          <a:prstGeom prst="rect">
            <a:avLst/>
          </a:prstGeom>
          <a:ln>
            <a:noFill/>
          </a:ln>
          <a:effectLst>
            <a:outerShdw blurRad="292100" dist="139700" dir="2700000" algn="tl" rotWithShape="0">
              <a:srgbClr val="333333">
                <a:alpha val="65000"/>
              </a:srgbClr>
            </a:outerShdw>
          </a:effectLst>
        </p:spPr>
      </p:pic>
      <p:pic>
        <p:nvPicPr>
          <p:cNvPr id="2232326" name="Picture 6" descr="wahingwormsJPG"/>
          <p:cNvPicPr>
            <a:picLocks noChangeArrowheads="1"/>
          </p:cNvPicPr>
          <p:nvPr/>
        </p:nvPicPr>
        <p:blipFill>
          <a:blip r:embed="rId6" cstate="print"/>
          <a:srcRect/>
          <a:stretch>
            <a:fillRect/>
          </a:stretch>
        </p:blipFill>
        <p:spPr bwMode="auto">
          <a:xfrm>
            <a:off x="6324600" y="3956050"/>
            <a:ext cx="2159000" cy="1619250"/>
          </a:xfrm>
          <a:prstGeom prst="rect">
            <a:avLst/>
          </a:prstGeom>
          <a:ln>
            <a:noFill/>
          </a:ln>
          <a:effectLst>
            <a:outerShdw blurRad="292100" dist="139700" dir="2700000" algn="tl" rotWithShape="0">
              <a:srgbClr val="333333">
                <a:alpha val="65000"/>
              </a:srgbClr>
            </a:outerShdw>
          </a:effectLst>
        </p:spPr>
      </p:pic>
      <p:sp>
        <p:nvSpPr>
          <p:cNvPr id="2232327" name="Line 7"/>
          <p:cNvSpPr>
            <a:spLocks noChangeShapeType="1"/>
          </p:cNvSpPr>
          <p:nvPr/>
        </p:nvSpPr>
        <p:spPr bwMode="auto">
          <a:xfrm>
            <a:off x="2552700" y="1449388"/>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28" name="Line 8"/>
          <p:cNvSpPr>
            <a:spLocks noChangeShapeType="1"/>
          </p:cNvSpPr>
          <p:nvPr/>
        </p:nvSpPr>
        <p:spPr bwMode="auto">
          <a:xfrm>
            <a:off x="5562600" y="1470025"/>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29" name="Line 9"/>
          <p:cNvSpPr>
            <a:spLocks noChangeShapeType="1"/>
          </p:cNvSpPr>
          <p:nvPr/>
        </p:nvSpPr>
        <p:spPr bwMode="auto">
          <a:xfrm>
            <a:off x="7272338" y="3294063"/>
            <a:ext cx="0" cy="45085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0" name="Line 10"/>
          <p:cNvSpPr>
            <a:spLocks noChangeShapeType="1"/>
          </p:cNvSpPr>
          <p:nvPr/>
        </p:nvSpPr>
        <p:spPr bwMode="auto">
          <a:xfrm flipH="1">
            <a:off x="5638800" y="4872038"/>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1" name="Line 11"/>
          <p:cNvSpPr>
            <a:spLocks noChangeShapeType="1"/>
          </p:cNvSpPr>
          <p:nvPr/>
        </p:nvSpPr>
        <p:spPr bwMode="auto">
          <a:xfrm flipH="1">
            <a:off x="2638425" y="4852988"/>
            <a:ext cx="485775"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2" name="Text Box 12"/>
          <p:cNvSpPr txBox="1">
            <a:spLocks noChangeArrowheads="1"/>
          </p:cNvSpPr>
          <p:nvPr/>
        </p:nvSpPr>
        <p:spPr bwMode="auto">
          <a:xfrm>
            <a:off x="228600" y="2347913"/>
            <a:ext cx="2159000" cy="366712"/>
          </a:xfrm>
          <a:prstGeom prst="rect">
            <a:avLst/>
          </a:prstGeom>
          <a:noFill/>
          <a:ln w="9525">
            <a:noFill/>
            <a:miter lim="800000"/>
            <a:headEnd/>
            <a:tailEnd/>
          </a:ln>
          <a:effectLst/>
        </p:spPr>
        <p:txBody>
          <a:bodyPr wrap="square">
            <a:spAutoFit/>
          </a:bodyPr>
          <a:lstStyle/>
          <a:p>
            <a:pPr algn="ctr">
              <a:spcBef>
                <a:spcPct val="50000"/>
              </a:spcBef>
            </a:pPr>
            <a:r>
              <a:rPr lang="en-GB" dirty="0">
                <a:latin typeface="+mn-lt"/>
                <a:cs typeface="Times New Roman" pitchFamily="18" charset="0"/>
              </a:rPr>
              <a:t>P</a:t>
            </a:r>
            <a:r>
              <a:rPr lang="cs-CZ" dirty="0" err="1">
                <a:latin typeface="+mn-lt"/>
                <a:cs typeface="Times New Roman" pitchFamily="18" charset="0"/>
              </a:rPr>
              <a:t>říprava</a:t>
            </a:r>
            <a:r>
              <a:rPr lang="cs-CZ" dirty="0">
                <a:latin typeface="+mn-lt"/>
                <a:cs typeface="Times New Roman" pitchFamily="18" charset="0"/>
              </a:rPr>
              <a:t> půd</a:t>
            </a:r>
            <a:endParaRPr lang="en-US" b="1" dirty="0">
              <a:latin typeface="+mn-lt"/>
              <a:cs typeface="Times New Roman" pitchFamily="18" charset="0"/>
            </a:endParaRPr>
          </a:p>
        </p:txBody>
      </p:sp>
      <p:sp>
        <p:nvSpPr>
          <p:cNvPr id="2232333" name="Text Box 13"/>
          <p:cNvSpPr txBox="1">
            <a:spLocks noChangeArrowheads="1"/>
          </p:cNvSpPr>
          <p:nvPr/>
        </p:nvSpPr>
        <p:spPr bwMode="auto">
          <a:xfrm>
            <a:off x="3276600" y="2347913"/>
            <a:ext cx="2209800" cy="366712"/>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Měření WHC půd</a:t>
            </a:r>
            <a:endParaRPr lang="en-US" dirty="0">
              <a:latin typeface="+mn-lt"/>
              <a:cs typeface="Times New Roman" pitchFamily="18" charset="0"/>
            </a:endParaRPr>
          </a:p>
        </p:txBody>
      </p:sp>
      <p:sp>
        <p:nvSpPr>
          <p:cNvPr id="2232334" name="Text Box 14"/>
          <p:cNvSpPr txBox="1">
            <a:spLocks noChangeArrowheads="1"/>
          </p:cNvSpPr>
          <p:nvPr/>
        </p:nvSpPr>
        <p:spPr bwMode="auto">
          <a:xfrm>
            <a:off x="6324600" y="2347913"/>
            <a:ext cx="2159000" cy="1200329"/>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Ovlhčená AS rozvážená do testovacích nádob</a:t>
            </a:r>
            <a:endParaRPr lang="en-US" dirty="0">
              <a:latin typeface="+mn-lt"/>
              <a:cs typeface="Times New Roman" pitchFamily="18" charset="0"/>
            </a:endParaRPr>
          </a:p>
        </p:txBody>
      </p:sp>
      <p:sp>
        <p:nvSpPr>
          <p:cNvPr id="2232335" name="Text Box 15"/>
          <p:cNvSpPr txBox="1">
            <a:spLocks noChangeArrowheads="1"/>
          </p:cNvSpPr>
          <p:nvPr/>
        </p:nvSpPr>
        <p:spPr bwMode="auto">
          <a:xfrm>
            <a:off x="5922180" y="5575300"/>
            <a:ext cx="2880384" cy="1200329"/>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Výběr 10 reprezentativních </a:t>
            </a:r>
            <a:r>
              <a:rPr lang="cs-CZ" dirty="0" err="1">
                <a:latin typeface="+mn-lt"/>
                <a:cs typeface="Times New Roman" pitchFamily="18" charset="0"/>
              </a:rPr>
              <a:t>adultů</a:t>
            </a:r>
            <a:r>
              <a:rPr lang="cs-CZ" dirty="0">
                <a:latin typeface="+mn-lt"/>
                <a:cs typeface="Times New Roman" pitchFamily="18" charset="0"/>
              </a:rPr>
              <a:t> z chovu a jejich omytí</a:t>
            </a:r>
            <a:endParaRPr lang="en-US" dirty="0">
              <a:latin typeface="+mn-lt"/>
              <a:cs typeface="Times New Roman" pitchFamily="18" charset="0"/>
            </a:endParaRPr>
          </a:p>
        </p:txBody>
      </p:sp>
      <p:sp>
        <p:nvSpPr>
          <p:cNvPr id="2232336" name="Text Box 16"/>
          <p:cNvSpPr txBox="1">
            <a:spLocks noChangeArrowheads="1"/>
          </p:cNvSpPr>
          <p:nvPr/>
        </p:nvSpPr>
        <p:spPr bwMode="auto">
          <a:xfrm>
            <a:off x="3276600" y="5575300"/>
            <a:ext cx="2209800" cy="366713"/>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Zvážení jedinců</a:t>
            </a:r>
            <a:endParaRPr lang="en-US" dirty="0">
              <a:latin typeface="+mn-lt"/>
              <a:cs typeface="Times New Roman" pitchFamily="18" charset="0"/>
            </a:endParaRPr>
          </a:p>
        </p:txBody>
      </p:sp>
      <p:sp>
        <p:nvSpPr>
          <p:cNvPr id="2232337" name="Text Box 17"/>
          <p:cNvSpPr txBox="1">
            <a:spLocks noChangeArrowheads="1"/>
          </p:cNvSpPr>
          <p:nvPr/>
        </p:nvSpPr>
        <p:spPr bwMode="auto">
          <a:xfrm>
            <a:off x="228600" y="5575300"/>
            <a:ext cx="2409825" cy="64135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Přídavek 10 </a:t>
            </a:r>
            <a:r>
              <a:rPr lang="cs-CZ" dirty="0" err="1">
                <a:latin typeface="+mn-lt"/>
                <a:cs typeface="Times New Roman" pitchFamily="18" charset="0"/>
              </a:rPr>
              <a:t>adultů</a:t>
            </a:r>
            <a:r>
              <a:rPr lang="cs-CZ" dirty="0">
                <a:latin typeface="+mn-lt"/>
                <a:cs typeface="Times New Roman" pitchFamily="18" charset="0"/>
              </a:rPr>
              <a:t> do nádoby na test</a:t>
            </a:r>
            <a:endParaRPr lang="en-US" sz="1600" dirty="0">
              <a:latin typeface="+mn-lt"/>
              <a:cs typeface="Times New Roman" pitchFamily="18" charset="0"/>
            </a:endParaRPr>
          </a:p>
        </p:txBody>
      </p:sp>
      <p:pic>
        <p:nvPicPr>
          <p:cNvPr id="2232338" name="Picture 18" descr="drysoils"/>
          <p:cNvPicPr>
            <a:picLocks noChangeAspect="1" noChangeArrowheads="1"/>
          </p:cNvPicPr>
          <p:nvPr/>
        </p:nvPicPr>
        <p:blipFill>
          <a:blip r:embed="rId7" cstate="print"/>
          <a:srcRect/>
          <a:stretch>
            <a:fillRect/>
          </a:stretch>
        </p:blipFill>
        <p:spPr bwMode="auto">
          <a:xfrm>
            <a:off x="228600" y="728663"/>
            <a:ext cx="2159000" cy="1617662"/>
          </a:xfrm>
          <a:prstGeom prst="rect">
            <a:avLst/>
          </a:prstGeom>
          <a:ln>
            <a:noFill/>
          </a:ln>
          <a:effectLst>
            <a:outerShdw blurRad="292100" dist="139700" dir="2700000" algn="tl" rotWithShape="0">
              <a:srgbClr val="333333">
                <a:alpha val="65000"/>
              </a:srgbClr>
            </a:outerShdw>
          </a:effectLst>
        </p:spPr>
      </p:pic>
      <p:sp>
        <p:nvSpPr>
          <p:cNvPr id="20" name="Nadpis 19"/>
          <p:cNvSpPr>
            <a:spLocks noGrp="1"/>
          </p:cNvSpPr>
          <p:nvPr>
            <p:ph type="title"/>
          </p:nvPr>
        </p:nvSpPr>
        <p:spPr>
          <a:xfrm>
            <a:off x="1258888" y="1"/>
            <a:ext cx="7883525" cy="620688"/>
          </a:xfrm>
        </p:spPr>
        <p:txBody>
          <a:bodyPr/>
          <a:lstStyle/>
          <a:p>
            <a:r>
              <a:rPr lang="cs-CZ" dirty="0" smtClean="0"/>
              <a:t>Reprodukční test</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3346" name="Picture 2" descr="wormssearching"/>
          <p:cNvPicPr>
            <a:picLocks noChangeArrowheads="1"/>
          </p:cNvPicPr>
          <p:nvPr/>
        </p:nvPicPr>
        <p:blipFill>
          <a:blip r:embed="rId2" cstate="print"/>
          <a:srcRect/>
          <a:stretch>
            <a:fillRect/>
          </a:stretch>
        </p:blipFill>
        <p:spPr bwMode="auto">
          <a:xfrm>
            <a:off x="5410200" y="3930650"/>
            <a:ext cx="2698750" cy="1979613"/>
          </a:xfrm>
          <a:prstGeom prst="rect">
            <a:avLst/>
          </a:prstGeom>
          <a:ln>
            <a:noFill/>
          </a:ln>
          <a:effectLst>
            <a:outerShdw blurRad="292100" dist="139700" dir="2700000" algn="tl" rotWithShape="0">
              <a:srgbClr val="333333">
                <a:alpha val="65000"/>
              </a:srgbClr>
            </a:outerShdw>
          </a:effectLst>
        </p:spPr>
      </p:pic>
      <p:pic>
        <p:nvPicPr>
          <p:cNvPr id="2233347" name="Picture 3" descr="wormsweighing"/>
          <p:cNvPicPr>
            <a:picLocks noChangeArrowheads="1"/>
          </p:cNvPicPr>
          <p:nvPr/>
        </p:nvPicPr>
        <p:blipFill>
          <a:blip r:embed="rId3" cstate="print"/>
          <a:srcRect/>
          <a:stretch>
            <a:fillRect/>
          </a:stretch>
        </p:blipFill>
        <p:spPr bwMode="auto">
          <a:xfrm>
            <a:off x="914400" y="3930650"/>
            <a:ext cx="2698750" cy="1979613"/>
          </a:xfrm>
          <a:prstGeom prst="rect">
            <a:avLst/>
          </a:prstGeom>
          <a:ln>
            <a:noFill/>
          </a:ln>
          <a:effectLst>
            <a:outerShdw blurRad="292100" dist="139700" dir="2700000" algn="tl" rotWithShape="0">
              <a:srgbClr val="333333">
                <a:alpha val="65000"/>
              </a:srgbClr>
            </a:outerShdw>
          </a:effectLst>
        </p:spPr>
      </p:pic>
      <p:pic>
        <p:nvPicPr>
          <p:cNvPr id="2233348" name="Picture 4" descr="bottomofvessel"/>
          <p:cNvPicPr>
            <a:picLocks noChangeArrowheads="1"/>
          </p:cNvPicPr>
          <p:nvPr/>
        </p:nvPicPr>
        <p:blipFill>
          <a:blip r:embed="rId4" cstate="print"/>
          <a:srcRect/>
          <a:stretch>
            <a:fillRect/>
          </a:stretch>
        </p:blipFill>
        <p:spPr bwMode="auto">
          <a:xfrm>
            <a:off x="5410200" y="790575"/>
            <a:ext cx="2698750" cy="1979612"/>
          </a:xfrm>
          <a:prstGeom prst="rect">
            <a:avLst/>
          </a:prstGeom>
          <a:ln>
            <a:noFill/>
          </a:ln>
          <a:effectLst>
            <a:outerShdw blurRad="292100" dist="139700" dir="2700000" algn="tl" rotWithShape="0">
              <a:srgbClr val="333333">
                <a:alpha val="65000"/>
              </a:srgbClr>
            </a:outerShdw>
          </a:effectLst>
        </p:spPr>
      </p:pic>
      <p:sp>
        <p:nvSpPr>
          <p:cNvPr id="2233349" name="Line 5"/>
          <p:cNvSpPr>
            <a:spLocks noChangeShapeType="1"/>
          </p:cNvSpPr>
          <p:nvPr/>
        </p:nvSpPr>
        <p:spPr bwMode="auto">
          <a:xfrm flipH="1">
            <a:off x="6732288" y="3457793"/>
            <a:ext cx="0" cy="3810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3350" name="Text Box 6"/>
          <p:cNvSpPr txBox="1">
            <a:spLocks noChangeArrowheads="1"/>
          </p:cNvSpPr>
          <p:nvPr/>
        </p:nvSpPr>
        <p:spPr bwMode="auto">
          <a:xfrm>
            <a:off x="5410200" y="2811462"/>
            <a:ext cx="2698750" cy="646331"/>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Prohlídka nádob (známky aktivity)</a:t>
            </a:r>
            <a:endParaRPr lang="en-US" dirty="0">
              <a:latin typeface="+mn-lt"/>
              <a:cs typeface="Times New Roman" pitchFamily="18" charset="0"/>
            </a:endParaRPr>
          </a:p>
        </p:txBody>
      </p:sp>
      <p:sp>
        <p:nvSpPr>
          <p:cNvPr id="2233351" name="Line 7"/>
          <p:cNvSpPr>
            <a:spLocks noChangeShapeType="1"/>
          </p:cNvSpPr>
          <p:nvPr/>
        </p:nvSpPr>
        <p:spPr bwMode="auto">
          <a:xfrm flipV="1">
            <a:off x="3962400" y="2005012"/>
            <a:ext cx="8382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3352" name="Text Box 8"/>
          <p:cNvSpPr txBox="1">
            <a:spLocks noChangeArrowheads="1"/>
          </p:cNvSpPr>
          <p:nvPr/>
        </p:nvSpPr>
        <p:spPr bwMode="auto">
          <a:xfrm>
            <a:off x="5410200" y="6064250"/>
            <a:ext cx="2743200" cy="366713"/>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Zhodnocení mortality</a:t>
            </a:r>
            <a:endParaRPr lang="en-US" dirty="0">
              <a:latin typeface="+mn-lt"/>
              <a:cs typeface="Times New Roman" pitchFamily="18" charset="0"/>
            </a:endParaRPr>
          </a:p>
        </p:txBody>
      </p:sp>
      <p:sp>
        <p:nvSpPr>
          <p:cNvPr id="2233353" name="Text Box 9"/>
          <p:cNvSpPr txBox="1">
            <a:spLocks noChangeArrowheads="1"/>
          </p:cNvSpPr>
          <p:nvPr/>
        </p:nvSpPr>
        <p:spPr bwMode="auto">
          <a:xfrm>
            <a:off x="914400" y="6064250"/>
            <a:ext cx="2698750" cy="366713"/>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Zvážení žížal</a:t>
            </a:r>
            <a:endParaRPr lang="en-US" dirty="0">
              <a:latin typeface="+mn-lt"/>
              <a:cs typeface="Times New Roman" pitchFamily="18" charset="0"/>
            </a:endParaRPr>
          </a:p>
        </p:txBody>
      </p:sp>
      <p:sp>
        <p:nvSpPr>
          <p:cNvPr id="2233354" name="Line 10"/>
          <p:cNvSpPr>
            <a:spLocks noChangeShapeType="1"/>
          </p:cNvSpPr>
          <p:nvPr/>
        </p:nvSpPr>
        <p:spPr bwMode="auto">
          <a:xfrm flipH="1">
            <a:off x="3962400" y="5043488"/>
            <a:ext cx="8382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pic>
        <p:nvPicPr>
          <p:cNvPr id="2233355" name="Picture 11" descr="trolleywithworms"/>
          <p:cNvPicPr>
            <a:picLocks noChangeArrowheads="1"/>
          </p:cNvPicPr>
          <p:nvPr/>
        </p:nvPicPr>
        <p:blipFill>
          <a:blip r:embed="rId5" cstate="print"/>
          <a:srcRect/>
          <a:stretch>
            <a:fillRect/>
          </a:stretch>
        </p:blipFill>
        <p:spPr bwMode="auto">
          <a:xfrm>
            <a:off x="914400" y="790575"/>
            <a:ext cx="2698750" cy="1979612"/>
          </a:xfrm>
          <a:prstGeom prst="rect">
            <a:avLst/>
          </a:prstGeom>
          <a:ln>
            <a:noFill/>
          </a:ln>
          <a:effectLst>
            <a:outerShdw blurRad="292100" dist="139700" dir="2700000" algn="tl" rotWithShape="0">
              <a:srgbClr val="333333">
                <a:alpha val="65000"/>
              </a:srgbClr>
            </a:outerShdw>
          </a:effectLst>
        </p:spPr>
      </p:pic>
      <p:sp>
        <p:nvSpPr>
          <p:cNvPr id="2233356" name="Text Box 12"/>
          <p:cNvSpPr txBox="1">
            <a:spLocks noChangeArrowheads="1"/>
          </p:cNvSpPr>
          <p:nvPr/>
        </p:nvSpPr>
        <p:spPr bwMode="auto">
          <a:xfrm>
            <a:off x="914400" y="2811462"/>
            <a:ext cx="2698750" cy="92333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Nádoby během testu v kontrolované místnosti</a:t>
            </a:r>
            <a:endParaRPr lang="en-US" dirty="0">
              <a:latin typeface="+mn-lt"/>
              <a:cs typeface="Times New Roman" pitchFamily="18" charset="0"/>
            </a:endParaRPr>
          </a:p>
        </p:txBody>
      </p:sp>
      <p:sp>
        <p:nvSpPr>
          <p:cNvPr id="14" name="Nadpis 13"/>
          <p:cNvSpPr>
            <a:spLocks noGrp="1"/>
          </p:cNvSpPr>
          <p:nvPr>
            <p:ph type="title"/>
          </p:nvPr>
        </p:nvSpPr>
        <p:spPr>
          <a:xfrm>
            <a:off x="1258888" y="1"/>
            <a:ext cx="7883525" cy="764704"/>
          </a:xfrm>
        </p:spPr>
        <p:txBody>
          <a:bodyPr/>
          <a:lstStyle/>
          <a:p>
            <a:r>
              <a:rPr lang="cs-CZ" dirty="0" smtClean="0"/>
              <a:t>Reprodukční test</a:t>
            </a:r>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pPr eaLnBrk="1" hangingPunct="1"/>
            <a:r>
              <a:rPr lang="cs-CZ" smtClean="0"/>
              <a:t>Důsledky expozice v pevné matrici</a:t>
            </a:r>
          </a:p>
        </p:txBody>
      </p:sp>
      <p:sp>
        <p:nvSpPr>
          <p:cNvPr id="657411" name="Rectangle 3"/>
          <p:cNvSpPr>
            <a:spLocks noGrp="1" noChangeArrowheads="1"/>
          </p:cNvSpPr>
          <p:nvPr>
            <p:ph type="body" idx="1"/>
          </p:nvPr>
        </p:nvSpPr>
        <p:spPr>
          <a:xfrm>
            <a:off x="250825" y="1412875"/>
            <a:ext cx="8713788" cy="5445125"/>
          </a:xfrm>
        </p:spPr>
        <p:txBody>
          <a:bodyPr/>
          <a:lstStyle/>
          <a:p>
            <a:pPr eaLnBrk="1" hangingPunct="1">
              <a:lnSpc>
                <a:spcPct val="90000"/>
              </a:lnSpc>
              <a:spcAft>
                <a:spcPct val="40000"/>
              </a:spcAft>
            </a:pPr>
            <a:r>
              <a:rPr lang="cs-CZ" sz="2200" smtClean="0"/>
              <a:t>Pevné matrice jsou dosti </a:t>
            </a:r>
            <a:r>
              <a:rPr lang="cs-CZ" sz="2200" b="1" smtClean="0">
                <a:solidFill>
                  <a:srgbClr val="993300"/>
                </a:solidFill>
              </a:rPr>
              <a:t>heterogenní</a:t>
            </a:r>
          </a:p>
          <a:p>
            <a:pPr eaLnBrk="1" hangingPunct="1">
              <a:lnSpc>
                <a:spcPct val="90000"/>
              </a:lnSpc>
              <a:spcAft>
                <a:spcPct val="40000"/>
              </a:spcAft>
            </a:pPr>
            <a:r>
              <a:rPr lang="cs-CZ" sz="2200" smtClean="0"/>
              <a:t>Obsahuje vždy všechny tři fáze </a:t>
            </a:r>
            <a:r>
              <a:rPr lang="cs-CZ" sz="2200" b="1" smtClean="0">
                <a:solidFill>
                  <a:srgbClr val="993300"/>
                </a:solidFill>
              </a:rPr>
              <a:t>PEVNOU</a:t>
            </a:r>
            <a:r>
              <a:rPr lang="cs-CZ" sz="2200" smtClean="0"/>
              <a:t>, KAPALNOU (pórová voda) a PLYN (vzduch)</a:t>
            </a:r>
          </a:p>
          <a:p>
            <a:pPr eaLnBrk="1" hangingPunct="1">
              <a:lnSpc>
                <a:spcPct val="90000"/>
              </a:lnSpc>
              <a:spcAft>
                <a:spcPct val="40000"/>
              </a:spcAft>
            </a:pPr>
            <a:r>
              <a:rPr lang="cs-CZ" sz="2200" smtClean="0"/>
              <a:t>Přítomnost pevné fáze zejména má významný vliv na </a:t>
            </a:r>
            <a:r>
              <a:rPr lang="cs-CZ" sz="2200" b="1" smtClean="0">
                <a:solidFill>
                  <a:srgbClr val="993300"/>
                </a:solidFill>
              </a:rPr>
              <a:t>OSUD a CHOVÁNÍ</a:t>
            </a:r>
            <a:r>
              <a:rPr lang="cs-CZ" sz="2200" smtClean="0"/>
              <a:t> chemické látky</a:t>
            </a:r>
          </a:p>
          <a:p>
            <a:pPr eaLnBrk="1" hangingPunct="1">
              <a:lnSpc>
                <a:spcPct val="90000"/>
              </a:lnSpc>
              <a:spcAft>
                <a:spcPct val="40000"/>
              </a:spcAft>
            </a:pPr>
            <a:r>
              <a:rPr lang="cs-CZ" sz="2200" smtClean="0"/>
              <a:t>V závislosti na vlastnostech látky, vlastnostech půdy a čase dojde k </a:t>
            </a:r>
            <a:r>
              <a:rPr lang="cs-CZ" sz="2200" b="1" smtClean="0">
                <a:solidFill>
                  <a:srgbClr val="993300"/>
                </a:solidFill>
              </a:rPr>
              <a:t>DISTRIBUCI</a:t>
            </a:r>
            <a:r>
              <a:rPr lang="cs-CZ" sz="2200" smtClean="0"/>
              <a:t> látky v půdě, případně vzniku </a:t>
            </a:r>
            <a:r>
              <a:rPr lang="cs-CZ" sz="2200" b="1" smtClean="0">
                <a:solidFill>
                  <a:srgbClr val="993300"/>
                </a:solidFill>
              </a:rPr>
              <a:t>SPECIÍ</a:t>
            </a:r>
          </a:p>
          <a:p>
            <a:pPr eaLnBrk="1" hangingPunct="1">
              <a:lnSpc>
                <a:spcPct val="90000"/>
              </a:lnSpc>
              <a:spcAft>
                <a:spcPct val="40000"/>
              </a:spcAft>
            </a:pPr>
            <a:r>
              <a:rPr lang="cs-CZ" sz="2200" smtClean="0"/>
              <a:t>Stěžejním procesem je </a:t>
            </a:r>
            <a:r>
              <a:rPr lang="cs-CZ" sz="2200" b="1" smtClean="0">
                <a:solidFill>
                  <a:srgbClr val="993300"/>
                </a:solidFill>
              </a:rPr>
              <a:t>SORPCE</a:t>
            </a:r>
            <a:r>
              <a:rPr lang="cs-CZ" sz="2200" smtClean="0"/>
              <a:t> a důsledkem je klíčový faktor půdních testů (eko)toxicity – </a:t>
            </a:r>
            <a:r>
              <a:rPr lang="cs-CZ" sz="2200" b="1" smtClean="0">
                <a:solidFill>
                  <a:srgbClr val="993300"/>
                </a:solidFill>
              </a:rPr>
              <a:t>BIODOSTUPNOST</a:t>
            </a:r>
          </a:p>
          <a:p>
            <a:pPr eaLnBrk="1" hangingPunct="1">
              <a:lnSpc>
                <a:spcPct val="90000"/>
              </a:lnSpc>
              <a:spcAft>
                <a:spcPct val="40000"/>
              </a:spcAft>
            </a:pPr>
            <a:r>
              <a:rPr lang="cs-CZ" sz="2200" smtClean="0"/>
              <a:t>To vše má fatální důsledky pro </a:t>
            </a:r>
            <a:r>
              <a:rPr lang="cs-CZ" sz="2200" b="1" smtClean="0">
                <a:solidFill>
                  <a:srgbClr val="993300"/>
                </a:solidFill>
              </a:rPr>
              <a:t>výslednou toxicitu a riziko</a:t>
            </a:r>
          </a:p>
          <a:p>
            <a:pPr eaLnBrk="1" hangingPunct="1">
              <a:lnSpc>
                <a:spcPct val="90000"/>
              </a:lnSpc>
              <a:spcAft>
                <a:spcPct val="40000"/>
              </a:spcAft>
            </a:pPr>
            <a:r>
              <a:rPr lang="cs-CZ" sz="2200" smtClean="0"/>
              <a:t>Důsledkem je i</a:t>
            </a:r>
            <a:r>
              <a:rPr lang="cs-CZ" sz="2200" smtClean="0">
                <a:solidFill>
                  <a:srgbClr val="FFFF00"/>
                </a:solidFill>
              </a:rPr>
              <a:t> </a:t>
            </a:r>
            <a:r>
              <a:rPr lang="cs-CZ" sz="2200" b="1" smtClean="0">
                <a:solidFill>
                  <a:srgbClr val="993300"/>
                </a:solidFill>
              </a:rPr>
              <a:t>ztížená extrapolace</a:t>
            </a:r>
            <a:r>
              <a:rPr lang="cs-CZ" sz="2200" smtClean="0">
                <a:solidFill>
                  <a:srgbClr val="FFFF00"/>
                </a:solidFill>
              </a:rPr>
              <a:t> </a:t>
            </a:r>
            <a:r>
              <a:rPr lang="cs-CZ" sz="2200" smtClean="0"/>
              <a:t>mezi půdami, z akvatických testů na půdní a z laboratorních testů na reálnou situaci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7411">
                                            <p:txEl>
                                              <p:pRg st="4" end="4"/>
                                            </p:txEl>
                                          </p:spTgt>
                                        </p:tgtEl>
                                        <p:attrNameLst>
                                          <p:attrName>style.visibility</p:attrName>
                                        </p:attrNameLst>
                                      </p:cBhvr>
                                      <p:to>
                                        <p:strVal val="visible"/>
                                      </p:to>
                                    </p:set>
                                    <p:anim calcmode="lin" valueType="num">
                                      <p:cBhvr additive="base">
                                        <p:cTn id="31" dur="500" fill="hold"/>
                                        <p:tgtEl>
                                          <p:spTgt spid="65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5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7411">
                                            <p:txEl>
                                              <p:pRg st="5" end="5"/>
                                            </p:txEl>
                                          </p:spTgt>
                                        </p:tgtEl>
                                        <p:attrNameLst>
                                          <p:attrName>style.visibility</p:attrName>
                                        </p:attrNameLst>
                                      </p:cBhvr>
                                      <p:to>
                                        <p:strVal val="visible"/>
                                      </p:to>
                                    </p:set>
                                    <p:anim calcmode="lin" valueType="num">
                                      <p:cBhvr additive="base">
                                        <p:cTn id="37" dur="500" fill="hold"/>
                                        <p:tgtEl>
                                          <p:spTgt spid="65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5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57411">
                                            <p:txEl>
                                              <p:pRg st="6" end="6"/>
                                            </p:txEl>
                                          </p:spTgt>
                                        </p:tgtEl>
                                        <p:attrNameLst>
                                          <p:attrName>style.visibility</p:attrName>
                                        </p:attrNameLst>
                                      </p:cBhvr>
                                      <p:to>
                                        <p:strVal val="visible"/>
                                      </p:to>
                                    </p:set>
                                    <p:anim calcmode="lin" valueType="num">
                                      <p:cBhvr additive="base">
                                        <p:cTn id="43" dur="500" fill="hold"/>
                                        <p:tgtEl>
                                          <p:spTgt spid="65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5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4370" name="Picture 2" descr="waterbathS"/>
          <p:cNvPicPr>
            <a:picLocks noChangeArrowheads="1"/>
          </p:cNvPicPr>
          <p:nvPr/>
        </p:nvPicPr>
        <p:blipFill>
          <a:blip r:embed="rId2" cstate="print">
            <a:lum bright="10000"/>
          </a:blip>
          <a:srcRect/>
          <a:stretch>
            <a:fillRect/>
          </a:stretch>
        </p:blipFill>
        <p:spPr bwMode="auto">
          <a:xfrm>
            <a:off x="295276" y="790575"/>
            <a:ext cx="2519362" cy="1800225"/>
          </a:xfrm>
          <a:prstGeom prst="rect">
            <a:avLst/>
          </a:prstGeom>
          <a:ln>
            <a:noFill/>
          </a:ln>
          <a:effectLst>
            <a:outerShdw blurRad="292100" dist="139700" dir="2700000" algn="tl" rotWithShape="0">
              <a:srgbClr val="333333">
                <a:alpha val="65000"/>
              </a:srgbClr>
            </a:outerShdw>
          </a:effectLst>
        </p:spPr>
      </p:pic>
      <p:sp>
        <p:nvSpPr>
          <p:cNvPr id="2234371" name="Oval 3"/>
          <p:cNvSpPr>
            <a:spLocks noChangeArrowheads="1"/>
          </p:cNvSpPr>
          <p:nvPr/>
        </p:nvSpPr>
        <p:spPr bwMode="auto">
          <a:xfrm>
            <a:off x="1600201" y="1204913"/>
            <a:ext cx="1143000" cy="762000"/>
          </a:xfrm>
          <a:prstGeom prst="ellipse">
            <a:avLst/>
          </a:prstGeom>
          <a:noFill/>
          <a:ln w="76200">
            <a:solidFill>
              <a:schemeClr val="tx2"/>
            </a:solidFill>
            <a:round/>
            <a:headEnd/>
            <a:tailEnd/>
          </a:ln>
          <a:effectLst>
            <a:outerShdw blurRad="50800" dist="38100" dir="2700000" algn="tl" rotWithShape="0">
              <a:prstClr val="black">
                <a:alpha val="40000"/>
              </a:prstClr>
            </a:outerShdw>
          </a:effectLst>
        </p:spPr>
        <p:txBody>
          <a:bodyPr wrap="none" anchor="ctr"/>
          <a:lstStyle/>
          <a:p>
            <a:endParaRPr lang="cs-CZ">
              <a:solidFill>
                <a:srgbClr val="FF0000"/>
              </a:solidFill>
            </a:endParaRPr>
          </a:p>
        </p:txBody>
      </p:sp>
      <p:sp>
        <p:nvSpPr>
          <p:cNvPr id="2234372" name="Line 4"/>
          <p:cNvSpPr>
            <a:spLocks noChangeShapeType="1"/>
          </p:cNvSpPr>
          <p:nvPr/>
        </p:nvSpPr>
        <p:spPr bwMode="auto">
          <a:xfrm flipV="1">
            <a:off x="2743199" y="1196975"/>
            <a:ext cx="1909763" cy="251761"/>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pic>
        <p:nvPicPr>
          <p:cNvPr id="2234373" name="Picture 5" descr="juvenileszoomedS"/>
          <p:cNvPicPr>
            <a:picLocks noChangeAspect="1" noChangeArrowheads="1"/>
          </p:cNvPicPr>
          <p:nvPr/>
        </p:nvPicPr>
        <p:blipFill>
          <a:blip r:embed="rId3" cstate="print"/>
          <a:srcRect/>
          <a:stretch>
            <a:fillRect/>
          </a:stretch>
        </p:blipFill>
        <p:spPr bwMode="auto">
          <a:xfrm>
            <a:off x="4724400" y="790575"/>
            <a:ext cx="1524000" cy="1393825"/>
          </a:xfrm>
          <a:prstGeom prst="rect">
            <a:avLst/>
          </a:prstGeom>
          <a:ln>
            <a:noFill/>
          </a:ln>
          <a:effectLst>
            <a:outerShdw blurRad="292100" dist="139700" dir="2700000" algn="tl" rotWithShape="0">
              <a:srgbClr val="333333">
                <a:alpha val="65000"/>
              </a:srgbClr>
            </a:outerShdw>
          </a:effectLst>
        </p:spPr>
      </p:pic>
      <p:pic>
        <p:nvPicPr>
          <p:cNvPr id="2234374" name="Picture 6" descr="juvpicking"/>
          <p:cNvPicPr>
            <a:picLocks noChangeArrowheads="1"/>
          </p:cNvPicPr>
          <p:nvPr/>
        </p:nvPicPr>
        <p:blipFill>
          <a:blip r:embed="rId4" cstate="print">
            <a:lum bright="10000"/>
          </a:blip>
          <a:srcRect/>
          <a:stretch>
            <a:fillRect/>
          </a:stretch>
        </p:blipFill>
        <p:spPr bwMode="auto">
          <a:xfrm>
            <a:off x="6627813" y="1713905"/>
            <a:ext cx="2519363" cy="1800225"/>
          </a:xfrm>
          <a:prstGeom prst="rect">
            <a:avLst/>
          </a:prstGeom>
          <a:ln>
            <a:noFill/>
          </a:ln>
          <a:effectLst>
            <a:outerShdw blurRad="292100" dist="139700" dir="2700000" algn="tl" rotWithShape="0">
              <a:srgbClr val="333333">
                <a:alpha val="65000"/>
              </a:srgbClr>
            </a:outerShdw>
          </a:effectLst>
        </p:spPr>
      </p:pic>
      <p:pic>
        <p:nvPicPr>
          <p:cNvPr id="2234375" name="Picture 7" descr="cocoonsievingS"/>
          <p:cNvPicPr>
            <a:picLocks noChangeArrowheads="1"/>
          </p:cNvPicPr>
          <p:nvPr/>
        </p:nvPicPr>
        <p:blipFill>
          <a:blip r:embed="rId5" cstate="print">
            <a:lum bright="10000"/>
          </a:blip>
          <a:srcRect/>
          <a:stretch>
            <a:fillRect/>
          </a:stretch>
        </p:blipFill>
        <p:spPr bwMode="auto">
          <a:xfrm>
            <a:off x="152400" y="3886200"/>
            <a:ext cx="2519363" cy="1800225"/>
          </a:xfrm>
          <a:prstGeom prst="rect">
            <a:avLst/>
          </a:prstGeom>
          <a:ln>
            <a:noFill/>
          </a:ln>
          <a:effectLst>
            <a:outerShdw blurRad="292100" dist="139700" dir="2700000" algn="tl" rotWithShape="0">
              <a:srgbClr val="333333">
                <a:alpha val="65000"/>
              </a:srgbClr>
            </a:outerShdw>
          </a:effectLst>
        </p:spPr>
      </p:pic>
      <p:pic>
        <p:nvPicPr>
          <p:cNvPr id="2234376" name="Picture 8" descr="cocoonsearchontray"/>
          <p:cNvPicPr>
            <a:picLocks noChangeArrowheads="1"/>
          </p:cNvPicPr>
          <p:nvPr/>
        </p:nvPicPr>
        <p:blipFill>
          <a:blip r:embed="rId6" cstate="print">
            <a:lum bright="10000"/>
          </a:blip>
          <a:srcRect/>
          <a:stretch>
            <a:fillRect/>
          </a:stretch>
        </p:blipFill>
        <p:spPr bwMode="auto">
          <a:xfrm>
            <a:off x="3259138" y="4267200"/>
            <a:ext cx="2519362" cy="1800225"/>
          </a:xfrm>
          <a:prstGeom prst="rect">
            <a:avLst/>
          </a:prstGeom>
          <a:ln>
            <a:noFill/>
          </a:ln>
          <a:effectLst>
            <a:outerShdw blurRad="292100" dist="139700" dir="2700000" algn="tl" rotWithShape="0">
              <a:srgbClr val="333333">
                <a:alpha val="65000"/>
              </a:srgbClr>
            </a:outerShdw>
          </a:effectLst>
        </p:spPr>
      </p:pic>
      <p:pic>
        <p:nvPicPr>
          <p:cNvPr id="2234377" name="Picture 9" descr="cocoonsinthehand"/>
          <p:cNvPicPr>
            <a:picLocks noChangeArrowheads="1"/>
          </p:cNvPicPr>
          <p:nvPr/>
        </p:nvPicPr>
        <p:blipFill>
          <a:blip r:embed="rId7" cstate="print">
            <a:lum bright="10000"/>
          </a:blip>
          <a:srcRect/>
          <a:stretch>
            <a:fillRect/>
          </a:stretch>
        </p:blipFill>
        <p:spPr bwMode="auto">
          <a:xfrm>
            <a:off x="6400800" y="4419600"/>
            <a:ext cx="2519363" cy="1800225"/>
          </a:xfrm>
          <a:prstGeom prst="rect">
            <a:avLst/>
          </a:prstGeom>
          <a:ln>
            <a:noFill/>
          </a:ln>
          <a:effectLst>
            <a:outerShdw blurRad="292100" dist="139700" dir="2700000" algn="tl" rotWithShape="0">
              <a:srgbClr val="333333">
                <a:alpha val="65000"/>
              </a:srgbClr>
            </a:outerShdw>
          </a:effectLst>
        </p:spPr>
      </p:pic>
      <p:sp>
        <p:nvSpPr>
          <p:cNvPr id="2234378" name="Line 10"/>
          <p:cNvSpPr>
            <a:spLocks noChangeShapeType="1"/>
          </p:cNvSpPr>
          <p:nvPr/>
        </p:nvSpPr>
        <p:spPr bwMode="auto">
          <a:xfrm>
            <a:off x="6627812" y="1219200"/>
            <a:ext cx="687387" cy="40956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79" name="Line 11"/>
          <p:cNvSpPr>
            <a:spLocks noChangeShapeType="1"/>
          </p:cNvSpPr>
          <p:nvPr/>
        </p:nvSpPr>
        <p:spPr bwMode="auto">
          <a:xfrm>
            <a:off x="2743200" y="4800600"/>
            <a:ext cx="457200" cy="3048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80" name="Line 12"/>
          <p:cNvSpPr>
            <a:spLocks noChangeShapeType="1"/>
          </p:cNvSpPr>
          <p:nvPr/>
        </p:nvSpPr>
        <p:spPr bwMode="auto">
          <a:xfrm>
            <a:off x="5905500" y="5105400"/>
            <a:ext cx="406400" cy="3048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81" name="Text Box 13"/>
          <p:cNvSpPr txBox="1">
            <a:spLocks noChangeArrowheads="1"/>
          </p:cNvSpPr>
          <p:nvPr/>
        </p:nvSpPr>
        <p:spPr bwMode="auto">
          <a:xfrm>
            <a:off x="4418013" y="2184400"/>
            <a:ext cx="2209800" cy="915988"/>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Po cca </a:t>
            </a:r>
            <a:r>
              <a:rPr lang="en-US" dirty="0">
                <a:latin typeface="+mn-lt"/>
                <a:cs typeface="Times New Roman" pitchFamily="18" charset="0"/>
              </a:rPr>
              <a:t>20 min </a:t>
            </a:r>
            <a:r>
              <a:rPr lang="en-US" dirty="0" err="1">
                <a:latin typeface="+mn-lt"/>
                <a:cs typeface="Times New Roman" pitchFamily="18" charset="0"/>
              </a:rPr>
              <a:t>juvenil</a:t>
            </a:r>
            <a:r>
              <a:rPr lang="cs-CZ" dirty="0" err="1">
                <a:latin typeface="+mn-lt"/>
                <a:cs typeface="Times New Roman" pitchFamily="18" charset="0"/>
              </a:rPr>
              <a:t>ové</a:t>
            </a:r>
            <a:r>
              <a:rPr lang="cs-CZ" dirty="0">
                <a:latin typeface="+mn-lt"/>
                <a:cs typeface="Times New Roman" pitchFamily="18" charset="0"/>
              </a:rPr>
              <a:t> na povrchu</a:t>
            </a:r>
            <a:endParaRPr lang="en-US" dirty="0">
              <a:latin typeface="+mn-lt"/>
              <a:cs typeface="Times New Roman" pitchFamily="18" charset="0"/>
            </a:endParaRPr>
          </a:p>
        </p:txBody>
      </p:sp>
      <p:sp>
        <p:nvSpPr>
          <p:cNvPr id="2234382" name="Text Box 14"/>
          <p:cNvSpPr txBox="1">
            <a:spLocks noChangeArrowheads="1"/>
          </p:cNvSpPr>
          <p:nvPr/>
        </p:nvSpPr>
        <p:spPr bwMode="auto">
          <a:xfrm>
            <a:off x="223839" y="2590800"/>
            <a:ext cx="2590800" cy="92333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Vodní lázeň s narůstající teplotou </a:t>
            </a:r>
            <a:r>
              <a:rPr lang="en-GB" dirty="0">
                <a:latin typeface="+mn-lt"/>
                <a:cs typeface="Times New Roman" pitchFamily="18" charset="0"/>
              </a:rPr>
              <a:t>40ºC </a:t>
            </a:r>
            <a:r>
              <a:rPr lang="cs-CZ" dirty="0">
                <a:latin typeface="+mn-lt"/>
                <a:cs typeface="Times New Roman" pitchFamily="18" charset="0"/>
              </a:rPr>
              <a:t>až </a:t>
            </a:r>
            <a:r>
              <a:rPr lang="en-GB" dirty="0">
                <a:latin typeface="+mn-lt"/>
                <a:cs typeface="Times New Roman" pitchFamily="18" charset="0"/>
              </a:rPr>
              <a:t>60ºC</a:t>
            </a:r>
            <a:endParaRPr lang="en-US" dirty="0">
              <a:latin typeface="+mn-lt"/>
              <a:cs typeface="Times New Roman" pitchFamily="18" charset="0"/>
            </a:endParaRPr>
          </a:p>
        </p:txBody>
      </p:sp>
      <p:sp>
        <p:nvSpPr>
          <p:cNvPr id="2234383" name="Text Box 15"/>
          <p:cNvSpPr txBox="1">
            <a:spLocks noChangeArrowheads="1"/>
          </p:cNvSpPr>
          <p:nvPr/>
        </p:nvSpPr>
        <p:spPr bwMode="auto">
          <a:xfrm>
            <a:off x="114300" y="5851525"/>
            <a:ext cx="28575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Přesátí půdy</a:t>
            </a:r>
            <a:endParaRPr lang="en-US">
              <a:latin typeface="+mn-lt"/>
              <a:cs typeface="Times New Roman" pitchFamily="18" charset="0"/>
            </a:endParaRPr>
          </a:p>
        </p:txBody>
      </p:sp>
      <p:sp>
        <p:nvSpPr>
          <p:cNvPr id="2234384" name="Rectangle 16"/>
          <p:cNvSpPr>
            <a:spLocks noChangeArrowheads="1"/>
          </p:cNvSpPr>
          <p:nvPr/>
        </p:nvSpPr>
        <p:spPr bwMode="auto">
          <a:xfrm>
            <a:off x="6627811" y="3514130"/>
            <a:ext cx="2514601" cy="369332"/>
          </a:xfrm>
          <a:prstGeom prst="rect">
            <a:avLst/>
          </a:prstGeom>
          <a:noFill/>
          <a:ln w="9525">
            <a:noFill/>
            <a:miter lim="800000"/>
            <a:headEnd/>
            <a:tailEnd/>
          </a:ln>
          <a:effectLst/>
        </p:spPr>
        <p:txBody>
          <a:bodyPr wrap="square">
            <a:spAutoFit/>
          </a:bodyPr>
          <a:lstStyle/>
          <a:p>
            <a:pPr algn="ctr"/>
            <a:r>
              <a:rPr lang="cs-CZ" dirty="0">
                <a:latin typeface="+mn-lt"/>
                <a:cs typeface="Times New Roman" pitchFamily="18" charset="0"/>
              </a:rPr>
              <a:t>Sbírání a počítání</a:t>
            </a:r>
            <a:endParaRPr lang="en-US" dirty="0">
              <a:latin typeface="+mn-lt"/>
              <a:cs typeface="Times New Roman" pitchFamily="18" charset="0"/>
            </a:endParaRPr>
          </a:p>
        </p:txBody>
      </p:sp>
      <p:sp>
        <p:nvSpPr>
          <p:cNvPr id="2234385" name="Text Box 17"/>
          <p:cNvSpPr txBox="1">
            <a:spLocks noChangeArrowheads="1"/>
          </p:cNvSpPr>
          <p:nvPr/>
        </p:nvSpPr>
        <p:spPr bwMode="auto">
          <a:xfrm>
            <a:off x="6934200" y="6219825"/>
            <a:ext cx="18288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Počítání</a:t>
            </a:r>
            <a:endParaRPr lang="en-US">
              <a:latin typeface="+mn-lt"/>
              <a:cs typeface="Times New Roman" pitchFamily="18" charset="0"/>
            </a:endParaRPr>
          </a:p>
        </p:txBody>
      </p:sp>
      <p:sp>
        <p:nvSpPr>
          <p:cNvPr id="2234386" name="Text Box 18"/>
          <p:cNvSpPr txBox="1">
            <a:spLocks noChangeArrowheads="1"/>
          </p:cNvSpPr>
          <p:nvPr/>
        </p:nvSpPr>
        <p:spPr bwMode="auto">
          <a:xfrm>
            <a:off x="3048000" y="6172200"/>
            <a:ext cx="29718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Ruční třídění kokonů</a:t>
            </a:r>
            <a:endParaRPr lang="en-US" sz="1400" b="1">
              <a:latin typeface="+mn-lt"/>
              <a:cs typeface="Times New Roman" pitchFamily="18" charset="0"/>
            </a:endParaRPr>
          </a:p>
        </p:txBody>
      </p:sp>
      <p:sp>
        <p:nvSpPr>
          <p:cNvPr id="20" name="Nadpis 19"/>
          <p:cNvSpPr>
            <a:spLocks noGrp="1"/>
          </p:cNvSpPr>
          <p:nvPr>
            <p:ph type="title"/>
          </p:nvPr>
        </p:nvSpPr>
        <p:spPr>
          <a:xfrm>
            <a:off x="1258888" y="1"/>
            <a:ext cx="7883525" cy="764704"/>
          </a:xfrm>
        </p:spPr>
        <p:txBody>
          <a:bodyPr/>
          <a:lstStyle/>
          <a:p>
            <a:r>
              <a:rPr lang="cs-CZ" dirty="0" smtClean="0"/>
              <a:t>Reprodukční test</a:t>
            </a:r>
            <a:endParaRPr lang="cs-CZ" dirty="0"/>
          </a:p>
        </p:txBody>
      </p:sp>
      <p:sp>
        <p:nvSpPr>
          <p:cNvPr id="21" name="Obdélník 20"/>
          <p:cNvSpPr/>
          <p:nvPr/>
        </p:nvSpPr>
        <p:spPr>
          <a:xfrm>
            <a:off x="-17470" y="705430"/>
            <a:ext cx="625492" cy="923330"/>
          </a:xfrm>
          <a:prstGeom prst="rect">
            <a:avLst/>
          </a:prstGeom>
          <a:noFill/>
          <a:ln>
            <a:solidFill>
              <a:schemeClr val="tx2"/>
            </a:solidFill>
          </a:ln>
        </p:spPr>
        <p:txBody>
          <a:bodyPr wrap="none" lIns="91440" tIns="45720" rIns="91440" bIns="45720">
            <a:spAutoFit/>
          </a:bodyPr>
          <a:lstStyle/>
          <a:p>
            <a:pPr algn="ctr"/>
            <a:r>
              <a:rPr lang="cs-CZ" sz="5400" b="1" cap="none" spc="0" dirty="0" smtClean="0">
                <a:ln w="10541" cmpd="sng">
                  <a:solidFill>
                    <a:schemeClr val="accent1">
                      <a:shade val="88000"/>
                      <a:satMod val="110000"/>
                    </a:schemeClr>
                  </a:solidFill>
                  <a:prstDash val="solid"/>
                </a:ln>
                <a:solidFill>
                  <a:srgbClr val="FF0000"/>
                </a:solidFill>
                <a:effectLst/>
              </a:rPr>
              <a:t>1</a:t>
            </a:r>
            <a:endParaRPr lang="cs-CZ" sz="5400" b="1" cap="none" spc="0" dirty="0">
              <a:ln w="10541" cmpd="sng">
                <a:solidFill>
                  <a:schemeClr val="accent1">
                    <a:shade val="88000"/>
                    <a:satMod val="110000"/>
                  </a:schemeClr>
                </a:solidFill>
                <a:prstDash val="solid"/>
              </a:ln>
              <a:solidFill>
                <a:srgbClr val="FF0000"/>
              </a:solidFill>
              <a:effectLst/>
            </a:endParaRPr>
          </a:p>
        </p:txBody>
      </p:sp>
      <p:sp>
        <p:nvSpPr>
          <p:cNvPr id="22" name="Obdélník 21"/>
          <p:cNvSpPr/>
          <p:nvPr/>
        </p:nvSpPr>
        <p:spPr>
          <a:xfrm>
            <a:off x="0" y="3424535"/>
            <a:ext cx="625492" cy="923330"/>
          </a:xfrm>
          <a:prstGeom prst="rect">
            <a:avLst/>
          </a:prstGeom>
          <a:noFill/>
          <a:ln>
            <a:solidFill>
              <a:schemeClr val="tx2"/>
            </a:solidFill>
          </a:ln>
        </p:spPr>
        <p:txBody>
          <a:bodyPr wrap="none" lIns="91440" tIns="45720" rIns="91440" bIns="45720">
            <a:spAutoFit/>
          </a:bodyPr>
          <a:lstStyle/>
          <a:p>
            <a:pPr algn="ctr"/>
            <a:r>
              <a:rPr lang="cs-CZ" sz="5400" b="1" cap="none" spc="0" dirty="0" smtClean="0">
                <a:ln w="10541" cmpd="sng">
                  <a:solidFill>
                    <a:schemeClr val="accent1">
                      <a:shade val="88000"/>
                      <a:satMod val="110000"/>
                    </a:schemeClr>
                  </a:solidFill>
                  <a:prstDash val="solid"/>
                </a:ln>
                <a:solidFill>
                  <a:srgbClr val="FF0000"/>
                </a:solidFill>
                <a:effectLst/>
              </a:rPr>
              <a:t>2</a:t>
            </a:r>
            <a:endParaRPr lang="cs-CZ" sz="5400" b="1" cap="none" spc="0" dirty="0">
              <a:ln w="10541" cmpd="sng">
                <a:solidFill>
                  <a:schemeClr val="accent1">
                    <a:shade val="88000"/>
                    <a:satMod val="110000"/>
                  </a:schemeClr>
                </a:solidFill>
                <a:prstDash val="solid"/>
              </a:ln>
              <a:solidFill>
                <a:srgbClr val="FF0000"/>
              </a:solidFill>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en-US" smtClean="0"/>
          </a:p>
        </p:txBody>
      </p:sp>
      <p:pic>
        <p:nvPicPr>
          <p:cNvPr id="82947" name="Picture 3"/>
          <p:cNvPicPr>
            <a:picLocks noGrp="1" noChangeAspect="1" noChangeArrowheads="1"/>
          </p:cNvPicPr>
          <p:nvPr>
            <p:ph sz="half" idx="1"/>
          </p:nvPr>
        </p:nvPicPr>
        <p:blipFill>
          <a:blip r:embed="rId2" cstate="print"/>
          <a:srcRect l="36909" t="33035" r="21748" b="21869"/>
          <a:stretch>
            <a:fillRect/>
          </a:stretch>
        </p:blipFill>
        <p:spPr>
          <a:xfrm>
            <a:off x="3779838" y="3505200"/>
            <a:ext cx="5362575" cy="3352800"/>
          </a:xfrm>
          <a:noFill/>
        </p:spPr>
      </p:pic>
      <p:pic>
        <p:nvPicPr>
          <p:cNvPr id="82948" name="Picture 4"/>
          <p:cNvPicPr>
            <a:picLocks noGrp="1" noChangeAspect="1" noChangeArrowheads="1"/>
          </p:cNvPicPr>
          <p:nvPr>
            <p:ph sz="half" idx="2"/>
          </p:nvPr>
        </p:nvPicPr>
        <p:blipFill>
          <a:blip r:embed="rId3" cstate="print"/>
          <a:srcRect l="1923" t="19014" r="72116" b="56561"/>
          <a:stretch>
            <a:fillRect/>
          </a:stretch>
        </p:blipFill>
        <p:spPr>
          <a:xfrm>
            <a:off x="0" y="1268413"/>
            <a:ext cx="4572000" cy="3413125"/>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cs-CZ" smtClean="0"/>
              <a:t>Příklad hodnocení pesticidů</a:t>
            </a:r>
          </a:p>
        </p:txBody>
      </p:sp>
      <p:pic>
        <p:nvPicPr>
          <p:cNvPr id="83971" name="Picture 3"/>
          <p:cNvPicPr>
            <a:picLocks noGrp="1" noChangeAspect="1" noChangeArrowheads="1"/>
          </p:cNvPicPr>
          <p:nvPr>
            <p:ph idx="1"/>
          </p:nvPr>
        </p:nvPicPr>
        <p:blipFill>
          <a:blip r:embed="rId2" cstate="print"/>
          <a:srcRect/>
          <a:stretch>
            <a:fillRect/>
          </a:stretch>
        </p:blipFill>
        <p:spPr>
          <a:xfrm>
            <a:off x="0" y="1341438"/>
            <a:ext cx="9144000" cy="5516562"/>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cs-CZ" smtClean="0"/>
              <a:t>Earthworm Avoidance Test </a:t>
            </a:r>
          </a:p>
        </p:txBody>
      </p:sp>
      <p:sp>
        <p:nvSpPr>
          <p:cNvPr id="84995" name="Rectangle 3"/>
          <p:cNvSpPr>
            <a:spLocks noChangeArrowheads="1"/>
          </p:cNvSpPr>
          <p:nvPr/>
        </p:nvSpPr>
        <p:spPr bwMode="auto">
          <a:xfrm>
            <a:off x="1042988" y="1412875"/>
            <a:ext cx="7372350" cy="2720975"/>
          </a:xfrm>
          <a:prstGeom prst="rect">
            <a:avLst/>
          </a:prstGeom>
          <a:noFill/>
          <a:ln w="9525">
            <a:noFill/>
            <a:miter lim="800000"/>
            <a:headEnd/>
            <a:tailEnd/>
          </a:ln>
        </p:spPr>
        <p:txBody>
          <a:bodyPr>
            <a:spAutoFit/>
          </a:bodyPr>
          <a:lstStyle/>
          <a:p>
            <a:pPr marL="542925" indent="-542925">
              <a:lnSpc>
                <a:spcPct val="120000"/>
              </a:lnSpc>
              <a:buClr>
                <a:schemeClr val="accent1"/>
              </a:buClr>
              <a:buSzPct val="65000"/>
              <a:buFont typeface="Wingdings" pitchFamily="2" charset="2"/>
              <a:buNone/>
            </a:pPr>
            <a:r>
              <a:rPr lang="en-US" sz="2400"/>
              <a:t>Guideline:</a:t>
            </a:r>
            <a:r>
              <a:rPr lang="en-US" sz="2400" b="0"/>
              <a:t>		ISO/DIS 17512 (draft)</a:t>
            </a:r>
          </a:p>
          <a:p>
            <a:pPr marL="542925" indent="-542925">
              <a:lnSpc>
                <a:spcPct val="120000"/>
              </a:lnSpc>
              <a:buClr>
                <a:schemeClr val="accent1"/>
              </a:buClr>
              <a:buSzPct val="65000"/>
              <a:buFont typeface="Wingdings" pitchFamily="2" charset="2"/>
              <a:buNone/>
            </a:pPr>
            <a:r>
              <a:rPr lang="en-US" sz="2400"/>
              <a:t>Species:</a:t>
            </a:r>
            <a:r>
              <a:rPr lang="en-US" sz="2400" b="0"/>
              <a:t> 		</a:t>
            </a:r>
            <a:r>
              <a:rPr lang="en-US" sz="2400" i="1"/>
              <a:t>E. </a:t>
            </a:r>
            <a:r>
              <a:rPr lang="cs-CZ" sz="2400" i="1"/>
              <a:t>fetida / E. </a:t>
            </a:r>
            <a:r>
              <a:rPr lang="en-US" sz="2400" i="1"/>
              <a:t>andrei</a:t>
            </a:r>
            <a:endParaRPr lang="en-US" sz="2400"/>
          </a:p>
          <a:p>
            <a:pPr marL="542925" indent="-542925">
              <a:lnSpc>
                <a:spcPct val="120000"/>
              </a:lnSpc>
              <a:buClr>
                <a:schemeClr val="accent1"/>
              </a:buClr>
              <a:buSzPct val="65000"/>
              <a:buFont typeface="Wingdings" pitchFamily="2" charset="2"/>
              <a:buNone/>
            </a:pPr>
            <a:r>
              <a:rPr lang="en-US" sz="2400"/>
              <a:t>Substrate:</a:t>
            </a:r>
            <a:r>
              <a:rPr lang="en-US" sz="2400" b="0"/>
              <a:t> 		LUFA St. 2.2 standard soil</a:t>
            </a:r>
          </a:p>
          <a:p>
            <a:pPr marL="542925" indent="-542925">
              <a:lnSpc>
                <a:spcPct val="120000"/>
              </a:lnSpc>
              <a:buClr>
                <a:schemeClr val="accent1"/>
              </a:buClr>
              <a:buSzPct val="65000"/>
              <a:buFont typeface="Wingdings" pitchFamily="2" charset="2"/>
              <a:buNone/>
            </a:pPr>
            <a:r>
              <a:rPr lang="en-US" sz="2400"/>
              <a:t>Duration:</a:t>
            </a:r>
            <a:r>
              <a:rPr lang="en-US" sz="2400" b="0"/>
              <a:t> 		1 - 2 days</a:t>
            </a:r>
          </a:p>
          <a:p>
            <a:pPr marL="542925" indent="-542925">
              <a:lnSpc>
                <a:spcPct val="120000"/>
              </a:lnSpc>
              <a:buClr>
                <a:schemeClr val="accent1"/>
              </a:buClr>
              <a:buSzPct val="65000"/>
              <a:buFont typeface="Wingdings" pitchFamily="2" charset="2"/>
              <a:buNone/>
            </a:pPr>
            <a:r>
              <a:rPr lang="en-US" sz="2400"/>
              <a:t>Parameter:</a:t>
            </a:r>
            <a:r>
              <a:rPr lang="en-US" sz="2400" b="0"/>
              <a:t> 		Behaviour of the worms</a:t>
            </a:r>
          </a:p>
          <a:p>
            <a:pPr marL="542925" indent="-542925">
              <a:lnSpc>
                <a:spcPct val="120000"/>
              </a:lnSpc>
              <a:buClr>
                <a:schemeClr val="accent1"/>
              </a:buClr>
              <a:buSzPct val="65000"/>
              <a:buFont typeface="Wingdings" pitchFamily="2" charset="2"/>
              <a:buNone/>
            </a:pPr>
            <a:r>
              <a:rPr lang="en-US" sz="2400"/>
              <a:t>Test vessels:	</a:t>
            </a:r>
            <a:r>
              <a:rPr lang="en-US" sz="2400" b="0"/>
              <a:t>Dual chamber</a:t>
            </a:r>
          </a:p>
        </p:txBody>
      </p:sp>
      <p:pic>
        <p:nvPicPr>
          <p:cNvPr id="84996" name="Picture 4"/>
          <p:cNvPicPr>
            <a:picLocks noChangeAspect="1" noChangeArrowheads="1"/>
          </p:cNvPicPr>
          <p:nvPr/>
        </p:nvPicPr>
        <p:blipFill>
          <a:blip r:embed="rId2" cstate="print"/>
          <a:srcRect/>
          <a:stretch>
            <a:fillRect/>
          </a:stretch>
        </p:blipFill>
        <p:spPr bwMode="auto">
          <a:xfrm>
            <a:off x="971550" y="4092575"/>
            <a:ext cx="3457575" cy="2765425"/>
          </a:xfrm>
          <a:prstGeom prst="rect">
            <a:avLst/>
          </a:prstGeom>
          <a:noFill/>
          <a:ln w="12700" cap="sq">
            <a:noFill/>
            <a:miter lim="800000"/>
            <a:headEnd type="none" w="sm" len="sm"/>
            <a:tailEnd type="none" w="sm" len="sm"/>
          </a:ln>
        </p:spPr>
      </p:pic>
      <p:pic>
        <p:nvPicPr>
          <p:cNvPr id="84997" name="Picture 5" descr="DSC07739"/>
          <p:cNvPicPr>
            <a:picLocks noChangeAspect="1" noChangeArrowheads="1"/>
          </p:cNvPicPr>
          <p:nvPr/>
        </p:nvPicPr>
        <p:blipFill>
          <a:blip r:embed="rId3" cstate="print"/>
          <a:srcRect/>
          <a:stretch>
            <a:fillRect/>
          </a:stretch>
        </p:blipFill>
        <p:spPr bwMode="auto">
          <a:xfrm>
            <a:off x="4427538" y="4319588"/>
            <a:ext cx="3384550" cy="2538412"/>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cs-CZ" smtClean="0"/>
              <a:t>Testy s roupicemi</a:t>
            </a:r>
          </a:p>
        </p:txBody>
      </p:sp>
      <p:sp>
        <p:nvSpPr>
          <p:cNvPr id="734211" name="Rectangle 3"/>
          <p:cNvSpPr>
            <a:spLocks noGrp="1" noChangeArrowheads="1"/>
          </p:cNvSpPr>
          <p:nvPr>
            <p:ph type="body" idx="1"/>
          </p:nvPr>
        </p:nvSpPr>
        <p:spPr/>
        <p:txBody>
          <a:bodyPr/>
          <a:lstStyle/>
          <a:p>
            <a:pPr eaLnBrk="1" hangingPunct="1"/>
            <a:r>
              <a:rPr lang="cs-CZ" b="1" smtClean="0"/>
              <a:t>Relevance:</a:t>
            </a:r>
          </a:p>
          <a:p>
            <a:pPr lvl="1" eaLnBrk="1" hangingPunct="1"/>
            <a:r>
              <a:rPr lang="cs-CZ" smtClean="0"/>
              <a:t>Modelový organismus půdních destruentů</a:t>
            </a:r>
          </a:p>
          <a:p>
            <a:pPr lvl="1" eaLnBrk="1" hangingPunct="1"/>
            <a:r>
              <a:rPr lang="cs-CZ" smtClean="0"/>
              <a:t>Roupice zastávají podobné funkce jako žížaly a  v některých systémech je nahrazují</a:t>
            </a:r>
          </a:p>
          <a:p>
            <a:pPr lvl="1" eaLnBrk="1" hangingPunct="1"/>
            <a:r>
              <a:rPr lang="cs-CZ" smtClean="0"/>
              <a:t>Realistická expozice – obývají horní vrstvičku půdy</a:t>
            </a:r>
          </a:p>
          <a:p>
            <a:pPr eaLnBrk="1" hangingPunct="1"/>
            <a:endParaRPr lang="cs-CZ" smtClean="0"/>
          </a:p>
          <a:p>
            <a:pPr eaLnBrk="1" hangingPunct="1"/>
            <a:r>
              <a:rPr lang="cs-CZ" b="1" smtClean="0"/>
              <a:t>Praktické výhody</a:t>
            </a:r>
            <a:r>
              <a:rPr lang="cs-CZ" smtClean="0"/>
              <a:t> testů při srovnání s prostorovými, časovými a finančními náklady testů na žížalách:</a:t>
            </a:r>
          </a:p>
          <a:p>
            <a:pPr lvl="1" eaLnBrk="1" hangingPunct="1"/>
            <a:r>
              <a:rPr lang="cs-CZ" smtClean="0"/>
              <a:t>4-6 týdnů oproti 8 týdnům</a:t>
            </a:r>
          </a:p>
          <a:p>
            <a:pPr lvl="1" eaLnBrk="1" hangingPunct="1"/>
            <a:r>
              <a:rPr lang="cs-CZ" smtClean="0"/>
              <a:t>20g půdy oproti 1/2 kg</a:t>
            </a:r>
          </a:p>
          <a:p>
            <a:pPr lvl="1" eaLnBrk="1" hangingPunct="1"/>
            <a:r>
              <a:rPr lang="cs-CZ" smtClean="0"/>
              <a:t>Malé ale dobře manipulovatelné</a:t>
            </a:r>
          </a:p>
          <a:p>
            <a:pPr lvl="1" eaLnBrk="1" hangingPunct="1"/>
            <a:r>
              <a:rPr lang="cs-CZ" smtClean="0"/>
              <a:t>Malý a snadný chov (není potřeba hnůj)</a:t>
            </a:r>
          </a:p>
          <a:p>
            <a:pPr eaLnBrk="1" hangingPunct="1"/>
            <a:endParaRPr lang="cs-CZ"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anim calcmode="lin" valueType="num">
                                      <p:cBhvr additive="base">
                                        <p:cTn id="7" dur="500" fill="hold"/>
                                        <p:tgtEl>
                                          <p:spTgt spid="73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42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4211">
                                            <p:txEl>
                                              <p:pRg st="1" end="1"/>
                                            </p:txEl>
                                          </p:spTgt>
                                        </p:tgtEl>
                                        <p:attrNameLst>
                                          <p:attrName>style.visibility</p:attrName>
                                        </p:attrNameLst>
                                      </p:cBhvr>
                                      <p:to>
                                        <p:strVal val="visible"/>
                                      </p:to>
                                    </p:set>
                                    <p:anim calcmode="lin" valueType="num">
                                      <p:cBhvr additive="base">
                                        <p:cTn id="11" dur="500" fill="hold"/>
                                        <p:tgtEl>
                                          <p:spTgt spid="7342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42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anim calcmode="lin" valueType="num">
                                      <p:cBhvr additive="base">
                                        <p:cTn id="15" dur="500" fill="hold"/>
                                        <p:tgtEl>
                                          <p:spTgt spid="7342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42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4211">
                                            <p:txEl>
                                              <p:pRg st="3" end="3"/>
                                            </p:txEl>
                                          </p:spTgt>
                                        </p:tgtEl>
                                        <p:attrNameLst>
                                          <p:attrName>style.visibility</p:attrName>
                                        </p:attrNameLst>
                                      </p:cBhvr>
                                      <p:to>
                                        <p:strVal val="visible"/>
                                      </p:to>
                                    </p:set>
                                    <p:anim calcmode="lin" valueType="num">
                                      <p:cBhvr additive="base">
                                        <p:cTn id="19" dur="500" fill="hold"/>
                                        <p:tgtEl>
                                          <p:spTgt spid="7342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34211">
                                            <p:txEl>
                                              <p:pRg st="5" end="5"/>
                                            </p:txEl>
                                          </p:spTgt>
                                        </p:tgtEl>
                                        <p:attrNameLst>
                                          <p:attrName>style.visibility</p:attrName>
                                        </p:attrNameLst>
                                      </p:cBhvr>
                                      <p:to>
                                        <p:strVal val="visible"/>
                                      </p:to>
                                    </p:set>
                                    <p:anim calcmode="lin" valueType="num">
                                      <p:cBhvr additive="base">
                                        <p:cTn id="25" dur="500" fill="hold"/>
                                        <p:tgtEl>
                                          <p:spTgt spid="73421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421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34211">
                                            <p:txEl>
                                              <p:pRg st="6" end="6"/>
                                            </p:txEl>
                                          </p:spTgt>
                                        </p:tgtEl>
                                        <p:attrNameLst>
                                          <p:attrName>style.visibility</p:attrName>
                                        </p:attrNameLst>
                                      </p:cBhvr>
                                      <p:to>
                                        <p:strVal val="visible"/>
                                      </p:to>
                                    </p:set>
                                    <p:anim calcmode="lin" valueType="num">
                                      <p:cBhvr additive="base">
                                        <p:cTn id="29" dur="500" fill="hold"/>
                                        <p:tgtEl>
                                          <p:spTgt spid="734211">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34211">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34211">
                                            <p:txEl>
                                              <p:pRg st="7" end="7"/>
                                            </p:txEl>
                                          </p:spTgt>
                                        </p:tgtEl>
                                        <p:attrNameLst>
                                          <p:attrName>style.visibility</p:attrName>
                                        </p:attrNameLst>
                                      </p:cBhvr>
                                      <p:to>
                                        <p:strVal val="visible"/>
                                      </p:to>
                                    </p:set>
                                    <p:anim calcmode="lin" valueType="num">
                                      <p:cBhvr additive="base">
                                        <p:cTn id="33" dur="500" fill="hold"/>
                                        <p:tgtEl>
                                          <p:spTgt spid="734211">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34211">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34211">
                                            <p:txEl>
                                              <p:pRg st="8" end="8"/>
                                            </p:txEl>
                                          </p:spTgt>
                                        </p:tgtEl>
                                        <p:attrNameLst>
                                          <p:attrName>style.visibility</p:attrName>
                                        </p:attrNameLst>
                                      </p:cBhvr>
                                      <p:to>
                                        <p:strVal val="visible"/>
                                      </p:to>
                                    </p:set>
                                    <p:anim calcmode="lin" valueType="num">
                                      <p:cBhvr additive="base">
                                        <p:cTn id="37" dur="500" fill="hold"/>
                                        <p:tgtEl>
                                          <p:spTgt spid="73421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34211">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34211">
                                            <p:txEl>
                                              <p:pRg st="9" end="9"/>
                                            </p:txEl>
                                          </p:spTgt>
                                        </p:tgtEl>
                                        <p:attrNameLst>
                                          <p:attrName>style.visibility</p:attrName>
                                        </p:attrNameLst>
                                      </p:cBhvr>
                                      <p:to>
                                        <p:strVal val="visible"/>
                                      </p:to>
                                    </p:set>
                                    <p:anim calcmode="lin" valueType="num">
                                      <p:cBhvr additive="base">
                                        <p:cTn id="41" dur="500" fill="hold"/>
                                        <p:tgtEl>
                                          <p:spTgt spid="734211">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342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cs-CZ" i="1" smtClean="0"/>
              <a:t>Enchytraeus albidus vs crypticus</a:t>
            </a:r>
          </a:p>
        </p:txBody>
      </p:sp>
      <p:sp>
        <p:nvSpPr>
          <p:cNvPr id="87043" name="Rectangle 3"/>
          <p:cNvSpPr>
            <a:spLocks noGrp="1" noChangeArrowheads="1"/>
          </p:cNvSpPr>
          <p:nvPr>
            <p:ph type="body" idx="1"/>
          </p:nvPr>
        </p:nvSpPr>
        <p:spPr/>
        <p:txBody>
          <a:bodyPr/>
          <a:lstStyle/>
          <a:p>
            <a:pPr eaLnBrk="1" hangingPunct="1">
              <a:buFont typeface="Wingdings" pitchFamily="2" charset="2"/>
              <a:buChar char="§"/>
            </a:pPr>
            <a:r>
              <a:rPr lang="cs-CZ" i="1" smtClean="0"/>
              <a:t>E. albidus: </a:t>
            </a:r>
            <a:r>
              <a:rPr lang="cs-CZ" smtClean="0"/>
              <a:t>15 – 40 mm</a:t>
            </a:r>
            <a:endParaRPr lang="cs-CZ" i="1" smtClean="0"/>
          </a:p>
          <a:p>
            <a:pPr eaLnBrk="1" hangingPunct="1">
              <a:buFont typeface="Wingdings" pitchFamily="2" charset="2"/>
              <a:buChar char="§"/>
            </a:pPr>
            <a:r>
              <a:rPr lang="cs-CZ" i="1" smtClean="0"/>
              <a:t>E. crypticus</a:t>
            </a:r>
            <a:r>
              <a:rPr lang="cs-CZ" smtClean="0"/>
              <a:t> je mnohem menší (5 - 10 mm)</a:t>
            </a:r>
          </a:p>
          <a:p>
            <a:pPr eaLnBrk="1" hangingPunct="1">
              <a:buFont typeface="Wingdings" pitchFamily="2" charset="2"/>
              <a:buChar char="§"/>
            </a:pPr>
            <a:r>
              <a:rPr lang="cs-CZ" smtClean="0"/>
              <a:t>praktické problémy - potřeba barvení</a:t>
            </a:r>
          </a:p>
          <a:p>
            <a:pPr eaLnBrk="1" hangingPunct="1">
              <a:buFont typeface="Wingdings" pitchFamily="2" charset="2"/>
              <a:buChar char="§"/>
            </a:pPr>
            <a:r>
              <a:rPr lang="cs-CZ" smtClean="0"/>
              <a:t>ALE dá se bez problémů kultivovat ve velkém na agaru</a:t>
            </a:r>
          </a:p>
          <a:p>
            <a:pPr eaLnBrk="1" hangingPunct="1">
              <a:buFont typeface="Wingdings" pitchFamily="2" charset="2"/>
              <a:buChar char="§"/>
            </a:pPr>
            <a:r>
              <a:rPr lang="cs-CZ" smtClean="0"/>
              <a:t>vzhledem ke kratší generační době ho získáme velké počty v krátké době (E.a. 33 dnů × E.c. 8 dnů)</a:t>
            </a:r>
          </a:p>
          <a:p>
            <a:pPr eaLnBrk="1" hangingPunct="1"/>
            <a:endParaRPr lang="cs-CZ"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smtClean="0"/>
              <a:t>Chovy roupic</a:t>
            </a:r>
          </a:p>
        </p:txBody>
      </p:sp>
      <p:sp>
        <p:nvSpPr>
          <p:cNvPr id="88067" name="Rectangle 3"/>
          <p:cNvSpPr>
            <a:spLocks noGrp="1" noChangeArrowheads="1"/>
          </p:cNvSpPr>
          <p:nvPr>
            <p:ph type="body" idx="1"/>
          </p:nvPr>
        </p:nvSpPr>
        <p:spPr>
          <a:xfrm>
            <a:off x="323850" y="1341438"/>
            <a:ext cx="8631238" cy="5256212"/>
          </a:xfrm>
        </p:spPr>
        <p:txBody>
          <a:bodyPr/>
          <a:lstStyle/>
          <a:p>
            <a:pPr eaLnBrk="1" hangingPunct="1">
              <a:lnSpc>
                <a:spcPct val="80000"/>
              </a:lnSpc>
            </a:pPr>
            <a:r>
              <a:rPr lang="cs-CZ" smtClean="0"/>
              <a:t>V půdě (</a:t>
            </a:r>
            <a:r>
              <a:rPr lang="cs-CZ" i="1" smtClean="0"/>
              <a:t>E. albidus, E. crypticus</a:t>
            </a:r>
            <a:r>
              <a:rPr lang="cs-CZ" smtClean="0"/>
              <a:t>) či na agaru (</a:t>
            </a:r>
            <a:r>
              <a:rPr lang="cs-CZ" i="1" smtClean="0"/>
              <a:t>E. crypticus</a:t>
            </a:r>
            <a:r>
              <a:rPr lang="cs-CZ" smtClean="0"/>
              <a:t>)</a:t>
            </a:r>
          </a:p>
          <a:p>
            <a:pPr eaLnBrk="1" hangingPunct="1">
              <a:lnSpc>
                <a:spcPct val="80000"/>
              </a:lnSpc>
            </a:pPr>
            <a:r>
              <a:rPr lang="cs-CZ" smtClean="0"/>
              <a:t>Substrát může být artificiální půda, přírodní půda, či zahradní zemina, či směs např. 1:1</a:t>
            </a:r>
          </a:p>
          <a:p>
            <a:pPr eaLnBrk="1" hangingPunct="1">
              <a:lnSpc>
                <a:spcPct val="80000"/>
              </a:lnSpc>
            </a:pPr>
            <a:r>
              <a:rPr lang="cs-CZ" smtClean="0"/>
              <a:t>Substrát musí být defaunizován (opakované zmražení a roztání), nesmí obsahovat polutanty a mít vhodné vlastnosti (zejména </a:t>
            </a:r>
            <a:r>
              <a:rPr lang="cs-CZ" b="1" smtClean="0">
                <a:solidFill>
                  <a:srgbClr val="993300"/>
                </a:solidFill>
              </a:rPr>
              <a:t>pH</a:t>
            </a:r>
            <a:r>
              <a:rPr lang="cs-CZ" smtClean="0"/>
              <a:t>) a přesátý přes 2 mm</a:t>
            </a:r>
          </a:p>
          <a:p>
            <a:pPr eaLnBrk="1" hangingPunct="1">
              <a:lnSpc>
                <a:spcPct val="80000"/>
              </a:lnSpc>
            </a:pPr>
            <a:r>
              <a:rPr lang="cs-CZ" b="1" smtClean="0">
                <a:solidFill>
                  <a:srgbClr val="993300"/>
                </a:solidFill>
              </a:rPr>
              <a:t>Krmení </a:t>
            </a:r>
            <a:r>
              <a:rPr lang="cs-CZ" smtClean="0"/>
              <a:t>– autoklávované mleté ovesné vločky</a:t>
            </a:r>
          </a:p>
          <a:p>
            <a:pPr eaLnBrk="1" hangingPunct="1">
              <a:lnSpc>
                <a:spcPct val="80000"/>
              </a:lnSpc>
            </a:pPr>
            <a:r>
              <a:rPr lang="cs-CZ" smtClean="0"/>
              <a:t>V chovu musí být přístup vzduchu a </a:t>
            </a:r>
            <a:r>
              <a:rPr lang="cs-CZ" b="1" smtClean="0">
                <a:solidFill>
                  <a:srgbClr val="993300"/>
                </a:solidFill>
              </a:rPr>
              <a:t>optimální vlhkost</a:t>
            </a:r>
          </a:p>
          <a:p>
            <a:pPr eaLnBrk="1" hangingPunct="1">
              <a:lnSpc>
                <a:spcPct val="80000"/>
              </a:lnSpc>
            </a:pPr>
            <a:r>
              <a:rPr lang="cs-CZ" smtClean="0"/>
              <a:t>Indikátory nevhodného substrátu: roupice pohybující se pouze po povrchu, či snažící se </a:t>
            </a:r>
            <a:r>
              <a:rPr lang="cs-CZ" b="1" smtClean="0">
                <a:solidFill>
                  <a:srgbClr val="993300"/>
                </a:solidFill>
              </a:rPr>
              <a:t>uniknout</a:t>
            </a:r>
            <a:r>
              <a:rPr lang="cs-CZ" smtClean="0"/>
              <a:t> z nádoby, nevyskytující se juvenilní jedinci apod. </a:t>
            </a:r>
          </a:p>
          <a:p>
            <a:pPr eaLnBrk="1" hangingPunct="1">
              <a:lnSpc>
                <a:spcPct val="80000"/>
              </a:lnSpc>
            </a:pPr>
            <a:r>
              <a:rPr lang="cs-CZ" b="1" smtClean="0">
                <a:solidFill>
                  <a:srgbClr val="993300"/>
                </a:solidFill>
              </a:rPr>
              <a:t>Cyklus (18 °C): </a:t>
            </a:r>
            <a:r>
              <a:rPr lang="cs-CZ" smtClean="0"/>
              <a:t>kokon obsahuje průměrně 5 - 15 vajíček; po 1-3 týdnech se vylíhnou juvenilní jedinci, kteří dospívají cca po 3 až 6 týdnech</a:t>
            </a:r>
          </a:p>
          <a:p>
            <a:pPr eaLnBrk="1" hangingPunct="1">
              <a:lnSpc>
                <a:spcPct val="80000"/>
              </a:lnSpc>
            </a:pPr>
            <a:r>
              <a:rPr lang="cs-CZ" b="1" smtClean="0">
                <a:solidFill>
                  <a:srgbClr val="993300"/>
                </a:solidFill>
              </a:rPr>
              <a:t>2 x týdně</a:t>
            </a:r>
            <a:r>
              <a:rPr lang="cs-CZ" smtClean="0"/>
              <a:t> kontrola vlhkosti a krmení</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smtClean="0"/>
              <a:t>Chovy roupic</a:t>
            </a:r>
          </a:p>
        </p:txBody>
      </p:sp>
      <p:pic>
        <p:nvPicPr>
          <p:cNvPr id="89091" name="Picture 3" descr="Image14"/>
          <p:cNvPicPr>
            <a:picLocks noGrp="1" noChangeAspect="1" noChangeArrowheads="1"/>
          </p:cNvPicPr>
          <p:nvPr>
            <p:ph sz="half" idx="1"/>
          </p:nvPr>
        </p:nvPicPr>
        <p:blipFill>
          <a:blip r:embed="rId2" cstate="print"/>
          <a:srcRect/>
          <a:stretch>
            <a:fillRect/>
          </a:stretch>
        </p:blipFill>
        <p:spPr>
          <a:xfrm>
            <a:off x="250825" y="4437063"/>
            <a:ext cx="2952750" cy="1973262"/>
          </a:xfrm>
          <a:noFill/>
        </p:spPr>
      </p:pic>
      <p:pic>
        <p:nvPicPr>
          <p:cNvPr id="89092" name="Picture 4" descr="grindal_worm"/>
          <p:cNvPicPr>
            <a:picLocks noGrp="1" noChangeAspect="1" noChangeArrowheads="1"/>
          </p:cNvPicPr>
          <p:nvPr>
            <p:ph sz="quarter" idx="2"/>
          </p:nvPr>
        </p:nvPicPr>
        <p:blipFill>
          <a:blip r:embed="rId3" cstate="print"/>
          <a:srcRect/>
          <a:stretch>
            <a:fillRect/>
          </a:stretch>
        </p:blipFill>
        <p:spPr>
          <a:xfrm>
            <a:off x="3348038" y="3500438"/>
            <a:ext cx="2952750" cy="2214562"/>
          </a:xfrm>
          <a:noFill/>
        </p:spPr>
      </p:pic>
      <p:pic>
        <p:nvPicPr>
          <p:cNvPr id="89093" name="Picture 5"/>
          <p:cNvPicPr>
            <a:picLocks noGrp="1" noChangeAspect="1" noChangeArrowheads="1"/>
          </p:cNvPicPr>
          <p:nvPr>
            <p:ph sz="quarter" idx="3"/>
          </p:nvPr>
        </p:nvPicPr>
        <p:blipFill>
          <a:blip r:embed="rId4" cstate="print"/>
          <a:srcRect l="58533" t="34560" r="22681" b="21869"/>
          <a:stretch>
            <a:fillRect/>
          </a:stretch>
        </p:blipFill>
        <p:spPr>
          <a:xfrm>
            <a:off x="6443663" y="4365625"/>
            <a:ext cx="2652712" cy="2122488"/>
          </a:xfrm>
          <a:noFill/>
        </p:spPr>
      </p:pic>
      <p:pic>
        <p:nvPicPr>
          <p:cNvPr id="89094" name="Picture 6" descr="IMG_3421_1"/>
          <p:cNvPicPr>
            <a:picLocks noChangeAspect="1" noChangeArrowheads="1"/>
          </p:cNvPicPr>
          <p:nvPr/>
        </p:nvPicPr>
        <p:blipFill>
          <a:blip r:embed="rId5" cstate="print"/>
          <a:srcRect l="13521" r="13519" b="10284"/>
          <a:stretch>
            <a:fillRect/>
          </a:stretch>
        </p:blipFill>
        <p:spPr bwMode="auto">
          <a:xfrm>
            <a:off x="34925" y="1412875"/>
            <a:ext cx="2952750" cy="2733675"/>
          </a:xfrm>
          <a:prstGeom prst="rect">
            <a:avLst/>
          </a:prstGeom>
          <a:noFill/>
          <a:ln w="9525">
            <a:noFill/>
            <a:miter lim="800000"/>
            <a:headEnd/>
            <a:tailEnd/>
          </a:ln>
        </p:spPr>
      </p:pic>
      <p:pic>
        <p:nvPicPr>
          <p:cNvPr id="89095" name="Picture 7" descr="IMG_3464"/>
          <p:cNvPicPr>
            <a:picLocks noChangeAspect="1" noChangeArrowheads="1"/>
          </p:cNvPicPr>
          <p:nvPr/>
        </p:nvPicPr>
        <p:blipFill>
          <a:blip r:embed="rId6" cstate="print"/>
          <a:srcRect/>
          <a:stretch>
            <a:fillRect/>
          </a:stretch>
        </p:blipFill>
        <p:spPr bwMode="auto">
          <a:xfrm>
            <a:off x="3708400" y="1341438"/>
            <a:ext cx="2233613" cy="1900237"/>
          </a:xfrm>
          <a:prstGeom prst="rect">
            <a:avLst/>
          </a:prstGeom>
          <a:noFill/>
          <a:ln w="9525">
            <a:noFill/>
            <a:miter lim="800000"/>
            <a:headEnd/>
            <a:tailEnd/>
          </a:ln>
        </p:spPr>
      </p:pic>
      <p:pic>
        <p:nvPicPr>
          <p:cNvPr id="89096" name="Picture 8" descr="IMG_3357_1"/>
          <p:cNvPicPr>
            <a:picLocks noChangeAspect="1" noChangeArrowheads="1"/>
          </p:cNvPicPr>
          <p:nvPr/>
        </p:nvPicPr>
        <p:blipFill>
          <a:blip r:embed="rId7" cstate="print"/>
          <a:srcRect l="28221" r="23645" b="17581"/>
          <a:stretch>
            <a:fillRect/>
          </a:stretch>
        </p:blipFill>
        <p:spPr bwMode="auto">
          <a:xfrm>
            <a:off x="6732588" y="1341438"/>
            <a:ext cx="2087562" cy="271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cs-CZ" smtClean="0"/>
              <a:t>Test na reprodukci roupic – 1. část</a:t>
            </a:r>
          </a:p>
        </p:txBody>
      </p:sp>
      <p:sp>
        <p:nvSpPr>
          <p:cNvPr id="90115" name="Rectangle 3"/>
          <p:cNvSpPr>
            <a:spLocks noGrp="1" noChangeArrowheads="1"/>
          </p:cNvSpPr>
          <p:nvPr>
            <p:ph type="body" idx="1"/>
          </p:nvPr>
        </p:nvSpPr>
        <p:spPr>
          <a:xfrm>
            <a:off x="755650" y="1196975"/>
            <a:ext cx="8199438" cy="4935538"/>
          </a:xfrm>
        </p:spPr>
        <p:txBody>
          <a:bodyPr/>
          <a:lstStyle/>
          <a:p>
            <a:pPr eaLnBrk="1" hangingPunct="1"/>
            <a:r>
              <a:rPr lang="cs-CZ" sz="2000" smtClean="0"/>
              <a:t>Je možno provádět se dvěma druhy </a:t>
            </a:r>
            <a:r>
              <a:rPr lang="cs-CZ" sz="2000" i="1" smtClean="0"/>
              <a:t>E. albidus</a:t>
            </a:r>
            <a:r>
              <a:rPr lang="cs-CZ" sz="2000" smtClean="0"/>
              <a:t> a </a:t>
            </a:r>
            <a:r>
              <a:rPr lang="cs-CZ" sz="2000" i="1" smtClean="0"/>
              <a:t>E. crypticus</a:t>
            </a:r>
          </a:p>
          <a:p>
            <a:pPr eaLnBrk="1" hangingPunct="1"/>
            <a:r>
              <a:rPr lang="cs-CZ" sz="2000" smtClean="0"/>
              <a:t>Inertní nádobky a v každé 20g půdy pro E.a. a 10 g pro E.c.</a:t>
            </a:r>
          </a:p>
          <a:p>
            <a:pPr eaLnBrk="1" hangingPunct="1"/>
            <a:r>
              <a:rPr lang="cs-CZ" sz="2000" b="1" smtClean="0"/>
              <a:t>Podmínky testu:</a:t>
            </a:r>
            <a:r>
              <a:rPr lang="cs-CZ" sz="2000" smtClean="0"/>
              <a:t> optimální teplota (max 20 °C), vlhkost (40 - 60% WHC), osvětlení (perioda 16:8, 400-800 lux)</a:t>
            </a:r>
          </a:p>
          <a:p>
            <a:pPr eaLnBrk="1" hangingPunct="1"/>
            <a:r>
              <a:rPr lang="cs-CZ" sz="2000" smtClean="0"/>
              <a:t>10 dospělých jedinců (opasek s tečkami vajíček) do každé nádobky</a:t>
            </a:r>
          </a:p>
          <a:p>
            <a:pPr eaLnBrk="1" hangingPunct="1"/>
            <a:r>
              <a:rPr lang="cs-CZ" sz="2000" smtClean="0"/>
              <a:t>Každý týden s vyjímkou prvního týdne po odstranění dospělců je přidávána potrava (cca 1,2 mg ovesných vloček na g půdy).</a:t>
            </a:r>
          </a:p>
          <a:p>
            <a:pPr eaLnBrk="1" hangingPunct="1"/>
            <a:r>
              <a:rPr lang="cs-CZ" sz="2000" b="1" smtClean="0"/>
              <a:t>Mortalita</a:t>
            </a:r>
            <a:r>
              <a:rPr lang="cs-CZ" sz="2000" smtClean="0"/>
              <a:t> – po 2 týdnech (E.c.) či 3 týdnech (E.a.) se spočítají dospělci a odstraní se z půdy</a:t>
            </a:r>
          </a:p>
          <a:p>
            <a:pPr eaLnBrk="1" hangingPunct="1"/>
            <a:r>
              <a:rPr lang="cs-CZ" sz="2000" smtClean="0"/>
              <a:t>Pozorování </a:t>
            </a:r>
            <a:r>
              <a:rPr lang="cs-CZ" sz="2000" b="1" smtClean="0"/>
              <a:t>morfologických změn</a:t>
            </a:r>
            <a:r>
              <a:rPr lang="cs-CZ" sz="2000" smtClean="0"/>
              <a:t> lze provádět na petriho miskách:</a:t>
            </a:r>
          </a:p>
          <a:p>
            <a:pPr lvl="1" eaLnBrk="1" hangingPunct="1"/>
            <a:r>
              <a:rPr lang="cs-CZ" sz="1800" smtClean="0"/>
              <a:t>Jedinci jsou asi 12 hodin necháni na miskách v chladu, čímž dojde k vyčištění trávící soustavy.</a:t>
            </a:r>
          </a:p>
          <a:p>
            <a:pPr lvl="1" eaLnBrk="1" hangingPunct="1"/>
            <a:r>
              <a:rPr lang="cs-CZ" sz="1800" smtClean="0"/>
              <a:t>Jedinec je přemístěn do kapky vody na podložní sklíčko</a:t>
            </a:r>
          </a:p>
          <a:p>
            <a:pPr lvl="1" eaLnBrk="1" hangingPunct="1"/>
            <a:r>
              <a:rPr lang="cs-CZ" sz="1800" smtClean="0"/>
              <a:t>Pozorování začíná na 100× zvětšení a detailní studium externích a interních struktur provádíme při 400× zvětšení.</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cs-CZ" smtClean="0"/>
              <a:t>Test na reprodukci roupic – 2. část</a:t>
            </a:r>
          </a:p>
        </p:txBody>
      </p:sp>
      <p:sp>
        <p:nvSpPr>
          <p:cNvPr id="91139" name="Rectangle 3"/>
          <p:cNvSpPr>
            <a:spLocks noGrp="1" noChangeArrowheads="1"/>
          </p:cNvSpPr>
          <p:nvPr>
            <p:ph type="body" idx="1"/>
          </p:nvPr>
        </p:nvSpPr>
        <p:spPr>
          <a:xfrm>
            <a:off x="755650" y="1196975"/>
            <a:ext cx="8353425" cy="4935538"/>
          </a:xfrm>
        </p:spPr>
        <p:txBody>
          <a:bodyPr/>
          <a:lstStyle/>
          <a:p>
            <a:pPr eaLnBrk="1" hangingPunct="1"/>
            <a:r>
              <a:rPr lang="cs-CZ" sz="2000" smtClean="0"/>
              <a:t>Po odstranění adultů se inkubuje pouze půda s kokony (bez potravy)</a:t>
            </a:r>
          </a:p>
          <a:p>
            <a:pPr eaLnBrk="1" hangingPunct="1"/>
            <a:r>
              <a:rPr lang="cs-CZ" sz="2000" smtClean="0"/>
              <a:t>Po dalších 2 týdnech (E.c.) či 3 týdnech (E.a.) se hodnotí reprodukce - fekundita, pro extrakci juvenilních jedinců </a:t>
            </a:r>
          </a:p>
          <a:p>
            <a:pPr eaLnBrk="1" hangingPunct="1"/>
            <a:r>
              <a:rPr lang="cs-CZ" sz="2000" smtClean="0"/>
              <a:t>Metoda mokré extrakce (fixace etanolem a barvení 1% bengalskou červení po 12 hodinách)</a:t>
            </a:r>
          </a:p>
          <a:p>
            <a:pPr eaLnBrk="1" hangingPunct="1"/>
            <a:endParaRPr lang="cs-CZ" sz="2000" smtClean="0"/>
          </a:p>
          <a:p>
            <a:pPr eaLnBrk="1" hangingPunct="1"/>
            <a:r>
              <a:rPr lang="cs-CZ" sz="2000" b="1" smtClean="0"/>
              <a:t>Kontrola v testu </a:t>
            </a:r>
            <a:r>
              <a:rPr lang="cs-CZ" sz="2000" smtClean="0"/>
              <a:t>(bez aplikace chemikálie i nosiče) má vykazovat následující parametry: </a:t>
            </a:r>
          </a:p>
          <a:p>
            <a:pPr lvl="1" eaLnBrk="1" hangingPunct="1"/>
            <a:r>
              <a:rPr lang="cs-CZ" sz="1800" smtClean="0"/>
              <a:t>mortalita dospělců méně než 20% na konci testu</a:t>
            </a:r>
          </a:p>
          <a:p>
            <a:pPr lvl="1" eaLnBrk="1" hangingPunct="1"/>
            <a:r>
              <a:rPr lang="cs-CZ" sz="1800" smtClean="0"/>
              <a:t>rozmnožení nejméně 25 juvenilních jedinců na 10 dospělců (pro E.c. je zo 300 až 500)</a:t>
            </a:r>
          </a:p>
          <a:p>
            <a:pPr lvl="1" eaLnBrk="1" hangingPunct="1"/>
            <a:r>
              <a:rPr lang="cs-CZ" sz="1800" smtClean="0"/>
              <a:t>koeficient variance pro počet juvenilů méně než 50%</a:t>
            </a:r>
          </a:p>
          <a:p>
            <a:pPr eaLnBrk="1" hangingPunct="1"/>
            <a:endParaRPr lang="cs-CZ" sz="2000" b="1" smtClean="0"/>
          </a:p>
          <a:p>
            <a:pPr eaLnBrk="1" hangingPunct="1"/>
            <a:r>
              <a:rPr lang="cs-CZ" sz="2000" b="1" smtClean="0"/>
              <a:t>Pozitivní kontrola -</a:t>
            </a:r>
            <a:r>
              <a:rPr lang="cs-CZ" sz="2000" smtClean="0"/>
              <a:t> referenční látka - carbendazim (1,2±0,8mg/kg by mělo vyvolat EC50)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p:spPr>
        <p:txBody>
          <a:bodyPr/>
          <a:lstStyle/>
          <a:p>
            <a:pPr eaLnBrk="1" hangingPunct="1"/>
            <a:r>
              <a:rPr lang="cs-CZ" smtClean="0"/>
              <a:t>Schéma expozice v půdním prostředí</a:t>
            </a:r>
          </a:p>
        </p:txBody>
      </p:sp>
      <p:sp>
        <p:nvSpPr>
          <p:cNvPr id="659459" name="Oval 3"/>
          <p:cNvSpPr>
            <a:spLocks noChangeArrowheads="1"/>
          </p:cNvSpPr>
          <p:nvPr/>
        </p:nvSpPr>
        <p:spPr bwMode="auto">
          <a:xfrm>
            <a:off x="1588" y="2743200"/>
            <a:ext cx="2667000" cy="1600200"/>
          </a:xfrm>
          <a:prstGeom prst="ellipse">
            <a:avLst/>
          </a:prstGeom>
          <a:solidFill>
            <a:schemeClr val="accent1"/>
          </a:solidFill>
          <a:ln w="9525">
            <a:solidFill>
              <a:schemeClr val="tx1"/>
            </a:solidFill>
            <a:round/>
            <a:headEnd/>
            <a:tailEnd/>
          </a:ln>
        </p:spPr>
        <p:txBody>
          <a:bodyPr anchor="ctr"/>
          <a:lstStyle/>
          <a:p>
            <a:pPr algn="ctr"/>
            <a:r>
              <a:rPr lang="cs-CZ" sz="2000">
                <a:solidFill>
                  <a:schemeClr val="bg2"/>
                </a:solidFill>
              </a:rPr>
              <a:t>Vstup POLUTANTU</a:t>
            </a:r>
          </a:p>
        </p:txBody>
      </p:sp>
      <p:sp>
        <p:nvSpPr>
          <p:cNvPr id="659460" name="Oval 4"/>
          <p:cNvSpPr>
            <a:spLocks noChangeArrowheads="1"/>
          </p:cNvSpPr>
          <p:nvPr/>
        </p:nvSpPr>
        <p:spPr bwMode="auto">
          <a:xfrm>
            <a:off x="5030788" y="5257800"/>
            <a:ext cx="4114800" cy="1600200"/>
          </a:xfrm>
          <a:prstGeom prst="ellipse">
            <a:avLst/>
          </a:prstGeom>
          <a:solidFill>
            <a:schemeClr val="accent1"/>
          </a:solidFill>
          <a:ln w="9525">
            <a:solidFill>
              <a:schemeClr val="tx1"/>
            </a:solidFill>
            <a:round/>
            <a:headEnd/>
            <a:tailEnd/>
          </a:ln>
          <a:effectLst/>
        </p:spPr>
        <p:txBody>
          <a:bodyPr anchor="ctr"/>
          <a:lstStyle/>
          <a:p>
            <a:pPr algn="ctr">
              <a:defRPr/>
            </a:pPr>
            <a:r>
              <a:rPr lang="cs-CZ" sz="2000">
                <a:solidFill>
                  <a:srgbClr val="993300"/>
                </a:solidFill>
                <a:effectLst>
                  <a:outerShdw blurRad="38100" dist="38100" dir="2700000" algn="tl">
                    <a:srgbClr val="000000"/>
                  </a:outerShdw>
                </a:effectLst>
              </a:rPr>
              <a:t>ORGANISMUS</a:t>
            </a:r>
          </a:p>
          <a:p>
            <a:pPr algn="ctr">
              <a:defRPr/>
            </a:pPr>
            <a:r>
              <a:rPr lang="cs-CZ" sz="1600">
                <a:solidFill>
                  <a:srgbClr val="000000"/>
                </a:solidFill>
              </a:rPr>
              <a:t>Polutant v organismu</a:t>
            </a:r>
          </a:p>
          <a:p>
            <a:pPr algn="ctr">
              <a:defRPr/>
            </a:pPr>
            <a:r>
              <a:rPr lang="cs-CZ" sz="1600">
                <a:solidFill>
                  <a:srgbClr val="000000"/>
                </a:solidFill>
              </a:rPr>
              <a:t>Metabolismus, eliminace, efekty</a:t>
            </a:r>
          </a:p>
        </p:txBody>
      </p:sp>
      <p:sp>
        <p:nvSpPr>
          <p:cNvPr id="659461" name="Oval 5"/>
          <p:cNvSpPr>
            <a:spLocks noChangeArrowheads="1"/>
          </p:cNvSpPr>
          <p:nvPr/>
        </p:nvSpPr>
        <p:spPr bwMode="auto">
          <a:xfrm>
            <a:off x="5183188" y="990600"/>
            <a:ext cx="3962400" cy="1828800"/>
          </a:xfrm>
          <a:prstGeom prst="ellipse">
            <a:avLst/>
          </a:prstGeom>
          <a:solidFill>
            <a:schemeClr val="accent1"/>
          </a:solidFill>
          <a:ln w="9525">
            <a:solidFill>
              <a:schemeClr val="tx1"/>
            </a:solidFill>
            <a:round/>
            <a:headEnd/>
            <a:tailEnd/>
          </a:ln>
        </p:spPr>
        <p:txBody>
          <a:bodyPr anchor="ctr"/>
          <a:lstStyle/>
          <a:p>
            <a:pPr algn="ctr"/>
            <a:r>
              <a:rPr lang="cs-CZ" sz="2000">
                <a:solidFill>
                  <a:schemeClr val="bg2"/>
                </a:solidFill>
              </a:rPr>
              <a:t>POLUTANT</a:t>
            </a:r>
          </a:p>
          <a:p>
            <a:pPr algn="ctr"/>
            <a:r>
              <a:rPr lang="cs-CZ" sz="2000">
                <a:solidFill>
                  <a:schemeClr val="bg2"/>
                </a:solidFill>
              </a:rPr>
              <a:t>v půdě prostorově distribuován a v různých formách</a:t>
            </a:r>
          </a:p>
        </p:txBody>
      </p:sp>
      <p:sp>
        <p:nvSpPr>
          <p:cNvPr id="659462" name="AutoShape 6"/>
          <p:cNvSpPr>
            <a:spLocks noChangeArrowheads="1"/>
          </p:cNvSpPr>
          <p:nvPr/>
        </p:nvSpPr>
        <p:spPr bwMode="auto">
          <a:xfrm rot="-1218864">
            <a:off x="2290763" y="1549400"/>
            <a:ext cx="3276600" cy="2209800"/>
          </a:xfrm>
          <a:prstGeom prst="rightArrow">
            <a:avLst>
              <a:gd name="adj1" fmla="val 69704"/>
              <a:gd name="adj2" fmla="val 37069"/>
            </a:avLst>
          </a:prstGeom>
          <a:solidFill>
            <a:schemeClr val="accent1"/>
          </a:solidFill>
          <a:ln w="9525">
            <a:solidFill>
              <a:schemeClr val="tx1"/>
            </a:solidFill>
            <a:miter lim="800000"/>
            <a:headEnd/>
            <a:tailEnd/>
          </a:ln>
        </p:spPr>
        <p:txBody>
          <a:bodyPr wrap="none" anchor="ctr"/>
          <a:lstStyle/>
          <a:p>
            <a:pPr algn="ctr"/>
            <a:r>
              <a:rPr lang="cs-CZ">
                <a:solidFill>
                  <a:srgbClr val="000000"/>
                </a:solidFill>
              </a:rPr>
              <a:t>OSUD a chování v půdě</a:t>
            </a:r>
          </a:p>
          <a:p>
            <a:pPr algn="ctr"/>
            <a:r>
              <a:rPr lang="cs-CZ">
                <a:solidFill>
                  <a:srgbClr val="000000"/>
                </a:solidFill>
              </a:rPr>
              <a:t>je funkce:</a:t>
            </a:r>
          </a:p>
          <a:p>
            <a:pPr algn="ctr"/>
            <a:endParaRPr lang="cs-CZ">
              <a:solidFill>
                <a:srgbClr val="000000"/>
              </a:solidFill>
            </a:endParaRPr>
          </a:p>
          <a:p>
            <a:pPr algn="ctr"/>
            <a:r>
              <a:rPr lang="cs-CZ">
                <a:solidFill>
                  <a:srgbClr val="003399"/>
                </a:solidFill>
              </a:rPr>
              <a:t>vlastnosti půdy</a:t>
            </a:r>
          </a:p>
          <a:p>
            <a:pPr algn="ctr"/>
            <a:r>
              <a:rPr lang="cs-CZ">
                <a:solidFill>
                  <a:srgbClr val="003399"/>
                </a:solidFill>
              </a:rPr>
              <a:t>vlastnosti látky</a:t>
            </a:r>
          </a:p>
        </p:txBody>
      </p:sp>
      <p:sp>
        <p:nvSpPr>
          <p:cNvPr id="659463" name="AutoShape 7"/>
          <p:cNvSpPr>
            <a:spLocks noChangeArrowheads="1"/>
          </p:cNvSpPr>
          <p:nvPr/>
        </p:nvSpPr>
        <p:spPr bwMode="auto">
          <a:xfrm>
            <a:off x="5257800" y="2743200"/>
            <a:ext cx="3886200" cy="2667000"/>
          </a:xfrm>
          <a:prstGeom prst="downArrow">
            <a:avLst>
              <a:gd name="adj1" fmla="val 79824"/>
              <a:gd name="adj2" fmla="val 36806"/>
            </a:avLst>
          </a:prstGeom>
          <a:solidFill>
            <a:schemeClr val="accent1"/>
          </a:solidFill>
          <a:ln w="9525">
            <a:solidFill>
              <a:schemeClr val="tx1"/>
            </a:solidFill>
            <a:miter lim="800000"/>
            <a:headEnd/>
            <a:tailEnd/>
          </a:ln>
        </p:spPr>
        <p:txBody>
          <a:bodyPr wrap="none" anchor="ctr"/>
          <a:lstStyle/>
          <a:p>
            <a:pPr algn="ctr"/>
            <a:r>
              <a:rPr lang="cs-CZ">
                <a:solidFill>
                  <a:srgbClr val="000000"/>
                </a:solidFill>
              </a:rPr>
              <a:t>EXPOZICE je funkce:</a:t>
            </a:r>
          </a:p>
          <a:p>
            <a:pPr algn="ctr"/>
            <a:endParaRPr lang="cs-CZ">
              <a:solidFill>
                <a:schemeClr val="bg2"/>
              </a:solidFill>
            </a:endParaRPr>
          </a:p>
          <a:p>
            <a:pPr algn="ctr"/>
            <a:r>
              <a:rPr lang="cs-CZ">
                <a:solidFill>
                  <a:schemeClr val="bg2"/>
                </a:solidFill>
              </a:rPr>
              <a:t>osudu polutantu v půdě</a:t>
            </a:r>
          </a:p>
          <a:p>
            <a:pPr algn="ctr"/>
            <a:r>
              <a:rPr lang="cs-CZ">
                <a:solidFill>
                  <a:srgbClr val="000000"/>
                </a:solidFill>
              </a:rPr>
              <a:t>+</a:t>
            </a:r>
          </a:p>
          <a:p>
            <a:pPr algn="ctr"/>
            <a:r>
              <a:rPr lang="cs-CZ">
                <a:solidFill>
                  <a:srgbClr val="003399"/>
                </a:solidFill>
              </a:rPr>
              <a:t>vlastností organismu</a:t>
            </a:r>
          </a:p>
          <a:p>
            <a:pPr algn="ctr"/>
            <a:r>
              <a:rPr lang="cs-CZ" sz="1400">
                <a:solidFill>
                  <a:srgbClr val="000000"/>
                </a:solidFill>
              </a:rPr>
              <a:t>(morfologie, fyziologie,</a:t>
            </a:r>
          </a:p>
          <a:p>
            <a:pPr algn="ctr"/>
            <a:r>
              <a:rPr lang="cs-CZ" sz="1400">
                <a:solidFill>
                  <a:srgbClr val="000000"/>
                </a:solidFill>
              </a:rPr>
              <a:t>ekologie ...)</a:t>
            </a:r>
            <a:endParaRPr lang="en-US" sz="1400">
              <a:solidFill>
                <a:srgbClr val="000000"/>
              </a:solidFill>
            </a:endParaRPr>
          </a:p>
        </p:txBody>
      </p:sp>
      <p:sp>
        <p:nvSpPr>
          <p:cNvPr id="659464" name="AutoShape 8"/>
          <p:cNvSpPr>
            <a:spLocks noChangeArrowheads="1"/>
          </p:cNvSpPr>
          <p:nvPr/>
        </p:nvSpPr>
        <p:spPr bwMode="auto">
          <a:xfrm rot="1956020">
            <a:off x="1863725" y="4410075"/>
            <a:ext cx="3733800" cy="1295400"/>
          </a:xfrm>
          <a:prstGeom prst="rightArrow">
            <a:avLst>
              <a:gd name="adj1" fmla="val 50000"/>
              <a:gd name="adj2" fmla="val 72059"/>
            </a:avLst>
          </a:prstGeom>
          <a:solidFill>
            <a:schemeClr val="accent2"/>
          </a:solidFill>
          <a:ln w="28575">
            <a:solidFill>
              <a:schemeClr val="tx1"/>
            </a:solidFill>
            <a:prstDash val="dash"/>
            <a:miter lim="800000"/>
            <a:headEnd/>
            <a:tailEnd/>
          </a:ln>
          <a:effectLst/>
        </p:spPr>
        <p:txBody>
          <a:bodyPr wrap="none" anchor="ctr"/>
          <a:lstStyle/>
          <a:p>
            <a:pPr algn="ctr">
              <a:defRPr/>
            </a:pPr>
            <a:r>
              <a:rPr lang="cs-CZ" sz="2400" b="0">
                <a:effectLst>
                  <a:outerShdw blurRad="38100" dist="38100" dir="2700000" algn="tl">
                    <a:srgbClr val="FFFFFF"/>
                  </a:outerShdw>
                </a:effectLst>
              </a:rPr>
              <a:t>BIODOSTUPNOST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9459"/>
                                        </p:tgtEl>
                                        <p:attrNameLst>
                                          <p:attrName>style.visibility</p:attrName>
                                        </p:attrNameLst>
                                      </p:cBhvr>
                                      <p:to>
                                        <p:strVal val="visible"/>
                                      </p:to>
                                    </p:set>
                                    <p:anim calcmode="lin" valueType="num">
                                      <p:cBhvr additive="base">
                                        <p:cTn id="7" dur="500" fill="hold"/>
                                        <p:tgtEl>
                                          <p:spTgt spid="659459"/>
                                        </p:tgtEl>
                                        <p:attrNameLst>
                                          <p:attrName>ppt_x</p:attrName>
                                        </p:attrNameLst>
                                      </p:cBhvr>
                                      <p:tavLst>
                                        <p:tav tm="0">
                                          <p:val>
                                            <p:strVal val="#ppt_x"/>
                                          </p:val>
                                        </p:tav>
                                        <p:tav tm="100000">
                                          <p:val>
                                            <p:strVal val="#ppt_x"/>
                                          </p:val>
                                        </p:tav>
                                      </p:tavLst>
                                    </p:anim>
                                    <p:anim calcmode="lin" valueType="num">
                                      <p:cBhvr additive="base">
                                        <p:cTn id="8" dur="500" fill="hold"/>
                                        <p:tgtEl>
                                          <p:spTgt spid="6594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9462"/>
                                        </p:tgtEl>
                                        <p:attrNameLst>
                                          <p:attrName>style.visibility</p:attrName>
                                        </p:attrNameLst>
                                      </p:cBhvr>
                                      <p:to>
                                        <p:strVal val="visible"/>
                                      </p:to>
                                    </p:set>
                                    <p:anim calcmode="lin" valueType="num">
                                      <p:cBhvr additive="base">
                                        <p:cTn id="13" dur="500" fill="hold"/>
                                        <p:tgtEl>
                                          <p:spTgt spid="659462"/>
                                        </p:tgtEl>
                                        <p:attrNameLst>
                                          <p:attrName>ppt_x</p:attrName>
                                        </p:attrNameLst>
                                      </p:cBhvr>
                                      <p:tavLst>
                                        <p:tav tm="0">
                                          <p:val>
                                            <p:strVal val="#ppt_x"/>
                                          </p:val>
                                        </p:tav>
                                        <p:tav tm="100000">
                                          <p:val>
                                            <p:strVal val="#ppt_x"/>
                                          </p:val>
                                        </p:tav>
                                      </p:tavLst>
                                    </p:anim>
                                    <p:anim calcmode="lin" valueType="num">
                                      <p:cBhvr additive="base">
                                        <p:cTn id="14" dur="500" fill="hold"/>
                                        <p:tgtEl>
                                          <p:spTgt spid="6594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9461"/>
                                        </p:tgtEl>
                                        <p:attrNameLst>
                                          <p:attrName>style.visibility</p:attrName>
                                        </p:attrNameLst>
                                      </p:cBhvr>
                                      <p:to>
                                        <p:strVal val="visible"/>
                                      </p:to>
                                    </p:set>
                                    <p:anim calcmode="lin" valueType="num">
                                      <p:cBhvr additive="base">
                                        <p:cTn id="19" dur="500" fill="hold"/>
                                        <p:tgtEl>
                                          <p:spTgt spid="659461"/>
                                        </p:tgtEl>
                                        <p:attrNameLst>
                                          <p:attrName>ppt_x</p:attrName>
                                        </p:attrNameLst>
                                      </p:cBhvr>
                                      <p:tavLst>
                                        <p:tav tm="0">
                                          <p:val>
                                            <p:strVal val="#ppt_x"/>
                                          </p:val>
                                        </p:tav>
                                        <p:tav tm="100000">
                                          <p:val>
                                            <p:strVal val="#ppt_x"/>
                                          </p:val>
                                        </p:tav>
                                      </p:tavLst>
                                    </p:anim>
                                    <p:anim calcmode="lin" valueType="num">
                                      <p:cBhvr additive="base">
                                        <p:cTn id="20" dur="500" fill="hold"/>
                                        <p:tgtEl>
                                          <p:spTgt spid="6594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9463"/>
                                        </p:tgtEl>
                                        <p:attrNameLst>
                                          <p:attrName>style.visibility</p:attrName>
                                        </p:attrNameLst>
                                      </p:cBhvr>
                                      <p:to>
                                        <p:strVal val="visible"/>
                                      </p:to>
                                    </p:set>
                                    <p:anim calcmode="lin" valueType="num">
                                      <p:cBhvr additive="base">
                                        <p:cTn id="25" dur="500" fill="hold"/>
                                        <p:tgtEl>
                                          <p:spTgt spid="659463"/>
                                        </p:tgtEl>
                                        <p:attrNameLst>
                                          <p:attrName>ppt_x</p:attrName>
                                        </p:attrNameLst>
                                      </p:cBhvr>
                                      <p:tavLst>
                                        <p:tav tm="0">
                                          <p:val>
                                            <p:strVal val="#ppt_x"/>
                                          </p:val>
                                        </p:tav>
                                        <p:tav tm="100000">
                                          <p:val>
                                            <p:strVal val="#ppt_x"/>
                                          </p:val>
                                        </p:tav>
                                      </p:tavLst>
                                    </p:anim>
                                    <p:anim calcmode="lin" valueType="num">
                                      <p:cBhvr additive="base">
                                        <p:cTn id="26" dur="500" fill="hold"/>
                                        <p:tgtEl>
                                          <p:spTgt spid="6594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9460"/>
                                        </p:tgtEl>
                                        <p:attrNameLst>
                                          <p:attrName>style.visibility</p:attrName>
                                        </p:attrNameLst>
                                      </p:cBhvr>
                                      <p:to>
                                        <p:strVal val="visible"/>
                                      </p:to>
                                    </p:set>
                                    <p:anim calcmode="lin" valueType="num">
                                      <p:cBhvr additive="base">
                                        <p:cTn id="31" dur="500" fill="hold"/>
                                        <p:tgtEl>
                                          <p:spTgt spid="659460"/>
                                        </p:tgtEl>
                                        <p:attrNameLst>
                                          <p:attrName>ppt_x</p:attrName>
                                        </p:attrNameLst>
                                      </p:cBhvr>
                                      <p:tavLst>
                                        <p:tav tm="0">
                                          <p:val>
                                            <p:strVal val="#ppt_x"/>
                                          </p:val>
                                        </p:tav>
                                        <p:tav tm="100000">
                                          <p:val>
                                            <p:strVal val="#ppt_x"/>
                                          </p:val>
                                        </p:tav>
                                      </p:tavLst>
                                    </p:anim>
                                    <p:anim calcmode="lin" valueType="num">
                                      <p:cBhvr additive="base">
                                        <p:cTn id="32" dur="500" fill="hold"/>
                                        <p:tgtEl>
                                          <p:spTgt spid="6594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9464"/>
                                        </p:tgtEl>
                                        <p:attrNameLst>
                                          <p:attrName>style.visibility</p:attrName>
                                        </p:attrNameLst>
                                      </p:cBhvr>
                                      <p:to>
                                        <p:strVal val="visible"/>
                                      </p:to>
                                    </p:set>
                                    <p:anim calcmode="lin" valueType="num">
                                      <p:cBhvr additive="base">
                                        <p:cTn id="37" dur="500" fill="hold"/>
                                        <p:tgtEl>
                                          <p:spTgt spid="659464"/>
                                        </p:tgtEl>
                                        <p:attrNameLst>
                                          <p:attrName>ppt_x</p:attrName>
                                        </p:attrNameLst>
                                      </p:cBhvr>
                                      <p:tavLst>
                                        <p:tav tm="0">
                                          <p:val>
                                            <p:strVal val="#ppt_x"/>
                                          </p:val>
                                        </p:tav>
                                        <p:tav tm="100000">
                                          <p:val>
                                            <p:strVal val="#ppt_x"/>
                                          </p:val>
                                        </p:tav>
                                      </p:tavLst>
                                    </p:anim>
                                    <p:anim calcmode="lin" valueType="num">
                                      <p:cBhvr additive="base">
                                        <p:cTn id="38" dur="500" fill="hold"/>
                                        <p:tgtEl>
                                          <p:spTgt spid="65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59" grpId="0" animBg="1"/>
      <p:bldP spid="659460" grpId="0" animBg="1"/>
      <p:bldP spid="659461" grpId="0" animBg="1"/>
      <p:bldP spid="659462" grpId="0" animBg="1"/>
      <p:bldP spid="659463" grpId="0" animBg="1"/>
      <p:bldP spid="65946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1066800"/>
          </a:xfrm>
        </p:spPr>
        <p:txBody>
          <a:bodyPr/>
          <a:lstStyle/>
          <a:p>
            <a:pPr eaLnBrk="1" hangingPunct="1"/>
            <a:r>
              <a:rPr lang="cs-CZ" smtClean="0"/>
              <a:t>Postup testu s </a:t>
            </a:r>
            <a:r>
              <a:rPr lang="cs-CZ" i="1" smtClean="0"/>
              <a:t>E. albidus</a:t>
            </a:r>
          </a:p>
        </p:txBody>
      </p:sp>
      <p:pic>
        <p:nvPicPr>
          <p:cNvPr id="690179" name="Picture 3" descr="019"/>
          <p:cNvPicPr>
            <a:picLocks noChangeAspect="1" noChangeArrowheads="1"/>
          </p:cNvPicPr>
          <p:nvPr/>
        </p:nvPicPr>
        <p:blipFill>
          <a:blip r:embed="rId2" cstate="print"/>
          <a:srcRect l="15768" t="27992"/>
          <a:stretch>
            <a:fillRect/>
          </a:stretch>
        </p:blipFill>
        <p:spPr bwMode="auto">
          <a:xfrm>
            <a:off x="180975" y="1125538"/>
            <a:ext cx="3598863" cy="2306637"/>
          </a:xfrm>
          <a:prstGeom prst="rect">
            <a:avLst/>
          </a:prstGeom>
          <a:noFill/>
          <a:ln w="19050">
            <a:solidFill>
              <a:srgbClr val="000000"/>
            </a:solidFill>
            <a:miter lim="800000"/>
            <a:headEnd/>
            <a:tailEnd/>
          </a:ln>
        </p:spPr>
      </p:pic>
      <p:pic>
        <p:nvPicPr>
          <p:cNvPr id="690180" name="Picture 4" descr="024"/>
          <p:cNvPicPr>
            <a:picLocks noChangeAspect="1" noChangeArrowheads="1"/>
          </p:cNvPicPr>
          <p:nvPr/>
        </p:nvPicPr>
        <p:blipFill>
          <a:blip r:embed="rId3" cstate="print"/>
          <a:srcRect l="40523" r="21965" b="17953"/>
          <a:stretch>
            <a:fillRect/>
          </a:stretch>
        </p:blipFill>
        <p:spPr bwMode="auto">
          <a:xfrm>
            <a:off x="2160588" y="1628775"/>
            <a:ext cx="2193925" cy="3598863"/>
          </a:xfrm>
          <a:prstGeom prst="rect">
            <a:avLst/>
          </a:prstGeom>
          <a:noFill/>
          <a:ln w="19050">
            <a:solidFill>
              <a:srgbClr val="000000"/>
            </a:solidFill>
            <a:miter lim="800000"/>
            <a:headEnd/>
            <a:tailEnd/>
          </a:ln>
        </p:spPr>
      </p:pic>
      <p:pic>
        <p:nvPicPr>
          <p:cNvPr id="690181" name="Picture 5" descr="027"/>
          <p:cNvPicPr>
            <a:picLocks noChangeAspect="1" noChangeArrowheads="1"/>
          </p:cNvPicPr>
          <p:nvPr/>
        </p:nvPicPr>
        <p:blipFill>
          <a:blip r:embed="rId4" cstate="print"/>
          <a:srcRect l="27225"/>
          <a:stretch>
            <a:fillRect/>
          </a:stretch>
        </p:blipFill>
        <p:spPr bwMode="auto">
          <a:xfrm>
            <a:off x="3097213" y="2133600"/>
            <a:ext cx="3492500" cy="3598863"/>
          </a:xfrm>
          <a:prstGeom prst="rect">
            <a:avLst/>
          </a:prstGeom>
          <a:noFill/>
          <a:ln w="19050">
            <a:solidFill>
              <a:srgbClr val="000000"/>
            </a:solidFill>
            <a:miter lim="800000"/>
            <a:headEnd/>
            <a:tailEnd/>
          </a:ln>
        </p:spPr>
      </p:pic>
      <p:pic>
        <p:nvPicPr>
          <p:cNvPr id="690182" name="Picture 6" descr="032"/>
          <p:cNvPicPr>
            <a:picLocks noChangeAspect="1" noChangeArrowheads="1"/>
          </p:cNvPicPr>
          <p:nvPr/>
        </p:nvPicPr>
        <p:blipFill>
          <a:blip r:embed="rId5" cstate="print"/>
          <a:srcRect/>
          <a:stretch>
            <a:fillRect/>
          </a:stretch>
        </p:blipFill>
        <p:spPr bwMode="auto">
          <a:xfrm>
            <a:off x="4824413" y="2852738"/>
            <a:ext cx="2698750" cy="3598862"/>
          </a:xfrm>
          <a:prstGeom prst="rect">
            <a:avLst/>
          </a:prstGeom>
          <a:noFill/>
          <a:ln w="19050">
            <a:solidFill>
              <a:srgbClr val="000000"/>
            </a:solidFill>
            <a:miter lim="800000"/>
            <a:headEnd/>
            <a:tailEnd/>
          </a:ln>
        </p:spPr>
      </p:pic>
      <p:pic>
        <p:nvPicPr>
          <p:cNvPr id="690183" name="Picture 7" descr="031"/>
          <p:cNvPicPr>
            <a:picLocks noChangeAspect="1" noChangeArrowheads="1"/>
          </p:cNvPicPr>
          <p:nvPr/>
        </p:nvPicPr>
        <p:blipFill>
          <a:blip r:embed="rId6" cstate="print"/>
          <a:srcRect t="32303" r="35832" b="29941"/>
          <a:stretch>
            <a:fillRect/>
          </a:stretch>
        </p:blipFill>
        <p:spPr bwMode="auto">
          <a:xfrm>
            <a:off x="5364163" y="4581525"/>
            <a:ext cx="3598862" cy="1589088"/>
          </a:xfrm>
          <a:prstGeom prst="rect">
            <a:avLst/>
          </a:prstGeom>
          <a:noFill/>
          <a:ln w="19050">
            <a:solidFill>
              <a:srgbClr val="000000"/>
            </a:solidFill>
            <a:miter lim="800000"/>
            <a:headEnd/>
            <a:tailEnd/>
          </a:ln>
        </p:spPr>
      </p:pic>
      <p:sp>
        <p:nvSpPr>
          <p:cNvPr id="690184" name="AutoShape 8"/>
          <p:cNvSpPr>
            <a:spLocks noChangeArrowheads="1"/>
          </p:cNvSpPr>
          <p:nvPr/>
        </p:nvSpPr>
        <p:spPr bwMode="auto">
          <a:xfrm rot="2378651">
            <a:off x="4284663" y="3500438"/>
            <a:ext cx="1295400" cy="287337"/>
          </a:xfrm>
          <a:prstGeom prst="rightArrow">
            <a:avLst>
              <a:gd name="adj1" fmla="val 50000"/>
              <a:gd name="adj2" fmla="val 112707"/>
            </a:avLst>
          </a:prstGeom>
          <a:solidFill>
            <a:srgbClr val="FFFF00"/>
          </a:solidFill>
          <a:ln w="9525">
            <a:solidFill>
              <a:srgbClr val="FF0000"/>
            </a:solidFill>
            <a:miter lim="800000"/>
            <a:headEnd/>
            <a:tailEnd/>
          </a:ln>
        </p:spPr>
        <p:txBody>
          <a:bodyPr wrap="none" anchor="ctr"/>
          <a:lstStyle/>
          <a:p>
            <a:endParaRPr lang="cs-CZ"/>
          </a:p>
        </p:txBody>
      </p:sp>
      <p:sp>
        <p:nvSpPr>
          <p:cNvPr id="690185" name="AutoShape 9"/>
          <p:cNvSpPr>
            <a:spLocks noChangeArrowheads="1"/>
          </p:cNvSpPr>
          <p:nvPr/>
        </p:nvSpPr>
        <p:spPr bwMode="auto">
          <a:xfrm rot="2378651">
            <a:off x="6877050" y="4724400"/>
            <a:ext cx="1295400" cy="287338"/>
          </a:xfrm>
          <a:prstGeom prst="rightArrow">
            <a:avLst>
              <a:gd name="adj1" fmla="val 50000"/>
              <a:gd name="adj2" fmla="val 112707"/>
            </a:avLst>
          </a:prstGeom>
          <a:solidFill>
            <a:srgbClr val="FFFF00"/>
          </a:solidFill>
          <a:ln w="9525">
            <a:solidFill>
              <a:srgbClr val="FF0000"/>
            </a:solidFill>
            <a:miter lim="800000"/>
            <a:headEnd/>
            <a:tailEnd/>
          </a:ln>
        </p:spPr>
        <p:txBody>
          <a:bodyPr wrap="none" anchor="ctr"/>
          <a:lstStyle/>
          <a:p>
            <a:endParaRPr lang="cs-CZ"/>
          </a:p>
        </p:txBody>
      </p:sp>
      <p:sp>
        <p:nvSpPr>
          <p:cNvPr id="92170" name="Rectangle 10"/>
          <p:cNvSpPr>
            <a:spLocks noChangeArrowheads="1"/>
          </p:cNvSpPr>
          <p:nvPr/>
        </p:nvSpPr>
        <p:spPr bwMode="auto">
          <a:xfrm>
            <a:off x="34925" y="5876925"/>
            <a:ext cx="4681538" cy="955675"/>
          </a:xfrm>
          <a:prstGeom prst="rect">
            <a:avLst/>
          </a:prstGeom>
          <a:solidFill>
            <a:schemeClr val="bg1"/>
          </a:solidFill>
          <a:ln w="12700">
            <a:solidFill>
              <a:schemeClr val="tx1"/>
            </a:solidFill>
            <a:miter lim="800000"/>
            <a:headEnd/>
            <a:tailEnd/>
          </a:ln>
        </p:spPr>
        <p:txBody>
          <a:bodyPr>
            <a:spAutoFit/>
          </a:bodyPr>
          <a:lstStyle/>
          <a:p>
            <a:r>
              <a:rPr lang="en-US" sz="1400" b="0"/>
              <a:t>ISO 16387 (2004): Effects of pollutants on Enchytraeidae (Enchytraeus sp.) - Determination of effects on reproduction and survival</a:t>
            </a:r>
            <a:endParaRPr lang="cs-CZ" sz="1400" b="0"/>
          </a:p>
          <a:p>
            <a:r>
              <a:rPr lang="en-US" sz="1400" b="0"/>
              <a:t>OECD test 220 (2004): Enchytraeid Reproduction Test</a:t>
            </a:r>
            <a:endParaRPr lang="cs-CZ" sz="14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0179"/>
                                        </p:tgtEl>
                                        <p:attrNameLst>
                                          <p:attrName>style.visibility</p:attrName>
                                        </p:attrNameLst>
                                      </p:cBhvr>
                                      <p:to>
                                        <p:strVal val="visible"/>
                                      </p:to>
                                    </p:set>
                                    <p:anim calcmode="lin" valueType="num">
                                      <p:cBhvr additive="base">
                                        <p:cTn id="7" dur="500" fill="hold"/>
                                        <p:tgtEl>
                                          <p:spTgt spid="690179"/>
                                        </p:tgtEl>
                                        <p:attrNameLst>
                                          <p:attrName>ppt_x</p:attrName>
                                        </p:attrNameLst>
                                      </p:cBhvr>
                                      <p:tavLst>
                                        <p:tav tm="0">
                                          <p:val>
                                            <p:strVal val="#ppt_x"/>
                                          </p:val>
                                        </p:tav>
                                        <p:tav tm="100000">
                                          <p:val>
                                            <p:strVal val="#ppt_x"/>
                                          </p:val>
                                        </p:tav>
                                      </p:tavLst>
                                    </p:anim>
                                    <p:anim calcmode="lin" valueType="num">
                                      <p:cBhvr additive="base">
                                        <p:cTn id="8" dur="500" fill="hold"/>
                                        <p:tgtEl>
                                          <p:spTgt spid="6901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0180"/>
                                        </p:tgtEl>
                                        <p:attrNameLst>
                                          <p:attrName>style.visibility</p:attrName>
                                        </p:attrNameLst>
                                      </p:cBhvr>
                                      <p:to>
                                        <p:strVal val="visible"/>
                                      </p:to>
                                    </p:set>
                                    <p:anim calcmode="lin" valueType="num">
                                      <p:cBhvr additive="base">
                                        <p:cTn id="13" dur="500" fill="hold"/>
                                        <p:tgtEl>
                                          <p:spTgt spid="690180"/>
                                        </p:tgtEl>
                                        <p:attrNameLst>
                                          <p:attrName>ppt_x</p:attrName>
                                        </p:attrNameLst>
                                      </p:cBhvr>
                                      <p:tavLst>
                                        <p:tav tm="0">
                                          <p:val>
                                            <p:strVal val="#ppt_x"/>
                                          </p:val>
                                        </p:tav>
                                        <p:tav tm="100000">
                                          <p:val>
                                            <p:strVal val="#ppt_x"/>
                                          </p:val>
                                        </p:tav>
                                      </p:tavLst>
                                    </p:anim>
                                    <p:anim calcmode="lin" valueType="num">
                                      <p:cBhvr additive="base">
                                        <p:cTn id="14" dur="500" fill="hold"/>
                                        <p:tgtEl>
                                          <p:spTgt spid="6901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0181"/>
                                        </p:tgtEl>
                                        <p:attrNameLst>
                                          <p:attrName>style.visibility</p:attrName>
                                        </p:attrNameLst>
                                      </p:cBhvr>
                                      <p:to>
                                        <p:strVal val="visible"/>
                                      </p:to>
                                    </p:set>
                                    <p:anim calcmode="lin" valueType="num">
                                      <p:cBhvr additive="base">
                                        <p:cTn id="19" dur="500" fill="hold"/>
                                        <p:tgtEl>
                                          <p:spTgt spid="690181"/>
                                        </p:tgtEl>
                                        <p:attrNameLst>
                                          <p:attrName>ppt_x</p:attrName>
                                        </p:attrNameLst>
                                      </p:cBhvr>
                                      <p:tavLst>
                                        <p:tav tm="0">
                                          <p:val>
                                            <p:strVal val="#ppt_x"/>
                                          </p:val>
                                        </p:tav>
                                        <p:tav tm="100000">
                                          <p:val>
                                            <p:strVal val="#ppt_x"/>
                                          </p:val>
                                        </p:tav>
                                      </p:tavLst>
                                    </p:anim>
                                    <p:anim calcmode="lin" valueType="num">
                                      <p:cBhvr additive="base">
                                        <p:cTn id="20" dur="500" fill="hold"/>
                                        <p:tgtEl>
                                          <p:spTgt spid="6901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0182"/>
                                        </p:tgtEl>
                                        <p:attrNameLst>
                                          <p:attrName>style.visibility</p:attrName>
                                        </p:attrNameLst>
                                      </p:cBhvr>
                                      <p:to>
                                        <p:strVal val="visible"/>
                                      </p:to>
                                    </p:set>
                                    <p:anim calcmode="lin" valueType="num">
                                      <p:cBhvr additive="base">
                                        <p:cTn id="25" dur="500" fill="hold"/>
                                        <p:tgtEl>
                                          <p:spTgt spid="690182"/>
                                        </p:tgtEl>
                                        <p:attrNameLst>
                                          <p:attrName>ppt_x</p:attrName>
                                        </p:attrNameLst>
                                      </p:cBhvr>
                                      <p:tavLst>
                                        <p:tav tm="0">
                                          <p:val>
                                            <p:strVal val="#ppt_x"/>
                                          </p:val>
                                        </p:tav>
                                        <p:tav tm="100000">
                                          <p:val>
                                            <p:strVal val="#ppt_x"/>
                                          </p:val>
                                        </p:tav>
                                      </p:tavLst>
                                    </p:anim>
                                    <p:anim calcmode="lin" valueType="num">
                                      <p:cBhvr additive="base">
                                        <p:cTn id="26" dur="500" fill="hold"/>
                                        <p:tgtEl>
                                          <p:spTgt spid="6901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90184"/>
                                        </p:tgtEl>
                                        <p:attrNameLst>
                                          <p:attrName>style.visibility</p:attrName>
                                        </p:attrNameLst>
                                      </p:cBhvr>
                                      <p:to>
                                        <p:strVal val="visible"/>
                                      </p:to>
                                    </p:set>
                                    <p:anim calcmode="lin" valueType="num">
                                      <p:cBhvr additive="base">
                                        <p:cTn id="29" dur="500" fill="hold"/>
                                        <p:tgtEl>
                                          <p:spTgt spid="690184"/>
                                        </p:tgtEl>
                                        <p:attrNameLst>
                                          <p:attrName>ppt_x</p:attrName>
                                        </p:attrNameLst>
                                      </p:cBhvr>
                                      <p:tavLst>
                                        <p:tav tm="0">
                                          <p:val>
                                            <p:strVal val="#ppt_x"/>
                                          </p:val>
                                        </p:tav>
                                        <p:tav tm="100000">
                                          <p:val>
                                            <p:strVal val="#ppt_x"/>
                                          </p:val>
                                        </p:tav>
                                      </p:tavLst>
                                    </p:anim>
                                    <p:anim calcmode="lin" valueType="num">
                                      <p:cBhvr additive="base">
                                        <p:cTn id="30" dur="500" fill="hold"/>
                                        <p:tgtEl>
                                          <p:spTgt spid="69018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90183"/>
                                        </p:tgtEl>
                                        <p:attrNameLst>
                                          <p:attrName>style.visibility</p:attrName>
                                        </p:attrNameLst>
                                      </p:cBhvr>
                                      <p:to>
                                        <p:strVal val="visible"/>
                                      </p:to>
                                    </p:set>
                                    <p:anim calcmode="lin" valueType="num">
                                      <p:cBhvr additive="base">
                                        <p:cTn id="35" dur="500" fill="hold"/>
                                        <p:tgtEl>
                                          <p:spTgt spid="690183"/>
                                        </p:tgtEl>
                                        <p:attrNameLst>
                                          <p:attrName>ppt_x</p:attrName>
                                        </p:attrNameLst>
                                      </p:cBhvr>
                                      <p:tavLst>
                                        <p:tav tm="0">
                                          <p:val>
                                            <p:strVal val="#ppt_x"/>
                                          </p:val>
                                        </p:tav>
                                        <p:tav tm="100000">
                                          <p:val>
                                            <p:strVal val="#ppt_x"/>
                                          </p:val>
                                        </p:tav>
                                      </p:tavLst>
                                    </p:anim>
                                    <p:anim calcmode="lin" valueType="num">
                                      <p:cBhvr additive="base">
                                        <p:cTn id="36" dur="500" fill="hold"/>
                                        <p:tgtEl>
                                          <p:spTgt spid="69018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90185"/>
                                        </p:tgtEl>
                                        <p:attrNameLst>
                                          <p:attrName>style.visibility</p:attrName>
                                        </p:attrNameLst>
                                      </p:cBhvr>
                                      <p:to>
                                        <p:strVal val="visible"/>
                                      </p:to>
                                    </p:set>
                                    <p:anim calcmode="lin" valueType="num">
                                      <p:cBhvr additive="base">
                                        <p:cTn id="39" dur="500" fill="hold"/>
                                        <p:tgtEl>
                                          <p:spTgt spid="690185"/>
                                        </p:tgtEl>
                                        <p:attrNameLst>
                                          <p:attrName>ppt_x</p:attrName>
                                        </p:attrNameLst>
                                      </p:cBhvr>
                                      <p:tavLst>
                                        <p:tav tm="0">
                                          <p:val>
                                            <p:strVal val="#ppt_x"/>
                                          </p:val>
                                        </p:tav>
                                        <p:tav tm="100000">
                                          <p:val>
                                            <p:strVal val="#ppt_x"/>
                                          </p:val>
                                        </p:tav>
                                      </p:tavLst>
                                    </p:anim>
                                    <p:anim calcmode="lin" valueType="num">
                                      <p:cBhvr additive="base">
                                        <p:cTn id="40" dur="500" fill="hold"/>
                                        <p:tgtEl>
                                          <p:spTgt spid="690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84" grpId="0" animBg="1"/>
      <p:bldP spid="69018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smtClean="0"/>
              <a:t>Timetable</a:t>
            </a:r>
          </a:p>
        </p:txBody>
      </p:sp>
      <p:pic>
        <p:nvPicPr>
          <p:cNvPr id="93187" name="Picture 3"/>
          <p:cNvPicPr>
            <a:picLocks noGrp="1" noChangeAspect="1" noChangeArrowheads="1"/>
          </p:cNvPicPr>
          <p:nvPr>
            <p:ph idx="1"/>
          </p:nvPr>
        </p:nvPicPr>
        <p:blipFill>
          <a:blip r:embed="rId2" cstate="print"/>
          <a:srcRect/>
          <a:stretch>
            <a:fillRect/>
          </a:stretch>
        </p:blipFill>
        <p:spPr>
          <a:xfrm>
            <a:off x="3613150" y="0"/>
            <a:ext cx="5530850" cy="6858000"/>
          </a:xfrm>
          <a:noFill/>
        </p:spPr>
      </p:pic>
      <p:pic>
        <p:nvPicPr>
          <p:cNvPr id="93188" name="Picture 4" descr="IMG_3446_1"/>
          <p:cNvPicPr>
            <a:picLocks noChangeAspect="1" noChangeArrowheads="1"/>
          </p:cNvPicPr>
          <p:nvPr/>
        </p:nvPicPr>
        <p:blipFill>
          <a:blip r:embed="rId3" cstate="print"/>
          <a:srcRect/>
          <a:stretch>
            <a:fillRect/>
          </a:stretch>
        </p:blipFill>
        <p:spPr bwMode="auto">
          <a:xfrm>
            <a:off x="179388" y="2060575"/>
            <a:ext cx="1581150" cy="1162050"/>
          </a:xfrm>
          <a:prstGeom prst="rect">
            <a:avLst/>
          </a:prstGeom>
          <a:noFill/>
          <a:ln w="9525">
            <a:noFill/>
            <a:miter lim="800000"/>
            <a:headEnd/>
            <a:tailEnd/>
          </a:ln>
        </p:spPr>
      </p:pic>
      <p:pic>
        <p:nvPicPr>
          <p:cNvPr id="93189" name="Picture 5" descr="IMG_3370"/>
          <p:cNvPicPr>
            <a:picLocks noChangeAspect="1" noChangeArrowheads="1"/>
          </p:cNvPicPr>
          <p:nvPr/>
        </p:nvPicPr>
        <p:blipFill>
          <a:blip r:embed="rId4" cstate="print"/>
          <a:srcRect/>
          <a:stretch>
            <a:fillRect/>
          </a:stretch>
        </p:blipFill>
        <p:spPr bwMode="auto">
          <a:xfrm>
            <a:off x="1619250" y="5048250"/>
            <a:ext cx="1892300" cy="1419225"/>
          </a:xfrm>
          <a:prstGeom prst="rect">
            <a:avLst/>
          </a:prstGeom>
          <a:noFill/>
          <a:ln w="9525">
            <a:noFill/>
            <a:miter lim="800000"/>
            <a:headEnd/>
            <a:tailEnd/>
          </a:ln>
        </p:spPr>
      </p:pic>
      <p:pic>
        <p:nvPicPr>
          <p:cNvPr id="93190" name="Picture 6" descr="IMG_3465"/>
          <p:cNvPicPr>
            <a:picLocks noChangeAspect="1" noChangeArrowheads="1"/>
          </p:cNvPicPr>
          <p:nvPr/>
        </p:nvPicPr>
        <p:blipFill>
          <a:blip r:embed="rId5" cstate="print"/>
          <a:srcRect/>
          <a:stretch>
            <a:fillRect/>
          </a:stretch>
        </p:blipFill>
        <p:spPr bwMode="auto">
          <a:xfrm>
            <a:off x="107950" y="4292600"/>
            <a:ext cx="1655763" cy="1249363"/>
          </a:xfrm>
          <a:prstGeom prst="rect">
            <a:avLst/>
          </a:prstGeom>
          <a:noFill/>
          <a:ln w="9525">
            <a:noFill/>
            <a:miter lim="800000"/>
            <a:headEnd/>
            <a:tailEnd/>
          </a:ln>
        </p:spPr>
      </p:pic>
      <p:pic>
        <p:nvPicPr>
          <p:cNvPr id="93191" name="Picture 7" descr="IMG_3364"/>
          <p:cNvPicPr>
            <a:picLocks noChangeAspect="1" noChangeArrowheads="1"/>
          </p:cNvPicPr>
          <p:nvPr/>
        </p:nvPicPr>
        <p:blipFill>
          <a:blip r:embed="rId6" cstate="print"/>
          <a:srcRect/>
          <a:stretch>
            <a:fillRect/>
          </a:stretch>
        </p:blipFill>
        <p:spPr bwMode="auto">
          <a:xfrm>
            <a:off x="1476375" y="3068638"/>
            <a:ext cx="1871663" cy="138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2"/>
          <p:cNvSpPr>
            <a:spLocks noGrp="1" noChangeArrowheads="1"/>
          </p:cNvSpPr>
          <p:nvPr>
            <p:ph type="title"/>
          </p:nvPr>
        </p:nvSpPr>
        <p:spPr/>
        <p:txBody>
          <a:bodyPr/>
          <a:lstStyle/>
          <a:p>
            <a:pPr eaLnBrk="1" hangingPunct="1"/>
            <a:r>
              <a:rPr lang="cs-CZ" smtClean="0"/>
              <a:t>Avoidance test s </a:t>
            </a:r>
            <a:r>
              <a:rPr lang="cs-CZ" i="1" smtClean="0"/>
              <a:t>E. albidus</a:t>
            </a:r>
          </a:p>
        </p:txBody>
      </p:sp>
      <p:graphicFrame>
        <p:nvGraphicFramePr>
          <p:cNvPr id="1026" name="Object 3"/>
          <p:cNvGraphicFramePr>
            <a:graphicFrameLocks noChangeAspect="1"/>
          </p:cNvGraphicFramePr>
          <p:nvPr/>
        </p:nvGraphicFramePr>
        <p:xfrm>
          <a:off x="2903538" y="3857625"/>
          <a:ext cx="914400" cy="762000"/>
        </p:xfrm>
        <a:graphic>
          <a:graphicData uri="http://schemas.openxmlformats.org/presentationml/2006/ole">
            <mc:AlternateContent xmlns:mc="http://schemas.openxmlformats.org/markup-compatibility/2006">
              <mc:Choice xmlns:v="urn:schemas-microsoft-com:vml" Requires="v">
                <p:oleObj spid="_x0000_s1066" name="Fotografie" r:id="rId3" imgW="4123810" imgH="3847619" progId="">
                  <p:embed/>
                </p:oleObj>
              </mc:Choice>
              <mc:Fallback>
                <p:oleObj name="Fotografie" r:id="rId3" imgW="4123810" imgH="384761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38" y="38576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7" name="AutoShape 4"/>
          <p:cNvSpPr>
            <a:spLocks noChangeArrowheads="1"/>
          </p:cNvSpPr>
          <p:nvPr/>
        </p:nvSpPr>
        <p:spPr bwMode="auto">
          <a:xfrm>
            <a:off x="3970338" y="4086225"/>
            <a:ext cx="381000" cy="228600"/>
          </a:xfrm>
          <a:prstGeom prst="rightArrow">
            <a:avLst>
              <a:gd name="adj1" fmla="val 50000"/>
              <a:gd name="adj2" fmla="val 41667"/>
            </a:avLst>
          </a:prstGeom>
          <a:solidFill>
            <a:srgbClr val="FF9900"/>
          </a:solidFill>
          <a:ln w="9525">
            <a:solidFill>
              <a:schemeClr val="tx1"/>
            </a:solidFill>
            <a:miter lim="800000"/>
            <a:headEnd/>
            <a:tailEnd/>
          </a:ln>
        </p:spPr>
        <p:txBody>
          <a:bodyPr wrap="none" anchor="ctr"/>
          <a:lstStyle/>
          <a:p>
            <a:endParaRPr lang="cs-CZ"/>
          </a:p>
        </p:txBody>
      </p:sp>
      <p:sp>
        <p:nvSpPr>
          <p:cNvPr id="1038" name="AutoShape 5"/>
          <p:cNvSpPr>
            <a:spLocks noChangeArrowheads="1"/>
          </p:cNvSpPr>
          <p:nvPr/>
        </p:nvSpPr>
        <p:spPr bwMode="auto">
          <a:xfrm>
            <a:off x="4808538" y="3324225"/>
            <a:ext cx="381000" cy="381000"/>
          </a:xfrm>
          <a:prstGeom prst="downArrow">
            <a:avLst>
              <a:gd name="adj1" fmla="val 50000"/>
              <a:gd name="adj2" fmla="val 25000"/>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27" name="Object 6"/>
          <p:cNvGraphicFramePr>
            <a:graphicFrameLocks noChangeAspect="1"/>
          </p:cNvGraphicFramePr>
          <p:nvPr/>
        </p:nvGraphicFramePr>
        <p:xfrm>
          <a:off x="4532313" y="3862388"/>
          <a:ext cx="1009650" cy="757237"/>
        </p:xfrm>
        <a:graphic>
          <a:graphicData uri="http://schemas.openxmlformats.org/presentationml/2006/ole">
            <mc:AlternateContent xmlns:mc="http://schemas.openxmlformats.org/markup-compatibility/2006">
              <mc:Choice xmlns:v="urn:schemas-microsoft-com:vml" Requires="v">
                <p:oleObj spid="_x0000_s1067" name="Fotografie" r:id="rId5" imgW="6095238" imgH="4571429" progId="">
                  <p:embed/>
                </p:oleObj>
              </mc:Choice>
              <mc:Fallback>
                <p:oleObj name="Fotografie" r:id="rId5" imgW="6095238" imgH="4571429"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2313" y="3862388"/>
                        <a:ext cx="100965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7"/>
          <p:cNvGraphicFramePr>
            <a:graphicFrameLocks noChangeAspect="1"/>
          </p:cNvGraphicFramePr>
          <p:nvPr/>
        </p:nvGraphicFramePr>
        <p:xfrm>
          <a:off x="1303338" y="3844925"/>
          <a:ext cx="990600" cy="774700"/>
        </p:xfrm>
        <a:graphic>
          <a:graphicData uri="http://schemas.openxmlformats.org/presentationml/2006/ole">
            <mc:AlternateContent xmlns:mc="http://schemas.openxmlformats.org/markup-compatibility/2006">
              <mc:Choice xmlns:v="urn:schemas-microsoft-com:vml" Requires="v">
                <p:oleObj spid="_x0000_s1068" name="Fotografie" r:id="rId7" imgW="3885714" imgH="3038095" progId="">
                  <p:embed/>
                </p:oleObj>
              </mc:Choice>
              <mc:Fallback>
                <p:oleObj name="Fotografie" r:id="rId7" imgW="3885714" imgH="3038095"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338" y="3844925"/>
                        <a:ext cx="9906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9" name="AutoShape 8"/>
          <p:cNvSpPr>
            <a:spLocks noChangeArrowheads="1"/>
          </p:cNvSpPr>
          <p:nvPr/>
        </p:nvSpPr>
        <p:spPr bwMode="auto">
          <a:xfrm>
            <a:off x="2446338" y="4086225"/>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29" name="Object 9"/>
          <p:cNvGraphicFramePr>
            <a:graphicFrameLocks noChangeAspect="1"/>
          </p:cNvGraphicFramePr>
          <p:nvPr/>
        </p:nvGraphicFramePr>
        <p:xfrm>
          <a:off x="5037138" y="2409825"/>
          <a:ext cx="914400" cy="762000"/>
        </p:xfrm>
        <a:graphic>
          <a:graphicData uri="http://schemas.openxmlformats.org/presentationml/2006/ole">
            <mc:AlternateContent xmlns:mc="http://schemas.openxmlformats.org/markup-compatibility/2006">
              <mc:Choice xmlns:v="urn:schemas-microsoft-com:vml" Requires="v">
                <p:oleObj spid="_x0000_s1069" name="Fotografie" r:id="rId9" imgW="4009524" imgH="3734321" progId="">
                  <p:embed/>
                </p:oleObj>
              </mc:Choice>
              <mc:Fallback>
                <p:oleObj name="Fotografie" r:id="rId9" imgW="4009524" imgH="3734321" progId="">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7138" y="24098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10"/>
          <p:cNvGraphicFramePr>
            <a:graphicFrameLocks noChangeAspect="1"/>
          </p:cNvGraphicFramePr>
          <p:nvPr/>
        </p:nvGraphicFramePr>
        <p:xfrm>
          <a:off x="4122738" y="2409825"/>
          <a:ext cx="914400" cy="762000"/>
        </p:xfrm>
        <a:graphic>
          <a:graphicData uri="http://schemas.openxmlformats.org/presentationml/2006/ole">
            <mc:AlternateContent xmlns:mc="http://schemas.openxmlformats.org/markup-compatibility/2006">
              <mc:Choice xmlns:v="urn:schemas-microsoft-com:vml" Requires="v">
                <p:oleObj spid="_x0000_s1070" name="Fotografie" r:id="rId11" imgW="6095238" imgH="4571429" progId="">
                  <p:embed/>
                </p:oleObj>
              </mc:Choice>
              <mc:Fallback>
                <p:oleObj name="Fotografie" r:id="rId11" imgW="6095238" imgH="4571429" progId="">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2738" y="24098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AutoShape 11"/>
          <p:cNvSpPr>
            <a:spLocks noChangeArrowheads="1"/>
          </p:cNvSpPr>
          <p:nvPr/>
        </p:nvSpPr>
        <p:spPr bwMode="auto">
          <a:xfrm>
            <a:off x="5799138" y="4086225"/>
            <a:ext cx="838200" cy="228600"/>
          </a:xfrm>
          <a:prstGeom prst="rightArrow">
            <a:avLst>
              <a:gd name="adj1" fmla="val 50000"/>
              <a:gd name="adj2" fmla="val 91667"/>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1" name="Object 12"/>
          <p:cNvGraphicFramePr>
            <a:graphicFrameLocks noChangeAspect="1"/>
          </p:cNvGraphicFramePr>
          <p:nvPr/>
        </p:nvGraphicFramePr>
        <p:xfrm>
          <a:off x="6942138" y="3819525"/>
          <a:ext cx="1219200" cy="952500"/>
        </p:xfrm>
        <a:graphic>
          <a:graphicData uri="http://schemas.openxmlformats.org/presentationml/2006/ole">
            <mc:AlternateContent xmlns:mc="http://schemas.openxmlformats.org/markup-compatibility/2006">
              <mc:Choice xmlns:v="urn:schemas-microsoft-com:vml" Requires="v">
                <p:oleObj spid="_x0000_s1071" name="Fotografie" r:id="rId13" imgW="6095238" imgH="4571429" progId="">
                  <p:embed/>
                </p:oleObj>
              </mc:Choice>
              <mc:Fallback>
                <p:oleObj name="Fotografie" r:id="rId13" imgW="6095238" imgH="4571429" progId="">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2138" y="3819525"/>
                        <a:ext cx="12192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1" name="AutoShape 13"/>
          <p:cNvSpPr>
            <a:spLocks noChangeArrowheads="1"/>
          </p:cNvSpPr>
          <p:nvPr/>
        </p:nvSpPr>
        <p:spPr bwMode="auto">
          <a:xfrm rot="1800000">
            <a:off x="7551738" y="3552825"/>
            <a:ext cx="152400" cy="457200"/>
          </a:xfrm>
          <a:prstGeom prst="downArrow">
            <a:avLst>
              <a:gd name="adj1" fmla="val 50000"/>
              <a:gd name="adj2" fmla="val 75000"/>
            </a:avLst>
          </a:prstGeom>
          <a:solidFill>
            <a:srgbClr val="FF9900"/>
          </a:solidFill>
          <a:ln w="9525">
            <a:solidFill>
              <a:schemeClr val="tx1"/>
            </a:solidFill>
            <a:miter lim="800000"/>
            <a:headEnd/>
            <a:tailEnd/>
          </a:ln>
        </p:spPr>
        <p:txBody>
          <a:bodyPr wrap="none" anchor="ctr"/>
          <a:lstStyle/>
          <a:p>
            <a:endParaRPr lang="cs-CZ"/>
          </a:p>
        </p:txBody>
      </p:sp>
      <p:sp>
        <p:nvSpPr>
          <p:cNvPr id="1042" name="AutoShape 14"/>
          <p:cNvSpPr>
            <a:spLocks noChangeArrowheads="1"/>
          </p:cNvSpPr>
          <p:nvPr/>
        </p:nvSpPr>
        <p:spPr bwMode="auto">
          <a:xfrm>
            <a:off x="7323138" y="4924425"/>
            <a:ext cx="228600" cy="533400"/>
          </a:xfrm>
          <a:prstGeom prst="downArrow">
            <a:avLst>
              <a:gd name="adj1" fmla="val 50000"/>
              <a:gd name="adj2" fmla="val 58333"/>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2" name="Object 15"/>
          <p:cNvGraphicFramePr>
            <a:graphicFrameLocks noChangeAspect="1"/>
          </p:cNvGraphicFramePr>
          <p:nvPr/>
        </p:nvGraphicFramePr>
        <p:xfrm>
          <a:off x="6942138" y="5534025"/>
          <a:ext cx="1066800" cy="800100"/>
        </p:xfrm>
        <a:graphic>
          <a:graphicData uri="http://schemas.openxmlformats.org/presentationml/2006/ole">
            <mc:AlternateContent xmlns:mc="http://schemas.openxmlformats.org/markup-compatibility/2006">
              <mc:Choice xmlns:v="urn:schemas-microsoft-com:vml" Requires="v">
                <p:oleObj spid="_x0000_s1072" name="Fotografie" r:id="rId15" imgW="6095238" imgH="4571429" progId="">
                  <p:embed/>
                </p:oleObj>
              </mc:Choice>
              <mc:Fallback>
                <p:oleObj name="Fotografie" r:id="rId15" imgW="6095238" imgH="4571429" progId="">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2138" y="5534025"/>
                        <a:ext cx="10668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3" name="AutoShape 16"/>
          <p:cNvSpPr>
            <a:spLocks noChangeArrowheads="1"/>
          </p:cNvSpPr>
          <p:nvPr/>
        </p:nvSpPr>
        <p:spPr bwMode="auto">
          <a:xfrm rot="5400000">
            <a:off x="6503988" y="5821363"/>
            <a:ext cx="234950" cy="857250"/>
          </a:xfrm>
          <a:prstGeom prst="downArrow">
            <a:avLst>
              <a:gd name="adj1" fmla="val 55148"/>
              <a:gd name="adj2" fmla="val 101520"/>
            </a:avLst>
          </a:prstGeom>
          <a:solidFill>
            <a:srgbClr val="FF9900"/>
          </a:solidFill>
          <a:ln w="9525">
            <a:solidFill>
              <a:schemeClr val="tx1"/>
            </a:solidFill>
            <a:miter lim="800000"/>
            <a:headEnd/>
            <a:tailEnd/>
          </a:ln>
        </p:spPr>
        <p:txBody>
          <a:bodyPr wrap="none" anchor="ctr"/>
          <a:lstStyle/>
          <a:p>
            <a:endParaRPr lang="cs-CZ"/>
          </a:p>
        </p:txBody>
      </p:sp>
      <p:sp>
        <p:nvSpPr>
          <p:cNvPr id="1044" name="Text Box 17"/>
          <p:cNvSpPr txBox="1">
            <a:spLocks noChangeArrowheads="1"/>
          </p:cNvSpPr>
          <p:nvPr/>
        </p:nvSpPr>
        <p:spPr bwMode="auto">
          <a:xfrm>
            <a:off x="6265863" y="6491288"/>
            <a:ext cx="1752600" cy="366712"/>
          </a:xfrm>
          <a:prstGeom prst="rect">
            <a:avLst/>
          </a:prstGeom>
          <a:noFill/>
          <a:ln w="9525">
            <a:noFill/>
            <a:miter lim="800000"/>
            <a:headEnd/>
            <a:tailEnd/>
          </a:ln>
        </p:spPr>
        <p:txBody>
          <a:bodyPr>
            <a:spAutoFit/>
          </a:bodyPr>
          <a:lstStyle/>
          <a:p>
            <a:pPr>
              <a:spcBef>
                <a:spcPct val="50000"/>
              </a:spcBef>
            </a:pPr>
            <a:r>
              <a:rPr lang="cs-CZ" b="0">
                <a:cs typeface="Times New Roman" pitchFamily="18" charset="0"/>
              </a:rPr>
              <a:t>24 hodin</a:t>
            </a:r>
          </a:p>
        </p:txBody>
      </p:sp>
      <p:sp>
        <p:nvSpPr>
          <p:cNvPr id="1045" name="AutoShape 18"/>
          <p:cNvSpPr>
            <a:spLocks noChangeArrowheads="1"/>
          </p:cNvSpPr>
          <p:nvPr/>
        </p:nvSpPr>
        <p:spPr bwMode="auto">
          <a:xfrm>
            <a:off x="3960813" y="6059488"/>
            <a:ext cx="831850" cy="223837"/>
          </a:xfrm>
          <a:prstGeom prst="leftArrow">
            <a:avLst>
              <a:gd name="adj1" fmla="val 50000"/>
              <a:gd name="adj2" fmla="val 92908"/>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3" name="Object 19"/>
          <p:cNvGraphicFramePr>
            <a:graphicFrameLocks noChangeAspect="1"/>
          </p:cNvGraphicFramePr>
          <p:nvPr/>
        </p:nvGraphicFramePr>
        <p:xfrm>
          <a:off x="4884738" y="5762625"/>
          <a:ext cx="1295400" cy="800100"/>
        </p:xfrm>
        <a:graphic>
          <a:graphicData uri="http://schemas.openxmlformats.org/presentationml/2006/ole">
            <mc:AlternateContent xmlns:mc="http://schemas.openxmlformats.org/markup-compatibility/2006">
              <mc:Choice xmlns:v="urn:schemas-microsoft-com:vml" Requires="v">
                <p:oleObj spid="_x0000_s1073" name="Fotografie" r:id="rId16" imgW="6095238" imgH="4571429" progId="">
                  <p:embed/>
                </p:oleObj>
              </mc:Choice>
              <mc:Fallback>
                <p:oleObj name="Fotografie" r:id="rId16" imgW="6095238" imgH="4571429" progId="">
                  <p:embed/>
                  <p:pic>
                    <p:nvPicPr>
                      <p:cNvPr id="0" name="Object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4738" y="5762625"/>
                        <a:ext cx="12954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6" name="AutoShape 20"/>
          <p:cNvSpPr>
            <a:spLocks noChangeArrowheads="1"/>
          </p:cNvSpPr>
          <p:nvPr/>
        </p:nvSpPr>
        <p:spPr bwMode="auto">
          <a:xfrm>
            <a:off x="5037138" y="5381625"/>
            <a:ext cx="533400" cy="457200"/>
          </a:xfrm>
          <a:prstGeom prst="curvedDownArrow">
            <a:avLst>
              <a:gd name="adj1" fmla="val 23333"/>
              <a:gd name="adj2" fmla="val 46667"/>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47" name="Text Box 21"/>
          <p:cNvSpPr txBox="1">
            <a:spLocks noChangeArrowheads="1"/>
          </p:cNvSpPr>
          <p:nvPr/>
        </p:nvSpPr>
        <p:spPr bwMode="auto">
          <a:xfrm>
            <a:off x="2827338" y="3781425"/>
            <a:ext cx="4572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1</a:t>
            </a:r>
          </a:p>
        </p:txBody>
      </p:sp>
      <p:sp>
        <p:nvSpPr>
          <p:cNvPr id="1048" name="Text Box 22"/>
          <p:cNvSpPr txBox="1">
            <a:spLocks noChangeArrowheads="1"/>
          </p:cNvSpPr>
          <p:nvPr/>
        </p:nvSpPr>
        <p:spPr bwMode="auto">
          <a:xfrm>
            <a:off x="4503738" y="3781425"/>
            <a:ext cx="5334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2</a:t>
            </a:r>
          </a:p>
        </p:txBody>
      </p:sp>
      <p:sp>
        <p:nvSpPr>
          <p:cNvPr id="1049" name="Text Box 23"/>
          <p:cNvSpPr txBox="1">
            <a:spLocks noChangeArrowheads="1"/>
          </p:cNvSpPr>
          <p:nvPr/>
        </p:nvSpPr>
        <p:spPr bwMode="auto">
          <a:xfrm>
            <a:off x="6942138" y="3781425"/>
            <a:ext cx="244475"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3</a:t>
            </a:r>
          </a:p>
        </p:txBody>
      </p:sp>
      <p:sp>
        <p:nvSpPr>
          <p:cNvPr id="1050" name="Text Box 24"/>
          <p:cNvSpPr txBox="1">
            <a:spLocks noChangeArrowheads="1"/>
          </p:cNvSpPr>
          <p:nvPr/>
        </p:nvSpPr>
        <p:spPr bwMode="auto">
          <a:xfrm>
            <a:off x="1081088" y="4619625"/>
            <a:ext cx="1368425" cy="366713"/>
          </a:xfrm>
          <a:prstGeom prst="rect">
            <a:avLst/>
          </a:prstGeom>
          <a:noFill/>
          <a:ln w="9525">
            <a:noFill/>
            <a:miter lim="800000"/>
            <a:headEnd/>
            <a:tailEnd/>
          </a:ln>
        </p:spPr>
        <p:txBody>
          <a:bodyPr>
            <a:spAutoFit/>
          </a:bodyPr>
          <a:lstStyle/>
          <a:p>
            <a:pPr algn="ctr">
              <a:spcBef>
                <a:spcPct val="50000"/>
              </a:spcBef>
            </a:pPr>
            <a:r>
              <a:rPr lang="en-US" b="0"/>
              <a:t>Ø</a:t>
            </a:r>
            <a:r>
              <a:rPr lang="cs-CZ" b="0"/>
              <a:t> </a:t>
            </a:r>
            <a:r>
              <a:rPr lang="cs-CZ" b="0">
                <a:cs typeface="Times New Roman" pitchFamily="18" charset="0"/>
              </a:rPr>
              <a:t>8,4 cm</a:t>
            </a:r>
          </a:p>
        </p:txBody>
      </p:sp>
      <p:sp>
        <p:nvSpPr>
          <p:cNvPr id="1051" name="Text Box 25"/>
          <p:cNvSpPr txBox="1">
            <a:spLocks noChangeArrowheads="1"/>
          </p:cNvSpPr>
          <p:nvPr/>
        </p:nvSpPr>
        <p:spPr bwMode="auto">
          <a:xfrm>
            <a:off x="6865938" y="5534025"/>
            <a:ext cx="4572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 4</a:t>
            </a:r>
          </a:p>
        </p:txBody>
      </p:sp>
      <p:sp>
        <p:nvSpPr>
          <p:cNvPr id="1052" name="Text Box 26"/>
          <p:cNvSpPr txBox="1">
            <a:spLocks noChangeArrowheads="1"/>
          </p:cNvSpPr>
          <p:nvPr/>
        </p:nvSpPr>
        <p:spPr bwMode="auto">
          <a:xfrm>
            <a:off x="5875338" y="5762625"/>
            <a:ext cx="3810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5</a:t>
            </a:r>
          </a:p>
        </p:txBody>
      </p:sp>
      <p:graphicFrame>
        <p:nvGraphicFramePr>
          <p:cNvPr id="1034" name="Object 27"/>
          <p:cNvGraphicFramePr>
            <a:graphicFrameLocks noChangeAspect="1"/>
          </p:cNvGraphicFramePr>
          <p:nvPr/>
        </p:nvGraphicFramePr>
        <p:xfrm>
          <a:off x="4960938" y="5915025"/>
          <a:ext cx="152400" cy="561975"/>
        </p:xfrm>
        <a:graphic>
          <a:graphicData uri="http://schemas.openxmlformats.org/presentationml/2006/ole">
            <mc:AlternateContent xmlns:mc="http://schemas.openxmlformats.org/markup-compatibility/2006">
              <mc:Choice xmlns:v="urn:schemas-microsoft-com:vml" Requires="v">
                <p:oleObj spid="_x0000_s1074" name="Fotografie" r:id="rId17" imgW="809738" imgH="1886213" progId="">
                  <p:embed/>
                </p:oleObj>
              </mc:Choice>
              <mc:Fallback>
                <p:oleObj name="Fotografie" r:id="rId17" imgW="809738" imgH="1886213" progId="">
                  <p:embed/>
                  <p:pic>
                    <p:nvPicPr>
                      <p:cNvPr id="0" name="Object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60938" y="5915025"/>
                        <a:ext cx="1524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5" name="Object 28"/>
          <p:cNvGraphicFramePr>
            <a:graphicFrameLocks noChangeAspect="1"/>
          </p:cNvGraphicFramePr>
          <p:nvPr/>
        </p:nvGraphicFramePr>
        <p:xfrm>
          <a:off x="7932738" y="3933825"/>
          <a:ext cx="185737" cy="685800"/>
        </p:xfrm>
        <a:graphic>
          <a:graphicData uri="http://schemas.openxmlformats.org/presentationml/2006/ole">
            <mc:AlternateContent xmlns:mc="http://schemas.openxmlformats.org/markup-compatibility/2006">
              <mc:Choice xmlns:v="urn:schemas-microsoft-com:vml" Requires="v">
                <p:oleObj spid="_x0000_s1075" name="Fotografie" r:id="rId19" imgW="809738" imgH="1886213" progId="">
                  <p:embed/>
                </p:oleObj>
              </mc:Choice>
              <mc:Fallback>
                <p:oleObj name="Fotografie" r:id="rId19" imgW="809738" imgH="1886213" progId="">
                  <p:embed/>
                  <p:pic>
                    <p:nvPicPr>
                      <p:cNvPr id="0" name="Object 2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32738" y="3933825"/>
                        <a:ext cx="18573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53" name="Picture 29" descr="WORM0_3.JPG (27190 bytes)"/>
          <p:cNvPicPr>
            <a:picLocks noChangeAspect="1" noChangeArrowheads="1"/>
          </p:cNvPicPr>
          <p:nvPr/>
        </p:nvPicPr>
        <p:blipFill>
          <a:blip r:embed="rId20" cstate="print"/>
          <a:srcRect/>
          <a:stretch>
            <a:fillRect/>
          </a:stretch>
        </p:blipFill>
        <p:spPr bwMode="auto">
          <a:xfrm>
            <a:off x="7345363" y="2243138"/>
            <a:ext cx="1763712" cy="1022350"/>
          </a:xfrm>
          <a:prstGeom prst="rect">
            <a:avLst/>
          </a:prstGeom>
          <a:noFill/>
          <a:ln w="9525">
            <a:noFill/>
            <a:miter lim="800000"/>
            <a:headEnd/>
            <a:tailEnd/>
          </a:ln>
        </p:spPr>
      </p:pic>
      <p:sp>
        <p:nvSpPr>
          <p:cNvPr id="1054" name="Text Box 30"/>
          <p:cNvSpPr txBox="1">
            <a:spLocks noChangeArrowheads="1"/>
          </p:cNvSpPr>
          <p:nvPr/>
        </p:nvSpPr>
        <p:spPr bwMode="auto">
          <a:xfrm>
            <a:off x="7469188" y="3198813"/>
            <a:ext cx="1416050" cy="366712"/>
          </a:xfrm>
          <a:prstGeom prst="rect">
            <a:avLst/>
          </a:prstGeom>
          <a:noFill/>
          <a:ln w="9525">
            <a:noFill/>
            <a:miter lim="800000"/>
            <a:headEnd/>
            <a:tailEnd/>
          </a:ln>
        </p:spPr>
        <p:txBody>
          <a:bodyPr wrap="none">
            <a:spAutoFit/>
          </a:bodyPr>
          <a:lstStyle/>
          <a:p>
            <a:r>
              <a:rPr lang="cs-CZ" b="0">
                <a:latin typeface="Arial" pitchFamily="34" charset="0"/>
              </a:rPr>
              <a:t>10 dospělců</a:t>
            </a:r>
          </a:p>
        </p:txBody>
      </p:sp>
      <p:sp>
        <p:nvSpPr>
          <p:cNvPr id="1055" name="Text Box 31"/>
          <p:cNvSpPr txBox="1">
            <a:spLocks noChangeArrowheads="1"/>
          </p:cNvSpPr>
          <p:nvPr/>
        </p:nvSpPr>
        <p:spPr bwMode="auto">
          <a:xfrm>
            <a:off x="2717800" y="4711700"/>
            <a:ext cx="1555750" cy="366713"/>
          </a:xfrm>
          <a:prstGeom prst="rect">
            <a:avLst/>
          </a:prstGeom>
          <a:noFill/>
          <a:ln w="9525">
            <a:noFill/>
            <a:miter lim="800000"/>
            <a:headEnd/>
            <a:tailEnd/>
          </a:ln>
        </p:spPr>
        <p:txBody>
          <a:bodyPr wrap="none">
            <a:spAutoFit/>
          </a:bodyPr>
          <a:lstStyle/>
          <a:p>
            <a:r>
              <a:rPr lang="cs-CZ" b="0">
                <a:latin typeface="Arial" pitchFamily="34" charset="0"/>
              </a:rPr>
              <a:t>10 opakování</a:t>
            </a:r>
          </a:p>
        </p:txBody>
      </p:sp>
      <p:sp>
        <p:nvSpPr>
          <p:cNvPr id="1056" name="Text Box 32"/>
          <p:cNvSpPr txBox="1">
            <a:spLocks noChangeArrowheads="1"/>
          </p:cNvSpPr>
          <p:nvPr/>
        </p:nvSpPr>
        <p:spPr bwMode="auto">
          <a:xfrm>
            <a:off x="4537075" y="4691063"/>
            <a:ext cx="1555750" cy="366712"/>
          </a:xfrm>
          <a:prstGeom prst="rect">
            <a:avLst/>
          </a:prstGeom>
          <a:noFill/>
          <a:ln w="9525">
            <a:noFill/>
            <a:miter lim="800000"/>
            <a:headEnd/>
            <a:tailEnd/>
          </a:ln>
        </p:spPr>
        <p:txBody>
          <a:bodyPr wrap="none">
            <a:spAutoFit/>
          </a:bodyPr>
          <a:lstStyle/>
          <a:p>
            <a:r>
              <a:rPr lang="cs-CZ" b="0">
                <a:latin typeface="Arial" pitchFamily="34" charset="0"/>
              </a:rPr>
              <a:t>2 x 10 g půdy</a:t>
            </a:r>
          </a:p>
        </p:txBody>
      </p:sp>
      <p:sp>
        <p:nvSpPr>
          <p:cNvPr id="1057" name="AutoShape 33"/>
          <p:cNvSpPr>
            <a:spLocks noChangeArrowheads="1"/>
          </p:cNvSpPr>
          <p:nvPr/>
        </p:nvSpPr>
        <p:spPr bwMode="auto">
          <a:xfrm flipV="1">
            <a:off x="7561263" y="4691063"/>
            <a:ext cx="533400" cy="457200"/>
          </a:xfrm>
          <a:prstGeom prst="curvedDownArrow">
            <a:avLst>
              <a:gd name="adj1" fmla="val 23333"/>
              <a:gd name="adj2" fmla="val 46667"/>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58" name="AutoShape 34"/>
          <p:cNvSpPr>
            <a:spLocks noChangeArrowheads="1"/>
          </p:cNvSpPr>
          <p:nvPr/>
        </p:nvSpPr>
        <p:spPr bwMode="auto">
          <a:xfrm>
            <a:off x="2160588" y="3395663"/>
            <a:ext cx="1368425" cy="457200"/>
          </a:xfrm>
          <a:prstGeom prst="curvedDownArrow">
            <a:avLst>
              <a:gd name="adj1" fmla="val 28337"/>
              <a:gd name="adj2" fmla="val 88198"/>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59" name="Text Box 35"/>
          <p:cNvSpPr txBox="1">
            <a:spLocks noChangeArrowheads="1"/>
          </p:cNvSpPr>
          <p:nvPr/>
        </p:nvSpPr>
        <p:spPr bwMode="auto">
          <a:xfrm>
            <a:off x="1512888" y="5915025"/>
            <a:ext cx="2397125" cy="641350"/>
          </a:xfrm>
          <a:prstGeom prst="rect">
            <a:avLst/>
          </a:prstGeom>
          <a:noFill/>
          <a:ln w="9525">
            <a:noFill/>
            <a:miter lim="800000"/>
            <a:headEnd/>
            <a:tailEnd/>
          </a:ln>
        </p:spPr>
        <p:txBody>
          <a:bodyPr>
            <a:spAutoFit/>
          </a:bodyPr>
          <a:lstStyle/>
          <a:p>
            <a:pPr algn="ctr"/>
            <a:r>
              <a:rPr lang="cs-CZ" b="0">
                <a:latin typeface="Arial" pitchFamily="34" charset="0"/>
              </a:rPr>
              <a:t>Hledání živých roupic v obou polovinách</a:t>
            </a:r>
          </a:p>
        </p:txBody>
      </p:sp>
      <p:sp>
        <p:nvSpPr>
          <p:cNvPr id="1060" name="Text Box 36"/>
          <p:cNvSpPr txBox="1">
            <a:spLocks noChangeArrowheads="1"/>
          </p:cNvSpPr>
          <p:nvPr/>
        </p:nvSpPr>
        <p:spPr bwMode="auto">
          <a:xfrm>
            <a:off x="3813175" y="1917700"/>
            <a:ext cx="819150" cy="366713"/>
          </a:xfrm>
          <a:prstGeom prst="rect">
            <a:avLst/>
          </a:prstGeom>
          <a:noFill/>
          <a:ln w="9525">
            <a:noFill/>
            <a:miter lim="800000"/>
            <a:headEnd/>
            <a:tailEnd/>
          </a:ln>
        </p:spPr>
        <p:txBody>
          <a:bodyPr wrap="none">
            <a:spAutoFit/>
          </a:bodyPr>
          <a:lstStyle/>
          <a:p>
            <a:r>
              <a:rPr lang="cs-CZ" b="0">
                <a:latin typeface="Arial" pitchFamily="34" charset="0"/>
              </a:rPr>
              <a:t>odpad</a:t>
            </a:r>
          </a:p>
        </p:txBody>
      </p:sp>
      <p:sp>
        <p:nvSpPr>
          <p:cNvPr id="1061" name="Text Box 37"/>
          <p:cNvSpPr txBox="1">
            <a:spLocks noChangeArrowheads="1"/>
          </p:cNvSpPr>
          <p:nvPr/>
        </p:nvSpPr>
        <p:spPr bwMode="auto">
          <a:xfrm>
            <a:off x="5087938" y="1938338"/>
            <a:ext cx="1720850" cy="366712"/>
          </a:xfrm>
          <a:prstGeom prst="rect">
            <a:avLst/>
          </a:prstGeom>
          <a:noFill/>
          <a:ln w="9525">
            <a:noFill/>
            <a:miter lim="800000"/>
            <a:headEnd/>
            <a:tailEnd/>
          </a:ln>
        </p:spPr>
        <p:txBody>
          <a:bodyPr wrap="none">
            <a:spAutoFit/>
          </a:bodyPr>
          <a:lstStyle/>
          <a:p>
            <a:r>
              <a:rPr lang="cs-CZ" b="0">
                <a:latin typeface="Arial" pitchFamily="34" charset="0"/>
              </a:rPr>
              <a:t>artificiální půda</a:t>
            </a:r>
          </a:p>
        </p:txBody>
      </p:sp>
      <p:sp>
        <p:nvSpPr>
          <p:cNvPr id="1062" name="Text Box 38"/>
          <p:cNvSpPr txBox="1">
            <a:spLocks noChangeArrowheads="1"/>
          </p:cNvSpPr>
          <p:nvPr/>
        </p:nvSpPr>
        <p:spPr bwMode="auto">
          <a:xfrm>
            <a:off x="323850" y="1989138"/>
            <a:ext cx="3059113" cy="822325"/>
          </a:xfrm>
          <a:prstGeom prst="rect">
            <a:avLst/>
          </a:prstGeom>
          <a:noFill/>
          <a:ln w="9525">
            <a:noFill/>
            <a:miter lim="800000"/>
            <a:headEnd/>
            <a:tailEnd/>
          </a:ln>
        </p:spPr>
        <p:txBody>
          <a:bodyPr>
            <a:spAutoFit/>
          </a:bodyPr>
          <a:lstStyle/>
          <a:p>
            <a:pPr algn="ctr"/>
            <a:r>
              <a:rPr lang="cs-CZ" sz="2400">
                <a:latin typeface="Arial" pitchFamily="34" charset="0"/>
              </a:rPr>
              <a:t>Např. testování odpadů</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412875"/>
            <a:ext cx="2520950" cy="1296988"/>
          </a:xfrm>
        </p:spPr>
        <p:txBody>
          <a:bodyPr/>
          <a:lstStyle/>
          <a:p>
            <a:pPr eaLnBrk="1" hangingPunct="1"/>
            <a:r>
              <a:rPr lang="cs-CZ" sz="2400" smtClean="0"/>
              <a:t>Bioakumulační test s máloštětinatci</a:t>
            </a:r>
          </a:p>
        </p:txBody>
      </p:sp>
      <p:pic>
        <p:nvPicPr>
          <p:cNvPr id="94211" name="Picture 3"/>
          <p:cNvPicPr>
            <a:picLocks noGrp="1" noChangeAspect="1" noChangeArrowheads="1"/>
          </p:cNvPicPr>
          <p:nvPr>
            <p:ph idx="1"/>
          </p:nvPr>
        </p:nvPicPr>
        <p:blipFill>
          <a:blip r:embed="rId2" cstate="print"/>
          <a:srcRect/>
          <a:stretch>
            <a:fillRect/>
          </a:stretch>
        </p:blipFill>
        <p:spPr>
          <a:xfrm>
            <a:off x="2484438" y="0"/>
            <a:ext cx="6659562" cy="6858000"/>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cs-CZ" smtClean="0"/>
              <a:t>Testy s chvostoskoky</a:t>
            </a:r>
          </a:p>
        </p:txBody>
      </p:sp>
      <p:sp>
        <p:nvSpPr>
          <p:cNvPr id="95235" name="Rectangle 3"/>
          <p:cNvSpPr>
            <a:spLocks noGrp="1" noChangeArrowheads="1"/>
          </p:cNvSpPr>
          <p:nvPr>
            <p:ph type="body" idx="1"/>
          </p:nvPr>
        </p:nvSpPr>
        <p:spPr/>
        <p:txBody>
          <a:bodyPr/>
          <a:lstStyle/>
          <a:p>
            <a:pPr eaLnBrk="1" hangingPunct="1">
              <a:lnSpc>
                <a:spcPct val="80000"/>
              </a:lnSpc>
            </a:pPr>
            <a:r>
              <a:rPr lang="cs-CZ" sz="2000" smtClean="0"/>
              <a:t>ekotoxikologicky dlouho využívané organismy - první test na filtračním papíře byl již v roce 1956 s DDT</a:t>
            </a:r>
          </a:p>
          <a:p>
            <a:pPr eaLnBrk="1" hangingPunct="1">
              <a:lnSpc>
                <a:spcPct val="80000"/>
              </a:lnSpc>
              <a:buFont typeface="Wingdings" pitchFamily="2" charset="2"/>
              <a:buNone/>
            </a:pPr>
            <a:endParaRPr lang="cs-CZ" sz="2000" b="1" smtClean="0"/>
          </a:p>
          <a:p>
            <a:pPr eaLnBrk="1" hangingPunct="1">
              <a:lnSpc>
                <a:spcPct val="80000"/>
              </a:lnSpc>
              <a:buFont typeface="Wingdings" pitchFamily="2" charset="2"/>
              <a:buNone/>
            </a:pPr>
            <a:r>
              <a:rPr lang="cs-CZ" sz="2000" b="1" smtClean="0"/>
              <a:t>Výhody:</a:t>
            </a:r>
          </a:p>
          <a:p>
            <a:pPr lvl="1" eaLnBrk="1" hangingPunct="1">
              <a:lnSpc>
                <a:spcPct val="80000"/>
              </a:lnSpc>
            </a:pPr>
            <a:r>
              <a:rPr lang="cs-CZ" sz="1800" smtClean="0"/>
              <a:t>dobře prostudovaná skupina půdních bezobratlých</a:t>
            </a:r>
          </a:p>
          <a:p>
            <a:pPr lvl="1" eaLnBrk="1" hangingPunct="1">
              <a:lnSpc>
                <a:spcPct val="80000"/>
              </a:lnSpc>
            </a:pPr>
            <a:r>
              <a:rPr lang="cs-CZ" sz="1800" smtClean="0"/>
              <a:t>ekologická relevance</a:t>
            </a:r>
          </a:p>
          <a:p>
            <a:pPr lvl="1" eaLnBrk="1" hangingPunct="1">
              <a:lnSpc>
                <a:spcPct val="80000"/>
              </a:lnSpc>
            </a:pPr>
            <a:r>
              <a:rPr lang="cs-CZ" sz="1800" smtClean="0"/>
              <a:t>široce rozšířené, abundantní v půdách</a:t>
            </a:r>
          </a:p>
          <a:p>
            <a:pPr lvl="1" eaLnBrk="1" hangingPunct="1">
              <a:lnSpc>
                <a:spcPct val="80000"/>
              </a:lnSpc>
            </a:pPr>
            <a:r>
              <a:rPr lang="cs-CZ" sz="1800" smtClean="0"/>
              <a:t>lehce vzorkovatelní</a:t>
            </a:r>
          </a:p>
          <a:p>
            <a:pPr lvl="1" eaLnBrk="1" hangingPunct="1">
              <a:lnSpc>
                <a:spcPct val="80000"/>
              </a:lnSpc>
            </a:pPr>
            <a:r>
              <a:rPr lang="cs-CZ" sz="1800" smtClean="0"/>
              <a:t>lze je chovat v laboratoři</a:t>
            </a:r>
          </a:p>
          <a:p>
            <a:pPr lvl="1" eaLnBrk="1" hangingPunct="1">
              <a:lnSpc>
                <a:spcPct val="80000"/>
              </a:lnSpc>
            </a:pPr>
            <a:r>
              <a:rPr lang="cs-CZ" sz="1800" smtClean="0"/>
              <a:t>relativně rychlý životní cyklus s vysokou reprodukcí</a:t>
            </a:r>
          </a:p>
          <a:p>
            <a:pPr eaLnBrk="1" hangingPunct="1">
              <a:lnSpc>
                <a:spcPct val="80000"/>
              </a:lnSpc>
            </a:pPr>
            <a:endParaRPr lang="cs-CZ" sz="2000" smtClean="0"/>
          </a:p>
          <a:p>
            <a:pPr eaLnBrk="1" hangingPunct="1">
              <a:lnSpc>
                <a:spcPct val="80000"/>
              </a:lnSpc>
            </a:pPr>
            <a:r>
              <a:rPr lang="cs-CZ" sz="2000" smtClean="0"/>
              <a:t>nejčastěji užívaným druhem je </a:t>
            </a:r>
            <a:r>
              <a:rPr lang="cs-CZ" sz="2000" i="1" smtClean="0"/>
              <a:t>Folsomia candida</a:t>
            </a:r>
            <a:r>
              <a:rPr lang="cs-CZ" sz="2000" smtClean="0"/>
              <a:t> </a:t>
            </a:r>
          </a:p>
          <a:p>
            <a:pPr lvl="1" eaLnBrk="1" hangingPunct="1">
              <a:lnSpc>
                <a:spcPct val="80000"/>
              </a:lnSpc>
            </a:pPr>
            <a:r>
              <a:rPr lang="cs-CZ" sz="1800" smtClean="0"/>
              <a:t>omnivor (řasy, bakterie, prvoci, detritus)</a:t>
            </a:r>
          </a:p>
          <a:p>
            <a:pPr lvl="1" eaLnBrk="1" hangingPunct="1">
              <a:lnSpc>
                <a:spcPct val="80000"/>
              </a:lnSpc>
            </a:pPr>
            <a:r>
              <a:rPr lang="cs-CZ" sz="1800" smtClean="0"/>
              <a:t>lehká kultura</a:t>
            </a:r>
          </a:p>
          <a:p>
            <a:pPr lvl="1" eaLnBrk="1" hangingPunct="1">
              <a:lnSpc>
                <a:spcPct val="80000"/>
              </a:lnSpc>
            </a:pPr>
            <a:r>
              <a:rPr lang="cs-CZ" sz="1800" smtClean="0"/>
              <a:t>partenogenetická povaha neposkytuje příliš ekologicky relevantní obrázek</a:t>
            </a:r>
          </a:p>
          <a:p>
            <a:pPr eaLnBrk="1" hangingPunct="1">
              <a:lnSpc>
                <a:spcPct val="80000"/>
              </a:lnSpc>
            </a:pPr>
            <a:endParaRPr lang="cs-CZ" sz="1800" smtClean="0"/>
          </a:p>
          <a:p>
            <a:pPr eaLnBrk="1" hangingPunct="1">
              <a:lnSpc>
                <a:spcPct val="80000"/>
              </a:lnSpc>
            </a:pPr>
            <a:r>
              <a:rPr lang="cs-CZ" sz="2000" smtClean="0"/>
              <a:t>i další druhy: </a:t>
            </a:r>
            <a:r>
              <a:rPr lang="cs-CZ" sz="2000" i="1" smtClean="0"/>
              <a:t>Folsomia fimetaria, Isotoma viridis, Onychiurus armatus, O. quadricellatus, Orchesella cincta, Tullbergia granulata</a:t>
            </a:r>
          </a:p>
        </p:txBody>
      </p:sp>
      <p:pic>
        <p:nvPicPr>
          <p:cNvPr id="95236" name="Picture 4"/>
          <p:cNvPicPr>
            <a:picLocks noGrp="1" noChangeAspect="1" noChangeArrowheads="1"/>
          </p:cNvPicPr>
          <p:nvPr>
            <p:ph idx="4294967295"/>
          </p:nvPr>
        </p:nvPicPr>
        <p:blipFill>
          <a:blip r:embed="rId2" cstate="print"/>
          <a:srcRect/>
          <a:stretch>
            <a:fillRect/>
          </a:stretch>
        </p:blipFill>
        <p:spPr>
          <a:xfrm>
            <a:off x="7235825" y="2565400"/>
            <a:ext cx="1908175" cy="1395413"/>
          </a:xfrm>
          <a:noFill/>
        </p:spPr>
      </p:pic>
      <p:pic>
        <p:nvPicPr>
          <p:cNvPr id="95237" name="Picture 5" descr="isotsp01"/>
          <p:cNvPicPr>
            <a:picLocks noGrp="1" noChangeAspect="1" noChangeArrowheads="1"/>
          </p:cNvPicPr>
          <p:nvPr>
            <p:ph sz="half" idx="4294967295"/>
          </p:nvPr>
        </p:nvPicPr>
        <p:blipFill>
          <a:blip r:embed="rId3" cstate="print"/>
          <a:srcRect/>
          <a:stretch>
            <a:fillRect/>
          </a:stretch>
        </p:blipFill>
        <p:spPr>
          <a:xfrm>
            <a:off x="7524750" y="4076700"/>
            <a:ext cx="1333500" cy="1058863"/>
          </a:xfrm>
          <a:noFill/>
        </p:spPr>
      </p:pic>
      <p:pic>
        <p:nvPicPr>
          <p:cNvPr id="95238" name="Picture 2"/>
          <p:cNvPicPr>
            <a:picLocks noChangeAspect="1" noChangeArrowheads="1"/>
          </p:cNvPicPr>
          <p:nvPr/>
        </p:nvPicPr>
        <p:blipFill>
          <a:blip r:embed="rId4" cstate="print"/>
          <a:srcRect/>
          <a:stretch>
            <a:fillRect/>
          </a:stretch>
        </p:blipFill>
        <p:spPr bwMode="auto">
          <a:xfrm>
            <a:off x="7524750" y="-26988"/>
            <a:ext cx="1624013" cy="1217613"/>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cs-CZ" smtClean="0"/>
              <a:t>Postup testu s </a:t>
            </a:r>
            <a:r>
              <a:rPr lang="cs-CZ" i="1" smtClean="0"/>
              <a:t>F. candida</a:t>
            </a:r>
          </a:p>
        </p:txBody>
      </p:sp>
      <p:sp>
        <p:nvSpPr>
          <p:cNvPr id="96259" name="Rectangle 3"/>
          <p:cNvSpPr>
            <a:spLocks noGrp="1" noChangeArrowheads="1"/>
          </p:cNvSpPr>
          <p:nvPr>
            <p:ph type="body" idx="1"/>
          </p:nvPr>
        </p:nvSpPr>
        <p:spPr>
          <a:xfrm>
            <a:off x="755650" y="1341438"/>
            <a:ext cx="8199438" cy="5327650"/>
          </a:xfrm>
        </p:spPr>
        <p:txBody>
          <a:bodyPr/>
          <a:lstStyle/>
          <a:p>
            <a:pPr eaLnBrk="1" hangingPunct="1">
              <a:lnSpc>
                <a:spcPct val="80000"/>
              </a:lnSpc>
              <a:buFont typeface="Wingdings" pitchFamily="2" charset="2"/>
              <a:buNone/>
            </a:pPr>
            <a:r>
              <a:rPr lang="cs-CZ" sz="2000" b="1" smtClean="0"/>
              <a:t>Kultivace</a:t>
            </a:r>
          </a:p>
          <a:p>
            <a:pPr eaLnBrk="1" hangingPunct="1">
              <a:lnSpc>
                <a:spcPct val="80000"/>
              </a:lnSpc>
            </a:pPr>
            <a:r>
              <a:rPr lang="cs-CZ" sz="2000" smtClean="0"/>
              <a:t>na petriho miskách či jiných nádobách, kde je na dně štuková sádra (pH 6,4) a aktivní uhlí (pH 6-7) smíchané v poměru 8 až 10 ku 1, 100g směsi + 60-100g vody = dostatečná vlhkost; uhlí pohlcuje exkrety</a:t>
            </a:r>
          </a:p>
          <a:p>
            <a:pPr eaLnBrk="1" hangingPunct="1">
              <a:lnSpc>
                <a:spcPct val="80000"/>
              </a:lnSpc>
            </a:pPr>
            <a:r>
              <a:rPr lang="cs-CZ" sz="2000" smtClean="0"/>
              <a:t>tmavé pozadí umožňuje pozorování</a:t>
            </a:r>
          </a:p>
          <a:p>
            <a:pPr eaLnBrk="1" hangingPunct="1">
              <a:lnSpc>
                <a:spcPct val="80000"/>
              </a:lnSpc>
            </a:pPr>
            <a:r>
              <a:rPr lang="cs-CZ" sz="2000" smtClean="0"/>
              <a:t>20-22°C; 70-80% rel. vlhkost vzduchu; 400-800lx</a:t>
            </a:r>
          </a:p>
          <a:p>
            <a:pPr eaLnBrk="1" hangingPunct="1">
              <a:lnSpc>
                <a:spcPct val="80000"/>
              </a:lnSpc>
            </a:pPr>
            <a:r>
              <a:rPr lang="cs-CZ" sz="2000" smtClean="0"/>
              <a:t>potravou jsou kvasnice párkrát týdně</a:t>
            </a:r>
          </a:p>
          <a:p>
            <a:pPr eaLnBrk="1" hangingPunct="1">
              <a:lnSpc>
                <a:spcPct val="80000"/>
              </a:lnSpc>
            </a:pPr>
            <a:r>
              <a:rPr lang="cs-CZ" sz="2000" smtClean="0"/>
              <a:t>po 8 týdnech je nutné přemístit do nové misky (tím se spouští ovipozice)</a:t>
            </a:r>
          </a:p>
          <a:p>
            <a:pPr eaLnBrk="1" hangingPunct="1">
              <a:lnSpc>
                <a:spcPct val="80000"/>
              </a:lnSpc>
            </a:pPr>
            <a:endParaRPr lang="cs-CZ" sz="2000" smtClean="0"/>
          </a:p>
          <a:p>
            <a:pPr eaLnBrk="1" hangingPunct="1">
              <a:lnSpc>
                <a:spcPct val="80000"/>
              </a:lnSpc>
              <a:buFont typeface="Wingdings" pitchFamily="2" charset="2"/>
              <a:buNone/>
            </a:pPr>
            <a:r>
              <a:rPr lang="cs-CZ" sz="2000" b="1" smtClean="0"/>
              <a:t>Synchronizace</a:t>
            </a:r>
          </a:p>
          <a:p>
            <a:pPr eaLnBrk="1" hangingPunct="1">
              <a:lnSpc>
                <a:spcPct val="80000"/>
              </a:lnSpc>
            </a:pPr>
            <a:r>
              <a:rPr lang="cs-CZ" sz="2000" smtClean="0"/>
              <a:t>shluk vajíček se přemístí do nové nádoby; po 48h. odstranit zbylá vajíčka a krmí se juvenilové</a:t>
            </a:r>
          </a:p>
          <a:p>
            <a:pPr eaLnBrk="1" hangingPunct="1">
              <a:lnSpc>
                <a:spcPct val="80000"/>
              </a:lnSpc>
            </a:pPr>
            <a:r>
              <a:rPr lang="cs-CZ" sz="2000" smtClean="0"/>
              <a:t>nebo čerstvě vylíhlí jedinci se dají do nové nádoby a po nakladení vajíček se odstraní dospělci</a:t>
            </a:r>
          </a:p>
          <a:p>
            <a:pPr eaLnBrk="1" hangingPunct="1">
              <a:lnSpc>
                <a:spcPct val="80000"/>
              </a:lnSpc>
            </a:pPr>
            <a:endParaRPr lang="cs-CZ" sz="2000" smtClean="0"/>
          </a:p>
          <a:p>
            <a:pPr eaLnBrk="1" hangingPunct="1">
              <a:lnSpc>
                <a:spcPct val="80000"/>
              </a:lnSpc>
            </a:pPr>
            <a:r>
              <a:rPr lang="cs-CZ" sz="2000" smtClean="0"/>
              <a:t>manipulace pomocí exhaustoru dechového či automatického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cs-CZ" i="1" smtClean="0"/>
              <a:t>Folsomia candida</a:t>
            </a:r>
          </a:p>
        </p:txBody>
      </p:sp>
      <p:pic>
        <p:nvPicPr>
          <p:cNvPr id="97283" name="Picture 3" descr="005"/>
          <p:cNvPicPr>
            <a:picLocks noChangeAspect="1" noChangeArrowheads="1"/>
          </p:cNvPicPr>
          <p:nvPr/>
        </p:nvPicPr>
        <p:blipFill>
          <a:blip r:embed="rId3" cstate="print"/>
          <a:srcRect/>
          <a:stretch>
            <a:fillRect/>
          </a:stretch>
        </p:blipFill>
        <p:spPr bwMode="auto">
          <a:xfrm>
            <a:off x="1116013" y="3835400"/>
            <a:ext cx="4032250" cy="3022600"/>
          </a:xfrm>
          <a:prstGeom prst="rect">
            <a:avLst/>
          </a:prstGeom>
          <a:noFill/>
          <a:ln w="19050">
            <a:solidFill>
              <a:srgbClr val="000000"/>
            </a:solidFill>
            <a:miter lim="800000"/>
            <a:headEnd/>
            <a:tailEnd/>
          </a:ln>
        </p:spPr>
      </p:pic>
      <p:pic>
        <p:nvPicPr>
          <p:cNvPr id="97284" name="Picture 4" descr="008"/>
          <p:cNvPicPr>
            <a:picLocks noChangeAspect="1" noChangeArrowheads="1"/>
          </p:cNvPicPr>
          <p:nvPr/>
        </p:nvPicPr>
        <p:blipFill>
          <a:blip r:embed="rId4" cstate="print"/>
          <a:srcRect/>
          <a:stretch>
            <a:fillRect/>
          </a:stretch>
        </p:blipFill>
        <p:spPr bwMode="auto">
          <a:xfrm>
            <a:off x="4427538" y="1196975"/>
            <a:ext cx="4367212" cy="3275013"/>
          </a:xfrm>
          <a:prstGeom prst="rect">
            <a:avLst/>
          </a:prstGeom>
          <a:noFill/>
          <a:ln w="19050">
            <a:solidFill>
              <a:srgbClr val="000000"/>
            </a:solidFill>
            <a:miter lim="800000"/>
            <a:headEnd/>
            <a:tailEnd/>
          </a:ln>
        </p:spPr>
      </p:pic>
      <p:pic>
        <p:nvPicPr>
          <p:cNvPr id="692229" name="23 Folsomia candida.avi">
            <a:hlinkClick r:id="" action="ppaction://media"/>
          </p:cNvPr>
          <p:cNvPicPr>
            <a:picLocks noGrp="1" noRot="1" noChangeAspect="1" noChangeArrowheads="1"/>
          </p:cNvPicPr>
          <p:nvPr>
            <p:ph idx="1"/>
            <a:videoFile r:link="rId1"/>
          </p:nvPr>
        </p:nvPicPr>
        <p:blipFill>
          <a:blip r:embed="rId5" cstate="print"/>
          <a:srcRect/>
          <a:stretch>
            <a:fillRect/>
          </a:stretch>
        </p:blipFill>
        <p:spPr>
          <a:xfrm>
            <a:off x="1403350" y="1341438"/>
            <a:ext cx="2849563" cy="2332037"/>
          </a:xfrm>
        </p:spPr>
      </p:pic>
      <p:pic>
        <p:nvPicPr>
          <p:cNvPr id="97286" name="Picture 2"/>
          <p:cNvPicPr>
            <a:picLocks noChangeAspect="1" noChangeArrowheads="1"/>
          </p:cNvPicPr>
          <p:nvPr/>
        </p:nvPicPr>
        <p:blipFill>
          <a:blip r:embed="rId6" cstate="print"/>
          <a:srcRect/>
          <a:stretch>
            <a:fillRect/>
          </a:stretch>
        </p:blipFill>
        <p:spPr bwMode="auto">
          <a:xfrm>
            <a:off x="5508625" y="4581525"/>
            <a:ext cx="2932113" cy="2081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34" fill="hold"/>
                                        <p:tgtEl>
                                          <p:spTgt spid="6922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92229"/>
                </p:tgtEl>
              </p:cMediaNode>
            </p:video>
            <p:seq concurrent="1" nextAc="seek">
              <p:cTn id="8" restart="whenNotActive" fill="hold" evtFilter="cancelBubble" nodeType="interactiveSeq">
                <p:stCondLst>
                  <p:cond evt="onClick" delay="0">
                    <p:tgtEl>
                      <p:spTgt spid="6922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92229"/>
                                        </p:tgtEl>
                                      </p:cBhvr>
                                    </p:cmd>
                                  </p:childTnLst>
                                </p:cTn>
                              </p:par>
                            </p:childTnLst>
                          </p:cTn>
                        </p:par>
                      </p:childTnLst>
                    </p:cTn>
                  </p:par>
                </p:childTnLst>
              </p:cTn>
              <p:nextCondLst>
                <p:cond evt="onClick" delay="0">
                  <p:tgtEl>
                    <p:spTgt spid="692229"/>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cs-CZ" smtClean="0"/>
              <a:t>Test s </a:t>
            </a:r>
            <a:r>
              <a:rPr lang="cs-CZ" i="1" smtClean="0"/>
              <a:t>F. candida</a:t>
            </a:r>
          </a:p>
        </p:txBody>
      </p:sp>
      <p:sp>
        <p:nvSpPr>
          <p:cNvPr id="98307"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mtClean="0"/>
              <a:t>30g AS + na počátku 2mg sušených kvasnic + 10 jedinců F.c. (10-12 dní staré)  a těsně zavřít nádobky</a:t>
            </a:r>
          </a:p>
          <a:p>
            <a:pPr eaLnBrk="1" hangingPunct="1">
              <a:lnSpc>
                <a:spcPct val="90000"/>
              </a:lnSpc>
            </a:pPr>
            <a:r>
              <a:rPr lang="cs-CZ" smtClean="0"/>
              <a:t>po 28 dnech (případně po době, než se vylíhnou potomci z vajíček nakladených dospělci) se sleduje přežití a potomstvo (F1)</a:t>
            </a:r>
          </a:p>
          <a:p>
            <a:pPr eaLnBrk="1" hangingPunct="1">
              <a:lnSpc>
                <a:spcPct val="90000"/>
              </a:lnSpc>
            </a:pPr>
            <a:r>
              <a:rPr lang="cs-CZ" smtClean="0"/>
              <a:t>flotační metoda na konci pokusu</a:t>
            </a:r>
          </a:p>
          <a:p>
            <a:pPr eaLnBrk="1" hangingPunct="1">
              <a:lnSpc>
                <a:spcPct val="90000"/>
              </a:lnSpc>
            </a:pPr>
            <a:r>
              <a:rPr lang="cs-CZ" smtClean="0"/>
              <a:t>endpointy jsou reprodukce (produkce vajíček), růst, změny v chování, přežití</a:t>
            </a:r>
          </a:p>
          <a:p>
            <a:pPr eaLnBrk="1" hangingPunct="1">
              <a:lnSpc>
                <a:spcPct val="90000"/>
              </a:lnSpc>
            </a:pPr>
            <a:r>
              <a:rPr lang="cs-CZ" smtClean="0"/>
              <a:t>REFERENČNÍ LÁTKA: Betanal plus (160g/L Phenmedipham) či E605 forte (507,5g/L Parathion) efekt na reprodukci 100-200mg první látky a 0,1-0,18mg druhé</a:t>
            </a:r>
          </a:p>
          <a:p>
            <a:pPr eaLnBrk="1" hangingPunct="1">
              <a:lnSpc>
                <a:spcPct val="90000"/>
              </a:lnSpc>
            </a:pPr>
            <a:r>
              <a:rPr lang="cs-CZ" smtClean="0"/>
              <a:t>VALIDITA TESTU: v kontrole ne více než 20% mortalita a minimum 100 juvenilů na jednu testovací nádobu</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0" name="Picture 2" descr="021"/>
          <p:cNvPicPr>
            <a:picLocks noChangeAspect="1" noChangeArrowheads="1"/>
          </p:cNvPicPr>
          <p:nvPr/>
        </p:nvPicPr>
        <p:blipFill>
          <a:blip r:embed="rId2" cstate="print"/>
          <a:srcRect l="17990" t="11993" r="25000" b="18033"/>
          <a:stretch>
            <a:fillRect/>
          </a:stretch>
        </p:blipFill>
        <p:spPr bwMode="auto">
          <a:xfrm>
            <a:off x="179388" y="1052513"/>
            <a:ext cx="2736850" cy="2519362"/>
          </a:xfrm>
          <a:prstGeom prst="rect">
            <a:avLst/>
          </a:prstGeom>
          <a:noFill/>
          <a:ln w="19050">
            <a:solidFill>
              <a:srgbClr val="000000"/>
            </a:solidFill>
            <a:miter lim="800000"/>
            <a:headEnd/>
            <a:tailEnd/>
          </a:ln>
        </p:spPr>
      </p:pic>
      <p:sp>
        <p:nvSpPr>
          <p:cNvPr id="99331" name="Rectangle 3"/>
          <p:cNvSpPr>
            <a:spLocks noGrp="1" noChangeArrowheads="1"/>
          </p:cNvSpPr>
          <p:nvPr>
            <p:ph type="title"/>
          </p:nvPr>
        </p:nvSpPr>
        <p:spPr/>
        <p:txBody>
          <a:bodyPr/>
          <a:lstStyle/>
          <a:p>
            <a:pPr eaLnBrk="1" hangingPunct="1"/>
            <a:r>
              <a:rPr lang="cs-CZ" i="1" smtClean="0"/>
              <a:t>Folsomia candida</a:t>
            </a:r>
          </a:p>
        </p:txBody>
      </p:sp>
      <p:pic>
        <p:nvPicPr>
          <p:cNvPr id="693252" name="Picture 4" descr="023"/>
          <p:cNvPicPr>
            <a:picLocks noChangeAspect="1" noChangeArrowheads="1"/>
          </p:cNvPicPr>
          <p:nvPr/>
        </p:nvPicPr>
        <p:blipFill>
          <a:blip r:embed="rId3" cstate="print"/>
          <a:srcRect l="10706"/>
          <a:stretch>
            <a:fillRect/>
          </a:stretch>
        </p:blipFill>
        <p:spPr bwMode="auto">
          <a:xfrm>
            <a:off x="755650" y="1412875"/>
            <a:ext cx="2409825" cy="3598863"/>
          </a:xfrm>
          <a:prstGeom prst="rect">
            <a:avLst/>
          </a:prstGeom>
          <a:noFill/>
          <a:ln w="19050">
            <a:solidFill>
              <a:srgbClr val="000000"/>
            </a:solidFill>
            <a:miter lim="800000"/>
            <a:headEnd/>
            <a:tailEnd/>
          </a:ln>
        </p:spPr>
      </p:pic>
      <p:pic>
        <p:nvPicPr>
          <p:cNvPr id="693253" name="Picture 5" descr="024"/>
          <p:cNvPicPr>
            <a:picLocks noChangeAspect="1" noChangeArrowheads="1"/>
          </p:cNvPicPr>
          <p:nvPr/>
        </p:nvPicPr>
        <p:blipFill>
          <a:blip r:embed="rId4" cstate="print"/>
          <a:srcRect/>
          <a:stretch>
            <a:fillRect/>
          </a:stretch>
        </p:blipFill>
        <p:spPr bwMode="auto">
          <a:xfrm>
            <a:off x="1258888" y="1844675"/>
            <a:ext cx="2698750" cy="3598863"/>
          </a:xfrm>
          <a:prstGeom prst="rect">
            <a:avLst/>
          </a:prstGeom>
          <a:noFill/>
          <a:ln w="19050">
            <a:solidFill>
              <a:srgbClr val="000000"/>
            </a:solidFill>
            <a:miter lim="800000"/>
            <a:headEnd/>
            <a:tailEnd/>
          </a:ln>
        </p:spPr>
      </p:pic>
      <p:pic>
        <p:nvPicPr>
          <p:cNvPr id="693254" name="Picture 6" descr="028"/>
          <p:cNvPicPr>
            <a:picLocks noChangeAspect="1" noChangeArrowheads="1"/>
          </p:cNvPicPr>
          <p:nvPr/>
        </p:nvPicPr>
        <p:blipFill>
          <a:blip r:embed="rId5" cstate="print"/>
          <a:srcRect/>
          <a:stretch>
            <a:fillRect/>
          </a:stretch>
        </p:blipFill>
        <p:spPr bwMode="auto">
          <a:xfrm>
            <a:off x="1835150" y="3141663"/>
            <a:ext cx="3598863" cy="2698750"/>
          </a:xfrm>
          <a:prstGeom prst="rect">
            <a:avLst/>
          </a:prstGeom>
          <a:noFill/>
          <a:ln w="19050">
            <a:solidFill>
              <a:srgbClr val="000000"/>
            </a:solidFill>
            <a:miter lim="800000"/>
            <a:headEnd/>
            <a:tailEnd/>
          </a:ln>
        </p:spPr>
      </p:pic>
      <p:pic>
        <p:nvPicPr>
          <p:cNvPr id="693255" name="Picture 7" descr="031"/>
          <p:cNvPicPr>
            <a:picLocks noChangeAspect="1" noChangeArrowheads="1"/>
          </p:cNvPicPr>
          <p:nvPr/>
        </p:nvPicPr>
        <p:blipFill>
          <a:blip r:embed="rId6" cstate="print"/>
          <a:srcRect/>
          <a:stretch>
            <a:fillRect/>
          </a:stretch>
        </p:blipFill>
        <p:spPr bwMode="auto">
          <a:xfrm>
            <a:off x="3059113" y="3933825"/>
            <a:ext cx="3598862" cy="2698750"/>
          </a:xfrm>
          <a:prstGeom prst="rect">
            <a:avLst/>
          </a:prstGeom>
          <a:noFill/>
          <a:ln w="19050">
            <a:solidFill>
              <a:srgbClr val="000000"/>
            </a:solidFill>
            <a:miter lim="800000"/>
            <a:headEnd/>
            <a:tailEnd/>
          </a:ln>
        </p:spPr>
      </p:pic>
      <p:pic>
        <p:nvPicPr>
          <p:cNvPr id="693256" name="Picture 8" descr="NS4"/>
          <p:cNvPicPr>
            <a:picLocks noChangeAspect="1" noChangeArrowheads="1"/>
          </p:cNvPicPr>
          <p:nvPr/>
        </p:nvPicPr>
        <p:blipFill>
          <a:blip r:embed="rId7" cstate="print"/>
          <a:srcRect l="9200" r="15752" b="3970"/>
          <a:stretch>
            <a:fillRect/>
          </a:stretch>
        </p:blipFill>
        <p:spPr bwMode="auto">
          <a:xfrm>
            <a:off x="5543550" y="2420938"/>
            <a:ext cx="3600450" cy="3455987"/>
          </a:xfrm>
          <a:prstGeom prst="rect">
            <a:avLst/>
          </a:prstGeom>
          <a:noFill/>
          <a:ln w="19050">
            <a:solidFill>
              <a:srgbClr val="000000"/>
            </a:solidFill>
            <a:miter lim="800000"/>
            <a:headEnd/>
            <a:tailEnd/>
          </a:ln>
        </p:spPr>
      </p:pic>
      <p:sp>
        <p:nvSpPr>
          <p:cNvPr id="99337" name="Rectangle 9"/>
          <p:cNvSpPr>
            <a:spLocks noChangeArrowheads="1"/>
          </p:cNvSpPr>
          <p:nvPr/>
        </p:nvSpPr>
        <p:spPr bwMode="auto">
          <a:xfrm>
            <a:off x="4427538" y="1125538"/>
            <a:ext cx="4572000" cy="1168400"/>
          </a:xfrm>
          <a:prstGeom prst="rect">
            <a:avLst/>
          </a:prstGeom>
          <a:noFill/>
          <a:ln w="12700">
            <a:solidFill>
              <a:schemeClr val="tx1"/>
            </a:solidFill>
            <a:miter lim="800000"/>
            <a:headEnd/>
            <a:tailEnd/>
          </a:ln>
        </p:spPr>
        <p:txBody>
          <a:bodyPr>
            <a:spAutoFit/>
          </a:bodyPr>
          <a:lstStyle/>
          <a:p>
            <a:r>
              <a:rPr lang="en-US" sz="1400" b="0"/>
              <a:t>ISO 11267 (1999). Soil Quality - Inhibition of reproduction of Collembola (Folsomia candida) by soil pollutants</a:t>
            </a:r>
            <a:endParaRPr lang="cs-CZ" sz="1400" b="0"/>
          </a:p>
          <a:p>
            <a:r>
              <a:rPr lang="cs-CZ" sz="1400" b="0"/>
              <a:t>OECD (2009):</a:t>
            </a:r>
            <a:r>
              <a:rPr lang="en-US" sz="1400" b="0"/>
              <a:t> </a:t>
            </a:r>
            <a:r>
              <a:rPr lang="cs-CZ" sz="1400" b="0"/>
              <a:t>Collembolan </a:t>
            </a:r>
            <a:r>
              <a:rPr lang="en-US" sz="1400" b="0"/>
              <a:t>Reproduction Test</a:t>
            </a:r>
            <a:r>
              <a:rPr lang="cs-CZ" sz="1400" b="0"/>
              <a:t>. Proposal of the new guideline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3250"/>
                                        </p:tgtEl>
                                        <p:attrNameLst>
                                          <p:attrName>style.visibility</p:attrName>
                                        </p:attrNameLst>
                                      </p:cBhvr>
                                      <p:to>
                                        <p:strVal val="visible"/>
                                      </p:to>
                                    </p:set>
                                    <p:anim calcmode="lin" valueType="num">
                                      <p:cBhvr additive="base">
                                        <p:cTn id="7" dur="500" fill="hold"/>
                                        <p:tgtEl>
                                          <p:spTgt spid="693250"/>
                                        </p:tgtEl>
                                        <p:attrNameLst>
                                          <p:attrName>ppt_x</p:attrName>
                                        </p:attrNameLst>
                                      </p:cBhvr>
                                      <p:tavLst>
                                        <p:tav tm="0">
                                          <p:val>
                                            <p:strVal val="#ppt_x"/>
                                          </p:val>
                                        </p:tav>
                                        <p:tav tm="100000">
                                          <p:val>
                                            <p:strVal val="#ppt_x"/>
                                          </p:val>
                                        </p:tav>
                                      </p:tavLst>
                                    </p:anim>
                                    <p:anim calcmode="lin" valueType="num">
                                      <p:cBhvr additive="base">
                                        <p:cTn id="8" dur="500" fill="hold"/>
                                        <p:tgtEl>
                                          <p:spTgt spid="693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3252"/>
                                        </p:tgtEl>
                                        <p:attrNameLst>
                                          <p:attrName>style.visibility</p:attrName>
                                        </p:attrNameLst>
                                      </p:cBhvr>
                                      <p:to>
                                        <p:strVal val="visible"/>
                                      </p:to>
                                    </p:set>
                                    <p:anim calcmode="lin" valueType="num">
                                      <p:cBhvr additive="base">
                                        <p:cTn id="13" dur="500" fill="hold"/>
                                        <p:tgtEl>
                                          <p:spTgt spid="693252"/>
                                        </p:tgtEl>
                                        <p:attrNameLst>
                                          <p:attrName>ppt_x</p:attrName>
                                        </p:attrNameLst>
                                      </p:cBhvr>
                                      <p:tavLst>
                                        <p:tav tm="0">
                                          <p:val>
                                            <p:strVal val="#ppt_x"/>
                                          </p:val>
                                        </p:tav>
                                        <p:tav tm="100000">
                                          <p:val>
                                            <p:strVal val="#ppt_x"/>
                                          </p:val>
                                        </p:tav>
                                      </p:tavLst>
                                    </p:anim>
                                    <p:anim calcmode="lin" valueType="num">
                                      <p:cBhvr additive="base">
                                        <p:cTn id="14" dur="500" fill="hold"/>
                                        <p:tgtEl>
                                          <p:spTgt spid="6932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3253"/>
                                        </p:tgtEl>
                                        <p:attrNameLst>
                                          <p:attrName>style.visibility</p:attrName>
                                        </p:attrNameLst>
                                      </p:cBhvr>
                                      <p:to>
                                        <p:strVal val="visible"/>
                                      </p:to>
                                    </p:set>
                                    <p:anim calcmode="lin" valueType="num">
                                      <p:cBhvr additive="base">
                                        <p:cTn id="19" dur="500" fill="hold"/>
                                        <p:tgtEl>
                                          <p:spTgt spid="693253"/>
                                        </p:tgtEl>
                                        <p:attrNameLst>
                                          <p:attrName>ppt_x</p:attrName>
                                        </p:attrNameLst>
                                      </p:cBhvr>
                                      <p:tavLst>
                                        <p:tav tm="0">
                                          <p:val>
                                            <p:strVal val="#ppt_x"/>
                                          </p:val>
                                        </p:tav>
                                        <p:tav tm="100000">
                                          <p:val>
                                            <p:strVal val="#ppt_x"/>
                                          </p:val>
                                        </p:tav>
                                      </p:tavLst>
                                    </p:anim>
                                    <p:anim calcmode="lin" valueType="num">
                                      <p:cBhvr additive="base">
                                        <p:cTn id="20" dur="500" fill="hold"/>
                                        <p:tgtEl>
                                          <p:spTgt spid="6932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3254"/>
                                        </p:tgtEl>
                                        <p:attrNameLst>
                                          <p:attrName>style.visibility</p:attrName>
                                        </p:attrNameLst>
                                      </p:cBhvr>
                                      <p:to>
                                        <p:strVal val="visible"/>
                                      </p:to>
                                    </p:set>
                                    <p:anim calcmode="lin" valueType="num">
                                      <p:cBhvr additive="base">
                                        <p:cTn id="25" dur="500" fill="hold"/>
                                        <p:tgtEl>
                                          <p:spTgt spid="693254"/>
                                        </p:tgtEl>
                                        <p:attrNameLst>
                                          <p:attrName>ppt_x</p:attrName>
                                        </p:attrNameLst>
                                      </p:cBhvr>
                                      <p:tavLst>
                                        <p:tav tm="0">
                                          <p:val>
                                            <p:strVal val="#ppt_x"/>
                                          </p:val>
                                        </p:tav>
                                        <p:tav tm="100000">
                                          <p:val>
                                            <p:strVal val="#ppt_x"/>
                                          </p:val>
                                        </p:tav>
                                      </p:tavLst>
                                    </p:anim>
                                    <p:anim calcmode="lin" valueType="num">
                                      <p:cBhvr additive="base">
                                        <p:cTn id="26" dur="500" fill="hold"/>
                                        <p:tgtEl>
                                          <p:spTgt spid="6932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93255"/>
                                        </p:tgtEl>
                                        <p:attrNameLst>
                                          <p:attrName>style.visibility</p:attrName>
                                        </p:attrNameLst>
                                      </p:cBhvr>
                                      <p:to>
                                        <p:strVal val="visible"/>
                                      </p:to>
                                    </p:set>
                                    <p:anim calcmode="lin" valueType="num">
                                      <p:cBhvr additive="base">
                                        <p:cTn id="31" dur="500" fill="hold"/>
                                        <p:tgtEl>
                                          <p:spTgt spid="693255"/>
                                        </p:tgtEl>
                                        <p:attrNameLst>
                                          <p:attrName>ppt_x</p:attrName>
                                        </p:attrNameLst>
                                      </p:cBhvr>
                                      <p:tavLst>
                                        <p:tav tm="0">
                                          <p:val>
                                            <p:strVal val="#ppt_x"/>
                                          </p:val>
                                        </p:tav>
                                        <p:tav tm="100000">
                                          <p:val>
                                            <p:strVal val="#ppt_x"/>
                                          </p:val>
                                        </p:tav>
                                      </p:tavLst>
                                    </p:anim>
                                    <p:anim calcmode="lin" valueType="num">
                                      <p:cBhvr additive="base">
                                        <p:cTn id="32" dur="500" fill="hold"/>
                                        <p:tgtEl>
                                          <p:spTgt spid="69325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3256"/>
                                        </p:tgtEl>
                                        <p:attrNameLst>
                                          <p:attrName>style.visibility</p:attrName>
                                        </p:attrNameLst>
                                      </p:cBhvr>
                                      <p:to>
                                        <p:strVal val="visible"/>
                                      </p:to>
                                    </p:set>
                                    <p:anim calcmode="lin" valueType="num">
                                      <p:cBhvr additive="base">
                                        <p:cTn id="37" dur="500" fill="hold"/>
                                        <p:tgtEl>
                                          <p:spTgt spid="693256"/>
                                        </p:tgtEl>
                                        <p:attrNameLst>
                                          <p:attrName>ppt_x</p:attrName>
                                        </p:attrNameLst>
                                      </p:cBhvr>
                                      <p:tavLst>
                                        <p:tav tm="0">
                                          <p:val>
                                            <p:strVal val="#ppt_x"/>
                                          </p:val>
                                        </p:tav>
                                        <p:tav tm="100000">
                                          <p:val>
                                            <p:strVal val="#ppt_x"/>
                                          </p:val>
                                        </p:tav>
                                      </p:tavLst>
                                    </p:anim>
                                    <p:anim calcmode="lin" valueType="num">
                                      <p:cBhvr additive="base">
                                        <p:cTn id="38" dur="500" fill="hold"/>
                                        <p:tgtEl>
                                          <p:spTgt spid="69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cs-CZ" smtClean="0"/>
              <a:t>Testy s hlísticemi</a:t>
            </a:r>
          </a:p>
        </p:txBody>
      </p:sp>
      <p:sp>
        <p:nvSpPr>
          <p:cNvPr id="100355" name="Rectangle 3"/>
          <p:cNvSpPr>
            <a:spLocks noGrp="1" noChangeArrowheads="1"/>
          </p:cNvSpPr>
          <p:nvPr>
            <p:ph type="body" idx="1"/>
          </p:nvPr>
        </p:nvSpPr>
        <p:spPr>
          <a:xfrm>
            <a:off x="755650" y="1628775"/>
            <a:ext cx="8199438" cy="4503738"/>
          </a:xfrm>
        </p:spPr>
        <p:txBody>
          <a:bodyPr/>
          <a:lstStyle/>
          <a:p>
            <a:pPr marL="622300" indent="-622300" eaLnBrk="1" hangingPunct="1">
              <a:spcAft>
                <a:spcPct val="60000"/>
              </a:spcAft>
              <a:buClr>
                <a:schemeClr val="tx2"/>
              </a:buClr>
              <a:buSzPct val="150000"/>
              <a:buFont typeface="Wingdings" pitchFamily="2" charset="2"/>
              <a:buChar char="L"/>
            </a:pPr>
            <a:r>
              <a:rPr lang="cs-CZ" smtClean="0"/>
              <a:t>Hlístice jsou de facto vodní organismy – žijí v pórové vodě</a:t>
            </a:r>
          </a:p>
          <a:p>
            <a:pPr marL="622300" indent="-622300" eaLnBrk="1" hangingPunct="1">
              <a:spcAft>
                <a:spcPct val="60000"/>
              </a:spcAft>
              <a:buClr>
                <a:schemeClr val="tx2"/>
              </a:buClr>
              <a:buSzPct val="150000"/>
              <a:buFont typeface="Wingdings" pitchFamily="2" charset="2"/>
              <a:buChar char="L"/>
            </a:pPr>
            <a:r>
              <a:rPr lang="cs-CZ" smtClean="0"/>
              <a:t>Nesnadná extrapolace na reálné podmínky</a:t>
            </a:r>
          </a:p>
          <a:p>
            <a:pPr marL="622300" indent="-622300" eaLnBrk="1" hangingPunct="1">
              <a:spcAft>
                <a:spcPct val="60000"/>
              </a:spcAft>
              <a:buClr>
                <a:schemeClr val="tx2"/>
              </a:buClr>
              <a:buSzPct val="150000"/>
              <a:buFont typeface="Wingdings" pitchFamily="2" charset="2"/>
              <a:buChar char="J"/>
            </a:pPr>
            <a:r>
              <a:rPr lang="cs-CZ" smtClean="0"/>
              <a:t>Velmi rychlé testy – krátký životní cyklus</a:t>
            </a:r>
          </a:p>
          <a:p>
            <a:pPr marL="622300" indent="-622300" eaLnBrk="1" hangingPunct="1">
              <a:spcAft>
                <a:spcPct val="60000"/>
              </a:spcAft>
              <a:buClr>
                <a:schemeClr val="tx2"/>
              </a:buClr>
              <a:buSzPct val="150000"/>
              <a:buFont typeface="Wingdings" pitchFamily="2" charset="2"/>
              <a:buChar char="J"/>
            </a:pPr>
            <a:r>
              <a:rPr lang="cs-CZ" smtClean="0"/>
              <a:t>Hlístice jsou nejpočetnější půdní bezobratlí</a:t>
            </a:r>
          </a:p>
          <a:p>
            <a:pPr marL="622300" indent="-622300" eaLnBrk="1" hangingPunct="1">
              <a:spcAft>
                <a:spcPct val="60000"/>
              </a:spcAft>
              <a:buClr>
                <a:schemeClr val="tx2"/>
              </a:buClr>
              <a:buSzPct val="150000"/>
              <a:buFont typeface="Wingdings" pitchFamily="2" charset="2"/>
              <a:buChar char="J"/>
            </a:pPr>
            <a:r>
              <a:rPr lang="cs-CZ" smtClean="0"/>
              <a:t>Existují varianty s půdou jako matricí</a:t>
            </a:r>
          </a:p>
          <a:p>
            <a:pPr marL="622300" indent="-622300" algn="just" eaLnBrk="1" hangingPunct="1">
              <a:lnSpc>
                <a:spcPct val="80000"/>
              </a:lnSpc>
            </a:pPr>
            <a:endParaRPr lang="cs-CZ" i="1" smtClean="0"/>
          </a:p>
          <a:p>
            <a:pPr marL="622300" indent="-622300" algn="just" eaLnBrk="1" hangingPunct="1">
              <a:lnSpc>
                <a:spcPct val="80000"/>
              </a:lnSpc>
            </a:pPr>
            <a:r>
              <a:rPr lang="cs-CZ" i="1" smtClean="0"/>
              <a:t>Caenorhabditis elegans, Panagrellus redivivus, Plectus acuminatis</a:t>
            </a:r>
            <a:r>
              <a:rPr lang="cs-CZ" smtClean="0"/>
              <a:t> </a:t>
            </a:r>
            <a:endParaRPr lang="cs-CZ" i="1" smtClean="0"/>
          </a:p>
          <a:p>
            <a:pPr marL="622300" indent="-622300" algn="just" eaLnBrk="1" hangingPunct="1">
              <a:lnSpc>
                <a:spcPct val="80000"/>
              </a:lnSpc>
            </a:pPr>
            <a:endParaRPr lang="cs-CZ"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cs-CZ" smtClean="0"/>
              <a:t>Které vlastnosti matrice jsou kritické</a:t>
            </a:r>
          </a:p>
        </p:txBody>
      </p:sp>
      <p:sp>
        <p:nvSpPr>
          <p:cNvPr id="19459" name="Rectangle 3"/>
          <p:cNvSpPr>
            <a:spLocks noGrp="1" noChangeArrowheads="1"/>
          </p:cNvSpPr>
          <p:nvPr>
            <p:ph type="body" idx="1"/>
          </p:nvPr>
        </p:nvSpPr>
        <p:spPr>
          <a:xfrm>
            <a:off x="1620838" y="1557338"/>
            <a:ext cx="6551612" cy="4791075"/>
          </a:xfrm>
        </p:spPr>
        <p:txBody>
          <a:bodyPr/>
          <a:lstStyle/>
          <a:p>
            <a:pPr eaLnBrk="1" hangingPunct="1"/>
            <a:r>
              <a:rPr lang="cs-CZ" smtClean="0"/>
              <a:t>Obsah organické hmoty – OM, TOC</a:t>
            </a:r>
          </a:p>
          <a:p>
            <a:pPr eaLnBrk="1" hangingPunct="1"/>
            <a:r>
              <a:rPr lang="cs-CZ" smtClean="0"/>
              <a:t>Obsah jílovitých částic (</a:t>
            </a:r>
            <a:r>
              <a:rPr lang="en-US" smtClean="0"/>
              <a:t>ø</a:t>
            </a:r>
            <a:r>
              <a:rPr lang="cs-CZ" smtClean="0"/>
              <a:t> </a:t>
            </a:r>
            <a:r>
              <a:rPr lang="en-US" smtClean="0"/>
              <a:t>&lt;</a:t>
            </a:r>
            <a:r>
              <a:rPr lang="cs-CZ" smtClean="0"/>
              <a:t> 10 </a:t>
            </a:r>
            <a:r>
              <a:rPr lang="en-US" smtClean="0"/>
              <a:t>µ</a:t>
            </a:r>
            <a:r>
              <a:rPr lang="cs-CZ" smtClean="0"/>
              <a:t>m)</a:t>
            </a:r>
          </a:p>
          <a:p>
            <a:pPr eaLnBrk="1" hangingPunct="1"/>
            <a:r>
              <a:rPr lang="cs-CZ" smtClean="0"/>
              <a:t>Kationtová výměnná kapacita</a:t>
            </a:r>
          </a:p>
          <a:p>
            <a:pPr eaLnBrk="1" hangingPunct="1"/>
            <a:r>
              <a:rPr lang="cs-CZ" smtClean="0"/>
              <a:t>pH</a:t>
            </a:r>
          </a:p>
          <a:p>
            <a:pPr eaLnBrk="1" hangingPunct="1"/>
            <a:r>
              <a:rPr lang="cs-CZ" smtClean="0"/>
              <a:t>Vlhkost</a:t>
            </a:r>
          </a:p>
          <a:p>
            <a:pPr eaLnBrk="1" hangingPunct="1"/>
            <a:r>
              <a:rPr lang="cs-CZ" smtClean="0"/>
              <a:t>Struktura půdy</a:t>
            </a:r>
          </a:p>
          <a:p>
            <a:pPr eaLnBrk="1" hangingPunct="1"/>
            <a:r>
              <a:rPr lang="cs-CZ" smtClean="0"/>
              <a:t>Čas</a:t>
            </a:r>
            <a:endParaRPr lang="en-US" smtClean="0"/>
          </a:p>
        </p:txBody>
      </p:sp>
      <p:pic>
        <p:nvPicPr>
          <p:cNvPr id="19460" name="Picture 4" descr="soil"/>
          <p:cNvPicPr>
            <a:picLocks noGrp="1" noChangeAspect="1" noChangeArrowheads="1"/>
          </p:cNvPicPr>
          <p:nvPr>
            <p:ph sz="half" idx="4294967295"/>
          </p:nvPr>
        </p:nvPicPr>
        <p:blipFill>
          <a:blip r:embed="rId2" cstate="print"/>
          <a:srcRect/>
          <a:stretch>
            <a:fillRect/>
          </a:stretch>
        </p:blipFill>
        <p:spPr>
          <a:xfrm>
            <a:off x="5508625" y="3716338"/>
            <a:ext cx="1636713" cy="1571625"/>
          </a:xfr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cs-CZ" i="1" smtClean="0"/>
              <a:t>Caenorhabditis elegans</a:t>
            </a:r>
            <a:r>
              <a:rPr lang="cs-CZ" smtClean="0"/>
              <a:t> chov a test</a:t>
            </a:r>
          </a:p>
        </p:txBody>
      </p:sp>
      <p:pic>
        <p:nvPicPr>
          <p:cNvPr id="101379" name="Picture 3" descr="J3 stage P.redivivus"/>
          <p:cNvPicPr>
            <a:picLocks noChangeAspect="1" noChangeArrowheads="1"/>
          </p:cNvPicPr>
          <p:nvPr/>
        </p:nvPicPr>
        <p:blipFill>
          <a:blip r:embed="rId2" cstate="print"/>
          <a:srcRect/>
          <a:stretch>
            <a:fillRect/>
          </a:stretch>
        </p:blipFill>
        <p:spPr bwMode="auto">
          <a:xfrm>
            <a:off x="179388" y="3860800"/>
            <a:ext cx="3416300" cy="1552575"/>
          </a:xfrm>
          <a:prstGeom prst="rect">
            <a:avLst/>
          </a:prstGeom>
          <a:noFill/>
          <a:ln w="57150">
            <a:noFill/>
            <a:miter lim="800000"/>
            <a:headEnd/>
            <a:tailEnd/>
          </a:ln>
        </p:spPr>
      </p:pic>
      <p:pic>
        <p:nvPicPr>
          <p:cNvPr id="101380" name="Picture 4" descr="body1a"/>
          <p:cNvPicPr>
            <a:picLocks noChangeAspect="1" noChangeArrowheads="1"/>
          </p:cNvPicPr>
          <p:nvPr/>
        </p:nvPicPr>
        <p:blipFill>
          <a:blip r:embed="rId3" cstate="print"/>
          <a:srcRect/>
          <a:stretch>
            <a:fillRect/>
          </a:stretch>
        </p:blipFill>
        <p:spPr bwMode="auto">
          <a:xfrm>
            <a:off x="179388" y="1484313"/>
            <a:ext cx="2043112" cy="2255837"/>
          </a:xfrm>
          <a:prstGeom prst="rect">
            <a:avLst/>
          </a:prstGeom>
          <a:noFill/>
          <a:ln w="9525">
            <a:noFill/>
            <a:miter lim="800000"/>
            <a:headEnd/>
            <a:tailEnd/>
          </a:ln>
        </p:spPr>
      </p:pic>
      <p:sp>
        <p:nvSpPr>
          <p:cNvPr id="101381" name="Text Box 5"/>
          <p:cNvSpPr txBox="1">
            <a:spLocks noChangeArrowheads="1"/>
          </p:cNvSpPr>
          <p:nvPr/>
        </p:nvSpPr>
        <p:spPr bwMode="auto">
          <a:xfrm>
            <a:off x="107950" y="5516563"/>
            <a:ext cx="3548063" cy="658812"/>
          </a:xfrm>
          <a:prstGeom prst="rect">
            <a:avLst/>
          </a:prstGeom>
          <a:noFill/>
          <a:ln w="19050">
            <a:solidFill>
              <a:schemeClr val="tx1"/>
            </a:solidFill>
            <a:miter lim="800000"/>
            <a:headEnd/>
            <a:tailEnd/>
          </a:ln>
        </p:spPr>
        <p:txBody>
          <a:bodyPr>
            <a:spAutoFit/>
          </a:bodyPr>
          <a:lstStyle/>
          <a:p>
            <a:r>
              <a:rPr lang="en-US" sz="1200" b="0"/>
              <a:t>ASTM: E2172-01 Standard Guide for Conducting Laboratory Soil Toxicity Tests with the Nematode </a:t>
            </a:r>
            <a:r>
              <a:rPr lang="en-US" sz="1200" b="0" i="1"/>
              <a:t>Caenorhabditis elegans</a:t>
            </a:r>
            <a:endParaRPr lang="cs-CZ" sz="1200" b="0" i="1"/>
          </a:p>
        </p:txBody>
      </p:sp>
      <p:sp>
        <p:nvSpPr>
          <p:cNvPr id="101382" name="Rectangle 6"/>
          <p:cNvSpPr>
            <a:spLocks noGrp="1" noChangeArrowheads="1"/>
          </p:cNvSpPr>
          <p:nvPr>
            <p:ph type="body" idx="1"/>
          </p:nvPr>
        </p:nvSpPr>
        <p:spPr>
          <a:xfrm>
            <a:off x="3708400" y="1341438"/>
            <a:ext cx="5246688" cy="5516562"/>
          </a:xfrm>
        </p:spPr>
        <p:txBody>
          <a:bodyPr/>
          <a:lstStyle/>
          <a:p>
            <a:pPr eaLnBrk="1" hangingPunct="1">
              <a:lnSpc>
                <a:spcPct val="90000"/>
              </a:lnSpc>
            </a:pPr>
            <a:r>
              <a:rPr lang="cs-CZ" i="1" smtClean="0"/>
              <a:t>C. elegans</a:t>
            </a:r>
            <a:r>
              <a:rPr lang="cs-CZ" smtClean="0"/>
              <a:t> se chová na agarových plotnách s nárůstem </a:t>
            </a:r>
            <a:r>
              <a:rPr lang="cs-CZ" i="1" smtClean="0"/>
              <a:t>E. coli</a:t>
            </a:r>
          </a:p>
          <a:p>
            <a:pPr eaLnBrk="1" hangingPunct="1">
              <a:lnSpc>
                <a:spcPct val="90000"/>
              </a:lnSpc>
            </a:pPr>
            <a:r>
              <a:rPr lang="cs-CZ" smtClean="0"/>
              <a:t>Nutné jsou aseptické techniky a opatrné zacházení</a:t>
            </a:r>
          </a:p>
          <a:p>
            <a:pPr eaLnBrk="1" hangingPunct="1">
              <a:lnSpc>
                <a:spcPct val="90000"/>
              </a:lnSpc>
            </a:pPr>
            <a:r>
              <a:rPr lang="cs-CZ" smtClean="0"/>
              <a:t>Několik medií – NGM – Nematode Growth Medium, LB – agar, K – roztok apod.</a:t>
            </a:r>
          </a:p>
          <a:p>
            <a:pPr eaLnBrk="1" hangingPunct="1">
              <a:lnSpc>
                <a:spcPct val="90000"/>
              </a:lnSpc>
            </a:pPr>
            <a:r>
              <a:rPr lang="cs-CZ" smtClean="0"/>
              <a:t>Po 1-2 měsících se přesazuje na nové plotny</a:t>
            </a:r>
          </a:p>
          <a:p>
            <a:pPr eaLnBrk="1" hangingPunct="1">
              <a:lnSpc>
                <a:spcPct val="90000"/>
              </a:lnSpc>
            </a:pPr>
            <a:r>
              <a:rPr lang="cs-CZ" smtClean="0"/>
              <a:t>Při nedostatku potravy se vyvinout tzv. Dauerovy larvy</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cs-CZ" i="1" smtClean="0"/>
              <a:t>C. Elegans</a:t>
            </a:r>
            <a:r>
              <a:rPr lang="cs-CZ" smtClean="0"/>
              <a:t> test</a:t>
            </a:r>
          </a:p>
        </p:txBody>
      </p:sp>
      <p:sp>
        <p:nvSpPr>
          <p:cNvPr id="102403" name="Rectangle 3"/>
          <p:cNvSpPr>
            <a:spLocks noGrp="1" noChangeArrowheads="1"/>
          </p:cNvSpPr>
          <p:nvPr>
            <p:ph type="body" idx="1"/>
          </p:nvPr>
        </p:nvSpPr>
        <p:spPr>
          <a:xfrm>
            <a:off x="755650" y="1341438"/>
            <a:ext cx="8199438" cy="5516562"/>
          </a:xfrm>
        </p:spPr>
        <p:txBody>
          <a:bodyPr/>
          <a:lstStyle/>
          <a:p>
            <a:pPr eaLnBrk="1" hangingPunct="1">
              <a:lnSpc>
                <a:spcPct val="80000"/>
              </a:lnSpc>
            </a:pPr>
            <a:r>
              <a:rPr lang="cs-CZ" sz="2000" smtClean="0"/>
              <a:t>Protože testovací organismy by měly být stejné věkové a váhové kategorie, použije se synchronizovaná kultura nematod: ošetření kultury roztokem chlornanu a hydroxidu sodného (SAVO) - vajíčka rezistentní, dospělce usmrtí; pak cca 3-4 dny staré hlístice</a:t>
            </a:r>
          </a:p>
          <a:p>
            <a:pPr eaLnBrk="1" hangingPunct="1">
              <a:lnSpc>
                <a:spcPct val="80000"/>
              </a:lnSpc>
            </a:pPr>
            <a:endParaRPr lang="cs-CZ" sz="2000" smtClean="0"/>
          </a:p>
          <a:p>
            <a:pPr eaLnBrk="1" hangingPunct="1">
              <a:lnSpc>
                <a:spcPct val="80000"/>
              </a:lnSpc>
            </a:pPr>
            <a:r>
              <a:rPr lang="cs-CZ" sz="2000" smtClean="0"/>
              <a:t>připraví se varianty půd ve větších objemech; poté na petriho miskách (Ø 3,5) menší navážky + testovací organismy (10 jedinců)</a:t>
            </a:r>
          </a:p>
          <a:p>
            <a:pPr eaLnBrk="1" hangingPunct="1">
              <a:lnSpc>
                <a:spcPct val="80000"/>
              </a:lnSpc>
            </a:pPr>
            <a:endParaRPr lang="cs-CZ" sz="2000" smtClean="0"/>
          </a:p>
          <a:p>
            <a:pPr eaLnBrk="1" hangingPunct="1">
              <a:lnSpc>
                <a:spcPct val="80000"/>
              </a:lnSpc>
            </a:pPr>
            <a:r>
              <a:rPr lang="cs-CZ" sz="2000" smtClean="0"/>
              <a:t>po 24h. pokusu (20°C ve tmě) se provede speciální extrakce (Ludox® - koloidní suspenze) + centrifugace; nematoda jsou na povrchu supernatantu - přemístíme je na petriho misku s médiem a počítají se mrtví jedinci (bez pohybu při dráždění); spočítá se LC50</a:t>
            </a:r>
          </a:p>
          <a:p>
            <a:pPr eaLnBrk="1" hangingPunct="1">
              <a:lnSpc>
                <a:spcPct val="80000"/>
              </a:lnSpc>
            </a:pPr>
            <a:endParaRPr lang="cs-CZ" sz="2000" smtClean="0"/>
          </a:p>
          <a:p>
            <a:pPr eaLnBrk="1" hangingPunct="1">
              <a:lnSpc>
                <a:spcPct val="80000"/>
              </a:lnSpc>
            </a:pPr>
            <a:r>
              <a:rPr lang="cs-CZ" sz="2000" smtClean="0"/>
              <a:t>kontrola pro validitu měření by měla mít 80% výtěžnost nematod z půdy a v kontrole 90% přežívání</a:t>
            </a:r>
          </a:p>
          <a:p>
            <a:pPr eaLnBrk="1" hangingPunct="1">
              <a:lnSpc>
                <a:spcPct val="80000"/>
              </a:lnSpc>
            </a:pPr>
            <a:endParaRPr lang="cs-CZ" sz="2000" smtClean="0"/>
          </a:p>
          <a:p>
            <a:pPr eaLnBrk="1" hangingPunct="1">
              <a:lnSpc>
                <a:spcPct val="80000"/>
              </a:lnSpc>
            </a:pPr>
            <a:r>
              <a:rPr lang="cs-CZ" sz="2000" smtClean="0"/>
              <a:t>pokud je test delší než 24h. musíme zajistit potravu - inokulum </a:t>
            </a:r>
            <a:r>
              <a:rPr lang="cs-CZ" sz="2000" i="1" smtClean="0"/>
              <a:t>E.coli</a:t>
            </a:r>
          </a:p>
          <a:p>
            <a:pPr eaLnBrk="1" hangingPunct="1">
              <a:lnSpc>
                <a:spcPct val="80000"/>
              </a:lnSpc>
            </a:pPr>
            <a:endParaRPr lang="cs-CZ" sz="2000" i="1"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cs-CZ" smtClean="0"/>
              <a:t>Postup</a:t>
            </a:r>
          </a:p>
        </p:txBody>
      </p:sp>
      <p:pic>
        <p:nvPicPr>
          <p:cNvPr id="103427" name="Picture 3" descr="082"/>
          <p:cNvPicPr>
            <a:picLocks noChangeAspect="1" noChangeArrowheads="1"/>
          </p:cNvPicPr>
          <p:nvPr/>
        </p:nvPicPr>
        <p:blipFill>
          <a:blip r:embed="rId2" cstate="print"/>
          <a:srcRect l="21249" t="16873" r="21875" b="35345"/>
          <a:stretch>
            <a:fillRect/>
          </a:stretch>
        </p:blipFill>
        <p:spPr bwMode="auto">
          <a:xfrm>
            <a:off x="3203575" y="0"/>
            <a:ext cx="5940425" cy="6858000"/>
          </a:xfrm>
          <a:prstGeom prst="rect">
            <a:avLst/>
          </a:prstGeom>
          <a:noFill/>
          <a:ln w="57150">
            <a:noFill/>
            <a:miter lim="800000"/>
            <a:headEnd/>
            <a:tailEnd/>
          </a:ln>
        </p:spPr>
      </p:pic>
      <p:sp>
        <p:nvSpPr>
          <p:cNvPr id="103428" name="Rectangle 4"/>
          <p:cNvSpPr>
            <a:spLocks noGrp="1" noChangeArrowheads="1"/>
          </p:cNvSpPr>
          <p:nvPr>
            <p:ph type="body" idx="1"/>
          </p:nvPr>
        </p:nvSpPr>
        <p:spPr>
          <a:xfrm>
            <a:off x="0" y="1484313"/>
            <a:ext cx="3348038" cy="5373687"/>
          </a:xfrm>
        </p:spPr>
        <p:txBody>
          <a:bodyPr/>
          <a:lstStyle/>
          <a:p>
            <a:pPr eaLnBrk="1" hangingPunct="1"/>
            <a:r>
              <a:rPr lang="cs-CZ" sz="2000" smtClean="0"/>
              <a:t>Kontaminovanou půdu lze připravit předem</a:t>
            </a:r>
          </a:p>
          <a:p>
            <a:pPr eaLnBrk="1" hangingPunct="1"/>
            <a:r>
              <a:rPr lang="cs-CZ" sz="2000" smtClean="0"/>
              <a:t>Nutný je kvalitní mikroskop</a:t>
            </a:r>
          </a:p>
          <a:p>
            <a:pPr eaLnBrk="1" hangingPunct="1"/>
            <a:r>
              <a:rPr lang="cs-CZ" sz="2000" smtClean="0"/>
              <a:t>Tento test je méně ekologicky relevantní než ostatní půdní testy:</a:t>
            </a:r>
          </a:p>
          <a:p>
            <a:pPr eaLnBrk="1" hangingPunct="1">
              <a:buFont typeface="Wingdings" pitchFamily="2" charset="2"/>
              <a:buNone/>
            </a:pPr>
            <a:r>
              <a:rPr lang="cs-CZ" sz="2000" smtClean="0"/>
              <a:t> - hodně vodné fáze</a:t>
            </a:r>
          </a:p>
          <a:p>
            <a:pPr eaLnBrk="1" hangingPunct="1">
              <a:buFont typeface="Wingdings" pitchFamily="2" charset="2"/>
              <a:buNone/>
            </a:pPr>
            <a:r>
              <a:rPr lang="cs-CZ" sz="2000" smtClean="0"/>
              <a:t> - krátké trvání</a:t>
            </a:r>
          </a:p>
          <a:p>
            <a:pPr eaLnBrk="1" hangingPunct="1">
              <a:buFont typeface="Wingdings" pitchFamily="2" charset="2"/>
              <a:buNone/>
            </a:pPr>
            <a:r>
              <a:rPr lang="cs-CZ" sz="2000" smtClean="0"/>
              <a:t> = rychlý screeningový test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cs-CZ" smtClean="0"/>
              <a:t>Testy s prospěšnými členovci</a:t>
            </a:r>
          </a:p>
        </p:txBody>
      </p:sp>
      <p:sp>
        <p:nvSpPr>
          <p:cNvPr id="104451" name="Rectangle 3"/>
          <p:cNvSpPr>
            <a:spLocks noGrp="1" noChangeArrowheads="1"/>
          </p:cNvSpPr>
          <p:nvPr>
            <p:ph type="body" idx="1"/>
          </p:nvPr>
        </p:nvSpPr>
        <p:spPr>
          <a:xfrm>
            <a:off x="755650" y="1341438"/>
            <a:ext cx="8199438" cy="5516562"/>
          </a:xfrm>
        </p:spPr>
        <p:txBody>
          <a:bodyPr/>
          <a:lstStyle/>
          <a:p>
            <a:pPr eaLnBrk="1" hangingPunct="1">
              <a:lnSpc>
                <a:spcPct val="80000"/>
              </a:lnSpc>
            </a:pPr>
            <a:r>
              <a:rPr lang="cs-CZ" sz="2000" smtClean="0"/>
              <a:t>existuje pojem "užiteční členovci", spojen s ochranou před účinkem pesticidů na necílové organismy, například na pavouky, hmyz a roztoče  které jsou přímo prospěšné, neboť v ekosystémech fungují proti škůdcům (predátoři a parazité škůdců)</a:t>
            </a:r>
          </a:p>
          <a:p>
            <a:pPr eaLnBrk="1" hangingPunct="1">
              <a:lnSpc>
                <a:spcPct val="80000"/>
              </a:lnSpc>
            </a:pPr>
            <a:endParaRPr lang="cs-CZ" sz="2000" smtClean="0"/>
          </a:p>
          <a:p>
            <a:pPr eaLnBrk="1" hangingPunct="1">
              <a:lnSpc>
                <a:spcPct val="80000"/>
              </a:lnSpc>
            </a:pPr>
            <a:r>
              <a:rPr lang="cs-CZ" sz="2000" smtClean="0"/>
              <a:t>existuje skupina IOBC (International Organisation for Biological and Integrated Control of Noxious Animals and Plants) - připravila cca 30 testů v 3 stupňovém schématu hodnocení rizik (vychází z testů BBA a spolupracuje s BART)</a:t>
            </a:r>
          </a:p>
          <a:p>
            <a:pPr eaLnBrk="1" hangingPunct="1">
              <a:lnSpc>
                <a:spcPct val="80000"/>
              </a:lnSpc>
            </a:pPr>
            <a:endParaRPr lang="cs-CZ" sz="2000" smtClean="0"/>
          </a:p>
          <a:p>
            <a:pPr eaLnBrk="1" hangingPunct="1">
              <a:lnSpc>
                <a:spcPct val="80000"/>
              </a:lnSpc>
            </a:pPr>
            <a:r>
              <a:rPr lang="cs-CZ" sz="2000" smtClean="0"/>
              <a:t>cca 6 testů na blanokřídlých</a:t>
            </a:r>
          </a:p>
          <a:p>
            <a:pPr eaLnBrk="1" hangingPunct="1">
              <a:lnSpc>
                <a:spcPct val="80000"/>
              </a:lnSpc>
            </a:pPr>
            <a:r>
              <a:rPr lang="cs-CZ" sz="2000" smtClean="0"/>
              <a:t>4 testy na broucích</a:t>
            </a:r>
          </a:p>
          <a:p>
            <a:pPr eaLnBrk="1" hangingPunct="1">
              <a:lnSpc>
                <a:spcPct val="80000"/>
              </a:lnSpc>
            </a:pPr>
            <a:r>
              <a:rPr lang="cs-CZ" sz="2000" smtClean="0"/>
              <a:t>2 testy na dvoukřídlých</a:t>
            </a:r>
          </a:p>
          <a:p>
            <a:pPr eaLnBrk="1" hangingPunct="1">
              <a:lnSpc>
                <a:spcPct val="80000"/>
              </a:lnSpc>
            </a:pPr>
            <a:r>
              <a:rPr lang="cs-CZ" sz="2000" smtClean="0"/>
              <a:t>jeden na síťokřídlých</a:t>
            </a:r>
          </a:p>
          <a:p>
            <a:pPr eaLnBrk="1" hangingPunct="1">
              <a:lnSpc>
                <a:spcPct val="80000"/>
              </a:lnSpc>
            </a:pPr>
            <a:r>
              <a:rPr lang="cs-CZ" sz="2000" smtClean="0"/>
              <a:t>jeden na plošticích</a:t>
            </a:r>
          </a:p>
          <a:p>
            <a:pPr eaLnBrk="1" hangingPunct="1">
              <a:lnSpc>
                <a:spcPct val="80000"/>
              </a:lnSpc>
            </a:pPr>
            <a:r>
              <a:rPr lang="cs-CZ" sz="2000" smtClean="0"/>
              <a:t>3 na roztočích</a:t>
            </a:r>
          </a:p>
          <a:p>
            <a:pPr eaLnBrk="1" hangingPunct="1">
              <a:lnSpc>
                <a:spcPct val="80000"/>
              </a:lnSpc>
            </a:pPr>
            <a:r>
              <a:rPr lang="cs-CZ" sz="2000" smtClean="0"/>
              <a:t>jeden na pavoucích</a:t>
            </a:r>
          </a:p>
          <a:p>
            <a:pPr eaLnBrk="1" hangingPunct="1">
              <a:lnSpc>
                <a:spcPct val="80000"/>
              </a:lnSpc>
            </a:pPr>
            <a:r>
              <a:rPr lang="cs-CZ" sz="2000" smtClean="0"/>
              <a:t>jeden na patogenní houbě</a:t>
            </a:r>
          </a:p>
        </p:txBody>
      </p:sp>
      <p:pic>
        <p:nvPicPr>
          <p:cNvPr id="104452" name="Picture 4"/>
          <p:cNvPicPr>
            <a:picLocks noChangeAspect="1" noChangeArrowheads="1"/>
          </p:cNvPicPr>
          <p:nvPr/>
        </p:nvPicPr>
        <p:blipFill>
          <a:blip r:embed="rId2" cstate="print"/>
          <a:srcRect/>
          <a:stretch>
            <a:fillRect/>
          </a:stretch>
        </p:blipFill>
        <p:spPr bwMode="auto">
          <a:xfrm>
            <a:off x="4572000" y="4005263"/>
            <a:ext cx="4017963" cy="2513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vyššími rostlinami</a:t>
            </a:r>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smtClean="0"/>
              <a:t>Testy s vyššími rostlinami</a:t>
            </a:r>
            <a:endParaRPr lang="en-US" smtClean="0"/>
          </a:p>
        </p:txBody>
      </p:sp>
      <p:sp>
        <p:nvSpPr>
          <p:cNvPr id="106499" name="Rectangle 3"/>
          <p:cNvSpPr>
            <a:spLocks noGrp="1" noChangeArrowheads="1"/>
          </p:cNvSpPr>
          <p:nvPr>
            <p:ph type="body" idx="1"/>
          </p:nvPr>
        </p:nvSpPr>
        <p:spPr>
          <a:xfrm>
            <a:off x="755650" y="1341438"/>
            <a:ext cx="8199438" cy="5472112"/>
          </a:xfrm>
        </p:spPr>
        <p:txBody>
          <a:bodyPr/>
          <a:lstStyle/>
          <a:p>
            <a:pPr marL="533400" indent="-533400" eaLnBrk="1" hangingPunct="1">
              <a:lnSpc>
                <a:spcPct val="90000"/>
              </a:lnSpc>
            </a:pPr>
            <a:r>
              <a:rPr lang="cs-CZ" smtClean="0"/>
              <a:t>velké množství – obtížná přehlednost</a:t>
            </a:r>
          </a:p>
          <a:p>
            <a:pPr marL="533400" indent="-533400" eaLnBrk="1" hangingPunct="1">
              <a:lnSpc>
                <a:spcPct val="90000"/>
              </a:lnSpc>
            </a:pPr>
            <a:r>
              <a:rPr lang="en-US" smtClean="0"/>
              <a:t>dřívější testy zaměřené na klíčivost semen a elongaci kořene </a:t>
            </a:r>
            <a:r>
              <a:rPr lang="cs-CZ" smtClean="0"/>
              <a:t>jsou o</a:t>
            </a:r>
            <a:r>
              <a:rPr lang="en-US" smtClean="0"/>
              <a:t>značovány jako poměrně necitlivé a málo relevantní pro ekologii</a:t>
            </a:r>
          </a:p>
          <a:p>
            <a:pPr marL="533400" indent="-533400" eaLnBrk="1" hangingPunct="1">
              <a:lnSpc>
                <a:spcPct val="90000"/>
              </a:lnSpc>
            </a:pPr>
            <a:r>
              <a:rPr lang="en-US" smtClean="0"/>
              <a:t>pro relevantnější interopretace byly vyvinuty testy vícegenerační </a:t>
            </a:r>
            <a:r>
              <a:rPr lang="cs-CZ" smtClean="0"/>
              <a:t>s </a:t>
            </a:r>
            <a:r>
              <a:rPr lang="en-US" smtClean="0"/>
              <a:t>možnost</a:t>
            </a:r>
            <a:r>
              <a:rPr lang="cs-CZ" smtClean="0"/>
              <a:t>í</a:t>
            </a:r>
            <a:r>
              <a:rPr lang="en-US" smtClean="0"/>
              <a:t> studia subletálních účinků</a:t>
            </a:r>
            <a:endParaRPr lang="cs-CZ" smtClean="0"/>
          </a:p>
          <a:p>
            <a:pPr marL="533400" indent="-533400" algn="just" eaLnBrk="1" hangingPunct="1">
              <a:lnSpc>
                <a:spcPct val="90000"/>
              </a:lnSpc>
              <a:buFont typeface="Wingdings" pitchFamily="2" charset="2"/>
              <a:buNone/>
            </a:pPr>
            <a:endParaRPr lang="cs-CZ" sz="1800" b="1" smtClean="0"/>
          </a:p>
          <a:p>
            <a:pPr marL="533400" indent="-533400" algn="just" eaLnBrk="1" hangingPunct="1">
              <a:lnSpc>
                <a:spcPct val="90000"/>
              </a:lnSpc>
              <a:buFont typeface="Wingdings" pitchFamily="2" charset="2"/>
              <a:buNone/>
            </a:pPr>
            <a:r>
              <a:rPr lang="cs-CZ" sz="1800" b="1" smtClean="0"/>
              <a:t>Nejpoužívanější endpointy</a:t>
            </a:r>
          </a:p>
          <a:p>
            <a:pPr marL="533400" indent="-533400" algn="just" eaLnBrk="1" hangingPunct="1">
              <a:lnSpc>
                <a:spcPct val="90000"/>
              </a:lnSpc>
              <a:buFont typeface="Wingdings" pitchFamily="2" charset="2"/>
              <a:buNone/>
            </a:pPr>
            <a:endParaRPr lang="cs-CZ" sz="1800" b="1" smtClean="0"/>
          </a:p>
          <a:p>
            <a:pPr marL="533400" indent="-533400" algn="just" eaLnBrk="1" hangingPunct="1">
              <a:lnSpc>
                <a:spcPct val="90000"/>
              </a:lnSpc>
              <a:buFont typeface="Wingdings" pitchFamily="2" charset="2"/>
              <a:buAutoNum type="arabicPeriod"/>
            </a:pPr>
            <a:r>
              <a:rPr lang="cs-CZ" sz="1800" smtClean="0"/>
              <a:t>Klíčivost semen (půdní roztok) - nerelevantní</a:t>
            </a:r>
          </a:p>
          <a:p>
            <a:pPr marL="533400" indent="-533400" algn="just" eaLnBrk="1" hangingPunct="1">
              <a:lnSpc>
                <a:spcPct val="90000"/>
              </a:lnSpc>
              <a:buFont typeface="Wingdings" pitchFamily="2" charset="2"/>
              <a:buAutoNum type="arabicPeriod"/>
            </a:pPr>
            <a:r>
              <a:rPr lang="cs-CZ" sz="1800" smtClean="0"/>
              <a:t>Elongace kořene (půdní roztok či půda)</a:t>
            </a:r>
          </a:p>
          <a:p>
            <a:pPr marL="533400" indent="-533400" algn="just" eaLnBrk="1" hangingPunct="1">
              <a:lnSpc>
                <a:spcPct val="90000"/>
              </a:lnSpc>
              <a:buFont typeface="Wingdings" pitchFamily="2" charset="2"/>
              <a:buAutoNum type="arabicPeriod"/>
            </a:pPr>
            <a:r>
              <a:rPr lang="cs-CZ" sz="1800" smtClean="0"/>
              <a:t>Růst sazenic </a:t>
            </a:r>
          </a:p>
          <a:p>
            <a:pPr marL="533400" indent="-533400" algn="just" eaLnBrk="1" hangingPunct="1">
              <a:lnSpc>
                <a:spcPct val="90000"/>
              </a:lnSpc>
              <a:buFont typeface="Wingdings" pitchFamily="2" charset="2"/>
              <a:buAutoNum type="arabicPeriod"/>
            </a:pPr>
            <a:r>
              <a:rPr lang="cs-CZ" sz="1800" smtClean="0"/>
              <a:t>Produkce biomasy</a:t>
            </a:r>
          </a:p>
          <a:p>
            <a:pPr marL="533400" indent="-533400" algn="just" eaLnBrk="1" hangingPunct="1">
              <a:lnSpc>
                <a:spcPct val="90000"/>
              </a:lnSpc>
              <a:buFont typeface="Wingdings" pitchFamily="2" charset="2"/>
              <a:buAutoNum type="arabicPeriod"/>
            </a:pPr>
            <a:r>
              <a:rPr lang="cs-CZ" sz="1800" smtClean="0"/>
              <a:t>Životní cyklus (změny hmotnosti, počet květů, semen ..)</a:t>
            </a:r>
            <a:endParaRPr lang="en-US" sz="1800" smtClean="0"/>
          </a:p>
          <a:p>
            <a:pPr marL="533400" indent="-533400" algn="just" eaLnBrk="1" hangingPunct="1">
              <a:lnSpc>
                <a:spcPct val="90000"/>
              </a:lnSpc>
              <a:buFont typeface="Wingdings" pitchFamily="2" charset="2"/>
              <a:buAutoNum type="arabicPeriod"/>
            </a:pPr>
            <a:r>
              <a:rPr lang="cs-CZ" sz="1800" smtClean="0"/>
              <a:t>Enzymatický test</a:t>
            </a:r>
          </a:p>
          <a:p>
            <a:pPr marL="533400" indent="-533400" algn="just" eaLnBrk="1" hangingPunct="1">
              <a:lnSpc>
                <a:spcPct val="90000"/>
              </a:lnSpc>
              <a:buFont typeface="Wingdings" pitchFamily="2" charset="2"/>
              <a:buAutoNum type="arabicPeriod"/>
            </a:pPr>
            <a:r>
              <a:rPr lang="cs-CZ" sz="1800" smtClean="0"/>
              <a:t>Fyziologické testy (fotosyntéza, respirace)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381000" y="1412875"/>
            <a:ext cx="8382000" cy="4454525"/>
          </a:xfrm>
          <a:prstGeom prst="rect">
            <a:avLst/>
          </a:prstGeom>
          <a:solidFill>
            <a:schemeClr val="bg1"/>
          </a:solidFill>
          <a:ln w="9525">
            <a:noFill/>
            <a:miter lim="800000"/>
            <a:headEnd/>
            <a:tailEnd/>
          </a:ln>
        </p:spPr>
        <p:txBody>
          <a:bodyPr/>
          <a:lstStyle/>
          <a:p>
            <a:pPr marL="609600" indent="-609600" algn="just">
              <a:spcBef>
                <a:spcPct val="20000"/>
              </a:spcBef>
              <a:buClr>
                <a:schemeClr val="folHlink"/>
              </a:buClr>
              <a:buSzPct val="60000"/>
              <a:buFont typeface="Wingdings" pitchFamily="2" charset="2"/>
              <a:buChar char="n"/>
            </a:pPr>
            <a:r>
              <a:rPr lang="cs-CZ" b="0"/>
              <a:t>semena jsou exponovány v substrátu (křemenný písek), půdě toxické látce či přímo v kontaminované půdě z terénu a po 5 dnech se sleduje klíčivost - direct test</a:t>
            </a:r>
          </a:p>
          <a:p>
            <a:pPr marL="609600" indent="-609600" algn="just">
              <a:spcBef>
                <a:spcPct val="20000"/>
              </a:spcBef>
              <a:buClr>
                <a:schemeClr val="folHlink"/>
              </a:buClr>
              <a:buSzPct val="60000"/>
              <a:buFont typeface="Wingdings" pitchFamily="2" charset="2"/>
              <a:buChar char="n"/>
            </a:pPr>
            <a:r>
              <a:rPr lang="cs-CZ" b="0"/>
              <a:t>relativně necitlivý: semeno má bariéry pro vstup látky a energeticky je soběstačné, látka ho nemůže stresovat</a:t>
            </a:r>
          </a:p>
          <a:p>
            <a:pPr marL="609600" indent="-609600" algn="just">
              <a:spcBef>
                <a:spcPct val="20000"/>
              </a:spcBef>
              <a:buClr>
                <a:schemeClr val="folHlink"/>
              </a:buClr>
              <a:buSzPct val="60000"/>
              <a:buFont typeface="Wingdings" pitchFamily="2" charset="2"/>
              <a:buChar char="n"/>
            </a:pPr>
            <a:r>
              <a:rPr lang="cs-CZ" b="0"/>
              <a:t>postupy se v detailech liší, někdy bývá přímo spojen (US EPA) se sledováním délky kořene</a:t>
            </a:r>
          </a:p>
          <a:p>
            <a:pPr marL="609600" indent="-609600" algn="just">
              <a:spcBef>
                <a:spcPct val="20000"/>
              </a:spcBef>
              <a:buClr>
                <a:schemeClr val="folHlink"/>
              </a:buClr>
              <a:buSzPct val="60000"/>
              <a:buFont typeface="Wingdings" pitchFamily="2" charset="2"/>
              <a:buChar char="n"/>
            </a:pPr>
            <a:r>
              <a:rPr lang="cs-CZ" b="0"/>
              <a:t>jindy se ale vliv na délku kořene sleduje jako nepřímá expozice v roztoku</a:t>
            </a:r>
          </a:p>
          <a:p>
            <a:pPr marL="609600" indent="-609600" algn="just">
              <a:spcBef>
                <a:spcPct val="20000"/>
              </a:spcBef>
              <a:buClr>
                <a:schemeClr val="folHlink"/>
              </a:buClr>
              <a:buSzPct val="60000"/>
              <a:buFont typeface="Wingdings" pitchFamily="2" charset="2"/>
              <a:buChar char="n"/>
            </a:pPr>
            <a:endParaRPr lang="cs-CZ" b="0"/>
          </a:p>
          <a:p>
            <a:pPr marL="609600" indent="-609600" algn="just">
              <a:spcBef>
                <a:spcPct val="20000"/>
              </a:spcBef>
              <a:buClr>
                <a:schemeClr val="folHlink"/>
              </a:buClr>
              <a:buSzPct val="60000"/>
              <a:buFont typeface="Wingdings" pitchFamily="2" charset="2"/>
              <a:buNone/>
            </a:pPr>
            <a:r>
              <a:rPr lang="cs-CZ" sz="1600"/>
              <a:t>Test inhibice růstu kořene Sinapsis alba</a:t>
            </a:r>
          </a:p>
          <a:p>
            <a:pPr marL="609600" indent="-609600" algn="just">
              <a:spcBef>
                <a:spcPct val="20000"/>
              </a:spcBef>
              <a:buClr>
                <a:schemeClr val="folHlink"/>
              </a:buClr>
              <a:buSzPct val="60000"/>
              <a:buFont typeface="Wingdings" pitchFamily="2" charset="2"/>
              <a:buChar char="n"/>
            </a:pPr>
            <a:r>
              <a:rPr lang="cs-CZ" sz="1600" b="0"/>
              <a:t>72 hodin jsou semena vystavena roztoku látky (+kontrola)</a:t>
            </a:r>
          </a:p>
          <a:p>
            <a:pPr marL="609600" indent="-609600" algn="just">
              <a:spcBef>
                <a:spcPct val="20000"/>
              </a:spcBef>
              <a:buClr>
                <a:schemeClr val="folHlink"/>
              </a:buClr>
              <a:buSzPct val="60000"/>
              <a:buFont typeface="Wingdings" pitchFamily="2" charset="2"/>
              <a:buChar char="n"/>
            </a:pPr>
            <a:r>
              <a:rPr lang="cs-CZ" sz="1600" b="0"/>
              <a:t>20°C; 5ml roztoku na petriho misku; 30 semen na misku; tma</a:t>
            </a:r>
          </a:p>
          <a:p>
            <a:pPr marL="609600" indent="-609600" algn="just">
              <a:spcBef>
                <a:spcPct val="20000"/>
              </a:spcBef>
              <a:buClr>
                <a:schemeClr val="folHlink"/>
              </a:buClr>
              <a:buSzPct val="60000"/>
              <a:buFont typeface="Wingdings" pitchFamily="2" charset="2"/>
              <a:buChar char="n"/>
            </a:pPr>
            <a:r>
              <a:rPr lang="cs-CZ" sz="1600" b="0"/>
              <a:t>stanoví se délka kořene a počet vyklíčených semen</a:t>
            </a:r>
          </a:p>
        </p:txBody>
      </p:sp>
      <p:sp>
        <p:nvSpPr>
          <p:cNvPr id="107523" name="Freeform 4"/>
          <p:cNvSpPr>
            <a:spLocks/>
          </p:cNvSpPr>
          <p:nvPr/>
        </p:nvSpPr>
        <p:spPr bwMode="auto">
          <a:xfrm>
            <a:off x="1395413" y="5857875"/>
            <a:ext cx="3619500" cy="735013"/>
          </a:xfrm>
          <a:custGeom>
            <a:avLst/>
            <a:gdLst>
              <a:gd name="T0" fmla="*/ 300037 w 2280"/>
              <a:gd name="T1" fmla="*/ 285750 h 463"/>
              <a:gd name="T2" fmla="*/ 176212 w 2280"/>
              <a:gd name="T3" fmla="*/ 371475 h 463"/>
              <a:gd name="T4" fmla="*/ 52388 w 2280"/>
              <a:gd name="T5" fmla="*/ 400050 h 463"/>
              <a:gd name="T6" fmla="*/ 4762 w 2280"/>
              <a:gd name="T7" fmla="*/ 342900 h 463"/>
              <a:gd name="T8" fmla="*/ 14287 w 2280"/>
              <a:gd name="T9" fmla="*/ 276225 h 463"/>
              <a:gd name="T10" fmla="*/ 100012 w 2280"/>
              <a:gd name="T11" fmla="*/ 247650 h 463"/>
              <a:gd name="T12" fmla="*/ 347662 w 2280"/>
              <a:gd name="T13" fmla="*/ 238125 h 463"/>
              <a:gd name="T14" fmla="*/ 414338 w 2280"/>
              <a:gd name="T15" fmla="*/ 85725 h 463"/>
              <a:gd name="T16" fmla="*/ 423863 w 2280"/>
              <a:gd name="T17" fmla="*/ 57150 h 463"/>
              <a:gd name="T18" fmla="*/ 566737 w 2280"/>
              <a:gd name="T19" fmla="*/ 0 h 463"/>
              <a:gd name="T20" fmla="*/ 690562 w 2280"/>
              <a:gd name="T21" fmla="*/ 76200 h 463"/>
              <a:gd name="T22" fmla="*/ 681037 w 2280"/>
              <a:gd name="T23" fmla="*/ 171450 h 463"/>
              <a:gd name="T24" fmla="*/ 652462 w 2280"/>
              <a:gd name="T25" fmla="*/ 180975 h 463"/>
              <a:gd name="T26" fmla="*/ 509587 w 2280"/>
              <a:gd name="T27" fmla="*/ 247650 h 463"/>
              <a:gd name="T28" fmla="*/ 395287 w 2280"/>
              <a:gd name="T29" fmla="*/ 266700 h 463"/>
              <a:gd name="T30" fmla="*/ 490537 w 2280"/>
              <a:gd name="T31" fmla="*/ 361950 h 463"/>
              <a:gd name="T32" fmla="*/ 519112 w 2280"/>
              <a:gd name="T33" fmla="*/ 419100 h 463"/>
              <a:gd name="T34" fmla="*/ 595312 w 2280"/>
              <a:gd name="T35" fmla="*/ 504825 h 463"/>
              <a:gd name="T36" fmla="*/ 671512 w 2280"/>
              <a:gd name="T37" fmla="*/ 600075 h 463"/>
              <a:gd name="T38" fmla="*/ 766762 w 2280"/>
              <a:gd name="T39" fmla="*/ 647700 h 463"/>
              <a:gd name="T40" fmla="*/ 862013 w 2280"/>
              <a:gd name="T41" fmla="*/ 628650 h 463"/>
              <a:gd name="T42" fmla="*/ 976312 w 2280"/>
              <a:gd name="T43" fmla="*/ 571500 h 463"/>
              <a:gd name="T44" fmla="*/ 1423987 w 2280"/>
              <a:gd name="T45" fmla="*/ 561975 h 463"/>
              <a:gd name="T46" fmla="*/ 1709738 w 2280"/>
              <a:gd name="T47" fmla="*/ 514350 h 463"/>
              <a:gd name="T48" fmla="*/ 2157412 w 2280"/>
              <a:gd name="T49" fmla="*/ 514350 h 463"/>
              <a:gd name="T50" fmla="*/ 2300287 w 2280"/>
              <a:gd name="T51" fmla="*/ 476250 h 463"/>
              <a:gd name="T52" fmla="*/ 2490787 w 2280"/>
              <a:gd name="T53" fmla="*/ 447675 h 463"/>
              <a:gd name="T54" fmla="*/ 2824162 w 2280"/>
              <a:gd name="T55" fmla="*/ 457200 h 463"/>
              <a:gd name="T56" fmla="*/ 3176587 w 2280"/>
              <a:gd name="T57" fmla="*/ 542925 h 463"/>
              <a:gd name="T58" fmla="*/ 3595688 w 2280"/>
              <a:gd name="T59" fmla="*/ 561975 h 463"/>
              <a:gd name="T60" fmla="*/ 3281363 w 2280"/>
              <a:gd name="T61" fmla="*/ 600075 h 463"/>
              <a:gd name="T62" fmla="*/ 3024187 w 2280"/>
              <a:gd name="T63" fmla="*/ 590550 h 463"/>
              <a:gd name="T64" fmla="*/ 2786062 w 2280"/>
              <a:gd name="T65" fmla="*/ 523875 h 463"/>
              <a:gd name="T66" fmla="*/ 2433637 w 2280"/>
              <a:gd name="T67" fmla="*/ 590550 h 463"/>
              <a:gd name="T68" fmla="*/ 1500187 w 2280"/>
              <a:gd name="T69" fmla="*/ 628650 h 463"/>
              <a:gd name="T70" fmla="*/ 985837 w 2280"/>
              <a:gd name="T71" fmla="*/ 685800 h 463"/>
              <a:gd name="T72" fmla="*/ 957262 w 2280"/>
              <a:gd name="T73" fmla="*/ 695325 h 463"/>
              <a:gd name="T74" fmla="*/ 928687 w 2280"/>
              <a:gd name="T75" fmla="*/ 714375 h 463"/>
              <a:gd name="T76" fmla="*/ 871538 w 2280"/>
              <a:gd name="T77" fmla="*/ 733425 h 463"/>
              <a:gd name="T78" fmla="*/ 700087 w 2280"/>
              <a:gd name="T79" fmla="*/ 723900 h 463"/>
              <a:gd name="T80" fmla="*/ 585787 w 2280"/>
              <a:gd name="T81" fmla="*/ 638175 h 463"/>
              <a:gd name="T82" fmla="*/ 471487 w 2280"/>
              <a:gd name="T83" fmla="*/ 533400 h 463"/>
              <a:gd name="T84" fmla="*/ 347662 w 2280"/>
              <a:gd name="T85" fmla="*/ 371475 h 463"/>
              <a:gd name="T86" fmla="*/ 300037 w 2280"/>
              <a:gd name="T87" fmla="*/ 285750 h 4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80"/>
              <a:gd name="T133" fmla="*/ 0 h 463"/>
              <a:gd name="T134" fmla="*/ 2280 w 2280"/>
              <a:gd name="T135" fmla="*/ 463 h 4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80" h="463">
                <a:moveTo>
                  <a:pt x="189" y="180"/>
                </a:moveTo>
                <a:cubicBezTo>
                  <a:pt x="151" y="190"/>
                  <a:pt x="142" y="213"/>
                  <a:pt x="111" y="234"/>
                </a:cubicBezTo>
                <a:cubicBezTo>
                  <a:pt x="90" y="266"/>
                  <a:pt x="68" y="258"/>
                  <a:pt x="33" y="252"/>
                </a:cubicBezTo>
                <a:cubicBezTo>
                  <a:pt x="28" y="247"/>
                  <a:pt x="4" y="225"/>
                  <a:pt x="3" y="216"/>
                </a:cubicBezTo>
                <a:cubicBezTo>
                  <a:pt x="2" y="202"/>
                  <a:pt x="0" y="185"/>
                  <a:pt x="9" y="174"/>
                </a:cubicBezTo>
                <a:cubicBezTo>
                  <a:pt x="21" y="159"/>
                  <a:pt x="44" y="157"/>
                  <a:pt x="63" y="156"/>
                </a:cubicBezTo>
                <a:cubicBezTo>
                  <a:pt x="115" y="154"/>
                  <a:pt x="167" y="152"/>
                  <a:pt x="219" y="150"/>
                </a:cubicBezTo>
                <a:cubicBezTo>
                  <a:pt x="230" y="118"/>
                  <a:pt x="246" y="84"/>
                  <a:pt x="261" y="54"/>
                </a:cubicBezTo>
                <a:cubicBezTo>
                  <a:pt x="264" y="48"/>
                  <a:pt x="263" y="40"/>
                  <a:pt x="267" y="36"/>
                </a:cubicBezTo>
                <a:cubicBezTo>
                  <a:pt x="294" y="9"/>
                  <a:pt x="321" y="6"/>
                  <a:pt x="357" y="0"/>
                </a:cubicBezTo>
                <a:cubicBezTo>
                  <a:pt x="397" y="8"/>
                  <a:pt x="412" y="14"/>
                  <a:pt x="435" y="48"/>
                </a:cubicBezTo>
                <a:cubicBezTo>
                  <a:pt x="433" y="68"/>
                  <a:pt x="436" y="89"/>
                  <a:pt x="429" y="108"/>
                </a:cubicBezTo>
                <a:cubicBezTo>
                  <a:pt x="427" y="114"/>
                  <a:pt x="417" y="111"/>
                  <a:pt x="411" y="114"/>
                </a:cubicBezTo>
                <a:cubicBezTo>
                  <a:pt x="380" y="129"/>
                  <a:pt x="354" y="145"/>
                  <a:pt x="321" y="156"/>
                </a:cubicBezTo>
                <a:cubicBezTo>
                  <a:pt x="298" y="164"/>
                  <a:pt x="249" y="168"/>
                  <a:pt x="249" y="168"/>
                </a:cubicBezTo>
                <a:cubicBezTo>
                  <a:pt x="258" y="194"/>
                  <a:pt x="286" y="213"/>
                  <a:pt x="309" y="228"/>
                </a:cubicBezTo>
                <a:cubicBezTo>
                  <a:pt x="316" y="239"/>
                  <a:pt x="320" y="253"/>
                  <a:pt x="327" y="264"/>
                </a:cubicBezTo>
                <a:cubicBezTo>
                  <a:pt x="339" y="282"/>
                  <a:pt x="360" y="303"/>
                  <a:pt x="375" y="318"/>
                </a:cubicBezTo>
                <a:cubicBezTo>
                  <a:pt x="385" y="347"/>
                  <a:pt x="394" y="368"/>
                  <a:pt x="423" y="378"/>
                </a:cubicBezTo>
                <a:cubicBezTo>
                  <a:pt x="440" y="404"/>
                  <a:pt x="452" y="402"/>
                  <a:pt x="483" y="408"/>
                </a:cubicBezTo>
                <a:cubicBezTo>
                  <a:pt x="493" y="407"/>
                  <a:pt x="529" y="404"/>
                  <a:pt x="543" y="396"/>
                </a:cubicBezTo>
                <a:cubicBezTo>
                  <a:pt x="566" y="383"/>
                  <a:pt x="586" y="361"/>
                  <a:pt x="615" y="360"/>
                </a:cubicBezTo>
                <a:cubicBezTo>
                  <a:pt x="709" y="358"/>
                  <a:pt x="803" y="356"/>
                  <a:pt x="897" y="354"/>
                </a:cubicBezTo>
                <a:cubicBezTo>
                  <a:pt x="957" y="344"/>
                  <a:pt x="1017" y="334"/>
                  <a:pt x="1077" y="324"/>
                </a:cubicBezTo>
                <a:cubicBezTo>
                  <a:pt x="1178" y="328"/>
                  <a:pt x="1260" y="335"/>
                  <a:pt x="1359" y="324"/>
                </a:cubicBezTo>
                <a:cubicBezTo>
                  <a:pt x="1387" y="321"/>
                  <a:pt x="1421" y="306"/>
                  <a:pt x="1449" y="300"/>
                </a:cubicBezTo>
                <a:cubicBezTo>
                  <a:pt x="1489" y="291"/>
                  <a:pt x="1529" y="290"/>
                  <a:pt x="1569" y="282"/>
                </a:cubicBezTo>
                <a:cubicBezTo>
                  <a:pt x="1639" y="284"/>
                  <a:pt x="1709" y="285"/>
                  <a:pt x="1779" y="288"/>
                </a:cubicBezTo>
                <a:cubicBezTo>
                  <a:pt x="1853" y="292"/>
                  <a:pt x="1928" y="330"/>
                  <a:pt x="2001" y="342"/>
                </a:cubicBezTo>
                <a:cubicBezTo>
                  <a:pt x="2085" y="356"/>
                  <a:pt x="2193" y="352"/>
                  <a:pt x="2265" y="354"/>
                </a:cubicBezTo>
                <a:cubicBezTo>
                  <a:pt x="2173" y="385"/>
                  <a:pt x="2280" y="370"/>
                  <a:pt x="2067" y="378"/>
                </a:cubicBezTo>
                <a:cubicBezTo>
                  <a:pt x="2013" y="376"/>
                  <a:pt x="1959" y="377"/>
                  <a:pt x="1905" y="372"/>
                </a:cubicBezTo>
                <a:cubicBezTo>
                  <a:pt x="1874" y="369"/>
                  <a:pt x="1788" y="341"/>
                  <a:pt x="1755" y="330"/>
                </a:cubicBezTo>
                <a:cubicBezTo>
                  <a:pt x="1678" y="336"/>
                  <a:pt x="1610" y="367"/>
                  <a:pt x="1533" y="372"/>
                </a:cubicBezTo>
                <a:cubicBezTo>
                  <a:pt x="1335" y="385"/>
                  <a:pt x="1145" y="392"/>
                  <a:pt x="945" y="396"/>
                </a:cubicBezTo>
                <a:cubicBezTo>
                  <a:pt x="835" y="418"/>
                  <a:pt x="735" y="427"/>
                  <a:pt x="621" y="432"/>
                </a:cubicBezTo>
                <a:cubicBezTo>
                  <a:pt x="615" y="434"/>
                  <a:pt x="609" y="435"/>
                  <a:pt x="603" y="438"/>
                </a:cubicBezTo>
                <a:cubicBezTo>
                  <a:pt x="597" y="441"/>
                  <a:pt x="592" y="447"/>
                  <a:pt x="585" y="450"/>
                </a:cubicBezTo>
                <a:cubicBezTo>
                  <a:pt x="573" y="455"/>
                  <a:pt x="549" y="462"/>
                  <a:pt x="549" y="462"/>
                </a:cubicBezTo>
                <a:cubicBezTo>
                  <a:pt x="513" y="460"/>
                  <a:pt x="476" y="463"/>
                  <a:pt x="441" y="456"/>
                </a:cubicBezTo>
                <a:cubicBezTo>
                  <a:pt x="415" y="451"/>
                  <a:pt x="389" y="419"/>
                  <a:pt x="369" y="402"/>
                </a:cubicBezTo>
                <a:cubicBezTo>
                  <a:pt x="344" y="381"/>
                  <a:pt x="320" y="359"/>
                  <a:pt x="297" y="336"/>
                </a:cubicBezTo>
                <a:cubicBezTo>
                  <a:pt x="266" y="305"/>
                  <a:pt x="257" y="259"/>
                  <a:pt x="219" y="234"/>
                </a:cubicBezTo>
                <a:cubicBezTo>
                  <a:pt x="212" y="213"/>
                  <a:pt x="201" y="198"/>
                  <a:pt x="189" y="180"/>
                </a:cubicBezTo>
                <a:close/>
              </a:path>
            </a:pathLst>
          </a:custGeom>
          <a:solidFill>
            <a:schemeClr val="accent1"/>
          </a:solidFill>
          <a:ln w="9525">
            <a:solidFill>
              <a:schemeClr val="tx1"/>
            </a:solidFill>
            <a:round/>
            <a:headEnd/>
            <a:tailEnd/>
          </a:ln>
        </p:spPr>
        <p:txBody>
          <a:bodyPr/>
          <a:lstStyle/>
          <a:p>
            <a:endParaRPr lang="en-US"/>
          </a:p>
        </p:txBody>
      </p:sp>
      <p:sp>
        <p:nvSpPr>
          <p:cNvPr id="107524" name="Line 5"/>
          <p:cNvSpPr>
            <a:spLocks noChangeShapeType="1"/>
          </p:cNvSpPr>
          <p:nvPr/>
        </p:nvSpPr>
        <p:spPr bwMode="auto">
          <a:xfrm>
            <a:off x="1600200" y="6248400"/>
            <a:ext cx="304800" cy="457200"/>
          </a:xfrm>
          <a:prstGeom prst="line">
            <a:avLst/>
          </a:prstGeom>
          <a:noFill/>
          <a:ln w="9525">
            <a:solidFill>
              <a:schemeClr val="tx1"/>
            </a:solidFill>
            <a:round/>
            <a:headEnd type="triangle" w="med" len="med"/>
            <a:tailEnd type="triangle" w="med" len="med"/>
          </a:ln>
        </p:spPr>
        <p:txBody>
          <a:bodyPr/>
          <a:lstStyle/>
          <a:p>
            <a:endParaRPr lang="en-US"/>
          </a:p>
        </p:txBody>
      </p:sp>
      <p:sp>
        <p:nvSpPr>
          <p:cNvPr id="107525" name="Line 6"/>
          <p:cNvSpPr>
            <a:spLocks noChangeShapeType="1"/>
          </p:cNvSpPr>
          <p:nvPr/>
        </p:nvSpPr>
        <p:spPr bwMode="auto">
          <a:xfrm flipV="1">
            <a:off x="2209800" y="6172200"/>
            <a:ext cx="2743200" cy="76200"/>
          </a:xfrm>
          <a:prstGeom prst="line">
            <a:avLst/>
          </a:prstGeom>
          <a:noFill/>
          <a:ln w="9525">
            <a:solidFill>
              <a:schemeClr val="tx1"/>
            </a:solidFill>
            <a:round/>
            <a:headEnd type="triangle" w="med" len="med"/>
            <a:tailEnd type="triangle" w="med" len="med"/>
          </a:ln>
        </p:spPr>
        <p:txBody>
          <a:bodyPr/>
          <a:lstStyle/>
          <a:p>
            <a:endParaRPr lang="en-US"/>
          </a:p>
        </p:txBody>
      </p:sp>
      <p:sp>
        <p:nvSpPr>
          <p:cNvPr id="107526" name="Text Box 7"/>
          <p:cNvSpPr txBox="1">
            <a:spLocks noChangeArrowheads="1"/>
          </p:cNvSpPr>
          <p:nvPr/>
        </p:nvSpPr>
        <p:spPr bwMode="auto">
          <a:xfrm>
            <a:off x="669925" y="6356350"/>
            <a:ext cx="1157288" cy="366713"/>
          </a:xfrm>
          <a:prstGeom prst="rect">
            <a:avLst/>
          </a:prstGeom>
          <a:noFill/>
          <a:ln w="9525">
            <a:noFill/>
            <a:miter lim="800000"/>
            <a:headEnd/>
            <a:tailEnd/>
          </a:ln>
        </p:spPr>
        <p:txBody>
          <a:bodyPr wrap="none">
            <a:spAutoFit/>
          </a:bodyPr>
          <a:lstStyle/>
          <a:p>
            <a:r>
              <a:rPr lang="cs-CZ" b="0"/>
              <a:t>hypokotyl</a:t>
            </a:r>
          </a:p>
        </p:txBody>
      </p:sp>
      <p:sp>
        <p:nvSpPr>
          <p:cNvPr id="107527" name="Text Box 8"/>
          <p:cNvSpPr txBox="1">
            <a:spLocks noChangeArrowheads="1"/>
          </p:cNvSpPr>
          <p:nvPr/>
        </p:nvSpPr>
        <p:spPr bwMode="auto">
          <a:xfrm>
            <a:off x="2590800" y="5867400"/>
            <a:ext cx="1479550" cy="366713"/>
          </a:xfrm>
          <a:prstGeom prst="rect">
            <a:avLst/>
          </a:prstGeom>
          <a:noFill/>
          <a:ln w="9525">
            <a:noFill/>
            <a:miter lim="800000"/>
            <a:headEnd/>
            <a:tailEnd/>
          </a:ln>
        </p:spPr>
        <p:txBody>
          <a:bodyPr wrap="none">
            <a:spAutoFit/>
          </a:bodyPr>
          <a:lstStyle/>
          <a:p>
            <a:r>
              <a:rPr lang="cs-CZ" b="0"/>
              <a:t>délka kořene</a:t>
            </a:r>
          </a:p>
        </p:txBody>
      </p:sp>
      <p:sp>
        <p:nvSpPr>
          <p:cNvPr id="107528" name="Rectangle 9"/>
          <p:cNvSpPr>
            <a:spLocks noGrp="1" noChangeArrowheads="1"/>
          </p:cNvSpPr>
          <p:nvPr>
            <p:ph type="title"/>
          </p:nvPr>
        </p:nvSpPr>
        <p:spPr/>
        <p:txBody>
          <a:bodyPr/>
          <a:lstStyle/>
          <a:p>
            <a:pPr eaLnBrk="1" hangingPunct="1"/>
            <a:r>
              <a:rPr lang="cs-CZ" sz="2800" smtClean="0"/>
              <a:t>Testy klíčivosti a elongace kořene</a:t>
            </a:r>
            <a:endParaRPr lang="en-US" sz="2800" smtClean="0"/>
          </a:p>
        </p:txBody>
      </p:sp>
    </p:spTree>
  </p:cSld>
  <p:clrMapOvr>
    <a:masterClrMapping/>
  </p:clrMapOvr>
  <p:transition>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cs-CZ" smtClean="0"/>
              <a:t>Test růstu kořene</a:t>
            </a:r>
            <a:endParaRPr lang="en-US" smtClean="0"/>
          </a:p>
        </p:txBody>
      </p:sp>
      <p:sp>
        <p:nvSpPr>
          <p:cNvPr id="108547" name="Rectangle 3"/>
          <p:cNvSpPr>
            <a:spLocks noGrp="1" noChangeArrowheads="1"/>
          </p:cNvSpPr>
          <p:nvPr>
            <p:ph type="body" idx="1"/>
          </p:nvPr>
        </p:nvSpPr>
        <p:spPr/>
        <p:txBody>
          <a:bodyPr/>
          <a:lstStyle/>
          <a:p>
            <a:pPr eaLnBrk="1" hangingPunct="1"/>
            <a:r>
              <a:rPr lang="en-US" sz="1400" smtClean="0"/>
              <a:t>ISO 11269-1(1993): Soil quality -Determination of the effects of pollutants on soil flora – Part1: Method for the measurement of inhibition of root growth</a:t>
            </a:r>
            <a:endParaRPr lang="cs-CZ" sz="1400" smtClean="0"/>
          </a:p>
          <a:p>
            <a:pPr eaLnBrk="1" hangingPunct="1"/>
            <a:r>
              <a:rPr lang="cs-CZ" smtClean="0"/>
              <a:t>rozšířená se salátem </a:t>
            </a:r>
            <a:r>
              <a:rPr lang="cs-CZ" i="1" smtClean="0"/>
              <a:t>Lactuca sativa</a:t>
            </a:r>
          </a:p>
          <a:p>
            <a:pPr eaLnBrk="1" hangingPunct="1"/>
            <a:r>
              <a:rPr lang="cs-CZ" b="1" smtClean="0">
                <a:solidFill>
                  <a:schemeClr val="hlink"/>
                </a:solidFill>
              </a:rPr>
              <a:t>PRINCIP: </a:t>
            </a:r>
            <a:r>
              <a:rPr lang="en-US" smtClean="0"/>
              <a:t>Měří se délka kořenů předklíčeného salátu</a:t>
            </a:r>
            <a:r>
              <a:rPr lang="cs-CZ" smtClean="0"/>
              <a:t> </a:t>
            </a:r>
            <a:r>
              <a:rPr lang="en-US" smtClean="0"/>
              <a:t>v kontrole a zkoušeném vzorku po 5 dnech inkubace. Ekotoxicita vzorku je stanovena jako statisticky významný rozdíl v délce kořenů zkoušeného vzorku ve srovnání s kontrolou, popř. se stanoví hodnota EC50</a:t>
            </a:r>
            <a:r>
              <a:rPr lang="cs-CZ" smtClean="0"/>
              <a:t> z koncentrační (ředící) řady.</a:t>
            </a:r>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cs-CZ" smtClean="0"/>
              <a:t>Podmínky zkoušky</a:t>
            </a:r>
            <a:endParaRPr lang="en-US" smtClean="0"/>
          </a:p>
        </p:txBody>
      </p:sp>
      <p:sp>
        <p:nvSpPr>
          <p:cNvPr id="109571" name="Rectangle 3"/>
          <p:cNvSpPr>
            <a:spLocks noGrp="1" noChangeArrowheads="1"/>
          </p:cNvSpPr>
          <p:nvPr>
            <p:ph type="body" idx="1"/>
          </p:nvPr>
        </p:nvSpPr>
        <p:spPr/>
        <p:txBody>
          <a:bodyPr/>
          <a:lstStyle/>
          <a:p>
            <a:pPr eaLnBrk="1" hangingPunct="1">
              <a:buClr>
                <a:schemeClr val="tx1"/>
              </a:buClr>
              <a:buSzPct val="115000"/>
              <a:buFontTx/>
              <a:buChar char="•"/>
            </a:pPr>
            <a:r>
              <a:rPr lang="cs-CZ" smtClean="0"/>
              <a:t>Teplota: </a:t>
            </a:r>
            <a:r>
              <a:rPr lang="cs-CZ" b="1" smtClean="0"/>
              <a:t>24</a:t>
            </a:r>
            <a:r>
              <a:rPr lang="cs-CZ" b="1" smtClean="0">
                <a:cs typeface="Arial" pitchFamily="34" charset="0"/>
              </a:rPr>
              <a:t>°C</a:t>
            </a:r>
            <a:r>
              <a:rPr lang="cs-CZ" b="1" smtClean="0"/>
              <a:t> </a:t>
            </a:r>
            <a:r>
              <a:rPr lang="cs-CZ" b="1" smtClean="0">
                <a:cs typeface="Arial" pitchFamily="34" charset="0"/>
              </a:rPr>
              <a:t>±</a:t>
            </a:r>
            <a:r>
              <a:rPr lang="cs-CZ" b="1" smtClean="0"/>
              <a:t> </a:t>
            </a:r>
            <a:r>
              <a:rPr lang="cs-CZ" b="1" smtClean="0">
                <a:cs typeface="Arial" pitchFamily="34" charset="0"/>
              </a:rPr>
              <a:t>2°C</a:t>
            </a:r>
          </a:p>
          <a:p>
            <a:pPr eaLnBrk="1" hangingPunct="1">
              <a:buClr>
                <a:schemeClr val="tx1"/>
              </a:buClr>
              <a:buSzPct val="115000"/>
              <a:buFontTx/>
              <a:buChar char="•"/>
            </a:pPr>
            <a:r>
              <a:rPr lang="cs-CZ" smtClean="0"/>
              <a:t>pH: </a:t>
            </a:r>
            <a:r>
              <a:rPr lang="cs-CZ" b="1" smtClean="0"/>
              <a:t>6,0 – 8,0</a:t>
            </a:r>
          </a:p>
          <a:p>
            <a:pPr eaLnBrk="1" hangingPunct="1">
              <a:buClr>
                <a:schemeClr val="tx1"/>
              </a:buClr>
              <a:buSzPct val="115000"/>
              <a:buFontTx/>
              <a:buChar char="•"/>
            </a:pPr>
            <a:r>
              <a:rPr lang="cs-CZ" smtClean="0">
                <a:cs typeface="Arial" pitchFamily="34" charset="0"/>
              </a:rPr>
              <a:t>d</a:t>
            </a:r>
            <a:r>
              <a:rPr lang="cs-CZ" smtClean="0"/>
              <a:t>oba</a:t>
            </a:r>
            <a:r>
              <a:rPr lang="cs-CZ" smtClean="0">
                <a:cs typeface="Arial" pitchFamily="34" charset="0"/>
              </a:rPr>
              <a:t> expozice: </a:t>
            </a:r>
            <a:r>
              <a:rPr lang="cs-CZ" b="1" smtClean="0">
                <a:cs typeface="Arial" pitchFamily="34" charset="0"/>
              </a:rPr>
              <a:t>120h</a:t>
            </a:r>
            <a:r>
              <a:rPr lang="cs-CZ" b="1" smtClean="0"/>
              <a:t> </a:t>
            </a:r>
            <a:r>
              <a:rPr lang="cs-CZ" b="1" smtClean="0">
                <a:cs typeface="Arial" pitchFamily="34" charset="0"/>
              </a:rPr>
              <a:t>±</a:t>
            </a:r>
            <a:r>
              <a:rPr lang="cs-CZ" b="1" smtClean="0"/>
              <a:t> </a:t>
            </a:r>
            <a:r>
              <a:rPr lang="cs-CZ" b="1" smtClean="0">
                <a:cs typeface="Arial" pitchFamily="34" charset="0"/>
              </a:rPr>
              <a:t>2h</a:t>
            </a:r>
          </a:p>
          <a:p>
            <a:pPr eaLnBrk="1" hangingPunct="1">
              <a:buClr>
                <a:schemeClr val="tx1"/>
              </a:buClr>
              <a:buSzPct val="115000"/>
              <a:buFontTx/>
              <a:buChar char="•"/>
            </a:pPr>
            <a:r>
              <a:rPr lang="cs-CZ" smtClean="0">
                <a:cs typeface="Arial" pitchFamily="34" charset="0"/>
              </a:rPr>
              <a:t>množství vzorku: </a:t>
            </a:r>
            <a:r>
              <a:rPr lang="cs-CZ" b="1" smtClean="0"/>
              <a:t>200 až 300 g vlhkého vzorku</a:t>
            </a:r>
            <a:r>
              <a:rPr lang="cs-CZ" smtClean="0"/>
              <a:t> na zkušební nádobu </a:t>
            </a:r>
          </a:p>
          <a:p>
            <a:pPr eaLnBrk="1" hangingPunct="1">
              <a:buClr>
                <a:schemeClr val="tx1"/>
              </a:buClr>
              <a:buSzPct val="115000"/>
              <a:buFontTx/>
              <a:buChar char="•"/>
            </a:pPr>
            <a:r>
              <a:rPr lang="cs-CZ" smtClean="0"/>
              <a:t>počet zkoušených semen</a:t>
            </a:r>
            <a:r>
              <a:rPr lang="cs-CZ" b="1" smtClean="0"/>
              <a:t> – 15 předklíčených semen </a:t>
            </a:r>
            <a:r>
              <a:rPr lang="cs-CZ" smtClean="0"/>
              <a:t>v jedné zkušební nádobě </a:t>
            </a:r>
            <a:r>
              <a:rPr lang="cs-CZ" b="1" smtClean="0">
                <a:cs typeface="Arial" pitchFamily="34" charset="0"/>
              </a:rPr>
              <a:t> </a:t>
            </a:r>
          </a:p>
          <a:p>
            <a:pPr eaLnBrk="1" hangingPunct="1">
              <a:buClr>
                <a:schemeClr val="tx1"/>
              </a:buClr>
              <a:buSzPct val="115000"/>
              <a:buFontTx/>
              <a:buChar char="•"/>
            </a:pPr>
            <a:r>
              <a:rPr lang="cs-CZ" smtClean="0">
                <a:cs typeface="Arial" pitchFamily="34" charset="0"/>
              </a:rPr>
              <a:t>počet paralelních stanovení: </a:t>
            </a:r>
            <a:r>
              <a:rPr lang="cs-CZ" b="1" smtClean="0">
                <a:cs typeface="Arial" pitchFamily="34" charset="0"/>
              </a:rPr>
              <a:t>3 až 5</a:t>
            </a:r>
            <a:r>
              <a:rPr lang="cs-CZ" smtClean="0">
                <a:cs typeface="Arial" pitchFamily="34" charset="0"/>
              </a:rPr>
              <a:t> </a:t>
            </a:r>
            <a:endParaRPr lang="cs-CZ" smtClean="0"/>
          </a:p>
          <a:p>
            <a:pPr eaLnBrk="1" hangingPunct="1">
              <a:buClr>
                <a:schemeClr val="tx1"/>
              </a:buClr>
              <a:buSzPct val="115000"/>
              <a:buFontTx/>
              <a:buChar char="•"/>
            </a:pPr>
            <a:r>
              <a:rPr lang="cs-CZ" smtClean="0"/>
              <a:t>ostatní podmínky - </a:t>
            </a:r>
            <a:r>
              <a:rPr lang="cs-CZ" b="1" smtClean="0"/>
              <a:t>bez osvětlení</a:t>
            </a:r>
            <a:endParaRPr lang="en-US"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cs-CZ" smtClean="0"/>
              <a:t>Postup - detaily</a:t>
            </a:r>
            <a:endParaRPr lang="en-US" smtClean="0"/>
          </a:p>
        </p:txBody>
      </p:sp>
      <p:sp>
        <p:nvSpPr>
          <p:cNvPr id="110595" name="Rectangle 3"/>
          <p:cNvSpPr>
            <a:spLocks noGrp="1" noChangeArrowheads="1"/>
          </p:cNvSpPr>
          <p:nvPr>
            <p:ph type="body" idx="1"/>
          </p:nvPr>
        </p:nvSpPr>
        <p:spPr/>
        <p:txBody>
          <a:bodyPr/>
          <a:lstStyle/>
          <a:p>
            <a:pPr eaLnBrk="1" hangingPunct="1">
              <a:buClr>
                <a:schemeClr val="tx1"/>
              </a:buClr>
              <a:buFont typeface="Wingdings" pitchFamily="2" charset="2"/>
              <a:buChar char="l"/>
            </a:pPr>
            <a:r>
              <a:rPr lang="cs-CZ" b="1" smtClean="0"/>
              <a:t>Předklíčení semen</a:t>
            </a:r>
            <a:r>
              <a:rPr lang="cs-CZ" smtClean="0"/>
              <a:t> - na vrstvě filtračního papíru zvlhčené demineralizovanou vodou po dobu </a:t>
            </a:r>
            <a:r>
              <a:rPr lang="cs-CZ" b="1" smtClean="0"/>
              <a:t>36h až 48h</a:t>
            </a:r>
            <a:r>
              <a:rPr lang="cs-CZ" smtClean="0"/>
              <a:t>, při laboratorní teplotě bez regulace osvětlení. Pro zkoušku se vybírají naklíčená semena </a:t>
            </a:r>
            <a:r>
              <a:rPr lang="cs-CZ" b="1" smtClean="0"/>
              <a:t>s kořínkem, který je kratší než 2 mm.</a:t>
            </a:r>
          </a:p>
          <a:p>
            <a:pPr eaLnBrk="1" hangingPunct="1"/>
            <a:endParaRPr lang="en-US" smtClean="0"/>
          </a:p>
        </p:txBody>
      </p:sp>
      <p:pic>
        <p:nvPicPr>
          <p:cNvPr id="110596" name="Picture 4" descr="IMG_0215"/>
          <p:cNvPicPr>
            <a:picLocks noChangeAspect="1" noChangeArrowheads="1"/>
          </p:cNvPicPr>
          <p:nvPr/>
        </p:nvPicPr>
        <p:blipFill>
          <a:blip r:embed="rId2" cstate="print"/>
          <a:srcRect/>
          <a:stretch>
            <a:fillRect/>
          </a:stretch>
        </p:blipFill>
        <p:spPr bwMode="auto">
          <a:xfrm>
            <a:off x="3059113" y="4032250"/>
            <a:ext cx="3960812" cy="26336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sz="2800" smtClean="0"/>
              <a:t>Využití půdních biotestů při ochraně půd</a:t>
            </a:r>
            <a:endParaRPr lang="en-US" sz="2800" smtClean="0"/>
          </a:p>
        </p:txBody>
      </p:sp>
      <p:sp>
        <p:nvSpPr>
          <p:cNvPr id="680963" name="Rectangle 3"/>
          <p:cNvSpPr>
            <a:spLocks noGrp="1" noChangeArrowheads="1"/>
          </p:cNvSpPr>
          <p:nvPr>
            <p:ph type="body" idx="1"/>
          </p:nvPr>
        </p:nvSpPr>
        <p:spPr>
          <a:xfrm>
            <a:off x="755650" y="1412875"/>
            <a:ext cx="8137525" cy="5445125"/>
          </a:xfrm>
        </p:spPr>
        <p:txBody>
          <a:bodyPr/>
          <a:lstStyle/>
          <a:p>
            <a:pPr eaLnBrk="1" hangingPunct="1"/>
            <a:r>
              <a:rPr lang="cs-CZ" sz="2000" smtClean="0"/>
              <a:t>Zakotvení v legislativě = </a:t>
            </a:r>
            <a:r>
              <a:rPr lang="cs-CZ" sz="2000" b="1" smtClean="0"/>
              <a:t>PROČ</a:t>
            </a:r>
            <a:r>
              <a:rPr lang="cs-CZ" sz="2000" smtClean="0"/>
              <a:t> mají půdní biotesty své místo na slunci</a:t>
            </a:r>
          </a:p>
          <a:p>
            <a:pPr eaLnBrk="1" hangingPunct="1"/>
            <a:endParaRPr lang="cs-CZ" sz="2000" smtClean="0"/>
          </a:p>
          <a:p>
            <a:pPr eaLnBrk="1" hangingPunct="1"/>
            <a:r>
              <a:rPr lang="cs-CZ" sz="2000" smtClean="0"/>
              <a:t>Do teď zejména </a:t>
            </a:r>
            <a:r>
              <a:rPr lang="cs-CZ" sz="2000" b="1" smtClean="0">
                <a:solidFill>
                  <a:srgbClr val="FF0000"/>
                </a:solidFill>
              </a:rPr>
              <a:t>při hodnocení nebezpečnosti chemických látek a pesticidních přípravků</a:t>
            </a:r>
            <a:endParaRPr lang="en-US" sz="2000" b="1" smtClean="0">
              <a:solidFill>
                <a:srgbClr val="FF0000"/>
              </a:solidFill>
            </a:endParaRPr>
          </a:p>
          <a:p>
            <a:pPr eaLnBrk="1" hangingPunct="1"/>
            <a:endParaRPr lang="cs-CZ" sz="2000" smtClean="0"/>
          </a:p>
          <a:p>
            <a:pPr eaLnBrk="1" hangingPunct="1"/>
            <a:r>
              <a:rPr lang="cs-CZ" sz="2000" smtClean="0"/>
              <a:t>Silný nárůst zájmu o využití biotestů </a:t>
            </a:r>
            <a:r>
              <a:rPr lang="cs-CZ" sz="2000" b="1" smtClean="0">
                <a:solidFill>
                  <a:srgbClr val="FF0000"/>
                </a:solidFill>
              </a:rPr>
              <a:t>při hodnocení komplexních směsí</a:t>
            </a:r>
            <a:r>
              <a:rPr lang="cs-CZ" sz="2000" smtClean="0"/>
              <a:t> jako jsou odpady, kal ČOV, sedimenty, komposty, hnojiva apod.</a:t>
            </a:r>
            <a:endParaRPr lang="en-US" sz="2000" smtClean="0"/>
          </a:p>
          <a:p>
            <a:pPr eaLnBrk="1" hangingPunct="1"/>
            <a:endParaRPr lang="cs-CZ" sz="2000" smtClean="0"/>
          </a:p>
          <a:p>
            <a:pPr eaLnBrk="1" hangingPunct="1"/>
            <a:r>
              <a:rPr lang="cs-CZ" sz="2000" smtClean="0"/>
              <a:t>Velký potenciál biotestů </a:t>
            </a:r>
            <a:r>
              <a:rPr lang="cs-CZ" sz="2000" b="1" smtClean="0">
                <a:solidFill>
                  <a:srgbClr val="FF0000"/>
                </a:solidFill>
              </a:rPr>
              <a:t>při hodnocení kvality půd</a:t>
            </a:r>
            <a:r>
              <a:rPr lang="cs-CZ" sz="2000" smtClean="0"/>
              <a:t> např. před a po remediaci, při inventůře kontaminovaných ploch apod.</a:t>
            </a:r>
            <a:endParaRPr lang="en-US" sz="2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0963">
                                            <p:txEl>
                                              <p:pRg st="0" end="0"/>
                                            </p:txEl>
                                          </p:spTgt>
                                        </p:tgtEl>
                                        <p:attrNameLst>
                                          <p:attrName>style.visibility</p:attrName>
                                        </p:attrNameLst>
                                      </p:cBhvr>
                                      <p:to>
                                        <p:strVal val="visible"/>
                                      </p:to>
                                    </p:set>
                                    <p:anim calcmode="lin" valueType="num">
                                      <p:cBhvr additive="base">
                                        <p:cTn id="7" dur="500" fill="hold"/>
                                        <p:tgtEl>
                                          <p:spTgt spid="68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0963">
                                            <p:txEl>
                                              <p:pRg st="2" end="2"/>
                                            </p:txEl>
                                          </p:spTgt>
                                        </p:tgtEl>
                                        <p:attrNameLst>
                                          <p:attrName>style.visibility</p:attrName>
                                        </p:attrNameLst>
                                      </p:cBhvr>
                                      <p:to>
                                        <p:strVal val="visible"/>
                                      </p:to>
                                    </p:set>
                                    <p:anim calcmode="lin" valueType="num">
                                      <p:cBhvr additive="base">
                                        <p:cTn id="13" dur="500" fill="hold"/>
                                        <p:tgtEl>
                                          <p:spTgt spid="6809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0963">
                                            <p:txEl>
                                              <p:pRg st="4" end="4"/>
                                            </p:txEl>
                                          </p:spTgt>
                                        </p:tgtEl>
                                        <p:attrNameLst>
                                          <p:attrName>style.visibility</p:attrName>
                                        </p:attrNameLst>
                                      </p:cBhvr>
                                      <p:to>
                                        <p:strVal val="visible"/>
                                      </p:to>
                                    </p:set>
                                    <p:anim calcmode="lin" valueType="num">
                                      <p:cBhvr additive="base">
                                        <p:cTn id="19" dur="500" fill="hold"/>
                                        <p:tgtEl>
                                          <p:spTgt spid="68096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80963">
                                            <p:txEl>
                                              <p:pRg st="6" end="6"/>
                                            </p:txEl>
                                          </p:spTgt>
                                        </p:tgtEl>
                                        <p:attrNameLst>
                                          <p:attrName>style.visibility</p:attrName>
                                        </p:attrNameLst>
                                      </p:cBhvr>
                                      <p:to>
                                        <p:strVal val="visible"/>
                                      </p:to>
                                    </p:set>
                                    <p:anim calcmode="lin" valueType="num">
                                      <p:cBhvr additive="base">
                                        <p:cTn id="25" dur="500" fill="hold"/>
                                        <p:tgtEl>
                                          <p:spTgt spid="68096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cs-CZ" smtClean="0"/>
              <a:t>Postup - detaily</a:t>
            </a:r>
            <a:endParaRPr lang="en-US" smtClean="0"/>
          </a:p>
        </p:txBody>
      </p:sp>
      <p:sp>
        <p:nvSpPr>
          <p:cNvPr id="111619" name="Rectangle 3"/>
          <p:cNvSpPr>
            <a:spLocks noGrp="1" noChangeArrowheads="1"/>
          </p:cNvSpPr>
          <p:nvPr>
            <p:ph type="body" idx="1"/>
          </p:nvPr>
        </p:nvSpPr>
        <p:spPr/>
        <p:txBody>
          <a:bodyPr/>
          <a:lstStyle/>
          <a:p>
            <a:pPr algn="just" eaLnBrk="1" hangingPunct="1">
              <a:lnSpc>
                <a:spcPct val="90000"/>
              </a:lnSpc>
              <a:buClr>
                <a:schemeClr val="tx1"/>
              </a:buClr>
              <a:buSzPct val="115000"/>
              <a:buFontTx/>
              <a:buChar char="•"/>
            </a:pPr>
            <a:r>
              <a:rPr lang="cs-CZ" smtClean="0"/>
              <a:t>Do nádoby se naváží </a:t>
            </a:r>
            <a:r>
              <a:rPr lang="cs-CZ" b="1" smtClean="0"/>
              <a:t>200 až 300 g</a:t>
            </a:r>
            <a:r>
              <a:rPr lang="cs-CZ" smtClean="0"/>
              <a:t> zkoušeného vzorku nebo kontroly se známou sušinou, zvlhčeného na hodnotu </a:t>
            </a:r>
            <a:r>
              <a:rPr lang="cs-CZ" b="1" smtClean="0"/>
              <a:t>70% ± 5 % WHC</a:t>
            </a:r>
          </a:p>
          <a:p>
            <a:pPr algn="just" eaLnBrk="1" hangingPunct="1">
              <a:lnSpc>
                <a:spcPct val="90000"/>
              </a:lnSpc>
              <a:buClr>
                <a:schemeClr val="tx1"/>
              </a:buClr>
              <a:buSzPct val="115000"/>
              <a:buFontTx/>
              <a:buChar char="•"/>
            </a:pPr>
            <a:r>
              <a:rPr lang="cs-CZ" smtClean="0"/>
              <a:t>pravoúhlá síť např. 5 x 3 bodů</a:t>
            </a:r>
          </a:p>
          <a:p>
            <a:pPr algn="just" eaLnBrk="1" hangingPunct="1">
              <a:lnSpc>
                <a:spcPct val="90000"/>
              </a:lnSpc>
              <a:buClr>
                <a:schemeClr val="tx1"/>
              </a:buClr>
              <a:buSzPct val="115000"/>
              <a:buFontTx/>
              <a:buChar char="•"/>
            </a:pPr>
            <a:r>
              <a:rPr lang="cs-CZ" smtClean="0"/>
              <a:t>do jamek asi 1 cm hlubokých se pinzetou rovnoměrně rozmístí po 15 naklíčených semenech kořínkem směrem dolu</a:t>
            </a:r>
          </a:p>
          <a:p>
            <a:pPr algn="just" eaLnBrk="1" hangingPunct="1">
              <a:lnSpc>
                <a:spcPct val="90000"/>
              </a:lnSpc>
              <a:buClr>
                <a:schemeClr val="tx1"/>
              </a:buClr>
              <a:buSzPct val="115000"/>
              <a:buFontTx/>
              <a:buChar char="•"/>
            </a:pPr>
            <a:r>
              <a:rPr lang="cs-CZ" smtClean="0"/>
              <a:t>semena se k zemině přitlačí, zeminou se nezakrývají a takto připravené nádoby uzavřené víčkem se umístí do termostatu s teplotou 24°C ± 2 °C bez přístupu světla</a:t>
            </a:r>
          </a:p>
          <a:p>
            <a:pPr algn="just" eaLnBrk="1" hangingPunct="1">
              <a:lnSpc>
                <a:spcPct val="90000"/>
              </a:lnSpc>
              <a:buClr>
                <a:schemeClr val="tx1"/>
              </a:buClr>
              <a:buSzPct val="115000"/>
              <a:buFontTx/>
              <a:buChar char="•"/>
            </a:pPr>
            <a:r>
              <a:rPr lang="cs-CZ" smtClean="0"/>
              <a:t>po 5 dnech se salát šetrně oddělí od vzorku a změří se a zaznamenává délka kořenů ve zkoušeném vzorku a  </a:t>
            </a:r>
            <a:br>
              <a:rPr lang="cs-CZ" smtClean="0"/>
            </a:br>
            <a:r>
              <a:rPr lang="cs-CZ" smtClean="0"/>
              <a:t>v kontrole s přesností na 1 mm</a:t>
            </a:r>
          </a:p>
          <a:p>
            <a:pPr eaLnBrk="1" hangingPunct="1">
              <a:lnSpc>
                <a:spcPct val="90000"/>
              </a:lnSpc>
            </a:pPr>
            <a:endParaRPr lang="en-US"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cs-CZ" smtClean="0"/>
              <a:t>Postup salát setý</a:t>
            </a:r>
            <a:endParaRPr lang="en-US" smtClean="0"/>
          </a:p>
        </p:txBody>
      </p:sp>
      <p:sp>
        <p:nvSpPr>
          <p:cNvPr id="112643" name="Rectangle 3"/>
          <p:cNvSpPr>
            <a:spLocks noGrp="1" noChangeArrowheads="1"/>
          </p:cNvSpPr>
          <p:nvPr>
            <p:ph type="body" idx="1"/>
          </p:nvPr>
        </p:nvSpPr>
        <p:spPr/>
        <p:txBody>
          <a:bodyPr/>
          <a:lstStyle/>
          <a:p>
            <a:pPr eaLnBrk="1" hangingPunct="1"/>
            <a:endParaRPr lang="en-US" smtClean="0"/>
          </a:p>
        </p:txBody>
      </p:sp>
      <p:pic>
        <p:nvPicPr>
          <p:cNvPr id="747524" name="Picture 4" descr="IMG_0196"/>
          <p:cNvPicPr>
            <a:picLocks noChangeAspect="1" noChangeArrowheads="1"/>
          </p:cNvPicPr>
          <p:nvPr/>
        </p:nvPicPr>
        <p:blipFill>
          <a:blip r:embed="rId2" cstate="print"/>
          <a:srcRect/>
          <a:stretch>
            <a:fillRect/>
          </a:stretch>
        </p:blipFill>
        <p:spPr bwMode="auto">
          <a:xfrm>
            <a:off x="179388" y="1268413"/>
            <a:ext cx="2505075" cy="2881312"/>
          </a:xfrm>
          <a:prstGeom prst="rect">
            <a:avLst/>
          </a:prstGeom>
          <a:noFill/>
          <a:ln w="9525">
            <a:noFill/>
            <a:miter lim="800000"/>
            <a:headEnd/>
            <a:tailEnd/>
          </a:ln>
        </p:spPr>
      </p:pic>
      <p:pic>
        <p:nvPicPr>
          <p:cNvPr id="747526" name="Picture 6" descr="IMG_7022_al"/>
          <p:cNvPicPr>
            <a:picLocks noChangeAspect="1" noChangeArrowheads="1"/>
          </p:cNvPicPr>
          <p:nvPr/>
        </p:nvPicPr>
        <p:blipFill>
          <a:blip r:embed="rId3" cstate="print"/>
          <a:srcRect/>
          <a:stretch>
            <a:fillRect/>
          </a:stretch>
        </p:blipFill>
        <p:spPr bwMode="auto">
          <a:xfrm>
            <a:off x="1187450" y="1916113"/>
            <a:ext cx="3671888" cy="2752725"/>
          </a:xfrm>
          <a:prstGeom prst="rect">
            <a:avLst/>
          </a:prstGeom>
          <a:noFill/>
          <a:ln w="9525">
            <a:noFill/>
            <a:miter lim="800000"/>
            <a:headEnd/>
            <a:tailEnd/>
          </a:ln>
        </p:spPr>
      </p:pic>
      <p:pic>
        <p:nvPicPr>
          <p:cNvPr id="747527" name="Picture 7" descr="IMG_7021_al"/>
          <p:cNvPicPr>
            <a:picLocks noChangeAspect="1" noChangeArrowheads="1"/>
          </p:cNvPicPr>
          <p:nvPr/>
        </p:nvPicPr>
        <p:blipFill>
          <a:blip r:embed="rId4" cstate="print"/>
          <a:srcRect/>
          <a:stretch>
            <a:fillRect/>
          </a:stretch>
        </p:blipFill>
        <p:spPr bwMode="auto">
          <a:xfrm>
            <a:off x="2555875" y="2349500"/>
            <a:ext cx="4321175" cy="3240088"/>
          </a:xfrm>
          <a:prstGeom prst="rect">
            <a:avLst/>
          </a:prstGeom>
          <a:noFill/>
          <a:ln w="9525">
            <a:noFill/>
            <a:miter lim="800000"/>
            <a:headEnd/>
            <a:tailEnd/>
          </a:ln>
        </p:spPr>
      </p:pic>
      <p:pic>
        <p:nvPicPr>
          <p:cNvPr id="747525" name="Picture 5" descr="IMG_7034"/>
          <p:cNvPicPr>
            <a:picLocks noChangeAspect="1" noChangeArrowheads="1"/>
          </p:cNvPicPr>
          <p:nvPr/>
        </p:nvPicPr>
        <p:blipFill>
          <a:blip r:embed="rId5" cstate="print"/>
          <a:srcRect/>
          <a:stretch>
            <a:fillRect/>
          </a:stretch>
        </p:blipFill>
        <p:spPr bwMode="auto">
          <a:xfrm>
            <a:off x="4356100" y="3573463"/>
            <a:ext cx="3673475" cy="2327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24"/>
                                        </p:tgtEl>
                                        <p:attrNameLst>
                                          <p:attrName>style.visibility</p:attrName>
                                        </p:attrNameLst>
                                      </p:cBhvr>
                                      <p:to>
                                        <p:strVal val="visible"/>
                                      </p:to>
                                    </p:set>
                                    <p:anim calcmode="lin" valueType="num">
                                      <p:cBhvr additive="base">
                                        <p:cTn id="7" dur="500" fill="hold"/>
                                        <p:tgtEl>
                                          <p:spTgt spid="747524"/>
                                        </p:tgtEl>
                                        <p:attrNameLst>
                                          <p:attrName>ppt_x</p:attrName>
                                        </p:attrNameLst>
                                      </p:cBhvr>
                                      <p:tavLst>
                                        <p:tav tm="0">
                                          <p:val>
                                            <p:strVal val="#ppt_x"/>
                                          </p:val>
                                        </p:tav>
                                        <p:tav tm="100000">
                                          <p:val>
                                            <p:strVal val="#ppt_x"/>
                                          </p:val>
                                        </p:tav>
                                      </p:tavLst>
                                    </p:anim>
                                    <p:anim calcmode="lin" valueType="num">
                                      <p:cBhvr additive="base">
                                        <p:cTn id="8" dur="500" fill="hold"/>
                                        <p:tgtEl>
                                          <p:spTgt spid="7475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7526"/>
                                        </p:tgtEl>
                                        <p:attrNameLst>
                                          <p:attrName>style.visibility</p:attrName>
                                        </p:attrNameLst>
                                      </p:cBhvr>
                                      <p:to>
                                        <p:strVal val="visible"/>
                                      </p:to>
                                    </p:set>
                                    <p:anim calcmode="lin" valueType="num">
                                      <p:cBhvr additive="base">
                                        <p:cTn id="13" dur="500" fill="hold"/>
                                        <p:tgtEl>
                                          <p:spTgt spid="747526"/>
                                        </p:tgtEl>
                                        <p:attrNameLst>
                                          <p:attrName>ppt_x</p:attrName>
                                        </p:attrNameLst>
                                      </p:cBhvr>
                                      <p:tavLst>
                                        <p:tav tm="0">
                                          <p:val>
                                            <p:strVal val="#ppt_x"/>
                                          </p:val>
                                        </p:tav>
                                        <p:tav tm="100000">
                                          <p:val>
                                            <p:strVal val="#ppt_x"/>
                                          </p:val>
                                        </p:tav>
                                      </p:tavLst>
                                    </p:anim>
                                    <p:anim calcmode="lin" valueType="num">
                                      <p:cBhvr additive="base">
                                        <p:cTn id="14" dur="500" fill="hold"/>
                                        <p:tgtEl>
                                          <p:spTgt spid="7475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7527"/>
                                        </p:tgtEl>
                                        <p:attrNameLst>
                                          <p:attrName>style.visibility</p:attrName>
                                        </p:attrNameLst>
                                      </p:cBhvr>
                                      <p:to>
                                        <p:strVal val="visible"/>
                                      </p:to>
                                    </p:set>
                                    <p:anim calcmode="lin" valueType="num">
                                      <p:cBhvr additive="base">
                                        <p:cTn id="19" dur="500" fill="hold"/>
                                        <p:tgtEl>
                                          <p:spTgt spid="747527"/>
                                        </p:tgtEl>
                                        <p:attrNameLst>
                                          <p:attrName>ppt_x</p:attrName>
                                        </p:attrNameLst>
                                      </p:cBhvr>
                                      <p:tavLst>
                                        <p:tav tm="0">
                                          <p:val>
                                            <p:strVal val="#ppt_x"/>
                                          </p:val>
                                        </p:tav>
                                        <p:tav tm="100000">
                                          <p:val>
                                            <p:strVal val="#ppt_x"/>
                                          </p:val>
                                        </p:tav>
                                      </p:tavLst>
                                    </p:anim>
                                    <p:anim calcmode="lin" valueType="num">
                                      <p:cBhvr additive="base">
                                        <p:cTn id="20" dur="500" fill="hold"/>
                                        <p:tgtEl>
                                          <p:spTgt spid="7475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25"/>
                                        </p:tgtEl>
                                        <p:attrNameLst>
                                          <p:attrName>style.visibility</p:attrName>
                                        </p:attrNameLst>
                                      </p:cBhvr>
                                      <p:to>
                                        <p:strVal val="visible"/>
                                      </p:to>
                                    </p:set>
                                    <p:anim calcmode="lin" valueType="num">
                                      <p:cBhvr additive="base">
                                        <p:cTn id="25" dur="500" fill="hold"/>
                                        <p:tgtEl>
                                          <p:spTgt spid="747525"/>
                                        </p:tgtEl>
                                        <p:attrNameLst>
                                          <p:attrName>ppt_x</p:attrName>
                                        </p:attrNameLst>
                                      </p:cBhvr>
                                      <p:tavLst>
                                        <p:tav tm="0">
                                          <p:val>
                                            <p:strVal val="#ppt_x"/>
                                          </p:val>
                                        </p:tav>
                                        <p:tav tm="100000">
                                          <p:val>
                                            <p:strVal val="#ppt_x"/>
                                          </p:val>
                                        </p:tav>
                                      </p:tavLst>
                                    </p:anim>
                                    <p:anim calcmode="lin" valueType="num">
                                      <p:cBhvr additive="base">
                                        <p:cTn id="26" dur="500" fill="hold"/>
                                        <p:tgtEl>
                                          <p:spTgt spid="747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cs-CZ" i="1" smtClean="0"/>
              <a:t>Vyšší rostliny</a:t>
            </a:r>
          </a:p>
        </p:txBody>
      </p:sp>
      <p:pic>
        <p:nvPicPr>
          <p:cNvPr id="741379" name="Picture 3" descr="IMG_0511"/>
          <p:cNvPicPr>
            <a:picLocks noChangeAspect="1" noChangeArrowheads="1"/>
          </p:cNvPicPr>
          <p:nvPr/>
        </p:nvPicPr>
        <p:blipFill>
          <a:blip r:embed="rId2" cstate="print"/>
          <a:srcRect/>
          <a:stretch>
            <a:fillRect/>
          </a:stretch>
        </p:blipFill>
        <p:spPr bwMode="auto">
          <a:xfrm>
            <a:off x="250825" y="1196975"/>
            <a:ext cx="2698750" cy="3597275"/>
          </a:xfrm>
          <a:prstGeom prst="rect">
            <a:avLst/>
          </a:prstGeom>
          <a:noFill/>
          <a:ln w="28575">
            <a:solidFill>
              <a:srgbClr val="000000"/>
            </a:solidFill>
            <a:miter lim="800000"/>
            <a:headEnd/>
            <a:tailEnd/>
          </a:ln>
        </p:spPr>
      </p:pic>
      <p:pic>
        <p:nvPicPr>
          <p:cNvPr id="741380" name="Picture 4" descr="IMG_0499"/>
          <p:cNvPicPr>
            <a:picLocks noChangeAspect="1" noChangeArrowheads="1"/>
          </p:cNvPicPr>
          <p:nvPr/>
        </p:nvPicPr>
        <p:blipFill>
          <a:blip r:embed="rId3" cstate="print"/>
          <a:srcRect/>
          <a:stretch>
            <a:fillRect/>
          </a:stretch>
        </p:blipFill>
        <p:spPr bwMode="auto">
          <a:xfrm>
            <a:off x="684213" y="2276475"/>
            <a:ext cx="3598862" cy="2698750"/>
          </a:xfrm>
          <a:prstGeom prst="rect">
            <a:avLst/>
          </a:prstGeom>
          <a:noFill/>
          <a:ln w="28575">
            <a:solidFill>
              <a:srgbClr val="000000"/>
            </a:solidFill>
            <a:miter lim="800000"/>
            <a:headEnd/>
            <a:tailEnd/>
          </a:ln>
        </p:spPr>
      </p:pic>
      <p:pic>
        <p:nvPicPr>
          <p:cNvPr id="741381" name="Picture 5" descr="IMG_0502"/>
          <p:cNvPicPr>
            <a:picLocks noChangeAspect="1" noChangeArrowheads="1"/>
          </p:cNvPicPr>
          <p:nvPr/>
        </p:nvPicPr>
        <p:blipFill>
          <a:blip r:embed="rId4" cstate="print"/>
          <a:srcRect/>
          <a:stretch>
            <a:fillRect/>
          </a:stretch>
        </p:blipFill>
        <p:spPr bwMode="auto">
          <a:xfrm>
            <a:off x="2700338" y="1628775"/>
            <a:ext cx="3598862" cy="2698750"/>
          </a:xfrm>
          <a:prstGeom prst="rect">
            <a:avLst/>
          </a:prstGeom>
          <a:noFill/>
          <a:ln w="28575">
            <a:solidFill>
              <a:srgbClr val="000000"/>
            </a:solidFill>
            <a:miter lim="800000"/>
            <a:headEnd/>
            <a:tailEnd/>
          </a:ln>
        </p:spPr>
      </p:pic>
      <p:pic>
        <p:nvPicPr>
          <p:cNvPr id="741382" name="Picture 6" descr="IMG_0819"/>
          <p:cNvPicPr>
            <a:picLocks noChangeAspect="1" noChangeArrowheads="1"/>
          </p:cNvPicPr>
          <p:nvPr/>
        </p:nvPicPr>
        <p:blipFill>
          <a:blip r:embed="rId5" cstate="print"/>
          <a:srcRect/>
          <a:stretch>
            <a:fillRect/>
          </a:stretch>
        </p:blipFill>
        <p:spPr bwMode="auto">
          <a:xfrm>
            <a:off x="4787900" y="2420938"/>
            <a:ext cx="3598863" cy="2698750"/>
          </a:xfrm>
          <a:prstGeom prst="rect">
            <a:avLst/>
          </a:prstGeom>
          <a:noFill/>
          <a:ln w="28575">
            <a:solidFill>
              <a:srgbClr val="000000"/>
            </a:solidFill>
            <a:miter lim="800000"/>
            <a:headEnd/>
            <a:tailEnd/>
          </a:ln>
        </p:spPr>
      </p:pic>
      <p:pic>
        <p:nvPicPr>
          <p:cNvPr id="741383" name="Picture 7" descr="IMG_0825"/>
          <p:cNvPicPr>
            <a:picLocks noChangeAspect="1" noChangeArrowheads="1"/>
          </p:cNvPicPr>
          <p:nvPr/>
        </p:nvPicPr>
        <p:blipFill>
          <a:blip r:embed="rId6" cstate="print"/>
          <a:srcRect/>
          <a:stretch>
            <a:fillRect/>
          </a:stretch>
        </p:blipFill>
        <p:spPr bwMode="auto">
          <a:xfrm>
            <a:off x="5364163" y="4005263"/>
            <a:ext cx="3598862" cy="2698750"/>
          </a:xfrm>
          <a:prstGeom prst="rect">
            <a:avLst/>
          </a:prstGeom>
          <a:noFill/>
          <a:ln w="28575">
            <a:solidFill>
              <a:srgbClr val="000000"/>
            </a:solidFill>
            <a:miter lim="800000"/>
            <a:headEnd/>
            <a:tailEnd/>
          </a:ln>
        </p:spPr>
      </p:pic>
      <p:sp>
        <p:nvSpPr>
          <p:cNvPr id="113672" name="Rectangle 8"/>
          <p:cNvSpPr>
            <a:spLocks noChangeArrowheads="1"/>
          </p:cNvSpPr>
          <p:nvPr/>
        </p:nvSpPr>
        <p:spPr bwMode="auto">
          <a:xfrm>
            <a:off x="323850" y="5516563"/>
            <a:ext cx="4032250" cy="654050"/>
          </a:xfrm>
          <a:prstGeom prst="rect">
            <a:avLst/>
          </a:prstGeom>
          <a:noFill/>
          <a:ln w="12700">
            <a:solidFill>
              <a:schemeClr val="tx1"/>
            </a:solidFill>
            <a:miter lim="800000"/>
            <a:headEnd/>
            <a:tailEnd/>
          </a:ln>
        </p:spPr>
        <p:txBody>
          <a:bodyPr>
            <a:spAutoFit/>
          </a:bodyPr>
          <a:lstStyle/>
          <a:p>
            <a:r>
              <a:rPr lang="en-US" b="0"/>
              <a:t>ISO 22030</a:t>
            </a:r>
            <a:r>
              <a:rPr lang="cs-CZ" b="0"/>
              <a:t> (</a:t>
            </a:r>
            <a:r>
              <a:rPr lang="en-US" b="0"/>
              <a:t>2005</a:t>
            </a:r>
            <a:r>
              <a:rPr lang="cs-CZ" b="0"/>
              <a:t>): </a:t>
            </a:r>
            <a:r>
              <a:rPr lang="en-US" b="0"/>
              <a:t>Chronic toxicity in higher plants</a:t>
            </a:r>
          </a:p>
        </p:txBody>
      </p:sp>
      <p:pic>
        <p:nvPicPr>
          <p:cNvPr id="113673" name="Picture 9" descr="plant01.jpg (54.086 Byte)"/>
          <p:cNvPicPr>
            <a:picLocks noChangeAspect="1" noChangeArrowheads="1"/>
          </p:cNvPicPr>
          <p:nvPr/>
        </p:nvPicPr>
        <p:blipFill>
          <a:blip r:embed="rId7" cstate="print"/>
          <a:srcRect/>
          <a:stretch>
            <a:fillRect/>
          </a:stretch>
        </p:blipFill>
        <p:spPr bwMode="auto">
          <a:xfrm>
            <a:off x="7235825" y="-26988"/>
            <a:ext cx="1920875" cy="19431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1379"/>
                                        </p:tgtEl>
                                        <p:attrNameLst>
                                          <p:attrName>style.visibility</p:attrName>
                                        </p:attrNameLst>
                                      </p:cBhvr>
                                      <p:to>
                                        <p:strVal val="visible"/>
                                      </p:to>
                                    </p:set>
                                    <p:anim calcmode="lin" valueType="num">
                                      <p:cBhvr additive="base">
                                        <p:cTn id="7" dur="500" fill="hold"/>
                                        <p:tgtEl>
                                          <p:spTgt spid="741379"/>
                                        </p:tgtEl>
                                        <p:attrNameLst>
                                          <p:attrName>ppt_x</p:attrName>
                                        </p:attrNameLst>
                                      </p:cBhvr>
                                      <p:tavLst>
                                        <p:tav tm="0">
                                          <p:val>
                                            <p:strVal val="#ppt_x"/>
                                          </p:val>
                                        </p:tav>
                                        <p:tav tm="100000">
                                          <p:val>
                                            <p:strVal val="#ppt_x"/>
                                          </p:val>
                                        </p:tav>
                                      </p:tavLst>
                                    </p:anim>
                                    <p:anim calcmode="lin" valueType="num">
                                      <p:cBhvr additive="base">
                                        <p:cTn id="8" dur="500" fill="hold"/>
                                        <p:tgtEl>
                                          <p:spTgt spid="7413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1380"/>
                                        </p:tgtEl>
                                        <p:attrNameLst>
                                          <p:attrName>style.visibility</p:attrName>
                                        </p:attrNameLst>
                                      </p:cBhvr>
                                      <p:to>
                                        <p:strVal val="visible"/>
                                      </p:to>
                                    </p:set>
                                    <p:anim calcmode="lin" valueType="num">
                                      <p:cBhvr additive="base">
                                        <p:cTn id="13" dur="500" fill="hold"/>
                                        <p:tgtEl>
                                          <p:spTgt spid="741380"/>
                                        </p:tgtEl>
                                        <p:attrNameLst>
                                          <p:attrName>ppt_x</p:attrName>
                                        </p:attrNameLst>
                                      </p:cBhvr>
                                      <p:tavLst>
                                        <p:tav tm="0">
                                          <p:val>
                                            <p:strVal val="#ppt_x"/>
                                          </p:val>
                                        </p:tav>
                                        <p:tav tm="100000">
                                          <p:val>
                                            <p:strVal val="#ppt_x"/>
                                          </p:val>
                                        </p:tav>
                                      </p:tavLst>
                                    </p:anim>
                                    <p:anim calcmode="lin" valueType="num">
                                      <p:cBhvr additive="base">
                                        <p:cTn id="14" dur="500" fill="hold"/>
                                        <p:tgtEl>
                                          <p:spTgt spid="7413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1381"/>
                                        </p:tgtEl>
                                        <p:attrNameLst>
                                          <p:attrName>style.visibility</p:attrName>
                                        </p:attrNameLst>
                                      </p:cBhvr>
                                      <p:to>
                                        <p:strVal val="visible"/>
                                      </p:to>
                                    </p:set>
                                    <p:anim calcmode="lin" valueType="num">
                                      <p:cBhvr additive="base">
                                        <p:cTn id="19" dur="500" fill="hold"/>
                                        <p:tgtEl>
                                          <p:spTgt spid="741381"/>
                                        </p:tgtEl>
                                        <p:attrNameLst>
                                          <p:attrName>ppt_x</p:attrName>
                                        </p:attrNameLst>
                                      </p:cBhvr>
                                      <p:tavLst>
                                        <p:tav tm="0">
                                          <p:val>
                                            <p:strVal val="#ppt_x"/>
                                          </p:val>
                                        </p:tav>
                                        <p:tav tm="100000">
                                          <p:val>
                                            <p:strVal val="#ppt_x"/>
                                          </p:val>
                                        </p:tav>
                                      </p:tavLst>
                                    </p:anim>
                                    <p:anim calcmode="lin" valueType="num">
                                      <p:cBhvr additive="base">
                                        <p:cTn id="20" dur="500" fill="hold"/>
                                        <p:tgtEl>
                                          <p:spTgt spid="7413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1382"/>
                                        </p:tgtEl>
                                        <p:attrNameLst>
                                          <p:attrName>style.visibility</p:attrName>
                                        </p:attrNameLst>
                                      </p:cBhvr>
                                      <p:to>
                                        <p:strVal val="visible"/>
                                      </p:to>
                                    </p:set>
                                    <p:anim calcmode="lin" valueType="num">
                                      <p:cBhvr additive="base">
                                        <p:cTn id="25" dur="500" fill="hold"/>
                                        <p:tgtEl>
                                          <p:spTgt spid="741382"/>
                                        </p:tgtEl>
                                        <p:attrNameLst>
                                          <p:attrName>ppt_x</p:attrName>
                                        </p:attrNameLst>
                                      </p:cBhvr>
                                      <p:tavLst>
                                        <p:tav tm="0">
                                          <p:val>
                                            <p:strVal val="#ppt_x"/>
                                          </p:val>
                                        </p:tav>
                                        <p:tav tm="100000">
                                          <p:val>
                                            <p:strVal val="#ppt_x"/>
                                          </p:val>
                                        </p:tav>
                                      </p:tavLst>
                                    </p:anim>
                                    <p:anim calcmode="lin" valueType="num">
                                      <p:cBhvr additive="base">
                                        <p:cTn id="26" dur="500" fill="hold"/>
                                        <p:tgtEl>
                                          <p:spTgt spid="7413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1383"/>
                                        </p:tgtEl>
                                        <p:attrNameLst>
                                          <p:attrName>style.visibility</p:attrName>
                                        </p:attrNameLst>
                                      </p:cBhvr>
                                      <p:to>
                                        <p:strVal val="visible"/>
                                      </p:to>
                                    </p:set>
                                    <p:anim calcmode="lin" valueType="num">
                                      <p:cBhvr additive="base">
                                        <p:cTn id="31" dur="500" fill="hold"/>
                                        <p:tgtEl>
                                          <p:spTgt spid="741383"/>
                                        </p:tgtEl>
                                        <p:attrNameLst>
                                          <p:attrName>ppt_x</p:attrName>
                                        </p:attrNameLst>
                                      </p:cBhvr>
                                      <p:tavLst>
                                        <p:tav tm="0">
                                          <p:val>
                                            <p:strVal val="#ppt_x"/>
                                          </p:val>
                                        </p:tav>
                                        <p:tav tm="100000">
                                          <p:val>
                                            <p:strVal val="#ppt_x"/>
                                          </p:val>
                                        </p:tav>
                                      </p:tavLst>
                                    </p:anim>
                                    <p:anim calcmode="lin" valueType="num">
                                      <p:cBhvr additive="base">
                                        <p:cTn id="32" dur="500" fill="hold"/>
                                        <p:tgtEl>
                                          <p:spTgt spid="7413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cs-CZ" smtClean="0"/>
              <a:t>Využití při registraci pesticidů</a:t>
            </a:r>
            <a:endParaRPr lang="en-US" smtClean="0"/>
          </a:p>
        </p:txBody>
      </p:sp>
      <p:pic>
        <p:nvPicPr>
          <p:cNvPr id="114691" name="Picture 4"/>
          <p:cNvPicPr>
            <a:picLocks noChangeAspect="1" noChangeArrowheads="1"/>
          </p:cNvPicPr>
          <p:nvPr/>
        </p:nvPicPr>
        <p:blipFill>
          <a:blip r:embed="rId2" cstate="print"/>
          <a:srcRect/>
          <a:stretch>
            <a:fillRect/>
          </a:stretch>
        </p:blipFill>
        <p:spPr bwMode="auto">
          <a:xfrm>
            <a:off x="34925" y="1217613"/>
            <a:ext cx="9074150" cy="5640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cs-CZ" smtClean="0"/>
              <a:t>Půdní ekotoxikologie vs biotesty</a:t>
            </a:r>
          </a:p>
        </p:txBody>
      </p:sp>
      <p:sp>
        <p:nvSpPr>
          <p:cNvPr id="115715" name="Rectangle 3"/>
          <p:cNvSpPr>
            <a:spLocks noGrp="1" noChangeArrowheads="1"/>
          </p:cNvSpPr>
          <p:nvPr>
            <p:ph type="body" idx="1"/>
          </p:nvPr>
        </p:nvSpPr>
        <p:spPr>
          <a:xfrm>
            <a:off x="755650" y="1412875"/>
            <a:ext cx="8199438" cy="5111750"/>
          </a:xfrm>
        </p:spPr>
        <p:txBody>
          <a:bodyPr/>
          <a:lstStyle/>
          <a:p>
            <a:pPr eaLnBrk="1" hangingPunct="1"/>
            <a:r>
              <a:rPr lang="cs-CZ" u="sng" smtClean="0"/>
              <a:t>Není soubor půdních ekotoxikologických biotestů</a:t>
            </a:r>
          </a:p>
          <a:p>
            <a:pPr eaLnBrk="1" hangingPunct="1"/>
            <a:r>
              <a:rPr lang="cs-CZ" smtClean="0"/>
              <a:t>Pomáhá POROZUMĚT složitým vztahům mezi chemickými látkami, půdou a půdními organismy</a:t>
            </a:r>
            <a:endParaRPr lang="cs-CZ" smtClean="0">
              <a:solidFill>
                <a:schemeClr val="folHlink"/>
              </a:solidFill>
            </a:endParaRPr>
          </a:p>
        </p:txBody>
      </p:sp>
      <p:sp>
        <p:nvSpPr>
          <p:cNvPr id="115716" name="Oval 35"/>
          <p:cNvSpPr>
            <a:spLocks noChangeArrowheads="1"/>
          </p:cNvSpPr>
          <p:nvPr/>
        </p:nvSpPr>
        <p:spPr bwMode="auto">
          <a:xfrm>
            <a:off x="758825" y="3276600"/>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látka</a:t>
            </a:r>
          </a:p>
        </p:txBody>
      </p:sp>
      <p:sp>
        <p:nvSpPr>
          <p:cNvPr id="115717" name="Oval 36"/>
          <p:cNvSpPr>
            <a:spLocks noChangeArrowheads="1"/>
          </p:cNvSpPr>
          <p:nvPr/>
        </p:nvSpPr>
        <p:spPr bwMode="auto">
          <a:xfrm>
            <a:off x="3203575" y="5300663"/>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půda</a:t>
            </a:r>
          </a:p>
        </p:txBody>
      </p:sp>
      <p:sp>
        <p:nvSpPr>
          <p:cNvPr id="115718" name="Oval 37"/>
          <p:cNvSpPr>
            <a:spLocks noChangeArrowheads="1"/>
          </p:cNvSpPr>
          <p:nvPr/>
        </p:nvSpPr>
        <p:spPr bwMode="auto">
          <a:xfrm>
            <a:off x="5148263" y="3141663"/>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biota</a:t>
            </a:r>
          </a:p>
        </p:txBody>
      </p:sp>
      <p:sp>
        <p:nvSpPr>
          <p:cNvPr id="115719" name="AutoShape 38"/>
          <p:cNvSpPr>
            <a:spLocks noChangeArrowheads="1"/>
          </p:cNvSpPr>
          <p:nvPr/>
        </p:nvSpPr>
        <p:spPr bwMode="auto">
          <a:xfrm rot="-2717439">
            <a:off x="2911475" y="4225925"/>
            <a:ext cx="228600" cy="1371600"/>
          </a:xfrm>
          <a:prstGeom prst="upDownArrow">
            <a:avLst>
              <a:gd name="adj1" fmla="val 50000"/>
              <a:gd name="adj2" fmla="val 120000"/>
            </a:avLst>
          </a:prstGeom>
          <a:solidFill>
            <a:schemeClr val="accent1"/>
          </a:solidFill>
          <a:ln w="9525">
            <a:solidFill>
              <a:schemeClr val="tx1"/>
            </a:solidFill>
            <a:miter lim="800000"/>
            <a:headEnd/>
            <a:tailEnd/>
          </a:ln>
        </p:spPr>
        <p:txBody>
          <a:bodyPr wrap="none" anchor="ctr"/>
          <a:lstStyle/>
          <a:p>
            <a:endParaRPr lang="cs-CZ"/>
          </a:p>
        </p:txBody>
      </p:sp>
      <p:sp>
        <p:nvSpPr>
          <p:cNvPr id="115720" name="AutoShape 39"/>
          <p:cNvSpPr>
            <a:spLocks noChangeArrowheads="1"/>
          </p:cNvSpPr>
          <p:nvPr/>
        </p:nvSpPr>
        <p:spPr bwMode="auto">
          <a:xfrm rot="2964623">
            <a:off x="5359400" y="4152900"/>
            <a:ext cx="228600" cy="1371600"/>
          </a:xfrm>
          <a:prstGeom prst="upDownArrow">
            <a:avLst>
              <a:gd name="adj1" fmla="val 50000"/>
              <a:gd name="adj2" fmla="val 120000"/>
            </a:avLst>
          </a:prstGeom>
          <a:solidFill>
            <a:schemeClr val="accent1"/>
          </a:solidFill>
          <a:ln w="9525">
            <a:solidFill>
              <a:schemeClr val="tx1"/>
            </a:solidFill>
            <a:miter lim="800000"/>
            <a:headEnd/>
            <a:tailEnd/>
          </a:ln>
        </p:spPr>
        <p:txBody>
          <a:bodyPr wrap="none" anchor="ctr"/>
          <a:lstStyle/>
          <a:p>
            <a:endParaRPr lang="cs-CZ"/>
          </a:p>
        </p:txBody>
      </p:sp>
      <p:sp>
        <p:nvSpPr>
          <p:cNvPr id="115721" name="AutoShape 40"/>
          <p:cNvSpPr>
            <a:spLocks noChangeArrowheads="1"/>
          </p:cNvSpPr>
          <p:nvPr/>
        </p:nvSpPr>
        <p:spPr bwMode="auto">
          <a:xfrm>
            <a:off x="3276600" y="3644900"/>
            <a:ext cx="1676400" cy="228600"/>
          </a:xfrm>
          <a:prstGeom prst="leftRightArrow">
            <a:avLst>
              <a:gd name="adj1" fmla="val 50000"/>
              <a:gd name="adj2" fmla="val 146667"/>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cs-CZ" smtClean="0"/>
              <a:t>Půdní ekotoxikologie vs biotesty</a:t>
            </a:r>
          </a:p>
        </p:txBody>
      </p:sp>
      <p:sp>
        <p:nvSpPr>
          <p:cNvPr id="116739" name="Rectangle 3"/>
          <p:cNvSpPr>
            <a:spLocks noGrp="1" noChangeArrowheads="1"/>
          </p:cNvSpPr>
          <p:nvPr>
            <p:ph type="body" idx="1"/>
          </p:nvPr>
        </p:nvSpPr>
        <p:spPr>
          <a:xfrm>
            <a:off x="755650" y="1412875"/>
            <a:ext cx="8199438" cy="5111750"/>
          </a:xfrm>
        </p:spPr>
        <p:txBody>
          <a:bodyPr/>
          <a:lstStyle/>
          <a:p>
            <a:pPr eaLnBrk="1" hangingPunct="1">
              <a:lnSpc>
                <a:spcPct val="90000"/>
              </a:lnSpc>
            </a:pPr>
            <a:r>
              <a:rPr lang="cs-CZ" smtClean="0"/>
              <a:t>Chceme určit, jaká koncentrace chemické látky v půdě je bezpečná</a:t>
            </a:r>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r>
              <a:rPr lang="cs-CZ" smtClean="0"/>
              <a:t>Chceme určit, jaké efekty a proč mají chemické látky a jejich směsi v půdách určitých vlastností v určitých podmínkách a jaké to bude mít důsledky a proč.</a:t>
            </a:r>
          </a:p>
          <a:p>
            <a:pPr eaLnBrk="1" hangingPunct="1">
              <a:lnSpc>
                <a:spcPct val="90000"/>
              </a:lnSpc>
            </a:pPr>
            <a:endParaRPr lang="cs-CZ" smtClean="0">
              <a:solidFill>
                <a:schemeClr val="folHlink"/>
              </a:solidFill>
            </a:endParaRPr>
          </a:p>
        </p:txBody>
      </p:sp>
      <p:sp>
        <p:nvSpPr>
          <p:cNvPr id="116740" name="AutoShape 4"/>
          <p:cNvSpPr>
            <a:spLocks noChangeArrowheads="1"/>
          </p:cNvSpPr>
          <p:nvPr/>
        </p:nvSpPr>
        <p:spPr bwMode="auto">
          <a:xfrm>
            <a:off x="755650" y="2420938"/>
            <a:ext cx="936625" cy="194468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cs-CZ"/>
          </a:p>
        </p:txBody>
      </p:sp>
      <p:sp>
        <p:nvSpPr>
          <p:cNvPr id="116741" name="Text Box 5"/>
          <p:cNvSpPr txBox="1">
            <a:spLocks noChangeArrowheads="1"/>
          </p:cNvSpPr>
          <p:nvPr/>
        </p:nvSpPr>
        <p:spPr bwMode="auto">
          <a:xfrm>
            <a:off x="3419475" y="2349500"/>
            <a:ext cx="5119688" cy="366713"/>
          </a:xfrm>
          <a:prstGeom prst="rect">
            <a:avLst/>
          </a:prstGeom>
          <a:noFill/>
          <a:ln w="9525">
            <a:noFill/>
            <a:miter lim="800000"/>
            <a:headEnd/>
            <a:tailEnd/>
          </a:ln>
        </p:spPr>
        <p:txBody>
          <a:bodyPr wrap="none">
            <a:spAutoFit/>
          </a:bodyPr>
          <a:lstStyle/>
          <a:p>
            <a:r>
              <a:rPr lang="cs-CZ" b="0"/>
              <a:t>Funkční biotesty pro proveditelné hodnocení rizik</a:t>
            </a:r>
          </a:p>
        </p:txBody>
      </p:sp>
      <p:sp>
        <p:nvSpPr>
          <p:cNvPr id="116742" name="Text Box 6"/>
          <p:cNvSpPr txBox="1">
            <a:spLocks noChangeArrowheads="1"/>
          </p:cNvSpPr>
          <p:nvPr/>
        </p:nvSpPr>
        <p:spPr bwMode="auto">
          <a:xfrm>
            <a:off x="3708400" y="4005263"/>
            <a:ext cx="3825875" cy="366712"/>
          </a:xfrm>
          <a:prstGeom prst="rect">
            <a:avLst/>
          </a:prstGeom>
          <a:noFill/>
          <a:ln w="9525">
            <a:noFill/>
            <a:miter lim="800000"/>
            <a:headEnd/>
            <a:tailEnd/>
          </a:ln>
        </p:spPr>
        <p:txBody>
          <a:bodyPr wrap="none">
            <a:spAutoFit/>
          </a:bodyPr>
          <a:lstStyle/>
          <a:p>
            <a:r>
              <a:rPr lang="cs-CZ" b="0"/>
              <a:t>Porozumění komplexní problematice</a:t>
            </a:r>
          </a:p>
        </p:txBody>
      </p:sp>
      <p:sp>
        <p:nvSpPr>
          <p:cNvPr id="116743" name="AutoShape 7"/>
          <p:cNvSpPr>
            <a:spLocks noChangeArrowheads="1"/>
          </p:cNvSpPr>
          <p:nvPr/>
        </p:nvSpPr>
        <p:spPr bwMode="auto">
          <a:xfrm>
            <a:off x="4284663" y="2924175"/>
            <a:ext cx="792162" cy="1079500"/>
          </a:xfrm>
          <a:prstGeom prst="curvedRightArrow">
            <a:avLst>
              <a:gd name="adj1" fmla="val 27255"/>
              <a:gd name="adj2" fmla="val 54509"/>
              <a:gd name="adj3" fmla="val 33333"/>
            </a:avLst>
          </a:prstGeom>
          <a:solidFill>
            <a:schemeClr val="accent1"/>
          </a:solidFill>
          <a:ln w="9525">
            <a:solidFill>
              <a:schemeClr val="tx1"/>
            </a:solidFill>
            <a:miter lim="800000"/>
            <a:headEnd/>
            <a:tailEnd/>
          </a:ln>
        </p:spPr>
        <p:txBody>
          <a:bodyPr wrap="none" anchor="ctr"/>
          <a:lstStyle/>
          <a:p>
            <a:endParaRPr lang="cs-CZ"/>
          </a:p>
        </p:txBody>
      </p:sp>
      <p:sp>
        <p:nvSpPr>
          <p:cNvPr id="116744" name="AutoShape 8"/>
          <p:cNvSpPr>
            <a:spLocks noChangeArrowheads="1"/>
          </p:cNvSpPr>
          <p:nvPr/>
        </p:nvSpPr>
        <p:spPr bwMode="auto">
          <a:xfrm rot="10672512">
            <a:off x="5867400" y="2846388"/>
            <a:ext cx="863600" cy="1150937"/>
          </a:xfrm>
          <a:prstGeom prst="curvedRightArrow">
            <a:avLst>
              <a:gd name="adj1" fmla="val 26654"/>
              <a:gd name="adj2" fmla="val 53309"/>
              <a:gd name="adj3" fmla="val 33333"/>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theme/theme1.xml><?xml version="1.0" encoding="utf-8"?>
<a:theme xmlns:a="http://schemas.openxmlformats.org/drawingml/2006/main" name="Směsice">
  <a:themeElements>
    <a:clrScheme name="Směsic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Směsice">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c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c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c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c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Směsic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c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OPVK mustr pro přednášky jaro 2011</Template>
  <TotalTime>2031</TotalTime>
  <Words>6592</Words>
  <Application>Microsoft Office PowerPoint</Application>
  <PresentationFormat>Předvádění na obrazovce (4:3)</PresentationFormat>
  <Paragraphs>853</Paragraphs>
  <Slides>95</Slides>
  <Notes>10</Notes>
  <HiddenSlides>0</HiddenSlides>
  <MMClips>1</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1</vt:i4>
      </vt:variant>
      <vt:variant>
        <vt:lpstr>Nadpisy snímků</vt:lpstr>
      </vt:variant>
      <vt:variant>
        <vt:i4>95</vt:i4>
      </vt:variant>
    </vt:vector>
  </HeadingPairs>
  <TitlesOfParts>
    <vt:vector size="103" baseType="lpstr">
      <vt:lpstr>Arial</vt:lpstr>
      <vt:lpstr>Calibri</vt:lpstr>
      <vt:lpstr>Comic Sans MS</vt:lpstr>
      <vt:lpstr>Tahoma</vt:lpstr>
      <vt:lpstr>Times New Roman</vt:lpstr>
      <vt:lpstr>Wingdings</vt:lpstr>
      <vt:lpstr>Směsice</vt:lpstr>
      <vt:lpstr>Fotografie</vt:lpstr>
      <vt:lpstr>Ekotoxikologické biotesty</vt:lpstr>
      <vt:lpstr>Prezentace aplikace PowerPoint</vt:lpstr>
      <vt:lpstr>Půdní biotesty</vt:lpstr>
      <vt:lpstr>Proč ekotoxikologické testy ?</vt:lpstr>
      <vt:lpstr>Proč testy kontaktní (půdní) ?</vt:lpstr>
      <vt:lpstr>Důsledky expozice v pevné matrici</vt:lpstr>
      <vt:lpstr>Schéma expozice v půdním prostředí</vt:lpstr>
      <vt:lpstr>Které vlastnosti matrice jsou kritické</vt:lpstr>
      <vt:lpstr>Využití půdních biotestů při ochraně půd</vt:lpstr>
      <vt:lpstr>Prezentace aplikace PowerPoint</vt:lpstr>
      <vt:lpstr>Půdní potravní síť vs dostupné biotesty</vt:lpstr>
      <vt:lpstr>Standardy půdních metod - ISO</vt:lpstr>
      <vt:lpstr>Standardy půdních metod - ISO</vt:lpstr>
      <vt:lpstr>Standardy půdních metod - ISO</vt:lpstr>
      <vt:lpstr>Standardní metody OECD</vt:lpstr>
      <vt:lpstr>Standardy půdních biotestů – US EPA</vt:lpstr>
      <vt:lpstr>EPPO standards</vt:lpstr>
      <vt:lpstr>Prezentace aplikace PowerPoint</vt:lpstr>
      <vt:lpstr>Organizace spojené s půdními testy</vt:lpstr>
      <vt:lpstr>Výběr testů do procesů hodnocení rizik</vt:lpstr>
      <vt:lpstr>Příklad: sada testů z Vyhlášky 257/2009 Sb.</vt:lpstr>
      <vt:lpstr>Ekologická relevance testů</vt:lpstr>
      <vt:lpstr>Ekologická relevance organismů</vt:lpstr>
      <vt:lpstr>Druhy žížal</vt:lpstr>
      <vt:lpstr>Prezentace aplikace PowerPoint</vt:lpstr>
      <vt:lpstr>Koncepce půdních biotestů</vt:lpstr>
      <vt:lpstr>Půdní biotesty - koncepce</vt:lpstr>
      <vt:lpstr>Půdní biotesty - koncepce</vt:lpstr>
      <vt:lpstr>Proč testy kontaktní ?</vt:lpstr>
      <vt:lpstr>Testování toxicity tuhé matrice</vt:lpstr>
      <vt:lpstr>Biotesty jako nástroj hodnocení kvality tuhé matrice</vt:lpstr>
      <vt:lpstr>Biotesty jako nástroj hodnocení kvality tuhé matrice</vt:lpstr>
      <vt:lpstr>Expoziční systémy</vt:lpstr>
      <vt:lpstr>Expoziční cesty v pevném vzorku</vt:lpstr>
      <vt:lpstr>Artificiální půda</vt:lpstr>
      <vt:lpstr>Artificiální vs reálná půda:</vt:lpstr>
      <vt:lpstr>Složení artificiální půdy je předmětem výzkumu</vt:lpstr>
      <vt:lpstr>LUFA standardní půdy (http://lufa-speyer.de/)</vt:lpstr>
      <vt:lpstr>European reference soil set (IRMM-443-EUROSOILS)</vt:lpstr>
      <vt:lpstr>Dávkování látek do půdy</vt:lpstr>
      <vt:lpstr>Testovací design obecně</vt:lpstr>
      <vt:lpstr>Prezentace aplikace PowerPoint</vt:lpstr>
      <vt:lpstr>Testy s půdními mikroorganismy</vt:lpstr>
      <vt:lpstr>Požadavky na půdu</vt:lpstr>
      <vt:lpstr>Endpointy v mikrobiálním testu</vt:lpstr>
      <vt:lpstr>Stanovení mikrobiální biomasy</vt:lpstr>
      <vt:lpstr>Bazální a potenciální respirace</vt:lpstr>
      <vt:lpstr>Hodnocení mineralizace dusíku</vt:lpstr>
      <vt:lpstr>Krátké testy toxicity s půdními mikroorganismy – SIR kinetika</vt:lpstr>
      <vt:lpstr>Krátké testy toxicity s půdními mikroorganismy – Oxidace amoniaku</vt:lpstr>
      <vt:lpstr>Prezentace aplikace PowerPoint</vt:lpstr>
      <vt:lpstr>Žížaly v ekotoxikologii</vt:lpstr>
      <vt:lpstr>V různých testech různé endpointy</vt:lpstr>
      <vt:lpstr>Eisenia fetida</vt:lpstr>
      <vt:lpstr>Chov žížal</vt:lpstr>
      <vt:lpstr>E. fetida akutní test v půdě</vt:lpstr>
      <vt:lpstr>E. fetida reprodukční test</vt:lpstr>
      <vt:lpstr>Reprodukční test</vt:lpstr>
      <vt:lpstr>Reprodukční test</vt:lpstr>
      <vt:lpstr>Reprodukční test</vt:lpstr>
      <vt:lpstr>Prezentace aplikace PowerPoint</vt:lpstr>
      <vt:lpstr>Příklad hodnocení pesticidů</vt:lpstr>
      <vt:lpstr>Earthworm Avoidance Test </vt:lpstr>
      <vt:lpstr>Testy s roupicemi</vt:lpstr>
      <vt:lpstr>Enchytraeus albidus vs crypticus</vt:lpstr>
      <vt:lpstr>Chovy roupic</vt:lpstr>
      <vt:lpstr>Chovy roupic</vt:lpstr>
      <vt:lpstr>Test na reprodukci roupic – 1. část</vt:lpstr>
      <vt:lpstr>Test na reprodukci roupic – 2. část</vt:lpstr>
      <vt:lpstr>Postup testu s E. albidus</vt:lpstr>
      <vt:lpstr>Timetable</vt:lpstr>
      <vt:lpstr>Avoidance test s E. albidus</vt:lpstr>
      <vt:lpstr>Bioakumulační test s máloštětinatci</vt:lpstr>
      <vt:lpstr>Testy s chvostoskoky</vt:lpstr>
      <vt:lpstr>Postup testu s F. candida</vt:lpstr>
      <vt:lpstr>Folsomia candida</vt:lpstr>
      <vt:lpstr>Test s F. candida</vt:lpstr>
      <vt:lpstr>Folsomia candida</vt:lpstr>
      <vt:lpstr>Testy s hlísticemi</vt:lpstr>
      <vt:lpstr>Caenorhabditis elegans chov a test</vt:lpstr>
      <vt:lpstr>C. Elegans test</vt:lpstr>
      <vt:lpstr>Postup</vt:lpstr>
      <vt:lpstr>Testy s prospěšnými členovci</vt:lpstr>
      <vt:lpstr>Prezentace aplikace PowerPoint</vt:lpstr>
      <vt:lpstr>Testy s vyššími rostlinami</vt:lpstr>
      <vt:lpstr>Testy klíčivosti a elongace kořene</vt:lpstr>
      <vt:lpstr>Test růstu kořene</vt:lpstr>
      <vt:lpstr>Podmínky zkoušky</vt:lpstr>
      <vt:lpstr>Postup - detaily</vt:lpstr>
      <vt:lpstr>Postup - detaily</vt:lpstr>
      <vt:lpstr>Postup salát setý</vt:lpstr>
      <vt:lpstr>Vyšší rostliny</vt:lpstr>
      <vt:lpstr>Využití při registraci pesticidů</vt:lpstr>
      <vt:lpstr>Půdní ekotoxikologie vs biotesty</vt:lpstr>
      <vt:lpstr>Půdní ekotoxikologie vs biotesty</vt:lpstr>
    </vt:vector>
  </TitlesOfParts>
  <Company>RECETOX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Ekotoxikologické biotesty</dc:title>
  <dc:creator>Jakub Hofman</dc:creator>
  <cp:lastModifiedBy>Jakub Hofman</cp:lastModifiedBy>
  <cp:revision>94</cp:revision>
  <dcterms:created xsi:type="dcterms:W3CDTF">2008-03-02T19:58:54Z</dcterms:created>
  <dcterms:modified xsi:type="dcterms:W3CDTF">2019-11-05T18:29:35Z</dcterms:modified>
</cp:coreProperties>
</file>