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431" r:id="rId2"/>
    <p:sldId id="432" r:id="rId3"/>
    <p:sldId id="471" r:id="rId4"/>
    <p:sldId id="466" r:id="rId5"/>
    <p:sldId id="434" r:id="rId6"/>
    <p:sldId id="436" r:id="rId7"/>
    <p:sldId id="437" r:id="rId8"/>
    <p:sldId id="469" r:id="rId9"/>
    <p:sldId id="470" r:id="rId10"/>
    <p:sldId id="460" r:id="rId11"/>
    <p:sldId id="438" r:id="rId12"/>
    <p:sldId id="439" r:id="rId13"/>
    <p:sldId id="459" r:id="rId14"/>
    <p:sldId id="450" r:id="rId15"/>
    <p:sldId id="467" r:id="rId16"/>
    <p:sldId id="464" r:id="rId17"/>
    <p:sldId id="400" r:id="rId18"/>
    <p:sldId id="454" r:id="rId19"/>
    <p:sldId id="416" r:id="rId20"/>
    <p:sldId id="401" r:id="rId21"/>
    <p:sldId id="453" r:id="rId22"/>
    <p:sldId id="468" r:id="rId23"/>
    <p:sldId id="429" r:id="rId24"/>
    <p:sldId id="402" r:id="rId25"/>
    <p:sldId id="403" r:id="rId26"/>
    <p:sldId id="404" r:id="rId27"/>
    <p:sldId id="405" r:id="rId28"/>
    <p:sldId id="406" r:id="rId29"/>
    <p:sldId id="477" r:id="rId30"/>
    <p:sldId id="472" r:id="rId31"/>
    <p:sldId id="473" r:id="rId32"/>
    <p:sldId id="474" r:id="rId33"/>
    <p:sldId id="478" r:id="rId34"/>
    <p:sldId id="482" r:id="rId35"/>
    <p:sldId id="483" r:id="rId36"/>
    <p:sldId id="480" r:id="rId37"/>
    <p:sldId id="481" r:id="rId38"/>
    <p:sldId id="479" r:id="rId39"/>
    <p:sldId id="417" r:id="rId40"/>
    <p:sldId id="418" r:id="rId41"/>
    <p:sldId id="425" r:id="rId42"/>
    <p:sldId id="422" r:id="rId43"/>
    <p:sldId id="423" r:id="rId44"/>
    <p:sldId id="427" r:id="rId45"/>
    <p:sldId id="424" r:id="rId46"/>
    <p:sldId id="407" r:id="rId47"/>
    <p:sldId id="395" r:id="rId48"/>
    <p:sldId id="396" r:id="rId49"/>
    <p:sldId id="397" r:id="rId50"/>
    <p:sldId id="456" r:id="rId51"/>
    <p:sldId id="457" r:id="rId52"/>
    <p:sldId id="398" r:id="rId53"/>
    <p:sldId id="430" r:id="rId54"/>
  </p:sldIdLst>
  <p:sldSz cx="9144000" cy="6858000" type="screen4x3"/>
  <p:notesSz cx="7099300" cy="102346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76761" autoAdjust="0"/>
  </p:normalViewPr>
  <p:slideViewPr>
    <p:cSldViewPr>
      <p:cViewPr varScale="1">
        <p:scale>
          <a:sx n="52" d="100"/>
          <a:sy n="52" d="100"/>
        </p:scale>
        <p:origin x="67" y="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FD79DF-6A60-478D-9AD2-BC8CF4901527}" type="datetimeFigureOut">
              <a:rPr lang="cs-CZ"/>
              <a:pPr>
                <a:defRPr/>
              </a:pPr>
              <a:t>19.09.2018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4D59E8-5739-4245-9C93-F120FE3216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B86B7D-E7E2-451B-BB07-D2057A02C450}" type="datetimeFigureOut">
              <a:rPr lang="cs-CZ"/>
              <a:pPr>
                <a:defRPr/>
              </a:pPr>
              <a:t>19.09.2018</a:t>
            </a:fld>
            <a:endParaRPr lang="cs-CZ"/>
          </a:p>
        </p:txBody>
      </p:sp>
      <p:sp>
        <p:nvSpPr>
          <p:cNvPr id="5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D8E06723-D606-4B87-A5C1-3FFA0B2469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F9F40E-5A85-4F3F-8A32-14EA145D9C10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B675A9-DF45-4D03-9305-2AD7D06E5415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0A6921-20C3-492E-860B-D2BC6ED3A964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A8CF9C-6603-4E5F-9751-AE3C413AD1AA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69585A-64B0-4B0E-9D0C-04348784C0AF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8BBCD9-1204-44FA-B450-378F92460656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9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B25BB3-0E86-4506-9173-2AF1B518B064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E7B951-5CFB-4811-8535-03A51E0E99A6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45F4E2-E89A-47D1-9DEF-D7C593862EE8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FE7889-C97F-4A73-B271-36932154CCC3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2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2CE32A-9282-4E0D-9BCB-915549986AF1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B74BC7-B368-40FA-B487-75FF2A2E9C3F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CBD919-F60B-481B-9843-D81BBAD5F90F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2A858-3928-41BE-909E-6A4B05C16675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039C56-DBC1-4FCC-87DB-CC66820BFDEC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A93B39-0FAB-4C96-AE18-0098E672654D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499689-0F44-4F1A-8A6F-20CA2093A470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EC8F74-8CED-405E-8D5B-D72D4CC98879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4EAABB-ED4E-4267-8595-88811E161F33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634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C81E9B-4374-424C-82A3-5F5972BBFD66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70185F-E4B2-475A-8864-C6187B25FB42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2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AAFA68D3-0600-474C-BE75-6418945D9A29}" type="slidenum">
              <a:rPr lang="cs-CZ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</a:t>
            </a:fld>
            <a:endParaRPr lang="cs-CZ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  <p:sp>
        <p:nvSpPr>
          <p:cNvPr id="675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302642-EB4D-4446-937A-099D76784DD8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8F19B7-9BE8-4611-A0D8-3516C95A8F14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6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A21AE12E-409A-4DC9-AD66-EF520009828D}" type="slidenum">
              <a:rPr lang="cs-CZ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32</a:t>
            </a:fld>
            <a:endParaRPr lang="cs-CZ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22EE44-A7EA-48EC-BBD6-4ABEDC80A0A5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07F62941-FCEA-45BB-9E01-FCCB002A9262}" type="slidenum">
              <a:rPr lang="cs-CZ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34</a:t>
            </a:fld>
            <a:endParaRPr lang="cs-CZ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0FC2D0-589E-47C7-9356-1D3FC9C44A68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46125"/>
            <a:ext cx="4965700" cy="3725863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21225"/>
            <a:ext cx="5405437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46125"/>
            <a:ext cx="4965700" cy="3725863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21225"/>
            <a:ext cx="5405437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54550F-B225-4823-B6E4-B31A97AACEA1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60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860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7D983D-B5F9-4F42-BDBB-06317F290634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143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7660FE-6702-404E-869E-9692E032D145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80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9F0C57-D8E3-4FDD-B09A-BB8740EEEF5E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502D62-421A-4EB4-99A2-46BA68176A75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0AC32F-683B-4151-9D74-81D4A1F51B90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7BB8BC-C8D1-4AAE-8503-C5C890F04200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BD481F-5B8D-4116-9436-6A15A37BB411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8F2FE-B274-4549-AC72-7383F23B67D7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03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6FFD18-1BC5-48A9-A9A0-C58167FD3399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24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1024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414EB5-C757-4786-A89E-1673BEEB08C5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44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1044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289213-D642-45E0-B1E3-0FC1A4F66B4D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64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1065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388D87-4968-477C-8A83-4C446B70B647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3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81B95D-DD37-4F14-9A53-4BA6F9E5CB3D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67122B-99FD-429B-9A39-224BD9411272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1085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108548" name="Rectangle 3"/>
          <p:cNvSpPr>
            <a:spLocks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576" tIns="47288" rIns="94576" bIns="47288"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DA327A-48D0-447F-8FCB-EE4CF382D125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nl-NL" altLang="cs-CZ" sz="1300" smtClean="0">
              <a:latin typeface="Arial" panose="020B0604020202020204" pitchFamily="34" charset="0"/>
            </a:endParaRPr>
          </a:p>
        </p:txBody>
      </p:sp>
      <p:sp>
        <p:nvSpPr>
          <p:cNvPr id="11059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576" tIns="47288" rIns="94576" bIns="47288"/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26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8C847A-9D45-46F8-AC35-1AE2090E4E2D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46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1146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AD87BC-C053-43D2-AD10-36A5A8782E9C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1BFF6E-628D-4C5E-A2E7-0689711744D0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2EE12D-93EF-4F51-B4EB-8E6B9F456FA2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cs-CZ" altLang="cs-CZ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46125"/>
            <a:ext cx="4965700" cy="37258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21225"/>
            <a:ext cx="5405437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46125"/>
            <a:ext cx="4965700" cy="3725863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21225"/>
            <a:ext cx="5405437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BD68C-5110-4043-A016-3F2B400578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992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F1AAC-3E62-4406-AA01-37EF47EC39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5771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51C18-BFF9-4070-B877-5426FE680D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340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B6C3A-6F77-4AF4-9306-AA99C526F8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04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232AD-C6F4-459A-A9BE-6E5EDEE90F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22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65014-0B96-4F94-B414-A2C424667B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964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BF5D8-951C-41CA-89F1-4A8C24B4607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01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006B9-1D7F-4A26-A1F4-E173CEAFA5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310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2C9FE-82C5-4045-A64D-63E135598B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212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54C4C-046F-4255-9DE5-2667CE764E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7092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E0406-7617-452F-A0A3-07987F4A24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018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D4670-0F88-4815-A82B-8B1E2251AE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080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A9A9B"/>
                </a:solidFill>
              </a:defRPr>
            </a:lvl1pPr>
          </a:lstStyle>
          <a:p>
            <a:pPr>
              <a:defRPr/>
            </a:pPr>
            <a:fld id="{32DFA96A-97DE-4788-8D44-827CF494E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19" r:id="rId2"/>
    <p:sldLayoutId id="214748382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wmf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74.jpeg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11" Type="http://schemas.openxmlformats.org/officeDocument/2006/relationships/image" Target="../media/image72.jpeg"/><Relationship Id="rId5" Type="http://schemas.openxmlformats.org/officeDocument/2006/relationships/image" Target="../media/image66.wmf"/><Relationship Id="rId15" Type="http://schemas.openxmlformats.org/officeDocument/2006/relationships/image" Target="../media/image76.wmf"/><Relationship Id="rId10" Type="http://schemas.openxmlformats.org/officeDocument/2006/relationships/image" Target="../media/image71.jpeg"/><Relationship Id="rId4" Type="http://schemas.openxmlformats.org/officeDocument/2006/relationships/image" Target="../media/image65.wmf"/><Relationship Id="rId9" Type="http://schemas.openxmlformats.org/officeDocument/2006/relationships/image" Target="../media/image70.wmf"/><Relationship Id="rId14" Type="http://schemas.openxmlformats.org/officeDocument/2006/relationships/image" Target="../media/image7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12" Type="http://schemas.openxmlformats.org/officeDocument/2006/relationships/image" Target="../media/image9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11" Type="http://schemas.openxmlformats.org/officeDocument/2006/relationships/image" Target="../media/image77.png"/><Relationship Id="rId5" Type="http://schemas.openxmlformats.org/officeDocument/2006/relationships/image" Target="../media/image66.wmf"/><Relationship Id="rId10" Type="http://schemas.openxmlformats.org/officeDocument/2006/relationships/image" Target="../media/image75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odnadpis 2"/>
          <p:cNvSpPr>
            <a:spLocks/>
          </p:cNvSpPr>
          <p:nvPr/>
        </p:nvSpPr>
        <p:spPr bwMode="auto">
          <a:xfrm>
            <a:off x="1371600" y="3743325"/>
            <a:ext cx="640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000" b="1">
                <a:solidFill>
                  <a:srgbClr val="000066"/>
                </a:solidFill>
                <a:latin typeface="Tahoma" panose="020B0604030504040204" pitchFamily="34" charset="0"/>
              </a:rPr>
              <a:t/>
            </a:r>
            <a:br>
              <a:rPr lang="cs-CZ" altLang="cs-CZ" sz="2000" b="1">
                <a:solidFill>
                  <a:srgbClr val="000066"/>
                </a:solidFill>
                <a:latin typeface="Tahoma" panose="020B0604030504040204" pitchFamily="34" charset="0"/>
              </a:rPr>
            </a:br>
            <a:r>
              <a:rPr lang="cs-CZ" altLang="cs-CZ" sz="2000">
                <a:solidFill>
                  <a:srgbClr val="000066"/>
                </a:solidFill>
                <a:latin typeface="Tahoma" panose="020B0604030504040204" pitchFamily="34" charset="0"/>
              </a:rPr>
              <a:t> Luděk Bláha, PřF MU</a:t>
            </a:r>
            <a:r>
              <a:rPr lang="en-US" altLang="cs-CZ" sz="2000">
                <a:solidFill>
                  <a:srgbClr val="000066"/>
                </a:solidFill>
                <a:latin typeface="Tahoma" panose="020B0604030504040204" pitchFamily="34" charset="0"/>
              </a:rPr>
              <a:t>, RECETOX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cs-CZ" sz="2000">
                <a:solidFill>
                  <a:srgbClr val="000066"/>
                </a:solidFill>
                <a:latin typeface="Tahoma" panose="020B0604030504040204" pitchFamily="34" charset="0"/>
              </a:rPr>
              <a:t>www.recetox.cz</a:t>
            </a:r>
            <a:endParaRPr lang="cs-CZ" altLang="cs-CZ" sz="200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457200" y="2349500"/>
            <a:ext cx="8382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solidFill>
                  <a:srgbClr val="FF3300"/>
                </a:solidFill>
              </a:rPr>
              <a:t>Ekotoxikologie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solidFill>
                  <a:srgbClr val="FF3300"/>
                </a:solidFill>
              </a:rPr>
              <a:t>- úvod A -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cs-CZ" sz="4000">
              <a:solidFill>
                <a:schemeClr val="tx1"/>
              </a:solidFill>
            </a:endParaRPr>
          </a:p>
        </p:txBody>
      </p:sp>
      <p:pic>
        <p:nvPicPr>
          <p:cNvPr id="7172" name="Picture 7" descr="OPVK_MU_stred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487988"/>
            <a:ext cx="4537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500313"/>
            <a:ext cx="7848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500" b="1" smtClean="0"/>
              <a:t>Složitost (eko)systému </a:t>
            </a:r>
            <a:br>
              <a:rPr lang="cs-CZ" altLang="cs-CZ" sz="3500" b="1" smtClean="0"/>
            </a:br>
            <a:r>
              <a:rPr lang="cs-CZ" altLang="cs-CZ" sz="3500" b="1" smtClean="0"/>
              <a:t>= složité problémy a komplikace …</a:t>
            </a:r>
            <a:endParaRPr lang="nl-NL" altLang="cs-CZ" sz="35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3250" y="214313"/>
            <a:ext cx="7772400" cy="714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500" b="1" smtClean="0"/>
              <a:t>Skutečnost … </a:t>
            </a:r>
            <a:endParaRPr lang="en-US" altLang="cs-CZ" sz="3500" b="1" smtClean="0"/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730250" y="692150"/>
            <a:ext cx="8066088" cy="5949950"/>
            <a:chOff x="432" y="615"/>
            <a:chExt cx="4764" cy="2793"/>
          </a:xfrm>
        </p:grpSpPr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4320" y="2976"/>
              <a:ext cx="768" cy="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Me in sediment: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CA" altLang="cs-CZ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</a:t>
              </a: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S-OMe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MeS</a:t>
              </a:r>
              <a:endParaRPr lang="en-US" altLang="cs-CZ" sz="1000" baseline="300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2544" y="3072"/>
              <a:ext cx="816" cy="288"/>
              <a:chOff x="4320" y="768"/>
              <a:chExt cx="816" cy="288"/>
            </a:xfrm>
          </p:grpSpPr>
          <p:sp>
            <p:nvSpPr>
              <p:cNvPr id="27960" name="Rectangle 6"/>
              <p:cNvSpPr>
                <a:spLocks noChangeArrowheads="1"/>
              </p:cNvSpPr>
              <p:nvPr/>
            </p:nvSpPr>
            <p:spPr bwMode="auto">
              <a:xfrm>
                <a:off x="4320" y="768"/>
                <a:ext cx="816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cs-CZ" sz="100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Me in porewater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CA" altLang="cs-CZ" sz="1000">
                  <a:solidFill>
                    <a:srgbClr val="FF33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7961" name="Group 7"/>
              <p:cNvGrpSpPr>
                <a:grpSpLocks/>
              </p:cNvGrpSpPr>
              <p:nvPr/>
            </p:nvGrpSpPr>
            <p:grpSpPr bwMode="auto">
              <a:xfrm>
                <a:off x="4320" y="864"/>
                <a:ext cx="795" cy="119"/>
                <a:chOff x="192" y="1104"/>
                <a:chExt cx="795" cy="119"/>
              </a:xfrm>
            </p:grpSpPr>
            <p:sp>
              <p:nvSpPr>
                <p:cNvPr id="27962" name="Rectangle 8"/>
                <p:cNvSpPr>
                  <a:spLocks noChangeArrowheads="1"/>
                </p:cNvSpPr>
                <p:nvPr/>
              </p:nvSpPr>
              <p:spPr bwMode="auto">
                <a:xfrm>
                  <a:off x="192" y="1104"/>
                  <a:ext cx="259" cy="11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>
                  <a:lvl1pPr defTabSz="7620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cs-CZ" sz="1000">
                      <a:solidFill>
                        <a:schemeClr val="tx1"/>
                      </a:solidFill>
                      <a:latin typeface="Times New Roman" panose="02020603050405020304" pitchFamily="18" charset="0"/>
                    </a:rPr>
                    <a:t>Me</a:t>
                  </a:r>
                  <a:r>
                    <a:rPr lang="en-US" altLang="cs-CZ" sz="10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</a:rPr>
                    <a:t>Z+</a:t>
                  </a:r>
                  <a:r>
                    <a:rPr lang="en-US" altLang="cs-CZ" sz="1200" baseline="30000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27963" name="Line 9"/>
                <p:cNvSpPr>
                  <a:spLocks noChangeShapeType="1"/>
                </p:cNvSpPr>
                <p:nvPr/>
              </p:nvSpPr>
              <p:spPr bwMode="auto">
                <a:xfrm>
                  <a:off x="480" y="120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7964" name="Rectangle 10"/>
                <p:cNvSpPr>
                  <a:spLocks noChangeArrowheads="1"/>
                </p:cNvSpPr>
                <p:nvPr/>
              </p:nvSpPr>
              <p:spPr bwMode="auto">
                <a:xfrm>
                  <a:off x="720" y="1104"/>
                  <a:ext cx="267" cy="11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>
                  <a:lvl1pPr defTabSz="7620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cs-CZ" sz="1000">
                      <a:solidFill>
                        <a:schemeClr val="tx1"/>
                      </a:solidFill>
                      <a:latin typeface="Times New Roman" panose="02020603050405020304" pitchFamily="18" charset="0"/>
                    </a:rPr>
                    <a:t>MeL</a:t>
                  </a:r>
                  <a:r>
                    <a:rPr lang="en-US" altLang="cs-CZ" sz="1000" baseline="-25000">
                      <a:solidFill>
                        <a:schemeClr val="tx1"/>
                      </a:solidFill>
                      <a:latin typeface="Times New Roman" panose="02020603050405020304" pitchFamily="18" charset="0"/>
                    </a:rPr>
                    <a:t>x </a:t>
                  </a:r>
                </a:p>
              </p:txBody>
            </p:sp>
          </p:grpSp>
        </p:grpSp>
        <p:sp>
          <p:nvSpPr>
            <p:cNvPr id="27654" name="Rectangle 11"/>
            <p:cNvSpPr>
              <a:spLocks noChangeArrowheads="1"/>
            </p:cNvSpPr>
            <p:nvPr/>
          </p:nvSpPr>
          <p:spPr bwMode="auto">
            <a:xfrm>
              <a:off x="1344" y="3024"/>
              <a:ext cx="768" cy="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Me in sediment: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CA" altLang="cs-CZ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</a:t>
              </a: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S-OMe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MeS</a:t>
              </a:r>
              <a:endParaRPr lang="en-US" altLang="cs-CZ" sz="1200" baseline="300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7655" name="Picture 12" descr="mosqui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632"/>
              <a:ext cx="30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584"/>
              <a:ext cx="638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4" descr="bentho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01" b="88670"/>
            <a:stretch>
              <a:fillRect/>
            </a:stretch>
          </p:blipFill>
          <p:spPr bwMode="auto">
            <a:xfrm>
              <a:off x="4464" y="2544"/>
              <a:ext cx="16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Picture 15" descr="macrophyt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736"/>
              <a:ext cx="266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Picture 16" descr="snai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650"/>
              <a:ext cx="144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Picture 17" descr="algae&amp;fung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945" b="88591"/>
            <a:stretch>
              <a:fillRect/>
            </a:stretch>
          </p:blipFill>
          <p:spPr bwMode="auto">
            <a:xfrm>
              <a:off x="3840" y="2592"/>
              <a:ext cx="13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Picture 18" descr="planktivor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00" b="96223"/>
            <a:stretch>
              <a:fillRect/>
            </a:stretch>
          </p:blipFill>
          <p:spPr bwMode="auto">
            <a:xfrm>
              <a:off x="2688" y="230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2" name="Picture 19" descr="piscivor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4" t="1627" r="75197" b="90297"/>
            <a:stretch>
              <a:fillRect/>
            </a:stretch>
          </p:blipFill>
          <p:spPr bwMode="auto">
            <a:xfrm>
              <a:off x="3120" y="2040"/>
              <a:ext cx="33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3" name="Freeform 20"/>
            <p:cNvSpPr>
              <a:spLocks/>
            </p:cNvSpPr>
            <p:nvPr/>
          </p:nvSpPr>
          <p:spPr bwMode="auto">
            <a:xfrm rot="-10720009">
              <a:off x="432" y="1728"/>
              <a:ext cx="621" cy="453"/>
            </a:xfrm>
            <a:custGeom>
              <a:avLst/>
              <a:gdLst>
                <a:gd name="T0" fmla="*/ 0 w 1152"/>
                <a:gd name="T1" fmla="*/ 0 h 1184"/>
                <a:gd name="T2" fmla="*/ 1 w 1152"/>
                <a:gd name="T3" fmla="*/ 0 h 1184"/>
                <a:gd name="T4" fmla="*/ 2 w 1152"/>
                <a:gd name="T5" fmla="*/ 0 h 1184"/>
                <a:gd name="T6" fmla="*/ 5 w 1152"/>
                <a:gd name="T7" fmla="*/ 0 h 11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2"/>
                <a:gd name="T13" fmla="*/ 0 h 1184"/>
                <a:gd name="T14" fmla="*/ 1152 w 1152"/>
                <a:gd name="T15" fmla="*/ 1184 h 11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2" h="1184">
                  <a:moveTo>
                    <a:pt x="0" y="0"/>
                  </a:moveTo>
                  <a:cubicBezTo>
                    <a:pt x="0" y="384"/>
                    <a:pt x="0" y="768"/>
                    <a:pt x="96" y="960"/>
                  </a:cubicBezTo>
                  <a:cubicBezTo>
                    <a:pt x="192" y="1152"/>
                    <a:pt x="400" y="1120"/>
                    <a:pt x="576" y="1152"/>
                  </a:cubicBezTo>
                  <a:cubicBezTo>
                    <a:pt x="752" y="1184"/>
                    <a:pt x="1056" y="1152"/>
                    <a:pt x="1152" y="1152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64" name="Freeform 21"/>
            <p:cNvSpPr>
              <a:spLocks/>
            </p:cNvSpPr>
            <p:nvPr/>
          </p:nvSpPr>
          <p:spPr bwMode="auto">
            <a:xfrm rot="-5403428">
              <a:off x="3490" y="1928"/>
              <a:ext cx="770" cy="1282"/>
            </a:xfrm>
            <a:custGeom>
              <a:avLst/>
              <a:gdLst>
                <a:gd name="T0" fmla="*/ 0 w 1392"/>
                <a:gd name="T1" fmla="*/ 0 h 1536"/>
                <a:gd name="T2" fmla="*/ 1 w 1392"/>
                <a:gd name="T3" fmla="*/ 245 h 1536"/>
                <a:gd name="T4" fmla="*/ 7 w 1392"/>
                <a:gd name="T5" fmla="*/ 301 h 1536"/>
                <a:gd name="T6" fmla="*/ 0 60000 65536"/>
                <a:gd name="T7" fmla="*/ 0 60000 65536"/>
                <a:gd name="T8" fmla="*/ 0 60000 65536"/>
                <a:gd name="T9" fmla="*/ 0 w 1392"/>
                <a:gd name="T10" fmla="*/ 0 h 1536"/>
                <a:gd name="T11" fmla="*/ 1392 w 1392"/>
                <a:gd name="T12" fmla="*/ 1536 h 1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2" h="1536">
                  <a:moveTo>
                    <a:pt x="0" y="0"/>
                  </a:moveTo>
                  <a:cubicBezTo>
                    <a:pt x="4" y="496"/>
                    <a:pt x="8" y="992"/>
                    <a:pt x="240" y="1248"/>
                  </a:cubicBezTo>
                  <a:cubicBezTo>
                    <a:pt x="472" y="1504"/>
                    <a:pt x="932" y="1520"/>
                    <a:pt x="1392" y="1536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27665" name="Group 22"/>
            <p:cNvGrpSpPr>
              <a:grpSpLocks/>
            </p:cNvGrpSpPr>
            <p:nvPr/>
          </p:nvGrpSpPr>
          <p:grpSpPr bwMode="auto">
            <a:xfrm>
              <a:off x="1050" y="2185"/>
              <a:ext cx="2185" cy="770"/>
              <a:chOff x="1920" y="1920"/>
              <a:chExt cx="1392" cy="817"/>
            </a:xfrm>
          </p:grpSpPr>
          <p:sp>
            <p:nvSpPr>
              <p:cNvPr id="27958" name="Freeform 23"/>
              <p:cNvSpPr>
                <a:spLocks/>
              </p:cNvSpPr>
              <p:nvPr/>
            </p:nvSpPr>
            <p:spPr bwMode="auto">
              <a:xfrm>
                <a:off x="1920" y="1920"/>
                <a:ext cx="818" cy="817"/>
              </a:xfrm>
              <a:custGeom>
                <a:avLst/>
                <a:gdLst>
                  <a:gd name="T0" fmla="*/ 0 w 1392"/>
                  <a:gd name="T1" fmla="*/ 0 h 1536"/>
                  <a:gd name="T2" fmla="*/ 2 w 1392"/>
                  <a:gd name="T3" fmla="*/ 4 h 1536"/>
                  <a:gd name="T4" fmla="*/ 12 w 1392"/>
                  <a:gd name="T5" fmla="*/ 5 h 1536"/>
                  <a:gd name="T6" fmla="*/ 0 60000 65536"/>
                  <a:gd name="T7" fmla="*/ 0 60000 65536"/>
                  <a:gd name="T8" fmla="*/ 0 60000 65536"/>
                  <a:gd name="T9" fmla="*/ 0 w 1392"/>
                  <a:gd name="T10" fmla="*/ 0 h 1536"/>
                  <a:gd name="T11" fmla="*/ 1392 w 1392"/>
                  <a:gd name="T12" fmla="*/ 1536 h 1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92" h="1536">
                    <a:moveTo>
                      <a:pt x="0" y="0"/>
                    </a:moveTo>
                    <a:cubicBezTo>
                      <a:pt x="4" y="496"/>
                      <a:pt x="8" y="992"/>
                      <a:pt x="240" y="1248"/>
                    </a:cubicBezTo>
                    <a:cubicBezTo>
                      <a:pt x="472" y="1504"/>
                      <a:pt x="932" y="1520"/>
                      <a:pt x="1392" y="1536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7959" name="Line 24"/>
              <p:cNvSpPr>
                <a:spLocks noChangeShapeType="1"/>
              </p:cNvSpPr>
              <p:nvPr/>
            </p:nvSpPr>
            <p:spPr bwMode="auto">
              <a:xfrm>
                <a:off x="2736" y="2736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7666" name="Freeform 25"/>
            <p:cNvSpPr>
              <a:spLocks/>
            </p:cNvSpPr>
            <p:nvPr/>
          </p:nvSpPr>
          <p:spPr bwMode="auto">
            <a:xfrm>
              <a:off x="4490" y="1765"/>
              <a:ext cx="676" cy="420"/>
            </a:xfrm>
            <a:custGeom>
              <a:avLst/>
              <a:gdLst>
                <a:gd name="T0" fmla="*/ 1820 w 400"/>
                <a:gd name="T1" fmla="*/ 217 h 456"/>
                <a:gd name="T2" fmla="*/ 7198 w 400"/>
                <a:gd name="T3" fmla="*/ 35 h 456"/>
                <a:gd name="T4" fmla="*/ 44973 w 400"/>
                <a:gd name="T5" fmla="*/ 12 h 456"/>
                <a:gd name="T6" fmla="*/ 0 60000 65536"/>
                <a:gd name="T7" fmla="*/ 0 60000 65536"/>
                <a:gd name="T8" fmla="*/ 0 60000 65536"/>
                <a:gd name="T9" fmla="*/ 0 w 400"/>
                <a:gd name="T10" fmla="*/ 0 h 456"/>
                <a:gd name="T11" fmla="*/ 400 w 400"/>
                <a:gd name="T12" fmla="*/ 456 h 4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0" h="456">
                  <a:moveTo>
                    <a:pt x="16" y="456"/>
                  </a:moveTo>
                  <a:cubicBezTo>
                    <a:pt x="8" y="300"/>
                    <a:pt x="0" y="144"/>
                    <a:pt x="64" y="72"/>
                  </a:cubicBezTo>
                  <a:cubicBezTo>
                    <a:pt x="128" y="0"/>
                    <a:pt x="264" y="12"/>
                    <a:pt x="400" y="2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67" name="Line 26"/>
            <p:cNvSpPr>
              <a:spLocks noChangeShapeType="1"/>
            </p:cNvSpPr>
            <p:nvPr/>
          </p:nvSpPr>
          <p:spPr bwMode="auto">
            <a:xfrm>
              <a:off x="1015" y="1855"/>
              <a:ext cx="35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68" name="Rectangle 27"/>
            <p:cNvSpPr>
              <a:spLocks noChangeArrowheads="1"/>
            </p:cNvSpPr>
            <p:nvPr/>
          </p:nvSpPr>
          <p:spPr bwMode="auto">
            <a:xfrm>
              <a:off x="3360" y="1440"/>
              <a:ext cx="5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900">
                  <a:solidFill>
                    <a:schemeClr val="tx1"/>
                  </a:solidFill>
                  <a:latin typeface="Times New Roman" panose="02020603050405020304" pitchFamily="18" charset="0"/>
                </a:rPr>
                <a:t>Water birds</a:t>
              </a:r>
            </a:p>
          </p:txBody>
        </p:sp>
        <p:sp>
          <p:nvSpPr>
            <p:cNvPr id="27669" name="Rectangle 28"/>
            <p:cNvSpPr>
              <a:spLocks noChangeArrowheads="1"/>
            </p:cNvSpPr>
            <p:nvPr/>
          </p:nvSpPr>
          <p:spPr bwMode="auto">
            <a:xfrm>
              <a:off x="2592" y="2208"/>
              <a:ext cx="38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800">
                  <a:solidFill>
                    <a:schemeClr val="tx1"/>
                  </a:solidFill>
                  <a:latin typeface="Times New Roman" panose="02020603050405020304" pitchFamily="18" charset="0"/>
                </a:rPr>
                <a:t>Planktivore</a:t>
              </a:r>
            </a:p>
          </p:txBody>
        </p:sp>
        <p:sp>
          <p:nvSpPr>
            <p:cNvPr id="27670" name="Rectangle 29"/>
            <p:cNvSpPr>
              <a:spLocks noChangeArrowheads="1"/>
            </p:cNvSpPr>
            <p:nvPr/>
          </p:nvSpPr>
          <p:spPr bwMode="auto">
            <a:xfrm>
              <a:off x="3120" y="1968"/>
              <a:ext cx="60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800">
                  <a:solidFill>
                    <a:schemeClr val="tx1"/>
                  </a:solidFill>
                  <a:latin typeface="Times New Roman" panose="02020603050405020304" pitchFamily="18" charset="0"/>
                </a:rPr>
                <a:t>Piscivore</a:t>
              </a:r>
            </a:p>
          </p:txBody>
        </p:sp>
        <p:sp>
          <p:nvSpPr>
            <p:cNvPr id="27671" name="Line 30"/>
            <p:cNvSpPr>
              <a:spLocks noChangeShapeType="1"/>
            </p:cNvSpPr>
            <p:nvPr/>
          </p:nvSpPr>
          <p:spPr bwMode="auto">
            <a:xfrm flipV="1">
              <a:off x="2496" y="2400"/>
              <a:ext cx="259" cy="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72" name="Line 31"/>
            <p:cNvSpPr>
              <a:spLocks noChangeShapeType="1"/>
            </p:cNvSpPr>
            <p:nvPr/>
          </p:nvSpPr>
          <p:spPr bwMode="auto">
            <a:xfrm flipV="1">
              <a:off x="2935" y="2191"/>
              <a:ext cx="24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73" name="Line 32"/>
            <p:cNvSpPr>
              <a:spLocks noChangeShapeType="1"/>
            </p:cNvSpPr>
            <p:nvPr/>
          </p:nvSpPr>
          <p:spPr bwMode="auto">
            <a:xfrm>
              <a:off x="2455" y="311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74" name="Line 33"/>
            <p:cNvSpPr>
              <a:spLocks noChangeShapeType="1"/>
            </p:cNvSpPr>
            <p:nvPr/>
          </p:nvSpPr>
          <p:spPr bwMode="auto">
            <a:xfrm flipV="1">
              <a:off x="3216" y="3312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75" name="Line 34"/>
            <p:cNvSpPr>
              <a:spLocks noChangeShapeType="1"/>
            </p:cNvSpPr>
            <p:nvPr/>
          </p:nvSpPr>
          <p:spPr bwMode="auto">
            <a:xfrm>
              <a:off x="3279" y="3341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76" name="Line 35"/>
            <p:cNvSpPr>
              <a:spLocks noChangeShapeType="1"/>
            </p:cNvSpPr>
            <p:nvPr/>
          </p:nvSpPr>
          <p:spPr bwMode="auto">
            <a:xfrm>
              <a:off x="583" y="249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77" name="Line 36"/>
            <p:cNvSpPr>
              <a:spLocks noChangeShapeType="1"/>
            </p:cNvSpPr>
            <p:nvPr/>
          </p:nvSpPr>
          <p:spPr bwMode="auto">
            <a:xfrm flipV="1">
              <a:off x="649" y="2374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78" name="Line 37"/>
            <p:cNvSpPr>
              <a:spLocks noChangeShapeType="1"/>
            </p:cNvSpPr>
            <p:nvPr/>
          </p:nvSpPr>
          <p:spPr bwMode="auto">
            <a:xfrm>
              <a:off x="735" y="2477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79" name="Line 38"/>
            <p:cNvSpPr>
              <a:spLocks noChangeShapeType="1"/>
            </p:cNvSpPr>
            <p:nvPr/>
          </p:nvSpPr>
          <p:spPr bwMode="auto">
            <a:xfrm>
              <a:off x="520" y="2548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80" name="Line 39"/>
            <p:cNvSpPr>
              <a:spLocks noChangeShapeType="1"/>
            </p:cNvSpPr>
            <p:nvPr/>
          </p:nvSpPr>
          <p:spPr bwMode="auto">
            <a:xfrm>
              <a:off x="4327" y="311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81" name="Line 40"/>
            <p:cNvSpPr>
              <a:spLocks noChangeShapeType="1"/>
            </p:cNvSpPr>
            <p:nvPr/>
          </p:nvSpPr>
          <p:spPr bwMode="auto">
            <a:xfrm flipV="1">
              <a:off x="4320" y="2928"/>
              <a:ext cx="23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82" name="Line 41"/>
            <p:cNvSpPr>
              <a:spLocks noChangeShapeType="1"/>
            </p:cNvSpPr>
            <p:nvPr/>
          </p:nvSpPr>
          <p:spPr bwMode="auto">
            <a:xfrm>
              <a:off x="4479" y="3101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83" name="Line 42"/>
            <p:cNvSpPr>
              <a:spLocks noChangeShapeType="1"/>
            </p:cNvSpPr>
            <p:nvPr/>
          </p:nvSpPr>
          <p:spPr bwMode="auto">
            <a:xfrm>
              <a:off x="4264" y="317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84" name="Line 43"/>
            <p:cNvSpPr>
              <a:spLocks noChangeShapeType="1"/>
            </p:cNvSpPr>
            <p:nvPr/>
          </p:nvSpPr>
          <p:spPr bwMode="auto">
            <a:xfrm>
              <a:off x="3847" y="316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85" name="Line 44"/>
            <p:cNvSpPr>
              <a:spLocks noChangeShapeType="1"/>
            </p:cNvSpPr>
            <p:nvPr/>
          </p:nvSpPr>
          <p:spPr bwMode="auto">
            <a:xfrm flipV="1">
              <a:off x="3840" y="3216"/>
              <a:ext cx="35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86" name="Line 45"/>
            <p:cNvSpPr>
              <a:spLocks noChangeShapeType="1"/>
            </p:cNvSpPr>
            <p:nvPr/>
          </p:nvSpPr>
          <p:spPr bwMode="auto">
            <a:xfrm>
              <a:off x="3999" y="3149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87" name="Line 46"/>
            <p:cNvSpPr>
              <a:spLocks noChangeShapeType="1"/>
            </p:cNvSpPr>
            <p:nvPr/>
          </p:nvSpPr>
          <p:spPr bwMode="auto">
            <a:xfrm>
              <a:off x="3024" y="331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88" name="Line 47"/>
            <p:cNvSpPr>
              <a:spLocks noChangeShapeType="1"/>
            </p:cNvSpPr>
            <p:nvPr/>
          </p:nvSpPr>
          <p:spPr bwMode="auto">
            <a:xfrm flipV="1">
              <a:off x="2329" y="3334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89" name="Line 48"/>
            <p:cNvSpPr>
              <a:spLocks noChangeShapeType="1"/>
            </p:cNvSpPr>
            <p:nvPr/>
          </p:nvSpPr>
          <p:spPr bwMode="auto">
            <a:xfrm flipV="1">
              <a:off x="4633" y="3334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90" name="Line 49"/>
            <p:cNvSpPr>
              <a:spLocks noChangeShapeType="1"/>
            </p:cNvSpPr>
            <p:nvPr/>
          </p:nvSpPr>
          <p:spPr bwMode="auto">
            <a:xfrm>
              <a:off x="4135" y="3047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91" name="Line 50"/>
            <p:cNvSpPr>
              <a:spLocks noChangeShapeType="1"/>
            </p:cNvSpPr>
            <p:nvPr/>
          </p:nvSpPr>
          <p:spPr bwMode="auto">
            <a:xfrm flipV="1">
              <a:off x="4201" y="2927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92" name="Line 51"/>
            <p:cNvSpPr>
              <a:spLocks noChangeShapeType="1"/>
            </p:cNvSpPr>
            <p:nvPr/>
          </p:nvSpPr>
          <p:spPr bwMode="auto">
            <a:xfrm>
              <a:off x="4287" y="3030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93" name="Line 52"/>
            <p:cNvSpPr>
              <a:spLocks noChangeShapeType="1"/>
            </p:cNvSpPr>
            <p:nvPr/>
          </p:nvSpPr>
          <p:spPr bwMode="auto">
            <a:xfrm>
              <a:off x="4072" y="3101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94" name="Line 53"/>
            <p:cNvSpPr>
              <a:spLocks noChangeShapeType="1"/>
            </p:cNvSpPr>
            <p:nvPr/>
          </p:nvSpPr>
          <p:spPr bwMode="auto">
            <a:xfrm>
              <a:off x="3784" y="2980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95" name="Line 54"/>
            <p:cNvSpPr>
              <a:spLocks noChangeShapeType="1"/>
            </p:cNvSpPr>
            <p:nvPr/>
          </p:nvSpPr>
          <p:spPr bwMode="auto">
            <a:xfrm flipV="1">
              <a:off x="4825" y="3286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96" name="Line 55"/>
            <p:cNvSpPr>
              <a:spLocks noChangeShapeType="1"/>
            </p:cNvSpPr>
            <p:nvPr/>
          </p:nvSpPr>
          <p:spPr bwMode="auto">
            <a:xfrm flipV="1">
              <a:off x="4825" y="2134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97" name="Line 56"/>
            <p:cNvSpPr>
              <a:spLocks noChangeShapeType="1"/>
            </p:cNvSpPr>
            <p:nvPr/>
          </p:nvSpPr>
          <p:spPr bwMode="auto">
            <a:xfrm>
              <a:off x="4767" y="2429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98" name="Line 57"/>
            <p:cNvSpPr>
              <a:spLocks noChangeShapeType="1"/>
            </p:cNvSpPr>
            <p:nvPr/>
          </p:nvSpPr>
          <p:spPr bwMode="auto">
            <a:xfrm flipV="1">
              <a:off x="4585" y="2422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99" name="Line 58"/>
            <p:cNvSpPr>
              <a:spLocks noChangeShapeType="1"/>
            </p:cNvSpPr>
            <p:nvPr/>
          </p:nvSpPr>
          <p:spPr bwMode="auto">
            <a:xfrm>
              <a:off x="4671" y="2525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00" name="Line 59"/>
            <p:cNvSpPr>
              <a:spLocks noChangeShapeType="1"/>
            </p:cNvSpPr>
            <p:nvPr/>
          </p:nvSpPr>
          <p:spPr bwMode="auto">
            <a:xfrm>
              <a:off x="4656" y="326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01" name="Line 60"/>
            <p:cNvSpPr>
              <a:spLocks noChangeShapeType="1"/>
            </p:cNvSpPr>
            <p:nvPr/>
          </p:nvSpPr>
          <p:spPr bwMode="auto">
            <a:xfrm flipV="1">
              <a:off x="4489" y="2854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02" name="Line 61"/>
            <p:cNvSpPr>
              <a:spLocks noChangeShapeType="1"/>
            </p:cNvSpPr>
            <p:nvPr/>
          </p:nvSpPr>
          <p:spPr bwMode="auto">
            <a:xfrm>
              <a:off x="4704" y="2880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03" name="Line 62"/>
            <p:cNvSpPr>
              <a:spLocks noChangeShapeType="1"/>
            </p:cNvSpPr>
            <p:nvPr/>
          </p:nvSpPr>
          <p:spPr bwMode="auto">
            <a:xfrm flipH="1" flipV="1">
              <a:off x="4304" y="2880"/>
              <a:ext cx="100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04" name="Line 63"/>
            <p:cNvSpPr>
              <a:spLocks noChangeShapeType="1"/>
            </p:cNvSpPr>
            <p:nvPr/>
          </p:nvSpPr>
          <p:spPr bwMode="auto">
            <a:xfrm>
              <a:off x="4704" y="278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05" name="Line 64"/>
            <p:cNvSpPr>
              <a:spLocks noChangeShapeType="1"/>
            </p:cNvSpPr>
            <p:nvPr/>
          </p:nvSpPr>
          <p:spPr bwMode="auto">
            <a:xfrm flipV="1">
              <a:off x="4681" y="271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06" name="Line 65"/>
            <p:cNvSpPr>
              <a:spLocks noChangeShapeType="1"/>
            </p:cNvSpPr>
            <p:nvPr/>
          </p:nvSpPr>
          <p:spPr bwMode="auto">
            <a:xfrm>
              <a:off x="4767" y="2813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07" name="Line 66"/>
            <p:cNvSpPr>
              <a:spLocks noChangeShapeType="1"/>
            </p:cNvSpPr>
            <p:nvPr/>
          </p:nvSpPr>
          <p:spPr bwMode="auto">
            <a:xfrm>
              <a:off x="5040" y="3024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08" name="Line 67"/>
            <p:cNvSpPr>
              <a:spLocks noChangeShapeType="1"/>
            </p:cNvSpPr>
            <p:nvPr/>
          </p:nvSpPr>
          <p:spPr bwMode="auto">
            <a:xfrm flipV="1">
              <a:off x="4921" y="1798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09" name="Line 68"/>
            <p:cNvSpPr>
              <a:spLocks noChangeShapeType="1"/>
            </p:cNvSpPr>
            <p:nvPr/>
          </p:nvSpPr>
          <p:spPr bwMode="auto">
            <a:xfrm>
              <a:off x="4719" y="2045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10" name="Line 69"/>
            <p:cNvSpPr>
              <a:spLocks noChangeShapeType="1"/>
            </p:cNvSpPr>
            <p:nvPr/>
          </p:nvSpPr>
          <p:spPr bwMode="auto">
            <a:xfrm flipV="1">
              <a:off x="4873" y="199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11" name="Line 70"/>
            <p:cNvSpPr>
              <a:spLocks noChangeShapeType="1"/>
            </p:cNvSpPr>
            <p:nvPr/>
          </p:nvSpPr>
          <p:spPr bwMode="auto">
            <a:xfrm>
              <a:off x="4623" y="2093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12" name="Line 71"/>
            <p:cNvSpPr>
              <a:spLocks noChangeShapeType="1"/>
            </p:cNvSpPr>
            <p:nvPr/>
          </p:nvSpPr>
          <p:spPr bwMode="auto">
            <a:xfrm>
              <a:off x="4840" y="2596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13" name="Line 72"/>
            <p:cNvSpPr>
              <a:spLocks noChangeShapeType="1"/>
            </p:cNvSpPr>
            <p:nvPr/>
          </p:nvSpPr>
          <p:spPr bwMode="auto">
            <a:xfrm>
              <a:off x="2119" y="316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14" name="Line 73"/>
            <p:cNvSpPr>
              <a:spLocks noChangeShapeType="1"/>
            </p:cNvSpPr>
            <p:nvPr/>
          </p:nvSpPr>
          <p:spPr bwMode="auto">
            <a:xfrm flipV="1">
              <a:off x="2185" y="3046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15" name="Line 74"/>
            <p:cNvSpPr>
              <a:spLocks noChangeShapeType="1"/>
            </p:cNvSpPr>
            <p:nvPr/>
          </p:nvSpPr>
          <p:spPr bwMode="auto">
            <a:xfrm>
              <a:off x="2271" y="3149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16" name="Line 75"/>
            <p:cNvSpPr>
              <a:spLocks noChangeShapeType="1"/>
            </p:cNvSpPr>
            <p:nvPr/>
          </p:nvSpPr>
          <p:spPr bwMode="auto">
            <a:xfrm>
              <a:off x="1672" y="3341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17" name="Line 76"/>
            <p:cNvSpPr>
              <a:spLocks noChangeShapeType="1"/>
            </p:cNvSpPr>
            <p:nvPr/>
          </p:nvSpPr>
          <p:spPr bwMode="auto">
            <a:xfrm>
              <a:off x="3696" y="3168"/>
              <a:ext cx="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18" name="Line 77"/>
            <p:cNvSpPr>
              <a:spLocks noChangeShapeType="1"/>
            </p:cNvSpPr>
            <p:nvPr/>
          </p:nvSpPr>
          <p:spPr bwMode="auto">
            <a:xfrm flipV="1">
              <a:off x="3458" y="2998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19" name="Line 78"/>
            <p:cNvSpPr>
              <a:spLocks noChangeShapeType="1"/>
            </p:cNvSpPr>
            <p:nvPr/>
          </p:nvSpPr>
          <p:spPr bwMode="auto">
            <a:xfrm>
              <a:off x="3600" y="307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20" name="Line 79"/>
            <p:cNvSpPr>
              <a:spLocks noChangeShapeType="1"/>
            </p:cNvSpPr>
            <p:nvPr/>
          </p:nvSpPr>
          <p:spPr bwMode="auto">
            <a:xfrm>
              <a:off x="3496" y="3076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21" name="Line 80"/>
            <p:cNvSpPr>
              <a:spLocks noChangeShapeType="1"/>
            </p:cNvSpPr>
            <p:nvPr/>
          </p:nvSpPr>
          <p:spPr bwMode="auto">
            <a:xfrm flipH="1" flipV="1">
              <a:off x="1879" y="3310"/>
              <a:ext cx="89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22" name="Line 81"/>
            <p:cNvSpPr>
              <a:spLocks noChangeShapeType="1"/>
            </p:cNvSpPr>
            <p:nvPr/>
          </p:nvSpPr>
          <p:spPr bwMode="auto">
            <a:xfrm flipV="1">
              <a:off x="2544" y="2976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23" name="Line 82"/>
            <p:cNvSpPr>
              <a:spLocks noChangeShapeType="1"/>
            </p:cNvSpPr>
            <p:nvPr/>
          </p:nvSpPr>
          <p:spPr bwMode="auto">
            <a:xfrm>
              <a:off x="2559" y="3293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24" name="Line 83"/>
            <p:cNvSpPr>
              <a:spLocks noChangeShapeType="1"/>
            </p:cNvSpPr>
            <p:nvPr/>
          </p:nvSpPr>
          <p:spPr bwMode="auto">
            <a:xfrm>
              <a:off x="870" y="326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25" name="Line 84"/>
            <p:cNvSpPr>
              <a:spLocks noChangeShapeType="1"/>
            </p:cNvSpPr>
            <p:nvPr/>
          </p:nvSpPr>
          <p:spPr bwMode="auto">
            <a:xfrm flipV="1">
              <a:off x="841" y="3046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26" name="Line 85"/>
            <p:cNvSpPr>
              <a:spLocks noChangeShapeType="1"/>
            </p:cNvSpPr>
            <p:nvPr/>
          </p:nvSpPr>
          <p:spPr bwMode="auto">
            <a:xfrm>
              <a:off x="927" y="3149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27" name="Line 86"/>
            <p:cNvSpPr>
              <a:spLocks noChangeShapeType="1"/>
            </p:cNvSpPr>
            <p:nvPr/>
          </p:nvSpPr>
          <p:spPr bwMode="auto">
            <a:xfrm>
              <a:off x="726" y="331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28" name="Line 87"/>
            <p:cNvSpPr>
              <a:spLocks noChangeShapeType="1"/>
            </p:cNvSpPr>
            <p:nvPr/>
          </p:nvSpPr>
          <p:spPr bwMode="auto">
            <a:xfrm>
              <a:off x="967" y="331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29" name="Line 88"/>
            <p:cNvSpPr>
              <a:spLocks noChangeShapeType="1"/>
            </p:cNvSpPr>
            <p:nvPr/>
          </p:nvSpPr>
          <p:spPr bwMode="auto">
            <a:xfrm flipV="1">
              <a:off x="1033" y="319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30" name="Line 89"/>
            <p:cNvSpPr>
              <a:spLocks noChangeShapeType="1"/>
            </p:cNvSpPr>
            <p:nvPr/>
          </p:nvSpPr>
          <p:spPr bwMode="auto">
            <a:xfrm>
              <a:off x="1119" y="3293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31" name="Line 90"/>
            <p:cNvSpPr>
              <a:spLocks noChangeShapeType="1"/>
            </p:cNvSpPr>
            <p:nvPr/>
          </p:nvSpPr>
          <p:spPr bwMode="auto">
            <a:xfrm>
              <a:off x="1255" y="307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32" name="Line 91"/>
            <p:cNvSpPr>
              <a:spLocks noChangeShapeType="1"/>
            </p:cNvSpPr>
            <p:nvPr/>
          </p:nvSpPr>
          <p:spPr bwMode="auto">
            <a:xfrm flipV="1">
              <a:off x="1321" y="295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33" name="Line 92"/>
            <p:cNvSpPr>
              <a:spLocks noChangeShapeType="1"/>
            </p:cNvSpPr>
            <p:nvPr/>
          </p:nvSpPr>
          <p:spPr bwMode="auto">
            <a:xfrm>
              <a:off x="1440" y="3024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34" name="Line 93"/>
            <p:cNvSpPr>
              <a:spLocks noChangeShapeType="1"/>
            </p:cNvSpPr>
            <p:nvPr/>
          </p:nvSpPr>
          <p:spPr bwMode="auto">
            <a:xfrm>
              <a:off x="1192" y="3124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35" name="Line 94"/>
            <p:cNvSpPr>
              <a:spLocks noChangeShapeType="1"/>
            </p:cNvSpPr>
            <p:nvPr/>
          </p:nvSpPr>
          <p:spPr bwMode="auto">
            <a:xfrm>
              <a:off x="1303" y="331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36" name="Line 95"/>
            <p:cNvSpPr>
              <a:spLocks noChangeShapeType="1"/>
            </p:cNvSpPr>
            <p:nvPr/>
          </p:nvSpPr>
          <p:spPr bwMode="auto">
            <a:xfrm flipV="1">
              <a:off x="1369" y="319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37" name="Line 96"/>
            <p:cNvSpPr>
              <a:spLocks noChangeShapeType="1"/>
            </p:cNvSpPr>
            <p:nvPr/>
          </p:nvSpPr>
          <p:spPr bwMode="auto">
            <a:xfrm>
              <a:off x="1455" y="3293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38" name="Line 97"/>
            <p:cNvSpPr>
              <a:spLocks noChangeShapeType="1"/>
            </p:cNvSpPr>
            <p:nvPr/>
          </p:nvSpPr>
          <p:spPr bwMode="auto">
            <a:xfrm>
              <a:off x="1200" y="321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39" name="Line 98"/>
            <p:cNvSpPr>
              <a:spLocks noChangeShapeType="1"/>
            </p:cNvSpPr>
            <p:nvPr/>
          </p:nvSpPr>
          <p:spPr bwMode="auto">
            <a:xfrm flipH="1" flipV="1">
              <a:off x="1728" y="2976"/>
              <a:ext cx="13" cy="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40" name="Line 99"/>
            <p:cNvSpPr>
              <a:spLocks noChangeShapeType="1"/>
            </p:cNvSpPr>
            <p:nvPr/>
          </p:nvSpPr>
          <p:spPr bwMode="auto">
            <a:xfrm>
              <a:off x="2112" y="3024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41" name="Line 100"/>
            <p:cNvSpPr>
              <a:spLocks noChangeShapeType="1"/>
            </p:cNvSpPr>
            <p:nvPr/>
          </p:nvSpPr>
          <p:spPr bwMode="auto">
            <a:xfrm>
              <a:off x="1440" y="3216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42" name="Line 101"/>
            <p:cNvSpPr>
              <a:spLocks noChangeShapeType="1"/>
            </p:cNvSpPr>
            <p:nvPr/>
          </p:nvSpPr>
          <p:spPr bwMode="auto">
            <a:xfrm>
              <a:off x="967" y="2782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43" name="Line 102"/>
            <p:cNvSpPr>
              <a:spLocks noChangeShapeType="1"/>
            </p:cNvSpPr>
            <p:nvPr/>
          </p:nvSpPr>
          <p:spPr bwMode="auto">
            <a:xfrm flipV="1">
              <a:off x="1033" y="2662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44" name="Line 103"/>
            <p:cNvSpPr>
              <a:spLocks noChangeShapeType="1"/>
            </p:cNvSpPr>
            <p:nvPr/>
          </p:nvSpPr>
          <p:spPr bwMode="auto">
            <a:xfrm>
              <a:off x="1119" y="2765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45" name="Line 104"/>
            <p:cNvSpPr>
              <a:spLocks noChangeShapeType="1"/>
            </p:cNvSpPr>
            <p:nvPr/>
          </p:nvSpPr>
          <p:spPr bwMode="auto">
            <a:xfrm>
              <a:off x="904" y="2836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46" name="Line 105"/>
            <p:cNvSpPr>
              <a:spLocks noChangeShapeType="1"/>
            </p:cNvSpPr>
            <p:nvPr/>
          </p:nvSpPr>
          <p:spPr bwMode="auto">
            <a:xfrm>
              <a:off x="631" y="297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47" name="Line 106"/>
            <p:cNvSpPr>
              <a:spLocks noChangeShapeType="1"/>
            </p:cNvSpPr>
            <p:nvPr/>
          </p:nvSpPr>
          <p:spPr bwMode="auto">
            <a:xfrm flipV="1">
              <a:off x="697" y="2854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48" name="Line 107"/>
            <p:cNvSpPr>
              <a:spLocks noChangeShapeType="1"/>
            </p:cNvSpPr>
            <p:nvPr/>
          </p:nvSpPr>
          <p:spPr bwMode="auto">
            <a:xfrm>
              <a:off x="783" y="2957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49" name="Line 108"/>
            <p:cNvSpPr>
              <a:spLocks noChangeShapeType="1"/>
            </p:cNvSpPr>
            <p:nvPr/>
          </p:nvSpPr>
          <p:spPr bwMode="auto">
            <a:xfrm>
              <a:off x="568" y="3028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50" name="Line 109"/>
            <p:cNvSpPr>
              <a:spLocks noChangeShapeType="1"/>
            </p:cNvSpPr>
            <p:nvPr/>
          </p:nvSpPr>
          <p:spPr bwMode="auto">
            <a:xfrm>
              <a:off x="631" y="196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51" name="Line 110"/>
            <p:cNvSpPr>
              <a:spLocks noChangeShapeType="1"/>
            </p:cNvSpPr>
            <p:nvPr/>
          </p:nvSpPr>
          <p:spPr bwMode="auto">
            <a:xfrm flipV="1">
              <a:off x="697" y="1846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52" name="Line 111"/>
            <p:cNvSpPr>
              <a:spLocks noChangeShapeType="1"/>
            </p:cNvSpPr>
            <p:nvPr/>
          </p:nvSpPr>
          <p:spPr bwMode="auto">
            <a:xfrm>
              <a:off x="783" y="1949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53" name="Line 112"/>
            <p:cNvSpPr>
              <a:spLocks noChangeShapeType="1"/>
            </p:cNvSpPr>
            <p:nvPr/>
          </p:nvSpPr>
          <p:spPr bwMode="auto">
            <a:xfrm>
              <a:off x="568" y="2020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54" name="Line 113"/>
            <p:cNvSpPr>
              <a:spLocks noChangeShapeType="1"/>
            </p:cNvSpPr>
            <p:nvPr/>
          </p:nvSpPr>
          <p:spPr bwMode="auto">
            <a:xfrm>
              <a:off x="630" y="230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55" name="Line 114"/>
            <p:cNvSpPr>
              <a:spLocks noChangeShapeType="1"/>
            </p:cNvSpPr>
            <p:nvPr/>
          </p:nvSpPr>
          <p:spPr bwMode="auto">
            <a:xfrm flipV="1">
              <a:off x="745" y="2182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56" name="Line 115"/>
            <p:cNvSpPr>
              <a:spLocks noChangeShapeType="1"/>
            </p:cNvSpPr>
            <p:nvPr/>
          </p:nvSpPr>
          <p:spPr bwMode="auto">
            <a:xfrm>
              <a:off x="831" y="2285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57" name="Line 116"/>
            <p:cNvSpPr>
              <a:spLocks noChangeShapeType="1"/>
            </p:cNvSpPr>
            <p:nvPr/>
          </p:nvSpPr>
          <p:spPr bwMode="auto">
            <a:xfrm>
              <a:off x="534" y="235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58" name="Line 117"/>
            <p:cNvSpPr>
              <a:spLocks noChangeShapeType="1"/>
            </p:cNvSpPr>
            <p:nvPr/>
          </p:nvSpPr>
          <p:spPr bwMode="auto">
            <a:xfrm>
              <a:off x="919" y="191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59" name="Line 118"/>
            <p:cNvSpPr>
              <a:spLocks noChangeShapeType="1"/>
            </p:cNvSpPr>
            <p:nvPr/>
          </p:nvSpPr>
          <p:spPr bwMode="auto">
            <a:xfrm>
              <a:off x="856" y="197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60" name="Line 119"/>
            <p:cNvSpPr>
              <a:spLocks noChangeShapeType="1"/>
            </p:cNvSpPr>
            <p:nvPr/>
          </p:nvSpPr>
          <p:spPr bwMode="auto">
            <a:xfrm>
              <a:off x="679" y="273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61" name="Line 120"/>
            <p:cNvSpPr>
              <a:spLocks noChangeShapeType="1"/>
            </p:cNvSpPr>
            <p:nvPr/>
          </p:nvSpPr>
          <p:spPr bwMode="auto">
            <a:xfrm flipV="1">
              <a:off x="745" y="2614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62" name="Line 121"/>
            <p:cNvSpPr>
              <a:spLocks noChangeShapeType="1"/>
            </p:cNvSpPr>
            <p:nvPr/>
          </p:nvSpPr>
          <p:spPr bwMode="auto">
            <a:xfrm>
              <a:off x="831" y="2717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63" name="Line 122"/>
            <p:cNvSpPr>
              <a:spLocks noChangeShapeType="1"/>
            </p:cNvSpPr>
            <p:nvPr/>
          </p:nvSpPr>
          <p:spPr bwMode="auto">
            <a:xfrm>
              <a:off x="616" y="2788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64" name="Line 123"/>
            <p:cNvSpPr>
              <a:spLocks noChangeShapeType="1"/>
            </p:cNvSpPr>
            <p:nvPr/>
          </p:nvSpPr>
          <p:spPr bwMode="auto">
            <a:xfrm>
              <a:off x="1015" y="239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65" name="Line 124"/>
            <p:cNvSpPr>
              <a:spLocks noChangeShapeType="1"/>
            </p:cNvSpPr>
            <p:nvPr/>
          </p:nvSpPr>
          <p:spPr bwMode="auto">
            <a:xfrm>
              <a:off x="952" y="245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66" name="Line 125"/>
            <p:cNvSpPr>
              <a:spLocks noChangeShapeType="1"/>
            </p:cNvSpPr>
            <p:nvPr/>
          </p:nvSpPr>
          <p:spPr bwMode="auto">
            <a:xfrm>
              <a:off x="1000" y="2164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67" name="Line 126"/>
            <p:cNvSpPr>
              <a:spLocks noChangeShapeType="1"/>
            </p:cNvSpPr>
            <p:nvPr/>
          </p:nvSpPr>
          <p:spPr bwMode="auto">
            <a:xfrm>
              <a:off x="2935" y="331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68" name="Line 127"/>
            <p:cNvSpPr>
              <a:spLocks noChangeShapeType="1"/>
            </p:cNvSpPr>
            <p:nvPr/>
          </p:nvSpPr>
          <p:spPr bwMode="auto">
            <a:xfrm flipV="1">
              <a:off x="3001" y="319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69" name="Line 128"/>
            <p:cNvSpPr>
              <a:spLocks noChangeShapeType="1"/>
            </p:cNvSpPr>
            <p:nvPr/>
          </p:nvSpPr>
          <p:spPr bwMode="auto">
            <a:xfrm>
              <a:off x="3087" y="3293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70" name="Line 129"/>
            <p:cNvSpPr>
              <a:spLocks noChangeShapeType="1"/>
            </p:cNvSpPr>
            <p:nvPr/>
          </p:nvSpPr>
          <p:spPr bwMode="auto">
            <a:xfrm>
              <a:off x="2824" y="3268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71" name="Line 130"/>
            <p:cNvSpPr>
              <a:spLocks noChangeShapeType="1"/>
            </p:cNvSpPr>
            <p:nvPr/>
          </p:nvSpPr>
          <p:spPr bwMode="auto">
            <a:xfrm>
              <a:off x="1015" y="292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72" name="Line 131"/>
            <p:cNvSpPr>
              <a:spLocks noChangeShapeType="1"/>
            </p:cNvSpPr>
            <p:nvPr/>
          </p:nvSpPr>
          <p:spPr bwMode="auto">
            <a:xfrm flipV="1">
              <a:off x="1081" y="2806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73" name="Line 132"/>
            <p:cNvSpPr>
              <a:spLocks noChangeShapeType="1"/>
            </p:cNvSpPr>
            <p:nvPr/>
          </p:nvSpPr>
          <p:spPr bwMode="auto">
            <a:xfrm>
              <a:off x="1167" y="2909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74" name="Line 133"/>
            <p:cNvSpPr>
              <a:spLocks noChangeShapeType="1"/>
            </p:cNvSpPr>
            <p:nvPr/>
          </p:nvSpPr>
          <p:spPr bwMode="auto">
            <a:xfrm>
              <a:off x="952" y="2980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75" name="Line 134"/>
            <p:cNvSpPr>
              <a:spLocks noChangeShapeType="1"/>
            </p:cNvSpPr>
            <p:nvPr/>
          </p:nvSpPr>
          <p:spPr bwMode="auto">
            <a:xfrm>
              <a:off x="1543" y="3383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76" name="Line 135"/>
            <p:cNvSpPr>
              <a:spLocks noChangeShapeType="1"/>
            </p:cNvSpPr>
            <p:nvPr/>
          </p:nvSpPr>
          <p:spPr bwMode="auto">
            <a:xfrm flipV="1">
              <a:off x="2617" y="3142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77" name="Line 136"/>
            <p:cNvSpPr>
              <a:spLocks noChangeShapeType="1"/>
            </p:cNvSpPr>
            <p:nvPr/>
          </p:nvSpPr>
          <p:spPr bwMode="auto">
            <a:xfrm>
              <a:off x="2703" y="3245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78" name="Line 137"/>
            <p:cNvSpPr>
              <a:spLocks noChangeShapeType="1"/>
            </p:cNvSpPr>
            <p:nvPr/>
          </p:nvSpPr>
          <p:spPr bwMode="auto">
            <a:xfrm>
              <a:off x="3271" y="311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79" name="Line 138"/>
            <p:cNvSpPr>
              <a:spLocks noChangeShapeType="1"/>
            </p:cNvSpPr>
            <p:nvPr/>
          </p:nvSpPr>
          <p:spPr bwMode="auto">
            <a:xfrm flipV="1">
              <a:off x="3337" y="2998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80" name="Line 139"/>
            <p:cNvSpPr>
              <a:spLocks noChangeShapeType="1"/>
            </p:cNvSpPr>
            <p:nvPr/>
          </p:nvSpPr>
          <p:spPr bwMode="auto">
            <a:xfrm>
              <a:off x="3423" y="3101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81" name="Line 140"/>
            <p:cNvSpPr>
              <a:spLocks noChangeShapeType="1"/>
            </p:cNvSpPr>
            <p:nvPr/>
          </p:nvSpPr>
          <p:spPr bwMode="auto">
            <a:xfrm>
              <a:off x="3312" y="3168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82" name="Line 141"/>
            <p:cNvSpPr>
              <a:spLocks noChangeShapeType="1"/>
            </p:cNvSpPr>
            <p:nvPr/>
          </p:nvSpPr>
          <p:spPr bwMode="auto">
            <a:xfrm>
              <a:off x="2688" y="302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83" name="Line 142"/>
            <p:cNvSpPr>
              <a:spLocks noChangeShapeType="1"/>
            </p:cNvSpPr>
            <p:nvPr/>
          </p:nvSpPr>
          <p:spPr bwMode="auto">
            <a:xfrm flipV="1">
              <a:off x="2857" y="2998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84" name="Line 143"/>
            <p:cNvSpPr>
              <a:spLocks noChangeShapeType="1"/>
            </p:cNvSpPr>
            <p:nvPr/>
          </p:nvSpPr>
          <p:spPr bwMode="auto">
            <a:xfrm>
              <a:off x="2976" y="3024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85" name="Line 144"/>
            <p:cNvSpPr>
              <a:spLocks noChangeShapeType="1"/>
            </p:cNvSpPr>
            <p:nvPr/>
          </p:nvSpPr>
          <p:spPr bwMode="auto">
            <a:xfrm>
              <a:off x="2728" y="317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86" name="Line 145"/>
            <p:cNvSpPr>
              <a:spLocks noChangeShapeType="1"/>
            </p:cNvSpPr>
            <p:nvPr/>
          </p:nvSpPr>
          <p:spPr bwMode="auto">
            <a:xfrm>
              <a:off x="1255" y="283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87" name="Line 146"/>
            <p:cNvSpPr>
              <a:spLocks noChangeShapeType="1"/>
            </p:cNvSpPr>
            <p:nvPr/>
          </p:nvSpPr>
          <p:spPr bwMode="auto">
            <a:xfrm>
              <a:off x="1192" y="2884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88" name="Line 147"/>
            <p:cNvSpPr>
              <a:spLocks noChangeShapeType="1"/>
            </p:cNvSpPr>
            <p:nvPr/>
          </p:nvSpPr>
          <p:spPr bwMode="auto">
            <a:xfrm>
              <a:off x="3552" y="336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89" name="Line 148"/>
            <p:cNvSpPr>
              <a:spLocks noChangeShapeType="1"/>
            </p:cNvSpPr>
            <p:nvPr/>
          </p:nvSpPr>
          <p:spPr bwMode="auto">
            <a:xfrm flipV="1">
              <a:off x="3529" y="319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90" name="Line 149"/>
            <p:cNvSpPr>
              <a:spLocks noChangeShapeType="1"/>
            </p:cNvSpPr>
            <p:nvPr/>
          </p:nvSpPr>
          <p:spPr bwMode="auto">
            <a:xfrm>
              <a:off x="3792" y="3360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91" name="Line 150"/>
            <p:cNvSpPr>
              <a:spLocks noChangeShapeType="1"/>
            </p:cNvSpPr>
            <p:nvPr/>
          </p:nvSpPr>
          <p:spPr bwMode="auto">
            <a:xfrm flipH="1" flipV="1">
              <a:off x="3366" y="3342"/>
              <a:ext cx="33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92" name="Line 151"/>
            <p:cNvSpPr>
              <a:spLocks noChangeShapeType="1"/>
            </p:cNvSpPr>
            <p:nvPr/>
          </p:nvSpPr>
          <p:spPr bwMode="auto">
            <a:xfrm>
              <a:off x="4998" y="206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93" name="Line 152"/>
            <p:cNvSpPr>
              <a:spLocks noChangeShapeType="1"/>
            </p:cNvSpPr>
            <p:nvPr/>
          </p:nvSpPr>
          <p:spPr bwMode="auto">
            <a:xfrm flipV="1">
              <a:off x="4777" y="1798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94" name="Line 153"/>
            <p:cNvSpPr>
              <a:spLocks noChangeShapeType="1"/>
            </p:cNvSpPr>
            <p:nvPr/>
          </p:nvSpPr>
          <p:spPr bwMode="auto">
            <a:xfrm>
              <a:off x="4752" y="2688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95" name="Line 154"/>
            <p:cNvSpPr>
              <a:spLocks noChangeShapeType="1"/>
            </p:cNvSpPr>
            <p:nvPr/>
          </p:nvSpPr>
          <p:spPr bwMode="auto">
            <a:xfrm>
              <a:off x="4888" y="2308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96" name="Line 155"/>
            <p:cNvSpPr>
              <a:spLocks noChangeShapeType="1"/>
            </p:cNvSpPr>
            <p:nvPr/>
          </p:nvSpPr>
          <p:spPr bwMode="auto">
            <a:xfrm>
              <a:off x="4431" y="2717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97" name="Line 156"/>
            <p:cNvSpPr>
              <a:spLocks noChangeShapeType="1"/>
            </p:cNvSpPr>
            <p:nvPr/>
          </p:nvSpPr>
          <p:spPr bwMode="auto">
            <a:xfrm>
              <a:off x="4375" y="331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98" name="Line 157"/>
            <p:cNvSpPr>
              <a:spLocks noChangeShapeType="1"/>
            </p:cNvSpPr>
            <p:nvPr/>
          </p:nvSpPr>
          <p:spPr bwMode="auto">
            <a:xfrm flipV="1">
              <a:off x="4441" y="319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799" name="Line 158"/>
            <p:cNvSpPr>
              <a:spLocks noChangeShapeType="1"/>
            </p:cNvSpPr>
            <p:nvPr/>
          </p:nvSpPr>
          <p:spPr bwMode="auto">
            <a:xfrm>
              <a:off x="4527" y="3293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00" name="Line 159"/>
            <p:cNvSpPr>
              <a:spLocks noChangeShapeType="1"/>
            </p:cNvSpPr>
            <p:nvPr/>
          </p:nvSpPr>
          <p:spPr bwMode="auto">
            <a:xfrm>
              <a:off x="4312" y="3364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01" name="Line 160"/>
            <p:cNvSpPr>
              <a:spLocks noChangeShapeType="1"/>
            </p:cNvSpPr>
            <p:nvPr/>
          </p:nvSpPr>
          <p:spPr bwMode="auto">
            <a:xfrm>
              <a:off x="2119" y="335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02" name="Line 161"/>
            <p:cNvSpPr>
              <a:spLocks noChangeShapeType="1"/>
            </p:cNvSpPr>
            <p:nvPr/>
          </p:nvSpPr>
          <p:spPr bwMode="auto">
            <a:xfrm flipV="1">
              <a:off x="2185" y="3238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03" name="Line 162"/>
            <p:cNvSpPr>
              <a:spLocks noChangeShapeType="1"/>
            </p:cNvSpPr>
            <p:nvPr/>
          </p:nvSpPr>
          <p:spPr bwMode="auto">
            <a:xfrm>
              <a:off x="2271" y="3341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04" name="Line 163"/>
            <p:cNvSpPr>
              <a:spLocks noChangeShapeType="1"/>
            </p:cNvSpPr>
            <p:nvPr/>
          </p:nvSpPr>
          <p:spPr bwMode="auto">
            <a:xfrm>
              <a:off x="2064" y="3168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05" name="Line 164"/>
            <p:cNvSpPr>
              <a:spLocks noChangeShapeType="1"/>
            </p:cNvSpPr>
            <p:nvPr/>
          </p:nvSpPr>
          <p:spPr bwMode="auto">
            <a:xfrm>
              <a:off x="578" y="3379"/>
              <a:ext cx="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06" name="Line 165"/>
            <p:cNvSpPr>
              <a:spLocks noChangeShapeType="1"/>
            </p:cNvSpPr>
            <p:nvPr/>
          </p:nvSpPr>
          <p:spPr bwMode="auto">
            <a:xfrm flipV="1">
              <a:off x="637" y="3285"/>
              <a:ext cx="7" cy="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07" name="Line 166"/>
            <p:cNvSpPr>
              <a:spLocks noChangeShapeType="1"/>
            </p:cNvSpPr>
            <p:nvPr/>
          </p:nvSpPr>
          <p:spPr bwMode="auto">
            <a:xfrm>
              <a:off x="4647" y="1913"/>
              <a:ext cx="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08" name="Line 167"/>
            <p:cNvSpPr>
              <a:spLocks noChangeShapeType="1"/>
            </p:cNvSpPr>
            <p:nvPr/>
          </p:nvSpPr>
          <p:spPr bwMode="auto">
            <a:xfrm flipV="1">
              <a:off x="4691" y="1845"/>
              <a:ext cx="5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09" name="Line 168"/>
            <p:cNvSpPr>
              <a:spLocks noChangeShapeType="1"/>
            </p:cNvSpPr>
            <p:nvPr/>
          </p:nvSpPr>
          <p:spPr bwMode="auto">
            <a:xfrm>
              <a:off x="4749" y="1903"/>
              <a:ext cx="18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10" name="Line 169"/>
            <p:cNvSpPr>
              <a:spLocks noChangeShapeType="1"/>
            </p:cNvSpPr>
            <p:nvPr/>
          </p:nvSpPr>
          <p:spPr bwMode="auto">
            <a:xfrm>
              <a:off x="4606" y="1942"/>
              <a:ext cx="18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11" name="Line 170"/>
            <p:cNvSpPr>
              <a:spLocks noChangeShapeType="1"/>
            </p:cNvSpPr>
            <p:nvPr/>
          </p:nvSpPr>
          <p:spPr bwMode="auto">
            <a:xfrm>
              <a:off x="4671" y="2285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12" name="Line 171"/>
            <p:cNvSpPr>
              <a:spLocks noChangeShapeType="1"/>
            </p:cNvSpPr>
            <p:nvPr/>
          </p:nvSpPr>
          <p:spPr bwMode="auto">
            <a:xfrm>
              <a:off x="1104" y="3024"/>
              <a:ext cx="7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13" name="Line 172"/>
            <p:cNvSpPr>
              <a:spLocks noChangeShapeType="1"/>
            </p:cNvSpPr>
            <p:nvPr/>
          </p:nvSpPr>
          <p:spPr bwMode="auto">
            <a:xfrm flipV="1">
              <a:off x="1849" y="2998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14" name="Line 173"/>
            <p:cNvSpPr>
              <a:spLocks noChangeShapeType="1"/>
            </p:cNvSpPr>
            <p:nvPr/>
          </p:nvSpPr>
          <p:spPr bwMode="auto">
            <a:xfrm flipH="1">
              <a:off x="1907" y="3041"/>
              <a:ext cx="36" cy="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15" name="Line 174"/>
            <p:cNvSpPr>
              <a:spLocks noChangeShapeType="1"/>
            </p:cNvSpPr>
            <p:nvPr/>
          </p:nvSpPr>
          <p:spPr bwMode="auto">
            <a:xfrm>
              <a:off x="2016" y="331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16" name="Line 175"/>
            <p:cNvSpPr>
              <a:spLocks noChangeShapeType="1"/>
            </p:cNvSpPr>
            <p:nvPr/>
          </p:nvSpPr>
          <p:spPr bwMode="auto">
            <a:xfrm>
              <a:off x="1519" y="2960"/>
              <a:ext cx="20" cy="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17" name="Line 176"/>
            <p:cNvSpPr>
              <a:spLocks noChangeShapeType="1"/>
            </p:cNvSpPr>
            <p:nvPr/>
          </p:nvSpPr>
          <p:spPr bwMode="auto">
            <a:xfrm flipV="1">
              <a:off x="1613" y="2978"/>
              <a:ext cx="46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18" name="Line 177"/>
            <p:cNvSpPr>
              <a:spLocks noChangeShapeType="1"/>
            </p:cNvSpPr>
            <p:nvPr/>
          </p:nvSpPr>
          <p:spPr bwMode="auto">
            <a:xfrm flipH="1">
              <a:off x="1392" y="3312"/>
              <a:ext cx="20" cy="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19" name="Line 178"/>
            <p:cNvSpPr>
              <a:spLocks noChangeShapeType="1"/>
            </p:cNvSpPr>
            <p:nvPr/>
          </p:nvSpPr>
          <p:spPr bwMode="auto">
            <a:xfrm flipH="1">
              <a:off x="1423" y="2927"/>
              <a:ext cx="20" cy="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20" name="Line 179"/>
            <p:cNvSpPr>
              <a:spLocks noChangeShapeType="1"/>
            </p:cNvSpPr>
            <p:nvPr/>
          </p:nvSpPr>
          <p:spPr bwMode="auto">
            <a:xfrm>
              <a:off x="919" y="259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21" name="Line 180"/>
            <p:cNvSpPr>
              <a:spLocks noChangeShapeType="1"/>
            </p:cNvSpPr>
            <p:nvPr/>
          </p:nvSpPr>
          <p:spPr bwMode="auto">
            <a:xfrm flipV="1">
              <a:off x="985" y="247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22" name="Line 181"/>
            <p:cNvSpPr>
              <a:spLocks noChangeShapeType="1"/>
            </p:cNvSpPr>
            <p:nvPr/>
          </p:nvSpPr>
          <p:spPr bwMode="auto">
            <a:xfrm>
              <a:off x="856" y="2644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23" name="Line 182"/>
            <p:cNvSpPr>
              <a:spLocks noChangeShapeType="1"/>
            </p:cNvSpPr>
            <p:nvPr/>
          </p:nvSpPr>
          <p:spPr bwMode="auto">
            <a:xfrm>
              <a:off x="4800" y="292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24" name="Line 183"/>
            <p:cNvSpPr>
              <a:spLocks noChangeShapeType="1"/>
            </p:cNvSpPr>
            <p:nvPr/>
          </p:nvSpPr>
          <p:spPr bwMode="auto">
            <a:xfrm flipV="1">
              <a:off x="4848" y="2736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25" name="Line 184"/>
            <p:cNvSpPr>
              <a:spLocks noChangeShapeType="1"/>
            </p:cNvSpPr>
            <p:nvPr/>
          </p:nvSpPr>
          <p:spPr bwMode="auto">
            <a:xfrm>
              <a:off x="4896" y="3264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26" name="Line 185"/>
            <p:cNvSpPr>
              <a:spLocks noChangeShapeType="1"/>
            </p:cNvSpPr>
            <p:nvPr/>
          </p:nvSpPr>
          <p:spPr bwMode="auto">
            <a:xfrm>
              <a:off x="4512" y="3216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27" name="Line 186"/>
            <p:cNvSpPr>
              <a:spLocks noChangeShapeType="1"/>
            </p:cNvSpPr>
            <p:nvPr/>
          </p:nvSpPr>
          <p:spPr bwMode="auto">
            <a:xfrm>
              <a:off x="4039" y="3262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28" name="Line 187"/>
            <p:cNvSpPr>
              <a:spLocks noChangeShapeType="1"/>
            </p:cNvSpPr>
            <p:nvPr/>
          </p:nvSpPr>
          <p:spPr bwMode="auto">
            <a:xfrm flipV="1">
              <a:off x="4105" y="3142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29" name="Line 188"/>
            <p:cNvSpPr>
              <a:spLocks noChangeShapeType="1"/>
            </p:cNvSpPr>
            <p:nvPr/>
          </p:nvSpPr>
          <p:spPr bwMode="auto">
            <a:xfrm>
              <a:off x="4191" y="3245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30" name="Line 189"/>
            <p:cNvSpPr>
              <a:spLocks noChangeShapeType="1"/>
            </p:cNvSpPr>
            <p:nvPr/>
          </p:nvSpPr>
          <p:spPr bwMode="auto">
            <a:xfrm>
              <a:off x="3976" y="3316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31" name="Line 190"/>
            <p:cNvSpPr>
              <a:spLocks noChangeShapeType="1"/>
            </p:cNvSpPr>
            <p:nvPr/>
          </p:nvSpPr>
          <p:spPr bwMode="auto">
            <a:xfrm>
              <a:off x="583" y="316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32" name="Line 191"/>
            <p:cNvSpPr>
              <a:spLocks noChangeShapeType="1"/>
            </p:cNvSpPr>
            <p:nvPr/>
          </p:nvSpPr>
          <p:spPr bwMode="auto">
            <a:xfrm flipV="1">
              <a:off x="649" y="3046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33" name="Line 192"/>
            <p:cNvSpPr>
              <a:spLocks noChangeShapeType="1"/>
            </p:cNvSpPr>
            <p:nvPr/>
          </p:nvSpPr>
          <p:spPr bwMode="auto">
            <a:xfrm>
              <a:off x="735" y="3149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34" name="Line 193"/>
            <p:cNvSpPr>
              <a:spLocks noChangeShapeType="1"/>
            </p:cNvSpPr>
            <p:nvPr/>
          </p:nvSpPr>
          <p:spPr bwMode="auto">
            <a:xfrm>
              <a:off x="520" y="3220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35" name="Line 194"/>
            <p:cNvSpPr>
              <a:spLocks noChangeShapeType="1"/>
            </p:cNvSpPr>
            <p:nvPr/>
          </p:nvSpPr>
          <p:spPr bwMode="auto">
            <a:xfrm>
              <a:off x="530" y="2777"/>
              <a:ext cx="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36" name="Line 195"/>
            <p:cNvSpPr>
              <a:spLocks noChangeShapeType="1"/>
            </p:cNvSpPr>
            <p:nvPr/>
          </p:nvSpPr>
          <p:spPr bwMode="auto">
            <a:xfrm flipV="1">
              <a:off x="590" y="2709"/>
              <a:ext cx="5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37" name="Line 196"/>
            <p:cNvSpPr>
              <a:spLocks noChangeShapeType="1"/>
            </p:cNvSpPr>
            <p:nvPr/>
          </p:nvSpPr>
          <p:spPr bwMode="auto">
            <a:xfrm>
              <a:off x="669" y="2767"/>
              <a:ext cx="18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38" name="Line 197"/>
            <p:cNvSpPr>
              <a:spLocks noChangeShapeType="1"/>
            </p:cNvSpPr>
            <p:nvPr/>
          </p:nvSpPr>
          <p:spPr bwMode="auto">
            <a:xfrm>
              <a:off x="478" y="2806"/>
              <a:ext cx="18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39" name="Line 198"/>
            <p:cNvSpPr>
              <a:spLocks noChangeShapeType="1"/>
            </p:cNvSpPr>
            <p:nvPr/>
          </p:nvSpPr>
          <p:spPr bwMode="auto">
            <a:xfrm>
              <a:off x="567" y="1843"/>
              <a:ext cx="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40" name="Line 199"/>
            <p:cNvSpPr>
              <a:spLocks noChangeShapeType="1"/>
            </p:cNvSpPr>
            <p:nvPr/>
          </p:nvSpPr>
          <p:spPr bwMode="auto">
            <a:xfrm flipV="1">
              <a:off x="627" y="1749"/>
              <a:ext cx="7" cy="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41" name="Line 200"/>
            <p:cNvSpPr>
              <a:spLocks noChangeShapeType="1"/>
            </p:cNvSpPr>
            <p:nvPr/>
          </p:nvSpPr>
          <p:spPr bwMode="auto">
            <a:xfrm>
              <a:off x="666" y="1831"/>
              <a:ext cx="24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42" name="Line 201"/>
            <p:cNvSpPr>
              <a:spLocks noChangeShapeType="1"/>
            </p:cNvSpPr>
            <p:nvPr/>
          </p:nvSpPr>
          <p:spPr bwMode="auto">
            <a:xfrm>
              <a:off x="523" y="1886"/>
              <a:ext cx="24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43" name="Line 202"/>
            <p:cNvSpPr>
              <a:spLocks noChangeShapeType="1"/>
            </p:cNvSpPr>
            <p:nvPr/>
          </p:nvSpPr>
          <p:spPr bwMode="auto">
            <a:xfrm>
              <a:off x="4902" y="2976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44" name="Line 203"/>
            <p:cNvSpPr>
              <a:spLocks noChangeShapeType="1"/>
            </p:cNvSpPr>
            <p:nvPr/>
          </p:nvSpPr>
          <p:spPr bwMode="auto">
            <a:xfrm>
              <a:off x="631" y="211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45" name="Line 204"/>
            <p:cNvSpPr>
              <a:spLocks noChangeShapeType="1"/>
            </p:cNvSpPr>
            <p:nvPr/>
          </p:nvSpPr>
          <p:spPr bwMode="auto">
            <a:xfrm flipV="1">
              <a:off x="697" y="199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46" name="Line 205"/>
            <p:cNvSpPr>
              <a:spLocks noChangeShapeType="1"/>
            </p:cNvSpPr>
            <p:nvPr/>
          </p:nvSpPr>
          <p:spPr bwMode="auto">
            <a:xfrm>
              <a:off x="783" y="2093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47" name="Line 206"/>
            <p:cNvSpPr>
              <a:spLocks noChangeShapeType="1"/>
            </p:cNvSpPr>
            <p:nvPr/>
          </p:nvSpPr>
          <p:spPr bwMode="auto">
            <a:xfrm>
              <a:off x="534" y="2160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48" name="Line 207"/>
            <p:cNvSpPr>
              <a:spLocks noChangeShapeType="1"/>
            </p:cNvSpPr>
            <p:nvPr/>
          </p:nvSpPr>
          <p:spPr bwMode="auto">
            <a:xfrm>
              <a:off x="3840" y="2976"/>
              <a:ext cx="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49" name="Line 208"/>
            <p:cNvSpPr>
              <a:spLocks noChangeShapeType="1"/>
            </p:cNvSpPr>
            <p:nvPr/>
          </p:nvSpPr>
          <p:spPr bwMode="auto">
            <a:xfrm flipV="1">
              <a:off x="3888" y="2976"/>
              <a:ext cx="7" cy="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50" name="Line 209"/>
            <p:cNvSpPr>
              <a:spLocks noChangeShapeType="1"/>
            </p:cNvSpPr>
            <p:nvPr/>
          </p:nvSpPr>
          <p:spPr bwMode="auto">
            <a:xfrm>
              <a:off x="3792" y="3072"/>
              <a:ext cx="24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51" name="Line 210"/>
            <p:cNvSpPr>
              <a:spLocks noChangeShapeType="1"/>
            </p:cNvSpPr>
            <p:nvPr/>
          </p:nvSpPr>
          <p:spPr bwMode="auto">
            <a:xfrm flipH="1">
              <a:off x="3456" y="3312"/>
              <a:ext cx="15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52" name="Rectangle 211"/>
            <p:cNvSpPr>
              <a:spLocks noChangeArrowheads="1"/>
            </p:cNvSpPr>
            <p:nvPr/>
          </p:nvSpPr>
          <p:spPr bwMode="auto">
            <a:xfrm>
              <a:off x="2751" y="615"/>
              <a:ext cx="17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900">
                  <a:solidFill>
                    <a:schemeClr val="tx1"/>
                  </a:solidFill>
                  <a:latin typeface="Times New Roman" panose="02020603050405020304" pitchFamily="18" charset="0"/>
                </a:rPr>
                <a:t>Air</a:t>
              </a:r>
            </a:p>
          </p:txBody>
        </p:sp>
        <p:sp>
          <p:nvSpPr>
            <p:cNvPr id="27853" name="Line 212"/>
            <p:cNvSpPr>
              <a:spLocks noChangeShapeType="1"/>
            </p:cNvSpPr>
            <p:nvPr/>
          </p:nvSpPr>
          <p:spPr bwMode="auto">
            <a:xfrm>
              <a:off x="1584" y="1008"/>
              <a:ext cx="0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54" name="Line 213"/>
            <p:cNvSpPr>
              <a:spLocks noChangeShapeType="1"/>
            </p:cNvSpPr>
            <p:nvPr/>
          </p:nvSpPr>
          <p:spPr bwMode="auto">
            <a:xfrm flipV="1">
              <a:off x="3074" y="3046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55" name="Line 214"/>
            <p:cNvSpPr>
              <a:spLocks noChangeShapeType="1"/>
            </p:cNvSpPr>
            <p:nvPr/>
          </p:nvSpPr>
          <p:spPr bwMode="auto">
            <a:xfrm flipH="1" flipV="1">
              <a:off x="2407" y="3044"/>
              <a:ext cx="25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56" name="Line 215"/>
            <p:cNvSpPr>
              <a:spLocks noChangeShapeType="1"/>
            </p:cNvSpPr>
            <p:nvPr/>
          </p:nvSpPr>
          <p:spPr bwMode="auto">
            <a:xfrm flipH="1" flipV="1">
              <a:off x="3168" y="2976"/>
              <a:ext cx="37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57" name="Line 216"/>
            <p:cNvSpPr>
              <a:spLocks noChangeShapeType="1"/>
            </p:cNvSpPr>
            <p:nvPr/>
          </p:nvSpPr>
          <p:spPr bwMode="auto">
            <a:xfrm flipV="1">
              <a:off x="3463" y="1711"/>
              <a:ext cx="1152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58" name="Line 217"/>
            <p:cNvSpPr>
              <a:spLocks noChangeShapeType="1"/>
            </p:cNvSpPr>
            <p:nvPr/>
          </p:nvSpPr>
          <p:spPr bwMode="auto">
            <a:xfrm>
              <a:off x="3319" y="2239"/>
              <a:ext cx="0" cy="8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59" name="Line 218"/>
            <p:cNvSpPr>
              <a:spLocks noChangeShapeType="1"/>
            </p:cNvSpPr>
            <p:nvPr/>
          </p:nvSpPr>
          <p:spPr bwMode="auto">
            <a:xfrm>
              <a:off x="2839" y="2431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60" name="Line 219"/>
            <p:cNvSpPr>
              <a:spLocks noChangeShapeType="1"/>
            </p:cNvSpPr>
            <p:nvPr/>
          </p:nvSpPr>
          <p:spPr bwMode="auto">
            <a:xfrm>
              <a:off x="1824" y="2448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61" name="Line 220"/>
            <p:cNvSpPr>
              <a:spLocks noChangeShapeType="1"/>
            </p:cNvSpPr>
            <p:nvPr/>
          </p:nvSpPr>
          <p:spPr bwMode="auto">
            <a:xfrm flipV="1">
              <a:off x="1920" y="2095"/>
              <a:ext cx="1159" cy="2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62" name="Line 221"/>
            <p:cNvSpPr>
              <a:spLocks noChangeShapeType="1"/>
            </p:cNvSpPr>
            <p:nvPr/>
          </p:nvSpPr>
          <p:spPr bwMode="auto">
            <a:xfrm>
              <a:off x="1968" y="2352"/>
              <a:ext cx="679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63" name="Line 222"/>
            <p:cNvSpPr>
              <a:spLocks noChangeShapeType="1"/>
            </p:cNvSpPr>
            <p:nvPr/>
          </p:nvSpPr>
          <p:spPr bwMode="auto">
            <a:xfrm>
              <a:off x="1968" y="2400"/>
              <a:ext cx="343" cy="1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64" name="Line 223"/>
            <p:cNvSpPr>
              <a:spLocks noChangeShapeType="1"/>
            </p:cNvSpPr>
            <p:nvPr/>
          </p:nvSpPr>
          <p:spPr bwMode="auto">
            <a:xfrm flipV="1">
              <a:off x="2064" y="2575"/>
              <a:ext cx="247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65" name="Rectangle 224"/>
            <p:cNvSpPr>
              <a:spLocks noChangeArrowheads="1"/>
            </p:cNvSpPr>
            <p:nvPr/>
          </p:nvSpPr>
          <p:spPr bwMode="auto">
            <a:xfrm>
              <a:off x="1725" y="1884"/>
              <a:ext cx="29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200">
                  <a:solidFill>
                    <a:schemeClr val="tx1"/>
                  </a:solidFill>
                  <a:latin typeface="Times New Roman" panose="02020603050405020304" pitchFamily="18" charset="0"/>
                </a:rPr>
                <a:t>Water</a:t>
              </a:r>
            </a:p>
          </p:txBody>
        </p:sp>
        <p:sp>
          <p:nvSpPr>
            <p:cNvPr id="27866" name="Rectangle 225"/>
            <p:cNvSpPr>
              <a:spLocks noChangeArrowheads="1"/>
            </p:cNvSpPr>
            <p:nvPr/>
          </p:nvSpPr>
          <p:spPr bwMode="auto">
            <a:xfrm>
              <a:off x="621" y="1514"/>
              <a:ext cx="13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7867" name="Rectangle 226"/>
            <p:cNvSpPr>
              <a:spLocks noChangeArrowheads="1"/>
            </p:cNvSpPr>
            <p:nvPr/>
          </p:nvSpPr>
          <p:spPr bwMode="auto">
            <a:xfrm>
              <a:off x="1485" y="1226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7868" name="Rectangle 227"/>
            <p:cNvSpPr>
              <a:spLocks noChangeArrowheads="1"/>
            </p:cNvSpPr>
            <p:nvPr/>
          </p:nvSpPr>
          <p:spPr bwMode="auto">
            <a:xfrm>
              <a:off x="2109" y="2090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869" name="Rectangle 228"/>
            <p:cNvSpPr>
              <a:spLocks noChangeArrowheads="1"/>
            </p:cNvSpPr>
            <p:nvPr/>
          </p:nvSpPr>
          <p:spPr bwMode="auto">
            <a:xfrm>
              <a:off x="2157" y="2234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870" name="Rectangle 229"/>
            <p:cNvSpPr>
              <a:spLocks noChangeArrowheads="1"/>
            </p:cNvSpPr>
            <p:nvPr/>
          </p:nvSpPr>
          <p:spPr bwMode="auto">
            <a:xfrm>
              <a:off x="1728" y="2400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871" name="Rectangle 230"/>
            <p:cNvSpPr>
              <a:spLocks noChangeArrowheads="1"/>
            </p:cNvSpPr>
            <p:nvPr/>
          </p:nvSpPr>
          <p:spPr bwMode="auto">
            <a:xfrm>
              <a:off x="2061" y="2378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872" name="Rectangle 231"/>
            <p:cNvSpPr>
              <a:spLocks noChangeArrowheads="1"/>
            </p:cNvSpPr>
            <p:nvPr/>
          </p:nvSpPr>
          <p:spPr bwMode="auto">
            <a:xfrm>
              <a:off x="2112" y="2592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873" name="Rectangle 232"/>
            <p:cNvSpPr>
              <a:spLocks noChangeArrowheads="1"/>
            </p:cNvSpPr>
            <p:nvPr/>
          </p:nvSpPr>
          <p:spPr bwMode="auto">
            <a:xfrm>
              <a:off x="2544" y="2448"/>
              <a:ext cx="15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874" name="Rectangle 233"/>
            <p:cNvSpPr>
              <a:spLocks noChangeArrowheads="1"/>
            </p:cNvSpPr>
            <p:nvPr/>
          </p:nvSpPr>
          <p:spPr bwMode="auto">
            <a:xfrm>
              <a:off x="2973" y="2138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875" name="Rectangle 234"/>
            <p:cNvSpPr>
              <a:spLocks noChangeArrowheads="1"/>
            </p:cNvSpPr>
            <p:nvPr/>
          </p:nvSpPr>
          <p:spPr bwMode="auto">
            <a:xfrm>
              <a:off x="3837" y="1850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876" name="Rectangle 235"/>
            <p:cNvSpPr>
              <a:spLocks noChangeArrowheads="1"/>
            </p:cNvSpPr>
            <p:nvPr/>
          </p:nvSpPr>
          <p:spPr bwMode="auto">
            <a:xfrm>
              <a:off x="1968" y="2784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7877" name="Rectangle 236"/>
            <p:cNvSpPr>
              <a:spLocks noChangeArrowheads="1"/>
            </p:cNvSpPr>
            <p:nvPr/>
          </p:nvSpPr>
          <p:spPr bwMode="auto">
            <a:xfrm>
              <a:off x="2352" y="2688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7878" name="Rectangle 237"/>
            <p:cNvSpPr>
              <a:spLocks noChangeArrowheads="1"/>
            </p:cNvSpPr>
            <p:nvPr/>
          </p:nvSpPr>
          <p:spPr bwMode="auto">
            <a:xfrm>
              <a:off x="2829" y="2666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7879" name="Rectangle 238"/>
            <p:cNvSpPr>
              <a:spLocks noChangeArrowheads="1"/>
            </p:cNvSpPr>
            <p:nvPr/>
          </p:nvSpPr>
          <p:spPr bwMode="auto">
            <a:xfrm>
              <a:off x="3309" y="2666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7880" name="Rectangle 239"/>
            <p:cNvSpPr>
              <a:spLocks noChangeArrowheads="1"/>
            </p:cNvSpPr>
            <p:nvPr/>
          </p:nvSpPr>
          <p:spPr bwMode="auto">
            <a:xfrm>
              <a:off x="3741" y="2378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881" name="Rectangle 240"/>
            <p:cNvSpPr>
              <a:spLocks noChangeArrowheads="1"/>
            </p:cNvSpPr>
            <p:nvPr/>
          </p:nvSpPr>
          <p:spPr bwMode="auto">
            <a:xfrm>
              <a:off x="3408" y="2544"/>
              <a:ext cx="28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Grazer</a:t>
              </a:r>
            </a:p>
          </p:txBody>
        </p:sp>
        <p:sp>
          <p:nvSpPr>
            <p:cNvPr id="27882" name="Line 241"/>
            <p:cNvSpPr>
              <a:spLocks noChangeShapeType="1"/>
            </p:cNvSpPr>
            <p:nvPr/>
          </p:nvSpPr>
          <p:spPr bwMode="auto">
            <a:xfrm flipH="1">
              <a:off x="3552" y="2832"/>
              <a:ext cx="48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83" name="Rectangle 242"/>
            <p:cNvSpPr>
              <a:spLocks noChangeArrowheads="1"/>
            </p:cNvSpPr>
            <p:nvPr/>
          </p:nvSpPr>
          <p:spPr bwMode="auto">
            <a:xfrm>
              <a:off x="3456" y="2832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7884" name="Oval 243"/>
            <p:cNvSpPr>
              <a:spLocks noChangeArrowheads="1"/>
            </p:cNvSpPr>
            <p:nvPr/>
          </p:nvSpPr>
          <p:spPr bwMode="auto">
            <a:xfrm>
              <a:off x="3995" y="2867"/>
              <a:ext cx="40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cs-CZ" sz="1800">
                <a:solidFill>
                  <a:schemeClr val="tx1"/>
                </a:solidFill>
              </a:endParaRPr>
            </a:p>
          </p:txBody>
        </p:sp>
        <p:sp>
          <p:nvSpPr>
            <p:cNvPr id="27885" name="Rectangle 244"/>
            <p:cNvSpPr>
              <a:spLocks noChangeArrowheads="1"/>
            </p:cNvSpPr>
            <p:nvPr/>
          </p:nvSpPr>
          <p:spPr bwMode="auto">
            <a:xfrm>
              <a:off x="3762" y="2531"/>
              <a:ext cx="406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800">
                  <a:solidFill>
                    <a:schemeClr val="tx1"/>
                  </a:solidFill>
                  <a:latin typeface="Times New Roman" panose="02020603050405020304" pitchFamily="18" charset="0"/>
                </a:rPr>
                <a:t>Phytoplankton</a:t>
              </a:r>
            </a:p>
          </p:txBody>
        </p:sp>
        <p:sp>
          <p:nvSpPr>
            <p:cNvPr id="27886" name="Line 245"/>
            <p:cNvSpPr>
              <a:spLocks noChangeShapeType="1"/>
            </p:cNvSpPr>
            <p:nvPr/>
          </p:nvSpPr>
          <p:spPr bwMode="auto">
            <a:xfrm flipH="1" flipV="1">
              <a:off x="3367" y="2191"/>
              <a:ext cx="185" cy="4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87" name="Rectangle 246"/>
            <p:cNvSpPr>
              <a:spLocks noChangeArrowheads="1"/>
            </p:cNvSpPr>
            <p:nvPr/>
          </p:nvSpPr>
          <p:spPr bwMode="auto">
            <a:xfrm>
              <a:off x="3744" y="2160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888" name="Line 247"/>
            <p:cNvSpPr>
              <a:spLocks noChangeShapeType="1"/>
            </p:cNvSpPr>
            <p:nvPr/>
          </p:nvSpPr>
          <p:spPr bwMode="auto">
            <a:xfrm>
              <a:off x="3751" y="2431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89" name="Line 248"/>
            <p:cNvSpPr>
              <a:spLocks noChangeShapeType="1"/>
            </p:cNvSpPr>
            <p:nvPr/>
          </p:nvSpPr>
          <p:spPr bwMode="auto">
            <a:xfrm>
              <a:off x="3936" y="2736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90" name="Rectangle 249"/>
            <p:cNvSpPr>
              <a:spLocks noChangeArrowheads="1"/>
            </p:cNvSpPr>
            <p:nvPr/>
          </p:nvSpPr>
          <p:spPr bwMode="auto">
            <a:xfrm>
              <a:off x="3840" y="2688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891" name="Rectangle 250"/>
            <p:cNvSpPr>
              <a:spLocks noChangeArrowheads="1"/>
            </p:cNvSpPr>
            <p:nvPr/>
          </p:nvSpPr>
          <p:spPr bwMode="auto">
            <a:xfrm>
              <a:off x="3840" y="2976"/>
              <a:ext cx="45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Filter feeders</a:t>
              </a:r>
            </a:p>
          </p:txBody>
        </p:sp>
        <p:sp>
          <p:nvSpPr>
            <p:cNvPr id="27892" name="Rectangle 251"/>
            <p:cNvSpPr>
              <a:spLocks noChangeArrowheads="1"/>
            </p:cNvSpPr>
            <p:nvPr/>
          </p:nvSpPr>
          <p:spPr bwMode="auto">
            <a:xfrm>
              <a:off x="3456" y="2352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893" name="Line 252"/>
            <p:cNvSpPr>
              <a:spLocks noChangeShapeType="1"/>
            </p:cNvSpPr>
            <p:nvPr/>
          </p:nvSpPr>
          <p:spPr bwMode="auto">
            <a:xfrm>
              <a:off x="3648" y="2448"/>
              <a:ext cx="9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94" name="Rectangle 253"/>
            <p:cNvSpPr>
              <a:spLocks noChangeArrowheads="1"/>
            </p:cNvSpPr>
            <p:nvPr/>
          </p:nvSpPr>
          <p:spPr bwMode="auto">
            <a:xfrm>
              <a:off x="3648" y="2496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895" name="Rectangle 254"/>
            <p:cNvSpPr>
              <a:spLocks noChangeArrowheads="1"/>
            </p:cNvSpPr>
            <p:nvPr/>
          </p:nvSpPr>
          <p:spPr bwMode="auto">
            <a:xfrm>
              <a:off x="1392" y="2688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7896" name="Arc 255"/>
            <p:cNvSpPr>
              <a:spLocks/>
            </p:cNvSpPr>
            <p:nvPr/>
          </p:nvSpPr>
          <p:spPr bwMode="auto">
            <a:xfrm>
              <a:off x="3462" y="2144"/>
              <a:ext cx="577" cy="672"/>
            </a:xfrm>
            <a:custGeom>
              <a:avLst/>
              <a:gdLst>
                <a:gd name="T0" fmla="*/ 0 w 21638"/>
                <a:gd name="T1" fmla="*/ 0 h 21600"/>
                <a:gd name="T2" fmla="*/ 0 w 21638"/>
                <a:gd name="T3" fmla="*/ 0 h 21600"/>
                <a:gd name="T4" fmla="*/ 0 w 21638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38"/>
                <a:gd name="T10" fmla="*/ 0 h 21600"/>
                <a:gd name="T11" fmla="*/ 21638 w 2163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38" h="21600" fill="none" extrusionOk="0">
                  <a:moveTo>
                    <a:pt x="0" y="0"/>
                  </a:moveTo>
                  <a:cubicBezTo>
                    <a:pt x="12" y="0"/>
                    <a:pt x="25" y="-1"/>
                    <a:pt x="38" y="0"/>
                  </a:cubicBezTo>
                  <a:cubicBezTo>
                    <a:pt x="11967" y="0"/>
                    <a:pt x="21638" y="9670"/>
                    <a:pt x="21638" y="21600"/>
                  </a:cubicBezTo>
                </a:path>
                <a:path w="21638" h="21600" stroke="0" extrusionOk="0">
                  <a:moveTo>
                    <a:pt x="0" y="0"/>
                  </a:moveTo>
                  <a:cubicBezTo>
                    <a:pt x="12" y="0"/>
                    <a:pt x="25" y="-1"/>
                    <a:pt x="38" y="0"/>
                  </a:cubicBezTo>
                  <a:cubicBezTo>
                    <a:pt x="11967" y="0"/>
                    <a:pt x="21638" y="9670"/>
                    <a:pt x="21638" y="21600"/>
                  </a:cubicBezTo>
                  <a:lnTo>
                    <a:pt x="38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97" name="Rectangle 256"/>
            <p:cNvSpPr>
              <a:spLocks noChangeArrowheads="1"/>
            </p:cNvSpPr>
            <p:nvPr/>
          </p:nvSpPr>
          <p:spPr bwMode="auto">
            <a:xfrm>
              <a:off x="4416" y="2496"/>
              <a:ext cx="31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Benthos</a:t>
              </a:r>
            </a:p>
          </p:txBody>
        </p:sp>
        <p:sp>
          <p:nvSpPr>
            <p:cNvPr id="27898" name="Line 257"/>
            <p:cNvSpPr>
              <a:spLocks noChangeShapeType="1"/>
            </p:cNvSpPr>
            <p:nvPr/>
          </p:nvSpPr>
          <p:spPr bwMode="auto">
            <a:xfrm>
              <a:off x="3847" y="2383"/>
              <a:ext cx="617" cy="2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899" name="Rectangle 258"/>
            <p:cNvSpPr>
              <a:spLocks noChangeArrowheads="1"/>
            </p:cNvSpPr>
            <p:nvPr/>
          </p:nvSpPr>
          <p:spPr bwMode="auto">
            <a:xfrm>
              <a:off x="4077" y="2378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7900" name="Rectangle 259"/>
            <p:cNvSpPr>
              <a:spLocks noChangeArrowheads="1"/>
            </p:cNvSpPr>
            <p:nvPr/>
          </p:nvSpPr>
          <p:spPr bwMode="auto">
            <a:xfrm>
              <a:off x="4512" y="2832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7901" name="Line 260"/>
            <p:cNvSpPr>
              <a:spLocks noChangeShapeType="1"/>
            </p:cNvSpPr>
            <p:nvPr/>
          </p:nvSpPr>
          <p:spPr bwMode="auto">
            <a:xfrm flipV="1">
              <a:off x="4279" y="1815"/>
              <a:ext cx="4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02" name="Rectangle 261"/>
            <p:cNvSpPr>
              <a:spLocks noChangeArrowheads="1"/>
            </p:cNvSpPr>
            <p:nvPr/>
          </p:nvSpPr>
          <p:spPr bwMode="auto">
            <a:xfrm>
              <a:off x="4382" y="2304"/>
              <a:ext cx="15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903" name="Freeform 262"/>
            <p:cNvSpPr>
              <a:spLocks/>
            </p:cNvSpPr>
            <p:nvPr/>
          </p:nvSpPr>
          <p:spPr bwMode="auto">
            <a:xfrm>
              <a:off x="439" y="1632"/>
              <a:ext cx="1001" cy="480"/>
            </a:xfrm>
            <a:custGeom>
              <a:avLst/>
              <a:gdLst>
                <a:gd name="T0" fmla="*/ 0 w 912"/>
                <a:gd name="T1" fmla="*/ 85 h 400"/>
                <a:gd name="T2" fmla="*/ 1555 w 912"/>
                <a:gd name="T3" fmla="*/ 329 h 400"/>
                <a:gd name="T4" fmla="*/ 2110 w 912"/>
                <a:gd name="T5" fmla="*/ 2064 h 400"/>
                <a:gd name="T6" fmla="*/ 0 60000 65536"/>
                <a:gd name="T7" fmla="*/ 0 60000 65536"/>
                <a:gd name="T8" fmla="*/ 0 60000 65536"/>
                <a:gd name="T9" fmla="*/ 0 w 912"/>
                <a:gd name="T10" fmla="*/ 0 h 400"/>
                <a:gd name="T11" fmla="*/ 912 w 912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2" h="400">
                  <a:moveTo>
                    <a:pt x="0" y="16"/>
                  </a:moveTo>
                  <a:cubicBezTo>
                    <a:pt x="260" y="8"/>
                    <a:pt x="520" y="0"/>
                    <a:pt x="672" y="64"/>
                  </a:cubicBezTo>
                  <a:cubicBezTo>
                    <a:pt x="824" y="128"/>
                    <a:pt x="872" y="344"/>
                    <a:pt x="912" y="4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04" name="Line 263"/>
            <p:cNvSpPr>
              <a:spLocks noChangeShapeType="1"/>
            </p:cNvSpPr>
            <p:nvPr/>
          </p:nvSpPr>
          <p:spPr bwMode="auto">
            <a:xfrm>
              <a:off x="439" y="1728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05" name="Line 264"/>
            <p:cNvSpPr>
              <a:spLocks noChangeShapeType="1"/>
            </p:cNvSpPr>
            <p:nvPr/>
          </p:nvSpPr>
          <p:spPr bwMode="auto">
            <a:xfrm>
              <a:off x="5165" y="1776"/>
              <a:ext cx="0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06" name="Line 265"/>
            <p:cNvSpPr>
              <a:spLocks noChangeShapeType="1"/>
            </p:cNvSpPr>
            <p:nvPr/>
          </p:nvSpPr>
          <p:spPr bwMode="auto">
            <a:xfrm>
              <a:off x="438" y="3408"/>
              <a:ext cx="47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07" name="Line 266"/>
            <p:cNvSpPr>
              <a:spLocks noChangeShapeType="1"/>
            </p:cNvSpPr>
            <p:nvPr/>
          </p:nvSpPr>
          <p:spPr bwMode="auto">
            <a:xfrm flipV="1">
              <a:off x="4921" y="223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08" name="Line 267"/>
            <p:cNvSpPr>
              <a:spLocks noChangeShapeType="1"/>
            </p:cNvSpPr>
            <p:nvPr/>
          </p:nvSpPr>
          <p:spPr bwMode="auto">
            <a:xfrm rot="4091916">
              <a:off x="4950" y="2688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09" name="Line 268"/>
            <p:cNvSpPr>
              <a:spLocks noChangeShapeType="1"/>
            </p:cNvSpPr>
            <p:nvPr/>
          </p:nvSpPr>
          <p:spPr bwMode="auto">
            <a:xfrm rot="3204110">
              <a:off x="5094" y="2208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10" name="Line 269"/>
            <p:cNvSpPr>
              <a:spLocks noChangeShapeType="1"/>
            </p:cNvSpPr>
            <p:nvPr/>
          </p:nvSpPr>
          <p:spPr bwMode="auto">
            <a:xfrm rot="2498013">
              <a:off x="5046" y="2496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11" name="Line 270"/>
            <p:cNvSpPr>
              <a:spLocks noChangeShapeType="1"/>
            </p:cNvSpPr>
            <p:nvPr/>
          </p:nvSpPr>
          <p:spPr bwMode="auto">
            <a:xfrm>
              <a:off x="4998" y="259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12" name="Line 271"/>
            <p:cNvSpPr>
              <a:spLocks noChangeShapeType="1"/>
            </p:cNvSpPr>
            <p:nvPr/>
          </p:nvSpPr>
          <p:spPr bwMode="auto">
            <a:xfrm flipV="1">
              <a:off x="5046" y="2880"/>
              <a:ext cx="1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13" name="Line 272"/>
            <p:cNvSpPr>
              <a:spLocks noChangeShapeType="1"/>
            </p:cNvSpPr>
            <p:nvPr/>
          </p:nvSpPr>
          <p:spPr bwMode="auto">
            <a:xfrm rot="8074153">
              <a:off x="4940" y="3127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14" name="Line 273"/>
            <p:cNvSpPr>
              <a:spLocks noChangeShapeType="1"/>
            </p:cNvSpPr>
            <p:nvPr/>
          </p:nvSpPr>
          <p:spPr bwMode="auto">
            <a:xfrm rot="-4686680">
              <a:off x="4902" y="283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15" name="Line 274"/>
            <p:cNvSpPr>
              <a:spLocks noChangeShapeType="1"/>
            </p:cNvSpPr>
            <p:nvPr/>
          </p:nvSpPr>
          <p:spPr bwMode="auto">
            <a:xfrm rot="3648753">
              <a:off x="5046" y="3168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16" name="Line 275"/>
            <p:cNvSpPr>
              <a:spLocks noChangeShapeType="1"/>
            </p:cNvSpPr>
            <p:nvPr/>
          </p:nvSpPr>
          <p:spPr bwMode="auto">
            <a:xfrm>
              <a:off x="4998" y="3312"/>
              <a:ext cx="31" cy="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17" name="Rectangle 276"/>
            <p:cNvSpPr>
              <a:spLocks noChangeArrowheads="1"/>
            </p:cNvSpPr>
            <p:nvPr/>
          </p:nvSpPr>
          <p:spPr bwMode="auto">
            <a:xfrm>
              <a:off x="5148" y="1731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cs-CZ" sz="1800">
                <a:solidFill>
                  <a:schemeClr val="tx1"/>
                </a:solidFill>
              </a:endParaRPr>
            </a:p>
          </p:txBody>
        </p:sp>
        <p:sp>
          <p:nvSpPr>
            <p:cNvPr id="27918" name="Line 277"/>
            <p:cNvSpPr>
              <a:spLocks noChangeShapeType="1"/>
            </p:cNvSpPr>
            <p:nvPr/>
          </p:nvSpPr>
          <p:spPr bwMode="auto">
            <a:xfrm>
              <a:off x="4416" y="2256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19" name="Text Box 278"/>
            <p:cNvSpPr txBox="1">
              <a:spLocks noChangeArrowheads="1"/>
            </p:cNvSpPr>
            <p:nvPr/>
          </p:nvSpPr>
          <p:spPr bwMode="auto">
            <a:xfrm>
              <a:off x="4464" y="2112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pic>
          <p:nvPicPr>
            <p:cNvPr id="27920" name="Picture 279" descr="huma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794" b="80173"/>
            <a:stretch>
              <a:fillRect/>
            </a:stretch>
          </p:blipFill>
          <p:spPr bwMode="auto">
            <a:xfrm>
              <a:off x="4656" y="1152"/>
              <a:ext cx="46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21" name="Picture 280" descr="algae&amp;fungi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945" b="88591"/>
            <a:stretch>
              <a:fillRect/>
            </a:stretch>
          </p:blipFill>
          <p:spPr bwMode="auto">
            <a:xfrm>
              <a:off x="1920" y="2592"/>
              <a:ext cx="148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922" name="Rectangle 281"/>
            <p:cNvSpPr>
              <a:spLocks noChangeArrowheads="1"/>
            </p:cNvSpPr>
            <p:nvPr/>
          </p:nvSpPr>
          <p:spPr bwMode="auto">
            <a:xfrm>
              <a:off x="1728" y="2688"/>
              <a:ext cx="672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800">
                  <a:solidFill>
                    <a:schemeClr val="tx1"/>
                  </a:solidFill>
                  <a:latin typeface="Times New Roman" panose="02020603050405020304" pitchFamily="18" charset="0"/>
                </a:rPr>
                <a:t>Phytoplankton</a:t>
              </a:r>
            </a:p>
          </p:txBody>
        </p:sp>
        <p:pic>
          <p:nvPicPr>
            <p:cNvPr id="27923" name="Picture 282" descr="zooplankto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825" b="90323"/>
            <a:stretch>
              <a:fillRect/>
            </a:stretch>
          </p:blipFill>
          <p:spPr bwMode="auto">
            <a:xfrm>
              <a:off x="2352" y="2496"/>
              <a:ext cx="96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924" name="Rectangle 283"/>
            <p:cNvSpPr>
              <a:spLocks noChangeArrowheads="1"/>
            </p:cNvSpPr>
            <p:nvPr/>
          </p:nvSpPr>
          <p:spPr bwMode="auto">
            <a:xfrm>
              <a:off x="2256" y="2544"/>
              <a:ext cx="367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800">
                  <a:solidFill>
                    <a:schemeClr val="tx1"/>
                  </a:solidFill>
                  <a:latin typeface="Times New Roman" panose="02020603050405020304" pitchFamily="18" charset="0"/>
                </a:rPr>
                <a:t>Zooplankton</a:t>
              </a:r>
            </a:p>
          </p:txBody>
        </p:sp>
        <p:sp>
          <p:nvSpPr>
            <p:cNvPr id="27925" name="Line 284"/>
            <p:cNvSpPr>
              <a:spLocks noChangeShapeType="1"/>
            </p:cNvSpPr>
            <p:nvPr/>
          </p:nvSpPr>
          <p:spPr bwMode="auto">
            <a:xfrm>
              <a:off x="2400" y="264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27926" name="Picture 285" descr="benthicfeeder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4" r="92097" b="93668"/>
            <a:stretch>
              <a:fillRect/>
            </a:stretch>
          </p:blipFill>
          <p:spPr bwMode="auto">
            <a:xfrm>
              <a:off x="4032" y="2160"/>
              <a:ext cx="3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927" name="Rectangle 286"/>
            <p:cNvSpPr>
              <a:spLocks noChangeArrowheads="1"/>
            </p:cNvSpPr>
            <p:nvPr/>
          </p:nvSpPr>
          <p:spPr bwMode="auto">
            <a:xfrm>
              <a:off x="3936" y="2064"/>
              <a:ext cx="55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Benthic feeder</a:t>
              </a:r>
            </a:p>
          </p:txBody>
        </p:sp>
        <p:sp>
          <p:nvSpPr>
            <p:cNvPr id="27928" name="Line 287"/>
            <p:cNvSpPr>
              <a:spLocks noChangeShapeType="1"/>
            </p:cNvSpPr>
            <p:nvPr/>
          </p:nvSpPr>
          <p:spPr bwMode="auto">
            <a:xfrm flipH="1" flipV="1">
              <a:off x="4368" y="2304"/>
              <a:ext cx="144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29" name="Line 288"/>
            <p:cNvSpPr>
              <a:spLocks noChangeShapeType="1"/>
            </p:cNvSpPr>
            <p:nvPr/>
          </p:nvSpPr>
          <p:spPr bwMode="auto">
            <a:xfrm>
              <a:off x="1968" y="278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930" name="Line 289"/>
            <p:cNvSpPr>
              <a:spLocks noChangeShapeType="1"/>
            </p:cNvSpPr>
            <p:nvPr/>
          </p:nvSpPr>
          <p:spPr bwMode="auto">
            <a:xfrm flipH="1" flipV="1">
              <a:off x="2647" y="1135"/>
              <a:ext cx="521" cy="8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27931" name="Picture 290" descr="eagle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401" b="92447"/>
            <a:stretch>
              <a:fillRect/>
            </a:stretch>
          </p:blipFill>
          <p:spPr bwMode="auto">
            <a:xfrm>
              <a:off x="2400" y="81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932" name="Line 291"/>
            <p:cNvSpPr>
              <a:spLocks noChangeShapeType="1"/>
            </p:cNvSpPr>
            <p:nvPr/>
          </p:nvSpPr>
          <p:spPr bwMode="auto">
            <a:xfrm flipV="1">
              <a:off x="3408" y="3024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933" name="Rectangle 292"/>
            <p:cNvSpPr>
              <a:spLocks noChangeArrowheads="1"/>
            </p:cNvSpPr>
            <p:nvPr/>
          </p:nvSpPr>
          <p:spPr bwMode="auto">
            <a:xfrm>
              <a:off x="3504" y="3072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7934" name="Rectangle 293"/>
            <p:cNvSpPr>
              <a:spLocks noChangeArrowheads="1"/>
            </p:cNvSpPr>
            <p:nvPr/>
          </p:nvSpPr>
          <p:spPr bwMode="auto">
            <a:xfrm>
              <a:off x="2880" y="1440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935" name="Line 294"/>
            <p:cNvSpPr>
              <a:spLocks noChangeShapeType="1"/>
            </p:cNvSpPr>
            <p:nvPr/>
          </p:nvSpPr>
          <p:spPr bwMode="auto">
            <a:xfrm flipV="1">
              <a:off x="4560" y="278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936" name="Rectangle 295"/>
            <p:cNvSpPr>
              <a:spLocks noChangeArrowheads="1"/>
            </p:cNvSpPr>
            <p:nvPr/>
          </p:nvSpPr>
          <p:spPr bwMode="auto">
            <a:xfrm>
              <a:off x="2976" y="1296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937" name="Line 296"/>
            <p:cNvSpPr>
              <a:spLocks noChangeShapeType="1"/>
            </p:cNvSpPr>
            <p:nvPr/>
          </p:nvSpPr>
          <p:spPr bwMode="auto">
            <a:xfrm flipH="1" flipV="1">
              <a:off x="2736" y="1104"/>
              <a:ext cx="48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938" name="Line 297"/>
            <p:cNvSpPr>
              <a:spLocks noChangeShapeType="1"/>
            </p:cNvSpPr>
            <p:nvPr/>
          </p:nvSpPr>
          <p:spPr bwMode="auto">
            <a:xfrm flipV="1">
              <a:off x="2400" y="187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27939" name="Picture 298" descr="treeswallow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104"/>
              <a:ext cx="375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940" name="Line 299"/>
            <p:cNvSpPr>
              <a:spLocks noChangeShapeType="1"/>
            </p:cNvSpPr>
            <p:nvPr/>
          </p:nvSpPr>
          <p:spPr bwMode="auto">
            <a:xfrm flipH="1" flipV="1">
              <a:off x="1968" y="1440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941" name="Line 300"/>
            <p:cNvSpPr>
              <a:spLocks noChangeShapeType="1"/>
            </p:cNvSpPr>
            <p:nvPr/>
          </p:nvSpPr>
          <p:spPr bwMode="auto">
            <a:xfrm flipV="1">
              <a:off x="2160" y="1104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942" name="Text Box 301"/>
            <p:cNvSpPr txBox="1">
              <a:spLocks noChangeArrowheads="1"/>
            </p:cNvSpPr>
            <p:nvPr/>
          </p:nvSpPr>
          <p:spPr bwMode="auto">
            <a:xfrm>
              <a:off x="1632" y="1008"/>
              <a:ext cx="394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CA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Insectivore</a:t>
              </a:r>
              <a:endParaRPr lang="fr-CA" altLang="cs-CZ" sz="2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943" name="Text Box 302"/>
            <p:cNvSpPr txBox="1">
              <a:spLocks noChangeArrowheads="1"/>
            </p:cNvSpPr>
            <p:nvPr/>
          </p:nvSpPr>
          <p:spPr bwMode="auto">
            <a:xfrm>
              <a:off x="2198" y="1526"/>
              <a:ext cx="257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CA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Insect</a:t>
              </a:r>
              <a:endParaRPr lang="fr-CA" altLang="cs-CZ" sz="2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944" name="Text Box 303"/>
            <p:cNvSpPr txBox="1">
              <a:spLocks noChangeArrowheads="1"/>
            </p:cNvSpPr>
            <p:nvPr/>
          </p:nvSpPr>
          <p:spPr bwMode="auto">
            <a:xfrm>
              <a:off x="2400" y="2006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CA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9</a:t>
              </a:r>
              <a:endParaRPr lang="fr-CA" altLang="cs-CZ" sz="2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945" name="Rectangle 304"/>
            <p:cNvSpPr>
              <a:spLocks noChangeArrowheads="1"/>
            </p:cNvSpPr>
            <p:nvPr/>
          </p:nvSpPr>
          <p:spPr bwMode="auto">
            <a:xfrm>
              <a:off x="2208" y="1008"/>
              <a:ext cx="13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946" name="Rectangle 305"/>
            <p:cNvSpPr>
              <a:spLocks noChangeArrowheads="1"/>
            </p:cNvSpPr>
            <p:nvPr/>
          </p:nvSpPr>
          <p:spPr bwMode="auto">
            <a:xfrm>
              <a:off x="2064" y="1440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947" name="Line 306"/>
            <p:cNvSpPr>
              <a:spLocks noChangeShapeType="1"/>
            </p:cNvSpPr>
            <p:nvPr/>
          </p:nvSpPr>
          <p:spPr bwMode="auto">
            <a:xfrm>
              <a:off x="1344" y="2400"/>
              <a:ext cx="28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48" name="Line 307"/>
            <p:cNvSpPr>
              <a:spLocks noChangeShapeType="1"/>
            </p:cNvSpPr>
            <p:nvPr/>
          </p:nvSpPr>
          <p:spPr bwMode="auto">
            <a:xfrm flipV="1">
              <a:off x="1872" y="3264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49" name="Rectangle 308"/>
            <p:cNvSpPr>
              <a:spLocks noChangeArrowheads="1"/>
            </p:cNvSpPr>
            <p:nvPr/>
          </p:nvSpPr>
          <p:spPr bwMode="auto">
            <a:xfrm>
              <a:off x="3552" y="2256"/>
              <a:ext cx="27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200">
                  <a:solidFill>
                    <a:schemeClr val="tx1"/>
                  </a:solidFill>
                  <a:latin typeface="Times New Roman" panose="02020603050405020304" pitchFamily="18" charset="0"/>
                </a:rPr>
                <a:t>Me</a:t>
              </a:r>
              <a:r>
                <a:rPr lang="en-US" altLang="cs-CZ" sz="1200" baseline="30000">
                  <a:solidFill>
                    <a:schemeClr val="tx1"/>
                  </a:solidFill>
                  <a:latin typeface="Times New Roman" panose="02020603050405020304" pitchFamily="18" charset="0"/>
                </a:rPr>
                <a:t>Z+ </a:t>
              </a:r>
            </a:p>
          </p:txBody>
        </p:sp>
        <p:sp>
          <p:nvSpPr>
            <p:cNvPr id="27950" name="Line 309"/>
            <p:cNvSpPr>
              <a:spLocks noChangeShapeType="1"/>
            </p:cNvSpPr>
            <p:nvPr/>
          </p:nvSpPr>
          <p:spPr bwMode="auto">
            <a:xfrm>
              <a:off x="1440" y="23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51" name="Rectangle 310"/>
            <p:cNvSpPr>
              <a:spLocks noChangeArrowheads="1"/>
            </p:cNvSpPr>
            <p:nvPr/>
          </p:nvSpPr>
          <p:spPr bwMode="auto">
            <a:xfrm>
              <a:off x="1152" y="2256"/>
              <a:ext cx="29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200">
                  <a:solidFill>
                    <a:schemeClr val="tx1"/>
                  </a:solidFill>
                  <a:latin typeface="Times New Roman" panose="02020603050405020304" pitchFamily="18" charset="0"/>
                </a:rPr>
                <a:t>MeL</a:t>
              </a:r>
              <a:r>
                <a:rPr lang="en-US" altLang="cs-CZ" sz="1200" baseline="-25000">
                  <a:solidFill>
                    <a:schemeClr val="tx1"/>
                  </a:solidFill>
                  <a:latin typeface="Times New Roman" panose="02020603050405020304" pitchFamily="18" charset="0"/>
                </a:rPr>
                <a:t>x </a:t>
              </a:r>
            </a:p>
          </p:txBody>
        </p:sp>
        <p:sp>
          <p:nvSpPr>
            <p:cNvPr id="27952" name="Line 311"/>
            <p:cNvSpPr>
              <a:spLocks noChangeShapeType="1"/>
            </p:cNvSpPr>
            <p:nvPr/>
          </p:nvSpPr>
          <p:spPr bwMode="auto">
            <a:xfrm>
              <a:off x="3456" y="326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953" name="Rectangle 312"/>
            <p:cNvSpPr>
              <a:spLocks noChangeArrowheads="1"/>
            </p:cNvSpPr>
            <p:nvPr/>
          </p:nvSpPr>
          <p:spPr bwMode="auto">
            <a:xfrm>
              <a:off x="1632" y="2256"/>
              <a:ext cx="27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cs-CZ" sz="1200">
                  <a:solidFill>
                    <a:schemeClr val="tx1"/>
                  </a:solidFill>
                  <a:latin typeface="Times New Roman" panose="02020603050405020304" pitchFamily="18" charset="0"/>
                </a:rPr>
                <a:t>Me</a:t>
              </a:r>
              <a:r>
                <a:rPr lang="en-US" altLang="cs-CZ" sz="1200" baseline="30000">
                  <a:solidFill>
                    <a:schemeClr val="tx1"/>
                  </a:solidFill>
                  <a:latin typeface="Times New Roman" panose="02020603050405020304" pitchFamily="18" charset="0"/>
                </a:rPr>
                <a:t>Z+ </a:t>
              </a:r>
            </a:p>
          </p:txBody>
        </p:sp>
        <p:sp>
          <p:nvSpPr>
            <p:cNvPr id="27954" name="Line 313"/>
            <p:cNvSpPr>
              <a:spLocks noChangeShapeType="1"/>
            </p:cNvSpPr>
            <p:nvPr/>
          </p:nvSpPr>
          <p:spPr bwMode="auto">
            <a:xfrm>
              <a:off x="2784" y="326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955" name="Text Box 314"/>
            <p:cNvSpPr txBox="1">
              <a:spLocks noChangeArrowheads="1"/>
            </p:cNvSpPr>
            <p:nvPr/>
          </p:nvSpPr>
          <p:spPr bwMode="auto">
            <a:xfrm>
              <a:off x="2112" y="3120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CA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7956" name="Text Box 315"/>
            <p:cNvSpPr txBox="1">
              <a:spLocks noChangeArrowheads="1"/>
            </p:cNvSpPr>
            <p:nvPr/>
          </p:nvSpPr>
          <p:spPr bwMode="auto">
            <a:xfrm>
              <a:off x="2880" y="3120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CA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7957" name="Text Box 316"/>
            <p:cNvSpPr txBox="1">
              <a:spLocks noChangeArrowheads="1"/>
            </p:cNvSpPr>
            <p:nvPr/>
          </p:nvSpPr>
          <p:spPr bwMode="auto">
            <a:xfrm>
              <a:off x="3840" y="3120"/>
              <a:ext cx="1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CA" altLang="cs-CZ" sz="1000">
                  <a:solidFill>
                    <a:schemeClr val="tx1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2075"/>
            <a:ext cx="82296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8231188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929294">
                    <a:alpha val="59999"/>
                  </a:srgbClr>
                </a:solidFill>
              </a14:hiddenFill>
            </a:ext>
          </a:extLst>
        </p:spPr>
        <p:txBody>
          <a:bodyPr wrap="square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500" smtClean="0">
                <a:solidFill>
                  <a:schemeClr val="tx1"/>
                </a:solidFill>
              </a:rPr>
              <a:t>Nepřímé efekty „netoxického“ znečištění </a:t>
            </a:r>
            <a:r>
              <a:rPr lang="cs-CZ" altLang="cs-CZ" smtClean="0">
                <a:solidFill>
                  <a:schemeClr val="tx1"/>
                </a:solidFill>
                <a:sym typeface="Wingdings" panose="05000000000000000000" pitchFamily="2" charset="2"/>
              </a:rPr>
              <a:t>(živiny </a:t>
            </a:r>
            <a:r>
              <a:rPr lang="en-US" altLang="cs-CZ" smtClean="0">
                <a:solidFill>
                  <a:schemeClr val="tx1"/>
                </a:solidFill>
                <a:sym typeface="Wingdings" panose="05000000000000000000" pitchFamily="2" charset="2"/>
              </a:rPr>
              <a:t> toxick</a:t>
            </a:r>
            <a:r>
              <a:rPr lang="cs-CZ" altLang="cs-CZ" smtClean="0">
                <a:solidFill>
                  <a:schemeClr val="tx1"/>
                </a:solidFill>
                <a:sym typeface="Wingdings" panose="05000000000000000000" pitchFamily="2" charset="2"/>
              </a:rPr>
              <a:t>é vodní květy)</a:t>
            </a:r>
            <a:endParaRPr lang="nl-NL" altLang="cs-CZ" sz="3500" smtClean="0">
              <a:solidFill>
                <a:schemeClr val="tx1"/>
              </a:solidFill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09600" y="6262688"/>
            <a:ext cx="2133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cs-CZ" sz="2200" b="1">
                <a:solidFill>
                  <a:srgbClr val="66FF33"/>
                </a:solidFill>
              </a:rPr>
              <a:t>www.epa.gov</a:t>
            </a:r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>
            <a:off x="0" y="3352800"/>
            <a:ext cx="2286000" cy="10668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09600" y="6262688"/>
            <a:ext cx="2667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cs-CZ" sz="2200" b="1">
                <a:solidFill>
                  <a:srgbClr val="66FF33"/>
                </a:solidFill>
              </a:rPr>
              <a:t>www.wikipedia.com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40068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19200"/>
            <a:ext cx="48768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932238"/>
            <a:ext cx="394335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685800" y="-171450"/>
            <a:ext cx="82311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500">
                <a:solidFill>
                  <a:schemeClr val="tx1"/>
                </a:solidFill>
              </a:rPr>
              <a:t>Eu- </a:t>
            </a:r>
            <a:r>
              <a:rPr lang="en-US" altLang="cs-CZ" sz="3500">
                <a:solidFill>
                  <a:schemeClr val="tx1"/>
                </a:solidFill>
              </a:rPr>
              <a:t>/ H</a:t>
            </a:r>
            <a:r>
              <a:rPr lang="cs-CZ" altLang="cs-CZ" sz="3500">
                <a:solidFill>
                  <a:schemeClr val="tx1"/>
                </a:solidFill>
              </a:rPr>
              <a:t>ypertrofizace prostředí </a:t>
            </a:r>
            <a:r>
              <a:rPr lang="cs-CZ" altLang="cs-CZ" sz="35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3500">
                <a:solidFill>
                  <a:schemeClr val="tx1"/>
                </a:solidFill>
                <a:sym typeface="Wingdings" panose="05000000000000000000" pitchFamily="2" charset="2"/>
              </a:rPr>
              <a:t> toxiny</a:t>
            </a:r>
            <a:endParaRPr lang="nl-NL" altLang="cs-CZ" sz="35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18211" r="7469" b="40625"/>
          <a:stretch>
            <a:fillRect/>
          </a:stretch>
        </p:blipFill>
        <p:spPr bwMode="auto">
          <a:xfrm>
            <a:off x="252413" y="0"/>
            <a:ext cx="8780462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4271963" y="6289675"/>
            <a:ext cx="4776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Boyles et al. (2011) Science 332 (60251) 41-42</a:t>
            </a:r>
            <a:endParaRPr lang="en-GB" altLang="cs-CZ" sz="1600" b="1">
              <a:solidFill>
                <a:srgbClr val="000000"/>
              </a:solidFill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573088"/>
            <a:ext cx="11938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7288"/>
            <a:ext cx="5116512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397125"/>
            <a:ext cx="231298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420813"/>
            <a:ext cx="7932737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Toxické látky - globální problém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323" r="3334" b="3323"/>
          <a:stretch>
            <a:fillRect/>
          </a:stretch>
        </p:blipFill>
        <p:spPr bwMode="auto">
          <a:xfrm>
            <a:off x="4724400" y="1355725"/>
            <a:ext cx="42672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52400" y="1812925"/>
            <a:ext cx="5257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Verdana" panose="020B0604030504040204" pitchFamily="34" charset="0"/>
              </a:rPr>
              <a:t>Promíchávání oceánů</a:t>
            </a:r>
            <a:endParaRPr lang="en-US" altLang="cs-CZ" sz="220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Verdana" panose="020B0604030504040204" pitchFamily="34" charset="0"/>
              </a:rPr>
              <a:t>-</a:t>
            </a:r>
            <a:r>
              <a:rPr lang="en-US" altLang="cs-CZ" sz="2200">
                <a:solidFill>
                  <a:schemeClr val="tx1"/>
                </a:solidFill>
                <a:latin typeface="Verdana" panose="020B0604030504040204" pitchFamily="34" charset="0"/>
              </a:rPr>
              <a:t>&gt; </a:t>
            </a:r>
            <a:r>
              <a:rPr lang="cs-CZ" altLang="cs-CZ" sz="2200">
                <a:solidFill>
                  <a:schemeClr val="tx1"/>
                </a:solidFill>
                <a:latin typeface="Verdana" panose="020B0604030504040204" pitchFamily="34" charset="0"/>
              </a:rPr>
              <a:t>fungování zeměkoule</a:t>
            </a:r>
            <a:endParaRPr lang="en-US" altLang="cs-CZ" sz="220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600">
                <a:solidFill>
                  <a:schemeClr val="tx1"/>
                </a:solidFill>
                <a:latin typeface="Verdana" panose="020B0604030504040204" pitchFamily="34" charset="0"/>
              </a:rPr>
              <a:t>[Nature 447, p.522, May 31, 2007]</a:t>
            </a:r>
            <a:endParaRPr lang="cs-CZ" altLang="cs-CZ" sz="16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929294">
                    <a:alpha val="59999"/>
                  </a:srgbClr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500" smtClean="0">
                <a:solidFill>
                  <a:schemeClr val="tx1"/>
                </a:solidFill>
                <a:latin typeface="Tahoma" panose="020B0604030504040204" pitchFamily="34" charset="0"/>
              </a:rPr>
              <a:t>Propojenost globálních problémů</a:t>
            </a:r>
            <a:endParaRPr lang="nl-NL" altLang="cs-CZ" sz="3500" smtClean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2400" y="3886200"/>
            <a:ext cx="8915400" cy="2819400"/>
            <a:chOff x="96" y="2448"/>
            <a:chExt cx="5616" cy="1776"/>
          </a:xfrm>
        </p:grpSpPr>
        <p:grpSp>
          <p:nvGrpSpPr>
            <p:cNvPr id="37894" name="Group 4"/>
            <p:cNvGrpSpPr>
              <a:grpSpLocks/>
            </p:cNvGrpSpPr>
            <p:nvPr/>
          </p:nvGrpSpPr>
          <p:grpSpPr bwMode="auto">
            <a:xfrm>
              <a:off x="96" y="2448"/>
              <a:ext cx="5616" cy="1775"/>
              <a:chOff x="144" y="2371"/>
              <a:chExt cx="5616" cy="1775"/>
            </a:xfrm>
          </p:grpSpPr>
          <p:pic>
            <p:nvPicPr>
              <p:cNvPr id="37896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" t="1471" r="1465" b="1471"/>
              <a:stretch>
                <a:fillRect/>
              </a:stretch>
            </p:blipFill>
            <p:spPr bwMode="auto">
              <a:xfrm>
                <a:off x="144" y="2371"/>
                <a:ext cx="2592" cy="1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897" name="Text Box 6"/>
              <p:cNvSpPr txBox="1">
                <a:spLocks noChangeArrowheads="1"/>
              </p:cNvSpPr>
              <p:nvPr/>
            </p:nvSpPr>
            <p:spPr bwMode="auto">
              <a:xfrm>
                <a:off x="2784" y="2688"/>
                <a:ext cx="2976" cy="1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cs-CZ" altLang="cs-CZ" sz="2200">
                    <a:solidFill>
                      <a:schemeClr val="tx1"/>
                    </a:solidFill>
                    <a:latin typeface="Verdana" panose="020B0604030504040204" pitchFamily="34" charset="0"/>
                  </a:rPr>
                  <a:t>Mořský život přispívá cca 50</a:t>
                </a:r>
                <a:r>
                  <a:rPr lang="en-US" altLang="cs-CZ" sz="2200">
                    <a:solidFill>
                      <a:schemeClr val="tx1"/>
                    </a:solidFill>
                    <a:latin typeface="Verdana" panose="020B0604030504040204" pitchFamily="34" charset="0"/>
                  </a:rPr>
                  <a:t>% k mechanick</a:t>
                </a:r>
                <a:r>
                  <a:rPr lang="cs-CZ" altLang="cs-CZ" sz="2200">
                    <a:solidFill>
                      <a:schemeClr val="tx1"/>
                    </a:solidFill>
                    <a:latin typeface="Verdana" panose="020B0604030504040204" pitchFamily="34" charset="0"/>
                  </a:rPr>
                  <a:t>é energii nutné k promíchávání oceánů</a:t>
                </a:r>
                <a:r>
                  <a:rPr lang="en-US" altLang="cs-CZ" sz="2200">
                    <a:solidFill>
                      <a:schemeClr val="tx1"/>
                    </a:solidFill>
                    <a:latin typeface="Verdana" panose="020B0604030504040204" pitchFamily="34" charset="0"/>
                  </a:rPr>
                  <a:t> </a:t>
                </a:r>
                <a:r>
                  <a:rPr lang="cs-CZ" altLang="cs-CZ" sz="2200">
                    <a:solidFill>
                      <a:schemeClr val="tx1"/>
                    </a:solidFill>
                    <a:latin typeface="Verdana" panose="020B0604030504040204" pitchFamily="34" charset="0"/>
                  </a:rPr>
                  <a:t>! </a:t>
                </a:r>
              </a:p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cs-CZ" sz="1600">
                    <a:solidFill>
                      <a:schemeClr val="tx1"/>
                    </a:solidFill>
                    <a:latin typeface="Verdana" panose="020B0604030504040204" pitchFamily="34" charset="0"/>
                  </a:rPr>
                  <a:t>[Dewar, Marine Res 64:541 </a:t>
                </a:r>
                <a:r>
                  <a:rPr lang="cs-CZ" altLang="cs-CZ" sz="1600">
                    <a:solidFill>
                      <a:schemeClr val="tx1"/>
                    </a:solidFill>
                    <a:latin typeface="Verdana" panose="020B0604030504040204" pitchFamily="34" charset="0"/>
                  </a:rPr>
                  <a:t>(2006)</a:t>
                </a:r>
                <a:r>
                  <a:rPr lang="en-US" altLang="cs-CZ" sz="1600">
                    <a:solidFill>
                      <a:schemeClr val="tx1"/>
                    </a:solidFill>
                    <a:latin typeface="Verdana" panose="020B0604030504040204" pitchFamily="34" charset="0"/>
                  </a:rPr>
                  <a:t>]</a:t>
                </a:r>
                <a:endParaRPr lang="cs-CZ" altLang="cs-CZ" sz="1600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cs-CZ" sz="1600">
                    <a:solidFill>
                      <a:schemeClr val="tx1"/>
                    </a:solidFill>
                    <a:latin typeface="Verdana" panose="020B0604030504040204" pitchFamily="34" charset="0"/>
                  </a:rPr>
                  <a:t>[Katija a Dabiri, Nature 460:624 </a:t>
                </a:r>
                <a:r>
                  <a:rPr lang="cs-CZ" altLang="cs-CZ" sz="1600">
                    <a:solidFill>
                      <a:schemeClr val="tx1"/>
                    </a:solidFill>
                    <a:latin typeface="Verdana" panose="020B0604030504040204" pitchFamily="34" charset="0"/>
                  </a:rPr>
                  <a:t>(2009)</a:t>
                </a:r>
                <a:r>
                  <a:rPr lang="en-US" altLang="cs-CZ" sz="1600">
                    <a:solidFill>
                      <a:schemeClr val="tx1"/>
                    </a:solidFill>
                    <a:latin typeface="Verdana" panose="020B0604030504040204" pitchFamily="34" charset="0"/>
                  </a:rPr>
                  <a:t>]</a:t>
                </a:r>
                <a:endParaRPr lang="cs-CZ" altLang="cs-CZ" sz="1600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</p:grpSp>
        <p:pic>
          <p:nvPicPr>
            <p:cNvPr id="37895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448"/>
              <a:ext cx="133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57200" y="914400"/>
            <a:ext cx="8382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500" b="1">
                <a:solidFill>
                  <a:srgbClr val="FF3300"/>
                </a:solidFill>
              </a:rPr>
              <a:t>Co je ekotoxikologie ?</a:t>
            </a:r>
            <a:endParaRPr lang="cs-CZ" altLang="cs-CZ" sz="22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0" y="500063"/>
            <a:ext cx="7848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cs-CZ" sz="3500">
                <a:latin typeface="+mj-lt"/>
                <a:ea typeface="+mj-ea"/>
                <a:cs typeface="+mj-cs"/>
              </a:rPr>
              <a:t>EKOTOXIKOLOGIE</a:t>
            </a:r>
            <a:endParaRPr lang="nl-NL" sz="3500">
              <a:latin typeface="+mj-lt"/>
              <a:ea typeface="+mj-ea"/>
              <a:cs typeface="+mj-cs"/>
            </a:endParaRP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228600" y="1447800"/>
            <a:ext cx="8610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Věda studující toxické efekty v přírodě, u přírodních organismů, zejména efekty v populacích a společenstvech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rgbClr val="FF0000"/>
                </a:solidFill>
              </a:rPr>
              <a:t> (nehumánní toxikologie) </a:t>
            </a:r>
            <a:r>
              <a:rPr lang="en-US" altLang="cs-CZ" sz="2200">
                <a:solidFill>
                  <a:schemeClr val="tx1"/>
                </a:solidFill>
              </a:rPr>
              <a:t>[Tru</a:t>
            </a:r>
            <a:r>
              <a:rPr lang="cs-CZ" altLang="cs-CZ" sz="2200">
                <a:solidFill>
                  <a:schemeClr val="tx1"/>
                </a:solidFill>
              </a:rPr>
              <a:t>haut 1979</a:t>
            </a:r>
            <a:r>
              <a:rPr lang="en-US" altLang="cs-CZ" sz="2200">
                <a:solidFill>
                  <a:schemeClr val="tx1"/>
                </a:solidFill>
              </a:rPr>
              <a:t>]</a:t>
            </a:r>
            <a:endParaRPr lang="cs-CZ" altLang="cs-CZ" sz="22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cs-CZ" sz="22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Věda studující efekty chemického (i ostatního stresu) v ekosystémech</a:t>
            </a:r>
            <a:r>
              <a:rPr lang="cs-CZ" altLang="cs-CZ" sz="2200">
                <a:solidFill>
                  <a:srgbClr val="FF0000"/>
                </a:solidFill>
              </a:rPr>
              <a:t>, včetně efektů na člověka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/>
            </a:r>
            <a:br>
              <a:rPr lang="cs-CZ" altLang="cs-CZ" sz="2200">
                <a:solidFill>
                  <a:schemeClr val="tx1"/>
                </a:solidFill>
              </a:rPr>
            </a:br>
            <a:endParaRPr lang="cs-CZ" altLang="cs-CZ" sz="220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4800" y="3500438"/>
            <a:ext cx="86106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cs-CZ" sz="22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400" b="1" u="sng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Hlavní cíle </a:t>
            </a:r>
            <a:r>
              <a:rPr lang="cs-CZ" sz="2400" b="1" u="sng" dirty="0" err="1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ekotoxikologie</a:t>
            </a:r>
            <a:endParaRPr lang="cs-CZ" sz="2400" b="1" u="sng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cs-CZ" sz="24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>
              <a:buFontTx/>
              <a:buChar char="-"/>
              <a:defRPr/>
            </a:pPr>
            <a:r>
              <a:rPr lang="cs-CZ" sz="2200" dirty="0">
                <a:latin typeface="Arial" charset="0"/>
                <a:cs typeface="Arial" charset="0"/>
              </a:rPr>
              <a:t> </a:t>
            </a:r>
            <a:r>
              <a:rPr lang="cs-CZ" sz="2200" u="sng" dirty="0">
                <a:solidFill>
                  <a:srgbClr val="FF0000"/>
                </a:solidFill>
                <a:latin typeface="Arial" charset="0"/>
                <a:cs typeface="Arial" charset="0"/>
              </a:rPr>
              <a:t>poznání</a:t>
            </a:r>
            <a:r>
              <a:rPr lang="cs-CZ" sz="2200" dirty="0">
                <a:latin typeface="Arial" charset="0"/>
                <a:cs typeface="Arial" charset="0"/>
              </a:rPr>
              <a:t> interakcí mezi živými organismy a chemickými/toxickými látkami v prostředí na všech úrovních</a:t>
            </a:r>
          </a:p>
          <a:p>
            <a:pPr>
              <a:buFontTx/>
              <a:buChar char="-"/>
              <a:defRPr/>
            </a:pPr>
            <a:r>
              <a:rPr lang="cs-CZ" sz="2200" dirty="0">
                <a:latin typeface="Arial" charset="0"/>
                <a:cs typeface="Arial" charset="0"/>
              </a:rPr>
              <a:t> </a:t>
            </a:r>
            <a:r>
              <a:rPr lang="cs-CZ" sz="2200" u="sng" dirty="0">
                <a:solidFill>
                  <a:srgbClr val="FF0000"/>
                </a:solidFill>
                <a:latin typeface="Arial" charset="0"/>
                <a:cs typeface="Arial" charset="0"/>
              </a:rPr>
              <a:t>využití poznatků pro racionální ochranu</a:t>
            </a:r>
            <a:r>
              <a:rPr lang="cs-CZ" sz="2200" dirty="0">
                <a:latin typeface="Arial" charset="0"/>
                <a:cs typeface="Arial" charset="0"/>
              </a:rPr>
              <a:t> živých organismů, jejich populací, společenstev a ekosystémů před chemickým znečištěním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57200" y="914400"/>
            <a:ext cx="83820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500" b="1">
                <a:solidFill>
                  <a:srgbClr val="FF3300"/>
                </a:solidFill>
              </a:rPr>
              <a:t>Ekotoxikologie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2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Interdisciplinární vědní obor kombinující poznatky věd studujících ekosystémy (</a:t>
            </a:r>
            <a:r>
              <a:rPr lang="cs-CZ" altLang="cs-CZ" sz="2200" i="1" u="sng">
                <a:solidFill>
                  <a:schemeClr val="tx1"/>
                </a:solidFill>
              </a:rPr>
              <a:t>ekologie</a:t>
            </a:r>
            <a:r>
              <a:rPr lang="cs-CZ" altLang="cs-CZ" sz="2200">
                <a:solidFill>
                  <a:schemeClr val="tx1"/>
                </a:solidFill>
              </a:rPr>
              <a:t>) a vědy studující interakce chemických látek s organismy (</a:t>
            </a:r>
            <a:r>
              <a:rPr lang="cs-CZ" altLang="cs-CZ" sz="2200" i="1" u="sng">
                <a:solidFill>
                  <a:schemeClr val="tx1"/>
                </a:solidFill>
              </a:rPr>
              <a:t>toxikologie</a:t>
            </a:r>
            <a:r>
              <a:rPr lang="cs-CZ" altLang="cs-CZ" sz="2200">
                <a:solidFill>
                  <a:schemeClr val="tx1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 b="1" u="sng">
                <a:solidFill>
                  <a:schemeClr val="tx1"/>
                </a:solidFill>
              </a:rPr>
              <a:t>= ekotoxikologie</a:t>
            </a:r>
            <a:endParaRPr lang="cs-CZ" altLang="cs-CZ" sz="2200">
              <a:solidFill>
                <a:schemeClr val="tx1"/>
              </a:solidFill>
            </a:endParaRPr>
          </a:p>
        </p:txBody>
      </p:sp>
      <p:sp>
        <p:nvSpPr>
          <p:cNvPr id="15363" name="Oval 5"/>
          <p:cNvSpPr>
            <a:spLocks noChangeArrowheads="1"/>
          </p:cNvSpPr>
          <p:nvPr/>
        </p:nvSpPr>
        <p:spPr bwMode="auto">
          <a:xfrm>
            <a:off x="1600200" y="4038600"/>
            <a:ext cx="3581400" cy="1905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cs-CZ" sz="2500" b="1">
                <a:latin typeface="Arial" charset="0"/>
                <a:cs typeface="Arial" charset="0"/>
              </a:rPr>
              <a:t>EKOLOGIE</a:t>
            </a:r>
          </a:p>
        </p:txBody>
      </p:sp>
      <p:sp>
        <p:nvSpPr>
          <p:cNvPr id="44036" name="Oval 6"/>
          <p:cNvSpPr>
            <a:spLocks noChangeArrowheads="1"/>
          </p:cNvSpPr>
          <p:nvPr/>
        </p:nvSpPr>
        <p:spPr bwMode="auto">
          <a:xfrm>
            <a:off x="4191000" y="4114800"/>
            <a:ext cx="3581400" cy="1905000"/>
          </a:xfrm>
          <a:prstGeom prst="ellipse">
            <a:avLst/>
          </a:prstGeom>
          <a:solidFill>
            <a:srgbClr val="CCFF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500" b="1">
                <a:solidFill>
                  <a:schemeClr val="tx1"/>
                </a:solidFill>
              </a:rPr>
              <a:t>TOXIKOLOGIE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2000" y="285750"/>
            <a:ext cx="7848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cs-CZ" sz="2400" b="1" dirty="0">
                <a:latin typeface="+mj-lt"/>
                <a:ea typeface="+mj-ea"/>
                <a:cs typeface="+mj-cs"/>
              </a:rPr>
              <a:t>Chemické znečištění životního prostředí a ekosystémů</a:t>
            </a:r>
            <a:endParaRPr lang="nl-NL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403350" y="1827213"/>
            <a:ext cx="7313613" cy="5030787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nl-BE" sz="2500">
              <a:solidFill>
                <a:srgbClr val="818184"/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nl-BE" sz="2500">
              <a:solidFill>
                <a:srgbClr val="818184"/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nl-BE" sz="2500">
              <a:solidFill>
                <a:srgbClr val="818184"/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nl-BE" sz="2500">
              <a:solidFill>
                <a:srgbClr val="818184"/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nl-BE" sz="2500">
              <a:solidFill>
                <a:srgbClr val="818184"/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nl-BE" sz="2500">
              <a:solidFill>
                <a:srgbClr val="818184"/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nl-BE" sz="2500">
              <a:solidFill>
                <a:srgbClr val="818184"/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nl-BE" sz="2500">
              <a:solidFill>
                <a:srgbClr val="818184"/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nl-BE" sz="2500">
              <a:solidFill>
                <a:srgbClr val="818184"/>
              </a:solidFill>
              <a:latin typeface="+mn-lt"/>
              <a:cs typeface="+mn-cs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endParaRPr lang="nl-BE" sz="2500">
              <a:solidFill>
                <a:srgbClr val="818184"/>
              </a:solidFill>
              <a:latin typeface="+mn-lt"/>
              <a:cs typeface="+mn-cs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endParaRPr lang="nl-BE" sz="2500">
              <a:solidFill>
                <a:srgbClr val="818184"/>
              </a:solidFill>
              <a:latin typeface="+mn-lt"/>
              <a:cs typeface="+mn-cs"/>
            </a:endParaRPr>
          </a:p>
        </p:txBody>
      </p:sp>
      <p:pic>
        <p:nvPicPr>
          <p:cNvPr id="9220" name="Picture 4" descr="ISO 14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9"/>
          <a:stretch>
            <a:fillRect/>
          </a:stretch>
        </p:blipFill>
        <p:spPr bwMode="auto">
          <a:xfrm>
            <a:off x="1066800" y="1457325"/>
            <a:ext cx="7086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457200" y="188913"/>
            <a:ext cx="83820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Životní prostředí vs. ekosystémy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Mezi oběma pojmy neexistují jasné hranice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u="sng">
                <a:solidFill>
                  <a:schemeClr val="tx1"/>
                </a:solidFill>
              </a:rPr>
              <a:t>Životní prostředí</a:t>
            </a:r>
            <a:endParaRPr lang="cs-CZ" altLang="cs-CZ" sz="24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Rozumí se zpravidla životní prostředí člověka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i="1">
                <a:solidFill>
                  <a:schemeClr val="tx1"/>
                </a:solidFill>
              </a:rPr>
              <a:t>(tj. vše co ho obklopuje - pracovní prostředí, životní styl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i="1">
                <a:solidFill>
                  <a:schemeClr val="tx1"/>
                </a:solidFill>
              </a:rPr>
              <a:t>a potrava, příroda = ekosystémy)</a:t>
            </a:r>
            <a:endParaRPr lang="cs-CZ" altLang="cs-CZ" sz="24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u="sng">
                <a:solidFill>
                  <a:schemeClr val="tx1"/>
                </a:solidFill>
              </a:rPr>
              <a:t>Ekosystémy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Heterogenní systém tvořený abiotickou a biotickou složkou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pic>
        <p:nvPicPr>
          <p:cNvPr id="46083" name="Picture 3" descr="C:\Program Files\Common Files\Microsoft Shared\Clipart\cagcat50\NA01441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48200"/>
            <a:ext cx="1493838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C:\Program Files\Common Files\Microsoft Shared\Clipart\cagcat50\NA00864_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19600"/>
            <a:ext cx="24177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C:\Program Files\Common Files\Microsoft Shared\Clipart\cagcat50\AN02097_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0"/>
            <a:ext cx="17430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C:\Program Files\Common Files\Microsoft Shared\Clipart\cagcat50\BL00381_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4659313"/>
            <a:ext cx="3521075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304800" y="228600"/>
            <a:ext cx="8915400" cy="6553200"/>
            <a:chOff x="192" y="144"/>
            <a:chExt cx="5616" cy="4128"/>
          </a:xfrm>
        </p:grpSpPr>
        <p:sp>
          <p:nvSpPr>
            <p:cNvPr id="48131" name="Text Box 3"/>
            <p:cNvSpPr txBox="1">
              <a:spLocks noChangeArrowheads="1"/>
            </p:cNvSpPr>
            <p:nvPr/>
          </p:nvSpPr>
          <p:spPr bwMode="auto">
            <a:xfrm>
              <a:off x="192" y="192"/>
              <a:ext cx="1392" cy="41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cs-CZ" sz="1800">
                  <a:solidFill>
                    <a:schemeClr val="tx1"/>
                  </a:solidFill>
                </a:rPr>
                <a:t>Chemik</a:t>
              </a:r>
              <a:r>
                <a:rPr lang="cs-CZ" altLang="cs-CZ" sz="1800">
                  <a:solidFill>
                    <a:schemeClr val="tx1"/>
                  </a:solidFill>
                </a:rPr>
                <a:t>álie v prostředí</a:t>
              </a:r>
            </a:p>
          </p:txBody>
        </p:sp>
        <p:grpSp>
          <p:nvGrpSpPr>
            <p:cNvPr id="48132" name="Group 4"/>
            <p:cNvGrpSpPr>
              <a:grpSpLocks/>
            </p:cNvGrpSpPr>
            <p:nvPr/>
          </p:nvGrpSpPr>
          <p:grpSpPr bwMode="auto">
            <a:xfrm>
              <a:off x="192" y="1536"/>
              <a:ext cx="1392" cy="595"/>
              <a:chOff x="192" y="1536"/>
              <a:chExt cx="1392" cy="595"/>
            </a:xfrm>
          </p:grpSpPr>
          <p:sp>
            <p:nvSpPr>
              <p:cNvPr id="48166" name="Text Box 5"/>
              <p:cNvSpPr txBox="1">
                <a:spLocks noChangeArrowheads="1"/>
              </p:cNvSpPr>
              <p:nvPr/>
            </p:nvSpPr>
            <p:spPr bwMode="auto">
              <a:xfrm>
                <a:off x="192" y="1894"/>
                <a:ext cx="1392" cy="237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cs-CZ" sz="1800">
                    <a:solidFill>
                      <a:schemeClr val="tx1"/>
                    </a:solidFill>
                  </a:rPr>
                  <a:t>Biodostupnost</a:t>
                </a:r>
              </a:p>
            </p:txBody>
          </p:sp>
          <p:sp>
            <p:nvSpPr>
              <p:cNvPr id="48167" name="AutoShape 6"/>
              <p:cNvSpPr>
                <a:spLocks noChangeArrowheads="1"/>
              </p:cNvSpPr>
              <p:nvPr/>
            </p:nvSpPr>
            <p:spPr bwMode="auto">
              <a:xfrm>
                <a:off x="816" y="1536"/>
                <a:ext cx="192" cy="336"/>
              </a:xfrm>
              <a:prstGeom prst="downArrow">
                <a:avLst>
                  <a:gd name="adj1" fmla="val 50000"/>
                  <a:gd name="adj2" fmla="val 43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133" name="Group 7"/>
            <p:cNvGrpSpPr>
              <a:grpSpLocks/>
            </p:cNvGrpSpPr>
            <p:nvPr/>
          </p:nvGrpSpPr>
          <p:grpSpPr bwMode="auto">
            <a:xfrm>
              <a:off x="192" y="2883"/>
              <a:ext cx="1392" cy="1005"/>
              <a:chOff x="192" y="2883"/>
              <a:chExt cx="1392" cy="1005"/>
            </a:xfrm>
          </p:grpSpPr>
          <p:sp>
            <p:nvSpPr>
              <p:cNvPr id="72" name="Text Box 8"/>
              <p:cNvSpPr txBox="1">
                <a:spLocks noChangeArrowheads="1"/>
              </p:cNvSpPr>
              <p:nvPr/>
            </p:nvSpPr>
            <p:spPr bwMode="auto">
              <a:xfrm>
                <a:off x="192" y="2883"/>
                <a:ext cx="1392" cy="23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b="1" dirty="0">
                    <a:latin typeface="Arial" charset="0"/>
                    <a:cs typeface="Arial" charset="0"/>
                  </a:rPr>
                  <a:t>“</a:t>
                </a:r>
                <a:r>
                  <a:rPr lang="en-US" b="1" dirty="0" err="1">
                    <a:latin typeface="Arial" charset="0"/>
                    <a:cs typeface="Arial" charset="0"/>
                  </a:rPr>
                  <a:t>Expozice</a:t>
                </a:r>
                <a:r>
                  <a:rPr lang="en-US" b="1" dirty="0">
                    <a:latin typeface="Arial" charset="0"/>
                    <a:cs typeface="Arial" charset="0"/>
                  </a:rPr>
                  <a:t>”</a:t>
                </a:r>
                <a:endParaRPr lang="cs-CZ" b="1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64" name="Text Box 9"/>
              <p:cNvSpPr txBox="1">
                <a:spLocks noChangeArrowheads="1"/>
              </p:cNvSpPr>
              <p:nvPr/>
            </p:nvSpPr>
            <p:spPr bwMode="auto">
              <a:xfrm>
                <a:off x="192" y="3315"/>
                <a:ext cx="1392" cy="237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cs-CZ" sz="1800">
                    <a:solidFill>
                      <a:schemeClr val="tx1"/>
                    </a:solidFill>
                  </a:rPr>
                  <a:t>akutní</a:t>
                </a:r>
              </a:p>
            </p:txBody>
          </p:sp>
          <p:sp>
            <p:nvSpPr>
              <p:cNvPr id="48165" name="Text Box 10"/>
              <p:cNvSpPr txBox="1">
                <a:spLocks noChangeArrowheads="1"/>
              </p:cNvSpPr>
              <p:nvPr/>
            </p:nvSpPr>
            <p:spPr bwMode="auto">
              <a:xfrm>
                <a:off x="192" y="3651"/>
                <a:ext cx="1392" cy="237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cs-CZ" sz="1800">
                    <a:solidFill>
                      <a:schemeClr val="tx1"/>
                    </a:solidFill>
                  </a:rPr>
                  <a:t>chronická</a:t>
                </a:r>
              </a:p>
            </p:txBody>
          </p:sp>
        </p:grpSp>
        <p:grpSp>
          <p:nvGrpSpPr>
            <p:cNvPr id="48134" name="Group 11"/>
            <p:cNvGrpSpPr>
              <a:grpSpLocks/>
            </p:cNvGrpSpPr>
            <p:nvPr/>
          </p:nvGrpSpPr>
          <p:grpSpPr bwMode="auto">
            <a:xfrm>
              <a:off x="3504" y="1019"/>
              <a:ext cx="2160" cy="1141"/>
              <a:chOff x="3504" y="864"/>
              <a:chExt cx="2160" cy="1141"/>
            </a:xfrm>
          </p:grpSpPr>
          <p:sp>
            <p:nvSpPr>
              <p:cNvPr id="48161" name="AutoShape 12"/>
              <p:cNvSpPr>
                <a:spLocks noChangeArrowheads="1"/>
              </p:cNvSpPr>
              <p:nvPr/>
            </p:nvSpPr>
            <p:spPr bwMode="auto">
              <a:xfrm>
                <a:off x="4416" y="864"/>
                <a:ext cx="192" cy="336"/>
              </a:xfrm>
              <a:prstGeom prst="downArrow">
                <a:avLst>
                  <a:gd name="adj1" fmla="val 50000"/>
                  <a:gd name="adj2" fmla="val 43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8162" name="Text Box 13"/>
              <p:cNvSpPr txBox="1">
                <a:spLocks noChangeArrowheads="1"/>
              </p:cNvSpPr>
              <p:nvPr/>
            </p:nvSpPr>
            <p:spPr bwMode="auto">
              <a:xfrm>
                <a:off x="3504" y="1162"/>
                <a:ext cx="2160" cy="843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cs-CZ" sz="1800" u="sng">
                    <a:solidFill>
                      <a:schemeClr val="tx1"/>
                    </a:solidFill>
                  </a:rPr>
                  <a:t>Toxikokinetika</a:t>
                </a:r>
              </a:p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cs-CZ" sz="1800" i="1">
                    <a:solidFill>
                      <a:schemeClr val="tx1"/>
                    </a:solidFill>
                  </a:rPr>
                  <a:t>Biotransformace, bioaktivace, metabolismus, vylučování …</a:t>
                </a:r>
                <a:endParaRPr lang="cs-CZ" altLang="cs-CZ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135" name="Group 14"/>
            <p:cNvGrpSpPr>
              <a:grpSpLocks/>
            </p:cNvGrpSpPr>
            <p:nvPr/>
          </p:nvGrpSpPr>
          <p:grpSpPr bwMode="auto">
            <a:xfrm>
              <a:off x="3696" y="2149"/>
              <a:ext cx="1680" cy="576"/>
              <a:chOff x="3696" y="2149"/>
              <a:chExt cx="1680" cy="576"/>
            </a:xfrm>
          </p:grpSpPr>
          <p:sp>
            <p:nvSpPr>
              <p:cNvPr id="48159" name="Text Box 15"/>
              <p:cNvSpPr txBox="1">
                <a:spLocks noChangeArrowheads="1"/>
              </p:cNvSpPr>
              <p:nvPr/>
            </p:nvSpPr>
            <p:spPr bwMode="auto">
              <a:xfrm>
                <a:off x="3696" y="2149"/>
                <a:ext cx="1680" cy="237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cs-CZ" sz="1800">
                    <a:solidFill>
                      <a:schemeClr val="tx1"/>
                    </a:solidFill>
                  </a:rPr>
                  <a:t>Cílové místo</a:t>
                </a:r>
              </a:p>
            </p:txBody>
          </p:sp>
          <p:sp>
            <p:nvSpPr>
              <p:cNvPr id="69" name="Text Box 16"/>
              <p:cNvSpPr txBox="1">
                <a:spLocks noChangeArrowheads="1"/>
              </p:cNvSpPr>
              <p:nvPr/>
            </p:nvSpPr>
            <p:spPr bwMode="auto">
              <a:xfrm>
                <a:off x="3840" y="2488"/>
                <a:ext cx="1392" cy="23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b="1" dirty="0">
                    <a:latin typeface="Arial" charset="0"/>
                    <a:cs typeface="Arial" charset="0"/>
                  </a:rPr>
                  <a:t>“</a:t>
                </a:r>
                <a:r>
                  <a:rPr lang="en-US" b="1" dirty="0" err="1">
                    <a:latin typeface="Arial" charset="0"/>
                    <a:cs typeface="Arial" charset="0"/>
                  </a:rPr>
                  <a:t>Efekt</a:t>
                </a:r>
                <a:r>
                  <a:rPr lang="en-US" b="1" dirty="0">
                    <a:latin typeface="Arial" charset="0"/>
                    <a:cs typeface="Arial" charset="0"/>
                  </a:rPr>
                  <a:t>”</a:t>
                </a:r>
                <a:endParaRPr lang="cs-CZ" b="1" dirty="0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8136" name="Group 17"/>
            <p:cNvGrpSpPr>
              <a:grpSpLocks/>
            </p:cNvGrpSpPr>
            <p:nvPr/>
          </p:nvGrpSpPr>
          <p:grpSpPr bwMode="auto">
            <a:xfrm>
              <a:off x="192" y="768"/>
              <a:ext cx="1392" cy="746"/>
              <a:chOff x="192" y="768"/>
              <a:chExt cx="1392" cy="746"/>
            </a:xfrm>
          </p:grpSpPr>
          <p:sp>
            <p:nvSpPr>
              <p:cNvPr id="48157" name="Text Box 18"/>
              <p:cNvSpPr txBox="1">
                <a:spLocks noChangeArrowheads="1"/>
              </p:cNvSpPr>
              <p:nvPr/>
            </p:nvSpPr>
            <p:spPr bwMode="auto">
              <a:xfrm>
                <a:off x="192" y="1104"/>
                <a:ext cx="1392" cy="410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cs-CZ" sz="1800">
                    <a:solidFill>
                      <a:schemeClr val="tx1"/>
                    </a:solidFill>
                  </a:rPr>
                  <a:t>Hladiny, osud, procesy</a:t>
                </a:r>
              </a:p>
            </p:txBody>
          </p:sp>
          <p:sp>
            <p:nvSpPr>
              <p:cNvPr id="48158" name="AutoShape 19"/>
              <p:cNvSpPr>
                <a:spLocks noChangeArrowheads="1"/>
              </p:cNvSpPr>
              <p:nvPr/>
            </p:nvSpPr>
            <p:spPr bwMode="auto">
              <a:xfrm>
                <a:off x="816" y="768"/>
                <a:ext cx="192" cy="336"/>
              </a:xfrm>
              <a:prstGeom prst="downArrow">
                <a:avLst>
                  <a:gd name="adj1" fmla="val 50000"/>
                  <a:gd name="adj2" fmla="val 43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137" name="Group 20"/>
            <p:cNvGrpSpPr>
              <a:grpSpLocks/>
            </p:cNvGrpSpPr>
            <p:nvPr/>
          </p:nvGrpSpPr>
          <p:grpSpPr bwMode="auto">
            <a:xfrm>
              <a:off x="1536" y="144"/>
              <a:ext cx="3648" cy="2736"/>
              <a:chOff x="1536" y="144"/>
              <a:chExt cx="3648" cy="2736"/>
            </a:xfrm>
          </p:grpSpPr>
          <p:sp>
            <p:nvSpPr>
              <p:cNvPr id="48149" name="Text Box 21"/>
              <p:cNvSpPr txBox="1">
                <a:spLocks noChangeArrowheads="1"/>
              </p:cNvSpPr>
              <p:nvPr/>
            </p:nvSpPr>
            <p:spPr bwMode="auto">
              <a:xfrm>
                <a:off x="3792" y="144"/>
                <a:ext cx="1392" cy="670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cs-CZ" sz="1800">
                    <a:solidFill>
                      <a:schemeClr val="tx1"/>
                    </a:solidFill>
                  </a:rPr>
                  <a:t>Chemikálie v organismu</a:t>
                </a:r>
                <a:endParaRPr lang="en-US" altLang="cs-CZ" sz="1800">
                  <a:solidFill>
                    <a:schemeClr val="tx1"/>
                  </a:solidFill>
                </a:endParaRPr>
              </a:p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cs-CZ" sz="1800" i="1">
                    <a:solidFill>
                      <a:schemeClr val="tx1"/>
                    </a:solidFill>
                  </a:rPr>
                  <a:t>biomonitoring</a:t>
                </a:r>
                <a:endParaRPr lang="cs-CZ" altLang="cs-CZ" sz="1800" i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150" name="Group 22"/>
              <p:cNvGrpSpPr>
                <a:grpSpLocks/>
              </p:cNvGrpSpPr>
              <p:nvPr/>
            </p:nvGrpSpPr>
            <p:grpSpPr bwMode="auto">
              <a:xfrm>
                <a:off x="1536" y="1200"/>
                <a:ext cx="1920" cy="1680"/>
                <a:chOff x="1536" y="1200"/>
                <a:chExt cx="1920" cy="1680"/>
              </a:xfrm>
            </p:grpSpPr>
            <p:sp>
              <p:nvSpPr>
                <p:cNvPr id="48151" name="AutoShape 23"/>
                <p:cNvSpPr>
                  <a:spLocks noChangeArrowheads="1"/>
                </p:cNvSpPr>
                <p:nvPr/>
              </p:nvSpPr>
              <p:spPr bwMode="auto">
                <a:xfrm rot="-5400000">
                  <a:off x="1608" y="1896"/>
                  <a:ext cx="192" cy="336"/>
                </a:xfrm>
                <a:prstGeom prst="downArrow">
                  <a:avLst>
                    <a:gd name="adj1" fmla="val 50000"/>
                    <a:gd name="adj2" fmla="val 4375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rgbClr val="818184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cs-CZ" sz="18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8152" name="Group 24"/>
                <p:cNvGrpSpPr>
                  <a:grpSpLocks/>
                </p:cNvGrpSpPr>
                <p:nvPr/>
              </p:nvGrpSpPr>
              <p:grpSpPr bwMode="auto">
                <a:xfrm>
                  <a:off x="1872" y="1200"/>
                  <a:ext cx="1584" cy="1680"/>
                  <a:chOff x="1872" y="1200"/>
                  <a:chExt cx="1584" cy="1680"/>
                </a:xfrm>
              </p:grpSpPr>
              <p:pic>
                <p:nvPicPr>
                  <p:cNvPr id="48153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68" y="1200"/>
                    <a:ext cx="1056" cy="6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154" name="Picture 26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68" y="2286"/>
                    <a:ext cx="1056" cy="5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155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88" y="1776"/>
                    <a:ext cx="768" cy="6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156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72" y="1824"/>
                    <a:ext cx="708" cy="5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grpSp>
          <p:nvGrpSpPr>
            <p:cNvPr id="48138" name="Group 29"/>
            <p:cNvGrpSpPr>
              <a:grpSpLocks/>
            </p:cNvGrpSpPr>
            <p:nvPr/>
          </p:nvGrpSpPr>
          <p:grpSpPr bwMode="auto">
            <a:xfrm>
              <a:off x="1632" y="3348"/>
              <a:ext cx="2138" cy="876"/>
              <a:chOff x="1632" y="3348"/>
              <a:chExt cx="2138" cy="876"/>
            </a:xfrm>
          </p:grpSpPr>
          <p:sp>
            <p:nvSpPr>
              <p:cNvPr id="48147" name="AutoShape 30"/>
              <p:cNvSpPr>
                <a:spLocks noChangeArrowheads="1"/>
              </p:cNvSpPr>
              <p:nvPr/>
            </p:nvSpPr>
            <p:spPr bwMode="auto">
              <a:xfrm rot="-5400000">
                <a:off x="2280" y="2712"/>
                <a:ext cx="144" cy="1440"/>
              </a:xfrm>
              <a:prstGeom prst="downArrow">
                <a:avLst>
                  <a:gd name="adj1" fmla="val 50000"/>
                  <a:gd name="adj2" fmla="val 2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48148" name="Picture 3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7" y="3348"/>
                <a:ext cx="673" cy="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8139" name="Group 32"/>
            <p:cNvGrpSpPr>
              <a:grpSpLocks/>
            </p:cNvGrpSpPr>
            <p:nvPr/>
          </p:nvGrpSpPr>
          <p:grpSpPr bwMode="auto">
            <a:xfrm>
              <a:off x="1632" y="3024"/>
              <a:ext cx="2854" cy="1104"/>
              <a:chOff x="1632" y="3024"/>
              <a:chExt cx="2854" cy="1104"/>
            </a:xfrm>
          </p:grpSpPr>
          <p:pic>
            <p:nvPicPr>
              <p:cNvPr id="48145" name="Picture 3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3024"/>
                <a:ext cx="838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46" name="AutoShape 34"/>
              <p:cNvSpPr>
                <a:spLocks noChangeArrowheads="1"/>
              </p:cNvSpPr>
              <p:nvPr/>
            </p:nvSpPr>
            <p:spPr bwMode="auto">
              <a:xfrm rot="-5400000">
                <a:off x="2520" y="2808"/>
                <a:ext cx="144" cy="1920"/>
              </a:xfrm>
              <a:prstGeom prst="downArrow">
                <a:avLst>
                  <a:gd name="adj1" fmla="val 50000"/>
                  <a:gd name="adj2" fmla="val 33333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140" name="Group 35"/>
            <p:cNvGrpSpPr>
              <a:grpSpLocks/>
            </p:cNvGrpSpPr>
            <p:nvPr/>
          </p:nvGrpSpPr>
          <p:grpSpPr bwMode="auto">
            <a:xfrm>
              <a:off x="4560" y="2826"/>
              <a:ext cx="1248" cy="1446"/>
              <a:chOff x="4560" y="2826"/>
              <a:chExt cx="1248" cy="1446"/>
            </a:xfrm>
          </p:grpSpPr>
          <p:grpSp>
            <p:nvGrpSpPr>
              <p:cNvPr id="48141" name="Group 36"/>
              <p:cNvGrpSpPr>
                <a:grpSpLocks/>
              </p:cNvGrpSpPr>
              <p:nvPr/>
            </p:nvGrpSpPr>
            <p:grpSpPr bwMode="auto">
              <a:xfrm>
                <a:off x="4662" y="2826"/>
                <a:ext cx="1050" cy="1446"/>
                <a:chOff x="4662" y="2826"/>
                <a:chExt cx="1050" cy="1446"/>
              </a:xfrm>
            </p:grpSpPr>
            <p:pic>
              <p:nvPicPr>
                <p:cNvPr id="48143" name="Picture 37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62" y="2826"/>
                  <a:ext cx="712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144" name="Picture 3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62" y="3581"/>
                  <a:ext cx="1050" cy="6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8142" name="Oval 39"/>
              <p:cNvSpPr>
                <a:spLocks noChangeArrowheads="1"/>
              </p:cNvSpPr>
              <p:nvPr/>
            </p:nvSpPr>
            <p:spPr bwMode="auto">
              <a:xfrm>
                <a:off x="4560" y="2832"/>
                <a:ext cx="1248" cy="144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0350"/>
            <a:ext cx="327818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ovéPole 40"/>
          <p:cNvSpPr txBox="1"/>
          <p:nvPr/>
        </p:nvSpPr>
        <p:spPr>
          <a:xfrm>
            <a:off x="323850" y="476250"/>
            <a:ext cx="6570663" cy="535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dirty="0">
                <a:latin typeface="Arial" charset="0"/>
                <a:cs typeface="Arial" charset="0"/>
              </a:rPr>
              <a:t>Schéma přednášky</a:t>
            </a:r>
            <a:endParaRPr lang="cs-CZ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cs-CZ" b="1" dirty="0">
              <a:latin typeface="Arial" charset="0"/>
              <a:cs typeface="Arial" charset="0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dirty="0">
                <a:latin typeface="Arial" charset="0"/>
                <a:cs typeface="Arial" charset="0"/>
              </a:rPr>
              <a:t>Chemické látky v prostředí - vlastnosti, </a:t>
            </a:r>
            <a:br>
              <a:rPr lang="cs-CZ" dirty="0">
                <a:latin typeface="Arial" charset="0"/>
                <a:cs typeface="Arial" charset="0"/>
              </a:rPr>
            </a:br>
            <a:r>
              <a:rPr lang="cs-CZ" dirty="0">
                <a:latin typeface="Arial" charset="0"/>
                <a:cs typeface="Arial" charset="0"/>
              </a:rPr>
              <a:t>osud, skupiny a typy</a:t>
            </a:r>
            <a:r>
              <a:rPr lang="en-GB" dirty="0">
                <a:latin typeface="Arial" charset="0"/>
                <a:cs typeface="Arial" charset="0"/>
              </a:rPr>
              <a:t/>
            </a:r>
            <a:br>
              <a:rPr lang="en-GB" dirty="0">
                <a:latin typeface="Arial" charset="0"/>
                <a:cs typeface="Arial" charset="0"/>
              </a:rPr>
            </a:br>
            <a:endParaRPr lang="cs-CZ" dirty="0">
              <a:latin typeface="Arial" charset="0"/>
              <a:cs typeface="Arial" charset="0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dirty="0">
                <a:latin typeface="Arial" charset="0"/>
                <a:cs typeface="Arial" charset="0"/>
              </a:rPr>
              <a:t>Vstup látek a osud v organismu - ADME, </a:t>
            </a:r>
            <a:br>
              <a:rPr lang="cs-CZ" dirty="0">
                <a:latin typeface="Arial" charset="0"/>
                <a:cs typeface="Arial" charset="0"/>
              </a:rPr>
            </a:br>
            <a:r>
              <a:rPr lang="cs-CZ" dirty="0" err="1">
                <a:latin typeface="Arial" charset="0"/>
                <a:cs typeface="Arial" charset="0"/>
              </a:rPr>
              <a:t>toxikokinetika</a:t>
            </a:r>
            <a:r>
              <a:rPr lang="en-GB" dirty="0">
                <a:latin typeface="Arial" charset="0"/>
                <a:cs typeface="Arial" charset="0"/>
              </a:rPr>
              <a:t/>
            </a:r>
            <a:br>
              <a:rPr lang="en-GB" dirty="0">
                <a:latin typeface="Arial" charset="0"/>
                <a:cs typeface="Arial" charset="0"/>
              </a:rPr>
            </a:br>
            <a:endParaRPr lang="cs-CZ" dirty="0">
              <a:latin typeface="Arial" charset="0"/>
              <a:cs typeface="Arial" charset="0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dirty="0">
                <a:latin typeface="Arial" charset="0"/>
                <a:cs typeface="Arial" charset="0"/>
              </a:rPr>
              <a:t>Interakce chemických látek s životem </a:t>
            </a:r>
            <a:br>
              <a:rPr lang="cs-CZ" dirty="0">
                <a:latin typeface="Arial" charset="0"/>
                <a:cs typeface="Arial" charset="0"/>
              </a:rPr>
            </a:br>
            <a:r>
              <a:rPr lang="cs-CZ" dirty="0">
                <a:latin typeface="Arial" charset="0"/>
                <a:cs typeface="Arial" charset="0"/>
              </a:rPr>
              <a:t>na různých úrovních: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Molekulární </a:t>
            </a:r>
            <a:r>
              <a:rPr lang="cs-CZ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dirty="0" err="1">
                <a:latin typeface="Arial" charset="0"/>
                <a:cs typeface="Arial" charset="0"/>
                <a:sym typeface="Wingdings" pitchFamily="2" charset="2"/>
              </a:rPr>
              <a:t>Organismus</a:t>
            </a:r>
            <a:r>
              <a:rPr lang="en-US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 </a:t>
            </a: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Společenstvo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/>
            </a:r>
            <a:br>
              <a:rPr lang="en-GB" dirty="0">
                <a:latin typeface="Arial" charset="0"/>
                <a:cs typeface="Arial" charset="0"/>
                <a:sym typeface="Wingdings" pitchFamily="2" charset="2"/>
              </a:rPr>
            </a:br>
            <a:endParaRPr lang="en-GB" dirty="0">
              <a:latin typeface="Arial" charset="0"/>
              <a:cs typeface="Arial" charset="0"/>
              <a:sym typeface="Wingdings" pitchFamily="2" charset="2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Metody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 v </a:t>
            </a: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ekotoxikologii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 (</a:t>
            </a: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biotesty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)</a:t>
            </a:r>
            <a:br>
              <a:rPr lang="en-GB" dirty="0">
                <a:latin typeface="Arial" charset="0"/>
                <a:cs typeface="Arial" charset="0"/>
                <a:sym typeface="Wingdings" pitchFamily="2" charset="2"/>
              </a:rPr>
            </a:br>
            <a:endParaRPr lang="en-GB" dirty="0">
              <a:latin typeface="Arial" charset="0"/>
              <a:cs typeface="Arial" charset="0"/>
              <a:sym typeface="Wingdings" pitchFamily="2" charset="2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Ekotoxikologie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 v “</a:t>
            </a: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praxi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” – </a:t>
            </a: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hodnocení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rizik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 a </a:t>
            </a: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příklady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využití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 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endParaRPr lang="en-GB" dirty="0">
              <a:latin typeface="Arial" charset="0"/>
              <a:cs typeface="Arial" charset="0"/>
              <a:sym typeface="Wingdings" pitchFamily="2" charset="2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Shrnutí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 a </a:t>
            </a: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novinky</a:t>
            </a:r>
            <a:endParaRPr lang="en-GB" dirty="0">
              <a:latin typeface="Arial" charset="0"/>
              <a:cs typeface="Arial" charset="0"/>
              <a:sym typeface="Wingdings" pitchFamily="2" charset="2"/>
            </a:endParaRP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přehled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chemických</a:t>
            </a:r>
            <a:r>
              <a:rPr lang="en-GB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dirty="0" err="1">
                <a:latin typeface="Arial" charset="0"/>
                <a:cs typeface="Arial" charset="0"/>
                <a:sym typeface="Wingdings" pitchFamily="2" charset="2"/>
              </a:rPr>
              <a:t>látek</a:t>
            </a:r>
            <a:endParaRPr lang="en-GB" dirty="0">
              <a:latin typeface="Arial" charset="0"/>
              <a:cs typeface="Arial" charset="0"/>
              <a:sym typeface="Wingdings" pitchFamily="2" charset="2"/>
            </a:endParaRP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n-GB" dirty="0" err="1">
                <a:latin typeface="Arial" charset="0"/>
                <a:cs typeface="Arial" charset="0"/>
              </a:rPr>
              <a:t>Nanomateriály</a:t>
            </a:r>
            <a:r>
              <a:rPr lang="en-GB" dirty="0">
                <a:latin typeface="Arial" charset="0"/>
                <a:cs typeface="Arial" charset="0"/>
              </a:rPr>
              <a:t>, </a:t>
            </a:r>
            <a:r>
              <a:rPr lang="en-GB" dirty="0" err="1">
                <a:latin typeface="Arial" charset="0"/>
                <a:cs typeface="Arial" charset="0"/>
              </a:rPr>
              <a:t>výpočetní</a:t>
            </a:r>
            <a:r>
              <a:rPr lang="en-GB" dirty="0">
                <a:latin typeface="Arial" charset="0"/>
                <a:cs typeface="Arial" charset="0"/>
              </a:rPr>
              <a:t> (</a:t>
            </a:r>
            <a:r>
              <a:rPr lang="en-GB" dirty="0" err="1">
                <a:latin typeface="Arial" charset="0"/>
                <a:cs typeface="Arial" charset="0"/>
              </a:rPr>
              <a:t>eko</a:t>
            </a:r>
            <a:r>
              <a:rPr lang="en-GB" dirty="0">
                <a:latin typeface="Arial" charset="0"/>
                <a:cs typeface="Arial" charset="0"/>
              </a:rPr>
              <a:t>)</a:t>
            </a:r>
            <a:r>
              <a:rPr lang="en-GB" dirty="0" err="1">
                <a:latin typeface="Arial" charset="0"/>
                <a:cs typeface="Arial" charset="0"/>
              </a:rPr>
              <a:t>toxikologie</a:t>
            </a:r>
            <a:endParaRPr lang="en-GB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304800" y="1157288"/>
            <a:ext cx="861060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2200" b="1">
                <a:solidFill>
                  <a:schemeClr val="tx1"/>
                </a:solidFill>
              </a:rPr>
              <a:t>Akvatická ekotoxikologie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2200">
                <a:solidFill>
                  <a:schemeClr val="tx1"/>
                </a:solidFill>
              </a:rPr>
              <a:t>	- “klasická” ekotoxikologie - voda = dobré médium, první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2200">
                <a:solidFill>
                  <a:schemeClr val="tx1"/>
                </a:solidFill>
              </a:rPr>
              <a:t>	experimenty v ekotoxikologii - akvatické prostředí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2200">
                <a:solidFill>
                  <a:schemeClr val="tx1"/>
                </a:solidFill>
              </a:rPr>
              <a:t>	- autotrofové (</a:t>
            </a:r>
            <a:r>
              <a:rPr lang="en-US" altLang="cs-CZ" sz="2200" i="1">
                <a:solidFill>
                  <a:schemeClr val="tx1"/>
                </a:solidFill>
              </a:rPr>
              <a:t>řasy, vyšší rostliny</a:t>
            </a:r>
            <a:r>
              <a:rPr lang="en-US" altLang="cs-CZ" sz="2200">
                <a:solidFill>
                  <a:schemeClr val="tx1"/>
                </a:solidFill>
              </a:rPr>
              <a:t>), živočichové (</a:t>
            </a:r>
            <a:r>
              <a:rPr lang="en-US" altLang="cs-CZ" sz="2200" i="1">
                <a:solidFill>
                  <a:schemeClr val="tx1"/>
                </a:solidFill>
              </a:rPr>
              <a:t>korýši, larvy 		hmyzu, ryby), </a:t>
            </a:r>
            <a:r>
              <a:rPr lang="en-US" altLang="cs-CZ" sz="2200">
                <a:solidFill>
                  <a:schemeClr val="tx1"/>
                </a:solidFill>
              </a:rPr>
              <a:t>bakterie ...</a:t>
            </a:r>
            <a:endParaRPr lang="cs-CZ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2200" b="1">
                <a:solidFill>
                  <a:schemeClr val="tx1"/>
                </a:solidFill>
              </a:rPr>
              <a:t>Terestrická ekotoxikologie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2000">
                <a:solidFill>
                  <a:schemeClr val="tx1"/>
                </a:solidFill>
              </a:rPr>
              <a:t>	- efekty toxikantů v suchozemském prostředí, les / pole / louka ...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2000">
                <a:solidFill>
                  <a:schemeClr val="tx1"/>
                </a:solidFill>
              </a:rPr>
              <a:t>	- půda a její funkce / bakterie a další dekompozitoři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2000">
                <a:solidFill>
                  <a:schemeClr val="tx1"/>
                </a:solidFill>
              </a:rPr>
              <a:t>		</a:t>
            </a:r>
            <a:r>
              <a:rPr lang="en-US" altLang="cs-CZ" sz="2000" i="1">
                <a:solidFill>
                  <a:schemeClr val="tx1"/>
                </a:solidFill>
              </a:rPr>
              <a:t>(žížaly, larvy hmyzu ...)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2000">
                <a:solidFill>
                  <a:schemeClr val="tx1"/>
                </a:solidFill>
              </a:rPr>
              <a:t>	- terestrické rostliny a vyšší živočichové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2000">
                <a:solidFill>
                  <a:schemeClr val="tx1"/>
                </a:solidFill>
              </a:rPr>
              <a:t>		(</a:t>
            </a:r>
            <a:r>
              <a:rPr lang="en-US" altLang="cs-CZ" sz="2000" i="1">
                <a:solidFill>
                  <a:schemeClr val="tx1"/>
                </a:solidFill>
              </a:rPr>
              <a:t>včely, ptáci, hlodavci = rodents, zvěř obecně = wildlife)</a:t>
            </a:r>
            <a:endParaRPr lang="en-US" altLang="cs-CZ" sz="2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2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2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i="1">
                <a:solidFill>
                  <a:schemeClr val="tx1"/>
                </a:solidFill>
              </a:rPr>
              <a:t>Environmentální humánní toxikologie</a:t>
            </a:r>
            <a:endParaRPr lang="en-US" altLang="cs-CZ" sz="2000" b="1" i="1">
              <a:solidFill>
                <a:schemeClr val="tx1"/>
              </a:solidFill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304800" y="5334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ČLENĚNÍ EKOTOXIKOLOGIE dle ekosystémů</a:t>
            </a:r>
            <a:endParaRPr lang="cs-CZ" altLang="cs-CZ" sz="24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ChangeArrowheads="1"/>
          </p:cNvSpPr>
          <p:nvPr/>
        </p:nvSpPr>
        <p:spPr bwMode="auto">
          <a:xfrm>
            <a:off x="457200" y="838200"/>
            <a:ext cx="8382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 b="1">
              <a:solidFill>
                <a:srgbClr val="FF33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Ekotoxikologie je interdisciplinární obor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= ekotoxikolog se musí orientovat v řadě oblastí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- vědní obory vztahující se k </a:t>
            </a:r>
            <a:r>
              <a:rPr lang="cs-CZ" altLang="cs-CZ" sz="2400" b="1">
                <a:solidFill>
                  <a:schemeClr val="tx1"/>
                </a:solidFill>
              </a:rPr>
              <a:t>ekotoxikologii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- charakteristiky </a:t>
            </a:r>
            <a:r>
              <a:rPr lang="cs-CZ" altLang="cs-CZ" sz="2400" b="1">
                <a:solidFill>
                  <a:schemeClr val="tx1"/>
                </a:solidFill>
              </a:rPr>
              <a:t>obecné vědecké práce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- </a:t>
            </a:r>
            <a:r>
              <a:rPr lang="cs-CZ" altLang="cs-CZ" sz="2400" b="1">
                <a:solidFill>
                  <a:schemeClr val="tx1"/>
                </a:solidFill>
              </a:rPr>
              <a:t>právní aspekty</a:t>
            </a:r>
            <a:r>
              <a:rPr lang="cs-CZ" altLang="cs-CZ" sz="2400">
                <a:solidFill>
                  <a:schemeClr val="tx1"/>
                </a:solidFill>
              </a:rPr>
              <a:t> problematiky životního prostředí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609600" y="381000"/>
            <a:ext cx="8153400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600" b="1">
                <a:solidFill>
                  <a:schemeClr val="tx1"/>
                </a:solidFill>
              </a:rPr>
              <a:t>Vědy studující životního prostředí (ekosystémy)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600" b="1">
                <a:solidFill>
                  <a:schemeClr val="tx1"/>
                </a:solidFill>
              </a:rPr>
              <a:t>a jednotlivé složky: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rgbClr val="FF3300"/>
                </a:solidFill>
              </a:rPr>
              <a:t>Vědy studující biotické složky ŽP:</a:t>
            </a:r>
            <a:r>
              <a:rPr lang="cs-CZ" altLang="cs-CZ" sz="1800">
                <a:solidFill>
                  <a:schemeClr val="tx1"/>
                </a:solidFill>
              </a:rPr>
              <a:t>		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ekologie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biologie (hydrobiologie, taxonomie ...)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pedologie atd…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rgbClr val="FF3300"/>
                </a:solidFill>
              </a:rPr>
              <a:t>Vědy o abiotických složkách:	</a:t>
            </a: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meteorologie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geologie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hydrologie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geografie atd...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rgbClr val="FF3300"/>
                </a:solidFill>
              </a:rPr>
              <a:t>Vliv člověka, antropogenní zásahy:</a:t>
            </a: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environmentální chemie (CHŽP)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ekotoxikologie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technologie, remediace atd…</a:t>
            </a:r>
          </a:p>
        </p:txBody>
      </p:sp>
      <p:pic>
        <p:nvPicPr>
          <p:cNvPr id="56323" name="Picture 3" descr="C:\Program Files\Common Files\Microsoft Shared\Clipart\cagcat50\SO01038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1620838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C:\Program Files\Common Files\Microsoft Shared\Clipart\cagcat50\AN02542_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00225"/>
            <a:ext cx="1447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" descr="C:\Program Files\Common Files\Microsoft Shared\Clipart\cagcat50\BD06662_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5067300"/>
            <a:ext cx="150653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2108200" y="333375"/>
            <a:ext cx="53863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b="1">
                <a:solidFill>
                  <a:srgbClr val="FF3300"/>
                </a:solidFill>
              </a:rPr>
              <a:t>Ekotoxikologie vs. Toxikologie</a:t>
            </a:r>
            <a:endParaRPr lang="cs-CZ" altLang="cs-CZ" sz="2800" b="1">
              <a:solidFill>
                <a:schemeClr val="tx1"/>
              </a:solidFill>
            </a:endParaRPr>
          </a:p>
        </p:txBody>
      </p:sp>
      <p:graphicFrame>
        <p:nvGraphicFramePr>
          <p:cNvPr id="20526" name="Group 46"/>
          <p:cNvGraphicFramePr>
            <a:graphicFrameLocks noGrp="1"/>
          </p:cNvGraphicFramePr>
          <p:nvPr/>
        </p:nvGraphicFramePr>
        <p:xfrm>
          <a:off x="457200" y="1036638"/>
          <a:ext cx="8077200" cy="5345112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832254325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1858160"/>
                    </a:ext>
                  </a:extLst>
                </a:gridCol>
              </a:tblGrid>
              <a:tr h="590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Toxikologie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Ekotoxikologie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9639"/>
                  </a:ext>
                </a:extLst>
              </a:tr>
              <a:tr h="640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Cílem chránit člověka před toxickými látkami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Cílem chránit populace </a:t>
                      </a: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mnoha druhů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57233"/>
                  </a:ext>
                </a:extLst>
              </a:tr>
              <a:tr h="640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Vždy vychází ze zvířecích modelů (testování na člověku ?)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Může využít přímého testování citlivosti druhů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637215"/>
                  </a:ext>
                </a:extLst>
              </a:tr>
              <a:tr h="640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Člověk je dobře charakterizován – menší chyby při extrapolacích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Jednotlivé druhy jsou velmi rozdílné – míra nejistoty při extrapolacích velká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425078"/>
                  </a:ext>
                </a:extLst>
              </a:tr>
              <a:tr h="640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Testovací organismy i člověk jsou teplokrevní – dobrá predikce účinků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Mnoho chladnokrevných živočichů, mnoho rostlin !, bakterií !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819413"/>
                  </a:ext>
                </a:extLst>
              </a:tr>
              <a:tr h="914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Jednoduché dávkování a měření toxicity (výsledek LD50)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Nejednotné dávkování (vnější, vnitřní), koncentrace ve vnější vodě není stejná s dávkou v těle ...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73177"/>
                  </a:ext>
                </a:extLst>
              </a:tr>
              <a:tr h="640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Dobře charakterizované mechanismy působení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Méně informací o biochemických mechanismech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493152"/>
                  </a:ext>
                </a:extLst>
              </a:tr>
              <a:tr h="640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Dobře standardizované testovací metody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Mnoho metod, málo standardních, </a:t>
                      </a:r>
                      <a:b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predikce efektů v ekosystémech ?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1656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7"/>
          <p:cNvSpPr>
            <a:spLocks noChangeArrowheads="1"/>
          </p:cNvSpPr>
          <p:nvPr/>
        </p:nvSpPr>
        <p:spPr bwMode="auto">
          <a:xfrm>
            <a:off x="2359025" y="457200"/>
            <a:ext cx="48910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b="1">
                <a:solidFill>
                  <a:srgbClr val="FF3300"/>
                </a:solidFill>
              </a:rPr>
              <a:t>Ekotoxikologie vs. Ekologie</a:t>
            </a:r>
            <a:endParaRPr lang="cs-CZ" altLang="cs-CZ" sz="2800" b="1">
              <a:solidFill>
                <a:schemeClr val="tx1"/>
              </a:solidFill>
            </a:endParaRPr>
          </a:p>
        </p:txBody>
      </p:sp>
      <p:graphicFrame>
        <p:nvGraphicFramePr>
          <p:cNvPr id="21554" name="Group 1074"/>
          <p:cNvGraphicFramePr>
            <a:graphicFrameLocks noGrp="1"/>
          </p:cNvGraphicFramePr>
          <p:nvPr/>
        </p:nvGraphicFramePr>
        <p:xfrm>
          <a:off x="457200" y="1420813"/>
          <a:ext cx="8077200" cy="3608387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35125646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800149753"/>
                    </a:ext>
                  </a:extLst>
                </a:gridCol>
              </a:tblGrid>
              <a:tr h="5906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Ekologie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Ekotoxikologie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195350"/>
                  </a:ext>
                </a:extLst>
              </a:tr>
              <a:tr h="9144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Velmi široký záběr (vztahy mezi organismy navzájem a organismy a prostředím)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Zúžený zájem – organismy vs. prostředí, resp. 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negativní vlivy změn prostředí 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(vyvolané člověkem)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201544"/>
                  </a:ext>
                </a:extLst>
              </a:tr>
              <a:tr h="11888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Studuje spíše "fyziologické" (přirozené) stavy - vlivy běžných faktorů prostředí – teplota, vlhkost, světlo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Studuje 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nefyziologické stavy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nepřirozené látky v prostředí, nadměrné působení fyzikálních stresorů (hluk, záření, stavby ...)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817750"/>
                  </a:ext>
                </a:extLst>
              </a:tr>
              <a:tr h="9144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Ekologie vychází z polních (ekologických) studií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informací o jednotlivých druzích, polní studie v omezeném množství, často nejednoznačné výsledky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54362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055688" y="381000"/>
            <a:ext cx="7521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b="1">
                <a:solidFill>
                  <a:srgbClr val="FF3300"/>
                </a:solidFill>
              </a:rPr>
              <a:t>Ekotoxikologie vs. Environmentální chemie</a:t>
            </a:r>
            <a:endParaRPr lang="cs-CZ" altLang="cs-CZ" sz="2800" b="1">
              <a:solidFill>
                <a:schemeClr val="tx1"/>
              </a:solidFill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04800" y="1376363"/>
            <a:ext cx="8610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u="sng">
                <a:solidFill>
                  <a:schemeClr val="tx1"/>
                </a:solidFill>
              </a:rPr>
              <a:t>Environmentální chemie</a:t>
            </a:r>
            <a:endParaRPr lang="cs-CZ" altLang="cs-CZ" sz="24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>
                <a:solidFill>
                  <a:schemeClr val="tx1"/>
                </a:solidFill>
              </a:rPr>
              <a:t> studuje </a:t>
            </a:r>
            <a:r>
              <a:rPr lang="en-US" altLang="cs-CZ" sz="2200" b="1">
                <a:solidFill>
                  <a:schemeClr val="tx1"/>
                </a:solidFill>
              </a:rPr>
              <a:t>OSUD</a:t>
            </a:r>
            <a:r>
              <a:rPr lang="en-US" altLang="cs-CZ" sz="2200">
                <a:solidFill>
                  <a:schemeClr val="tx1"/>
                </a:solidFill>
              </a:rPr>
              <a:t> </a:t>
            </a:r>
            <a:r>
              <a:rPr lang="cs-CZ" altLang="cs-CZ" sz="2200">
                <a:solidFill>
                  <a:schemeClr val="tx1"/>
                </a:solidFill>
              </a:rPr>
              <a:t>chemických látek v prostředí (odkud se berou, v jakých množstvích, kam "migrují", jaké jsou koncentrace v jednotlivých složkách prostředí – voda, půda, vzduch ...)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	+ </a:t>
            </a:r>
            <a:r>
              <a:rPr lang="cs-CZ" altLang="cs-CZ" sz="2200" i="1">
                <a:solidFill>
                  <a:schemeClr val="tx1"/>
                </a:solidFill>
              </a:rPr>
              <a:t>navazující obory, zejm. env. analytická chemie</a:t>
            </a:r>
            <a:endParaRPr lang="en-US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 b="1" u="sng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u="sng">
                <a:solidFill>
                  <a:schemeClr val="tx1"/>
                </a:solidFill>
              </a:rPr>
              <a:t>Ekotoxikologie</a:t>
            </a:r>
            <a:endParaRPr lang="cs-CZ" altLang="cs-CZ" sz="24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>
                <a:solidFill>
                  <a:schemeClr val="tx1"/>
                </a:solidFill>
              </a:rPr>
              <a:t> studuje </a:t>
            </a:r>
            <a:r>
              <a:rPr lang="cs-CZ" altLang="cs-CZ" sz="2200" b="1">
                <a:solidFill>
                  <a:schemeClr val="tx1"/>
                </a:solidFill>
              </a:rPr>
              <a:t>EFEKTY</a:t>
            </a:r>
            <a:r>
              <a:rPr lang="cs-CZ" altLang="cs-CZ" sz="2200">
                <a:solidFill>
                  <a:schemeClr val="tx1"/>
                </a:solidFill>
              </a:rPr>
              <a:t> chemických látek (různé látky a jejich koncentrace, různé organismy, různé úrovně organismů </a:t>
            </a:r>
            <a:br>
              <a:rPr lang="cs-CZ" altLang="cs-CZ" sz="2200">
                <a:solidFill>
                  <a:schemeClr val="tx1"/>
                </a:solidFill>
              </a:rPr>
            </a:br>
            <a:r>
              <a:rPr lang="cs-CZ" altLang="cs-CZ" sz="2200">
                <a:solidFill>
                  <a:schemeClr val="tx1"/>
                </a:solidFill>
              </a:rPr>
              <a:t>(molekuly, jedinci, populace ... 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 u="sng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 u="sng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8002587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2500" b="1" smtClean="0"/>
              <a:t>Příčina -</a:t>
            </a:r>
            <a:r>
              <a:rPr lang="en-US" altLang="cs-CZ" sz="2500" b="1" smtClean="0"/>
              <a:t>&gt; D</a:t>
            </a:r>
            <a:r>
              <a:rPr lang="cs-CZ" altLang="cs-CZ" sz="2500" b="1" smtClean="0"/>
              <a:t>ůsledek</a:t>
            </a:r>
            <a:br>
              <a:rPr lang="cs-CZ" altLang="cs-CZ" sz="2500" b="1" smtClean="0"/>
            </a:br>
            <a:r>
              <a:rPr lang="cs-CZ" altLang="cs-CZ" sz="2500" b="1" smtClean="0"/>
              <a:t>Dávka -</a:t>
            </a:r>
            <a:r>
              <a:rPr lang="en-US" altLang="cs-CZ" sz="2500" b="1" smtClean="0"/>
              <a:t>&gt; </a:t>
            </a:r>
            <a:r>
              <a:rPr lang="cs-CZ" altLang="cs-CZ" sz="2500" b="1" smtClean="0"/>
              <a:t>Účinek</a:t>
            </a:r>
            <a:br>
              <a:rPr lang="cs-CZ" altLang="cs-CZ" sz="2500" b="1" smtClean="0"/>
            </a:br>
            <a:r>
              <a:rPr lang="cs-CZ" altLang="cs-CZ" sz="2500" b="1" smtClean="0"/>
              <a:t>-</a:t>
            </a:r>
            <a:r>
              <a:rPr lang="en-US" altLang="cs-CZ" sz="2500" b="1" smtClean="0"/>
              <a:t>&gt; </a:t>
            </a:r>
            <a:r>
              <a:rPr lang="nl-BE" altLang="cs-CZ" sz="2500" smtClean="0"/>
              <a:t>Risk assessment</a:t>
            </a:r>
            <a:r>
              <a:rPr lang="cs-CZ" altLang="cs-CZ" sz="2500" smtClean="0"/>
              <a:t> = </a:t>
            </a:r>
            <a:r>
              <a:rPr lang="cs-CZ" altLang="cs-CZ" sz="2500" b="1" smtClean="0">
                <a:solidFill>
                  <a:srgbClr val="FF0000"/>
                </a:solidFill>
              </a:rPr>
              <a:t>Hodnocení rizik</a:t>
            </a:r>
            <a:endParaRPr lang="nl-NL" altLang="cs-CZ" sz="2500" b="1" smtClean="0">
              <a:solidFill>
                <a:srgbClr val="FF0000"/>
              </a:solidFill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762000" y="2492375"/>
            <a:ext cx="3962400" cy="3124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762000" y="1730375"/>
            <a:ext cx="396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tx1"/>
                </a:solidFill>
              </a:rPr>
              <a:t>Expozice </a:t>
            </a:r>
          </a:p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tx1"/>
                </a:solidFill>
              </a:rPr>
              <a:t>(dávka)</a:t>
            </a:r>
            <a:endParaRPr lang="en-US" altLang="cs-CZ" sz="2000">
              <a:solidFill>
                <a:schemeClr val="tx1"/>
              </a:solidFill>
            </a:endParaRPr>
          </a:p>
        </p:txBody>
      </p:sp>
      <p:sp>
        <p:nvSpPr>
          <p:cNvPr id="64517" name="Freeform 5"/>
          <p:cNvSpPr>
            <a:spLocks/>
          </p:cNvSpPr>
          <p:nvPr/>
        </p:nvSpPr>
        <p:spPr bwMode="auto">
          <a:xfrm>
            <a:off x="762000" y="3413125"/>
            <a:ext cx="3963988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6 h 1388"/>
              <a:gd name="T4" fmla="*/ 2147483646 w 2497"/>
              <a:gd name="T5" fmla="*/ 2147483646 h 1388"/>
              <a:gd name="T6" fmla="*/ 2147483646 w 2497"/>
              <a:gd name="T7" fmla="*/ 2147483646 h 1388"/>
              <a:gd name="T8" fmla="*/ 2147483646 w 2497"/>
              <a:gd name="T9" fmla="*/ 2147483646 h 1388"/>
              <a:gd name="T10" fmla="*/ 2147483646 w 2497"/>
              <a:gd name="T11" fmla="*/ 2147483646 h 1388"/>
              <a:gd name="T12" fmla="*/ 2147483646 w 2497"/>
              <a:gd name="T13" fmla="*/ 2147483646 h 1388"/>
              <a:gd name="T14" fmla="*/ 2147483646 w 2497"/>
              <a:gd name="T15" fmla="*/ 2147483646 h 1388"/>
              <a:gd name="T16" fmla="*/ 2147483646 w 2497"/>
              <a:gd name="T17" fmla="*/ 2147483646 h 1388"/>
              <a:gd name="T18" fmla="*/ 2147483646 w 2497"/>
              <a:gd name="T19" fmla="*/ 2147483646 h 1388"/>
              <a:gd name="T20" fmla="*/ 2147483646 w 2497"/>
              <a:gd name="T21" fmla="*/ 2147483646 h 1388"/>
              <a:gd name="T22" fmla="*/ 2147483646 w 2497"/>
              <a:gd name="T23" fmla="*/ 2147483646 h 1388"/>
              <a:gd name="T24" fmla="*/ 2147483646 w 2497"/>
              <a:gd name="T25" fmla="*/ 2147483646 h 1388"/>
              <a:gd name="T26" fmla="*/ 2147483646 w 2497"/>
              <a:gd name="T27" fmla="*/ 2147483646 h 1388"/>
              <a:gd name="T28" fmla="*/ 2147483646 w 2497"/>
              <a:gd name="T29" fmla="*/ 2147483646 h 1388"/>
              <a:gd name="T30" fmla="*/ 2147483646 w 2497"/>
              <a:gd name="T31" fmla="*/ 2147483646 h 1388"/>
              <a:gd name="T32" fmla="*/ 2147483646 w 2497"/>
              <a:gd name="T33" fmla="*/ 2147483646 h 1388"/>
              <a:gd name="T34" fmla="*/ 2147483646 w 2497"/>
              <a:gd name="T35" fmla="*/ 2147483646 h 1388"/>
              <a:gd name="T36" fmla="*/ 2147483646 w 2497"/>
              <a:gd name="T37" fmla="*/ 2147483646 h 1388"/>
              <a:gd name="T38" fmla="*/ 2147483646 w 2497"/>
              <a:gd name="T39" fmla="*/ 2147483646 h 1388"/>
              <a:gd name="T40" fmla="*/ 2147483646 w 2497"/>
              <a:gd name="T41" fmla="*/ 2147483646 h 1388"/>
              <a:gd name="T42" fmla="*/ 2147483646 w 2497"/>
              <a:gd name="T43" fmla="*/ 2147483646 h 1388"/>
              <a:gd name="T44" fmla="*/ 2147483646 w 2497"/>
              <a:gd name="T45" fmla="*/ 2147483646 h 1388"/>
              <a:gd name="T46" fmla="*/ 2147483646 w 2497"/>
              <a:gd name="T47" fmla="*/ 2147483646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18" name="Freeform 6"/>
          <p:cNvSpPr>
            <a:spLocks/>
          </p:cNvSpPr>
          <p:nvPr/>
        </p:nvSpPr>
        <p:spPr bwMode="auto">
          <a:xfrm>
            <a:off x="1644650" y="3684588"/>
            <a:ext cx="1081088" cy="1931987"/>
          </a:xfrm>
          <a:custGeom>
            <a:avLst/>
            <a:gdLst>
              <a:gd name="T0" fmla="*/ 2147483646 w 681"/>
              <a:gd name="T1" fmla="*/ 2147483646 h 1119"/>
              <a:gd name="T2" fmla="*/ 2147483646 w 681"/>
              <a:gd name="T3" fmla="*/ 2147483646 h 1119"/>
              <a:gd name="T4" fmla="*/ 2147483646 w 681"/>
              <a:gd name="T5" fmla="*/ 2147483646 h 1119"/>
              <a:gd name="T6" fmla="*/ 2147483646 w 681"/>
              <a:gd name="T7" fmla="*/ 2147483646 h 1119"/>
              <a:gd name="T8" fmla="*/ 2147483646 w 681"/>
              <a:gd name="T9" fmla="*/ 2147483646 h 1119"/>
              <a:gd name="T10" fmla="*/ 2147483646 w 681"/>
              <a:gd name="T11" fmla="*/ 2147483646 h 1119"/>
              <a:gd name="T12" fmla="*/ 2147483646 w 681"/>
              <a:gd name="T13" fmla="*/ 2147483646 h 1119"/>
              <a:gd name="T14" fmla="*/ 2147483646 w 681"/>
              <a:gd name="T15" fmla="*/ 2147483646 h 1119"/>
              <a:gd name="T16" fmla="*/ 2147483646 w 681"/>
              <a:gd name="T17" fmla="*/ 2147483646 h 1119"/>
              <a:gd name="T18" fmla="*/ 2147483646 w 681"/>
              <a:gd name="T19" fmla="*/ 2147483646 h 1119"/>
              <a:gd name="T20" fmla="*/ 2147483646 w 681"/>
              <a:gd name="T21" fmla="*/ 2147483646 h 1119"/>
              <a:gd name="T22" fmla="*/ 2147483646 w 681"/>
              <a:gd name="T23" fmla="*/ 2147483646 h 1119"/>
              <a:gd name="T24" fmla="*/ 2147483646 w 681"/>
              <a:gd name="T25" fmla="*/ 2147483646 h 1119"/>
              <a:gd name="T26" fmla="*/ 2147483646 w 681"/>
              <a:gd name="T27" fmla="*/ 2147483646 h 1119"/>
              <a:gd name="T28" fmla="*/ 2147483646 w 681"/>
              <a:gd name="T29" fmla="*/ 2147483646 h 1119"/>
              <a:gd name="T30" fmla="*/ 2147483646 w 681"/>
              <a:gd name="T31" fmla="*/ 2147483646 h 1119"/>
              <a:gd name="T32" fmla="*/ 2147483646 w 681"/>
              <a:gd name="T33" fmla="*/ 2147483646 h 1119"/>
              <a:gd name="T34" fmla="*/ 2147483646 w 681"/>
              <a:gd name="T35" fmla="*/ 2147483646 h 1119"/>
              <a:gd name="T36" fmla="*/ 2147483646 w 681"/>
              <a:gd name="T37" fmla="*/ 2147483646 h 1119"/>
              <a:gd name="T38" fmla="*/ 2147483646 w 681"/>
              <a:gd name="T39" fmla="*/ 2147483646 h 1119"/>
              <a:gd name="T40" fmla="*/ 2147483646 w 681"/>
              <a:gd name="T41" fmla="*/ 2147483646 h 1119"/>
              <a:gd name="T42" fmla="*/ 2147483646 w 681"/>
              <a:gd name="T43" fmla="*/ 2147483646 h 1119"/>
              <a:gd name="T44" fmla="*/ 2147483646 w 681"/>
              <a:gd name="T45" fmla="*/ 2147483646 h 1119"/>
              <a:gd name="T46" fmla="*/ 2147483646 w 681"/>
              <a:gd name="T47" fmla="*/ 2147483646 h 1119"/>
              <a:gd name="T48" fmla="*/ 2147483646 w 681"/>
              <a:gd name="T49" fmla="*/ 2147483646 h 1119"/>
              <a:gd name="T50" fmla="*/ 2147483646 w 681"/>
              <a:gd name="T51" fmla="*/ 2147483646 h 1119"/>
              <a:gd name="T52" fmla="*/ 2147483646 w 681"/>
              <a:gd name="T53" fmla="*/ 2147483646 h 1119"/>
              <a:gd name="T54" fmla="*/ 2147483646 w 681"/>
              <a:gd name="T55" fmla="*/ 2147483646 h 1119"/>
              <a:gd name="T56" fmla="*/ 2147483646 w 681"/>
              <a:gd name="T57" fmla="*/ 2147483646 h 1119"/>
              <a:gd name="T58" fmla="*/ 2147483646 w 681"/>
              <a:gd name="T59" fmla="*/ 2147483646 h 1119"/>
              <a:gd name="T60" fmla="*/ 2147483646 w 681"/>
              <a:gd name="T61" fmla="*/ 2147483646 h 1119"/>
              <a:gd name="T62" fmla="*/ 2147483646 w 681"/>
              <a:gd name="T63" fmla="*/ 2147483646 h 1119"/>
              <a:gd name="T64" fmla="*/ 2147483646 w 681"/>
              <a:gd name="T65" fmla="*/ 2147483646 h 1119"/>
              <a:gd name="T66" fmla="*/ 2147483646 w 681"/>
              <a:gd name="T67" fmla="*/ 2147483646 h 1119"/>
              <a:gd name="T68" fmla="*/ 2147483646 w 681"/>
              <a:gd name="T69" fmla="*/ 2147483646 h 1119"/>
              <a:gd name="T70" fmla="*/ 2147483646 w 681"/>
              <a:gd name="T71" fmla="*/ 2147483646 h 1119"/>
              <a:gd name="T72" fmla="*/ 2147483646 w 681"/>
              <a:gd name="T73" fmla="*/ 2147483646 h 1119"/>
              <a:gd name="T74" fmla="*/ 2147483646 w 681"/>
              <a:gd name="T75" fmla="*/ 2147483646 h 1119"/>
              <a:gd name="T76" fmla="*/ 2147483646 w 681"/>
              <a:gd name="T77" fmla="*/ 2147483646 h 1119"/>
              <a:gd name="T78" fmla="*/ 2147483646 w 681"/>
              <a:gd name="T79" fmla="*/ 2147483646 h 1119"/>
              <a:gd name="T80" fmla="*/ 2147483646 w 681"/>
              <a:gd name="T81" fmla="*/ 2147483646 h 1119"/>
              <a:gd name="T82" fmla="*/ 2147483646 w 681"/>
              <a:gd name="T83" fmla="*/ 2147483646 h 1119"/>
              <a:gd name="T84" fmla="*/ 2147483646 w 681"/>
              <a:gd name="T85" fmla="*/ 2147483646 h 1119"/>
              <a:gd name="T86" fmla="*/ 2147483646 w 681"/>
              <a:gd name="T87" fmla="*/ 2147483646 h 1119"/>
              <a:gd name="T88" fmla="*/ 2147483646 w 681"/>
              <a:gd name="T89" fmla="*/ 2147483646 h 1119"/>
              <a:gd name="T90" fmla="*/ 2147483646 w 681"/>
              <a:gd name="T91" fmla="*/ 2147483646 h 1119"/>
              <a:gd name="T92" fmla="*/ 2147483646 w 681"/>
              <a:gd name="T93" fmla="*/ 2147483646 h 1119"/>
              <a:gd name="T94" fmla="*/ 2147483646 w 681"/>
              <a:gd name="T95" fmla="*/ 2147483646 h 1119"/>
              <a:gd name="T96" fmla="*/ 2147483646 w 681"/>
              <a:gd name="T97" fmla="*/ 2147483646 h 1119"/>
              <a:gd name="T98" fmla="*/ 2147483646 w 681"/>
              <a:gd name="T99" fmla="*/ 2147483646 h 1119"/>
              <a:gd name="T100" fmla="*/ 2147483646 w 681"/>
              <a:gd name="T101" fmla="*/ 2147483646 h 1119"/>
              <a:gd name="T102" fmla="*/ 2147483646 w 681"/>
              <a:gd name="T103" fmla="*/ 2147483646 h 1119"/>
              <a:gd name="T104" fmla="*/ 2147483646 w 681"/>
              <a:gd name="T105" fmla="*/ 2147483646 h 1119"/>
              <a:gd name="T106" fmla="*/ 2147483646 w 681"/>
              <a:gd name="T107" fmla="*/ 2147483646 h 1119"/>
              <a:gd name="T108" fmla="*/ 2147483646 w 681"/>
              <a:gd name="T109" fmla="*/ 2147483646 h 1119"/>
              <a:gd name="T110" fmla="*/ 2147483646 w 681"/>
              <a:gd name="T111" fmla="*/ 2147483646 h 1119"/>
              <a:gd name="T112" fmla="*/ 2147483646 w 681"/>
              <a:gd name="T113" fmla="*/ 2147483646 h 1119"/>
              <a:gd name="T114" fmla="*/ 2147483646 w 681"/>
              <a:gd name="T115" fmla="*/ 2147483646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H="1">
            <a:off x="2595563" y="4244975"/>
            <a:ext cx="176212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20" name="Freeform 8"/>
          <p:cNvSpPr>
            <a:spLocks/>
          </p:cNvSpPr>
          <p:nvPr/>
        </p:nvSpPr>
        <p:spPr bwMode="auto">
          <a:xfrm>
            <a:off x="2503488" y="4324350"/>
            <a:ext cx="166687" cy="173038"/>
          </a:xfrm>
          <a:custGeom>
            <a:avLst/>
            <a:gdLst>
              <a:gd name="T0" fmla="*/ 0 w 105"/>
              <a:gd name="T1" fmla="*/ 2147483646 h 109"/>
              <a:gd name="T2" fmla="*/ 2147483646 w 105"/>
              <a:gd name="T3" fmla="*/ 2147483646 h 109"/>
              <a:gd name="T4" fmla="*/ 2147483646 w 105"/>
              <a:gd name="T5" fmla="*/ 0 h 109"/>
              <a:gd name="T6" fmla="*/ 0 w 105"/>
              <a:gd name="T7" fmla="*/ 2147483646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990600" y="2644775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1301750" y="2862263"/>
            <a:ext cx="1014413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1614488" y="2644775"/>
            <a:ext cx="1233487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860172" name="Rectangle 12"/>
          <p:cNvSpPr>
            <a:spLocks noChangeArrowheads="1"/>
          </p:cNvSpPr>
          <p:nvPr/>
        </p:nvSpPr>
        <p:spPr bwMode="auto">
          <a:xfrm>
            <a:off x="1135063" y="2644775"/>
            <a:ext cx="13525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Atmospheric</a:t>
            </a:r>
          </a:p>
          <a:p>
            <a:pPr algn="ctr" defTabSz="76200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Deposition</a:t>
            </a:r>
            <a:endParaRPr lang="en-US" sz="13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64525" name="Group 13"/>
          <p:cNvGrpSpPr>
            <a:grpSpLocks/>
          </p:cNvGrpSpPr>
          <p:nvPr/>
        </p:nvGrpSpPr>
        <p:grpSpPr bwMode="auto">
          <a:xfrm>
            <a:off x="1189038" y="3095625"/>
            <a:ext cx="187325" cy="352425"/>
            <a:chOff x="3293" y="2618"/>
            <a:chExt cx="118" cy="222"/>
          </a:xfrm>
        </p:grpSpPr>
        <p:sp>
          <p:nvSpPr>
            <p:cNvPr id="64579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80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81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4526" name="Group 17"/>
          <p:cNvGrpSpPr>
            <a:grpSpLocks/>
          </p:cNvGrpSpPr>
          <p:nvPr/>
        </p:nvGrpSpPr>
        <p:grpSpPr bwMode="auto">
          <a:xfrm>
            <a:off x="1298575" y="3087688"/>
            <a:ext cx="187325" cy="350837"/>
            <a:chOff x="3362" y="2613"/>
            <a:chExt cx="118" cy="221"/>
          </a:xfrm>
        </p:grpSpPr>
        <p:sp>
          <p:nvSpPr>
            <p:cNvPr id="64576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7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8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4527" name="Group 21"/>
          <p:cNvGrpSpPr>
            <a:grpSpLocks/>
          </p:cNvGrpSpPr>
          <p:nvPr/>
        </p:nvGrpSpPr>
        <p:grpSpPr bwMode="auto">
          <a:xfrm>
            <a:off x="1423988" y="3113088"/>
            <a:ext cx="185737" cy="352425"/>
            <a:chOff x="3441" y="2629"/>
            <a:chExt cx="117" cy="222"/>
          </a:xfrm>
        </p:grpSpPr>
        <p:sp>
          <p:nvSpPr>
            <p:cNvPr id="64573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4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5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4528" name="Oval 25"/>
          <p:cNvSpPr>
            <a:spLocks noChangeArrowheads="1"/>
          </p:cNvSpPr>
          <p:nvPr/>
        </p:nvSpPr>
        <p:spPr bwMode="auto">
          <a:xfrm>
            <a:off x="2557463" y="3178175"/>
            <a:ext cx="109537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9" name="Oval 26"/>
          <p:cNvSpPr>
            <a:spLocks noChangeArrowheads="1"/>
          </p:cNvSpPr>
          <p:nvPr/>
        </p:nvSpPr>
        <p:spPr bwMode="auto">
          <a:xfrm>
            <a:off x="2438400" y="3013075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grpSp>
        <p:nvGrpSpPr>
          <p:cNvPr id="64530" name="Group 27"/>
          <p:cNvGrpSpPr>
            <a:grpSpLocks/>
          </p:cNvGrpSpPr>
          <p:nvPr/>
        </p:nvGrpSpPr>
        <p:grpSpPr bwMode="auto">
          <a:xfrm>
            <a:off x="838200" y="3940175"/>
            <a:ext cx="1371600" cy="1196975"/>
            <a:chOff x="288" y="1728"/>
            <a:chExt cx="864" cy="754"/>
          </a:xfrm>
        </p:grpSpPr>
        <p:sp>
          <p:nvSpPr>
            <p:cNvPr id="64562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lnTo>
                    <a:pt x="14813" y="21475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64563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64564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65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lnTo>
                      <a:pt x="16461" y="2147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4566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67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lnTo>
                      <a:pt x="17899" y="2151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4568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60195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630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Erosion</a:t>
                </a:r>
              </a:p>
              <a:p>
                <a:pPr defTabSz="76200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&amp; Runoff</a:t>
                </a:r>
                <a:endParaRPr lang="en-US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64570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64571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572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64531" name="Group 39"/>
          <p:cNvGrpSpPr>
            <a:grpSpLocks/>
          </p:cNvGrpSpPr>
          <p:nvPr/>
        </p:nvGrpSpPr>
        <p:grpSpPr bwMode="auto">
          <a:xfrm>
            <a:off x="2209800" y="2720975"/>
            <a:ext cx="2438400" cy="2819400"/>
            <a:chOff x="1152" y="960"/>
            <a:chExt cx="1536" cy="1776"/>
          </a:xfrm>
        </p:grpSpPr>
        <p:pic>
          <p:nvPicPr>
            <p:cNvPr id="64547" name="Picture 40" descr="CITY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48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64549" name="Picture 42" descr="HOUSE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50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cs-CZ" sz="1800">
                <a:solidFill>
                  <a:schemeClr val="tx1"/>
                </a:solidFill>
              </a:endParaRPr>
            </a:p>
          </p:txBody>
        </p:sp>
        <p:sp>
          <p:nvSpPr>
            <p:cNvPr id="64551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52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60206" name="Rectangle 46"/>
            <p:cNvSpPr>
              <a:spLocks noChangeArrowheads="1"/>
            </p:cNvSpPr>
            <p:nvPr/>
          </p:nvSpPr>
          <p:spPr bwMode="auto">
            <a:xfrm>
              <a:off x="1295" y="2553"/>
              <a:ext cx="136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>
                <a:defRPr/>
              </a:pPr>
              <a:r>
                <a:rPr lang="en-US" sz="1300">
                  <a:latin typeface="Arial" charset="0"/>
                  <a:cs typeface="Arial" charset="0"/>
                </a:rPr>
                <a:t>Untreated discharges</a:t>
              </a: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64554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64555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64556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57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58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559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60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61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532" name="AutoShape 56"/>
          <p:cNvSpPr>
            <a:spLocks noChangeArrowheads="1"/>
          </p:cNvSpPr>
          <p:nvPr/>
        </p:nvSpPr>
        <p:spPr bwMode="auto">
          <a:xfrm>
            <a:off x="1828800" y="5616575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33" name="Rectangle 57"/>
          <p:cNvSpPr>
            <a:spLocks noChangeArrowheads="1"/>
          </p:cNvSpPr>
          <p:nvPr/>
        </p:nvSpPr>
        <p:spPr bwMode="auto">
          <a:xfrm>
            <a:off x="5181600" y="4016375"/>
            <a:ext cx="3962400" cy="1600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34" name="Rectangle 58"/>
          <p:cNvSpPr>
            <a:spLocks noChangeArrowheads="1"/>
          </p:cNvSpPr>
          <p:nvPr/>
        </p:nvSpPr>
        <p:spPr bwMode="auto">
          <a:xfrm>
            <a:off x="4724400" y="1752600"/>
            <a:ext cx="441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tx1"/>
                </a:solidFill>
              </a:rPr>
              <a:t>Efekt</a:t>
            </a:r>
          </a:p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tx1"/>
                </a:solidFill>
              </a:rPr>
              <a:t>(Jaká expozice vyvolá efekt </a:t>
            </a:r>
            <a:r>
              <a:rPr lang="en-US" altLang="cs-CZ" sz="2000">
                <a:solidFill>
                  <a:schemeClr val="tx1"/>
                </a:solidFill>
              </a:rPr>
              <a:t>?</a:t>
            </a:r>
            <a:r>
              <a:rPr lang="cs-CZ" altLang="cs-CZ" sz="2000">
                <a:solidFill>
                  <a:schemeClr val="tx1"/>
                </a:solidFill>
              </a:rPr>
              <a:t>)</a:t>
            </a:r>
            <a:endParaRPr lang="en-US" altLang="cs-CZ" sz="2000">
              <a:solidFill>
                <a:schemeClr val="tx1"/>
              </a:solidFill>
            </a:endParaRPr>
          </a:p>
        </p:txBody>
      </p:sp>
      <p:pic>
        <p:nvPicPr>
          <p:cNvPr id="64535" name="Picture 59" descr="bosmin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73575"/>
            <a:ext cx="914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6" name="Picture 60" descr="FIS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44975"/>
            <a:ext cx="18288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1" name="Rectangle 61"/>
          <p:cNvSpPr>
            <a:spLocks noChangeArrowheads="1"/>
          </p:cNvSpPr>
          <p:nvPr/>
        </p:nvSpPr>
        <p:spPr bwMode="auto">
          <a:xfrm>
            <a:off x="6284913" y="5057775"/>
            <a:ext cx="2430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cs-CZ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Laboratorní a polní studie 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 defTabSz="762000">
              <a:defRPr/>
            </a:pP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Ekotoxikologické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testy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4538" name="Picture 62" descr="sample5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46400"/>
            <a:ext cx="19050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9" name="Picture 63" descr="lab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68575"/>
            <a:ext cx="2209800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40" name="Picture 65" descr="faCTORY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254375"/>
            <a:ext cx="10477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41" name="Freeform 66"/>
          <p:cNvSpPr>
            <a:spLocks/>
          </p:cNvSpPr>
          <p:nvPr/>
        </p:nvSpPr>
        <p:spPr bwMode="auto">
          <a:xfrm rot="-2231340">
            <a:off x="2636838" y="3729038"/>
            <a:ext cx="190500" cy="473075"/>
          </a:xfrm>
          <a:custGeom>
            <a:avLst/>
            <a:gdLst>
              <a:gd name="T0" fmla="*/ 2147483646 w 120"/>
              <a:gd name="T1" fmla="*/ 0 h 298"/>
              <a:gd name="T2" fmla="*/ 2147483646 w 120"/>
              <a:gd name="T3" fmla="*/ 2147483646 h 298"/>
              <a:gd name="T4" fmla="*/ 2147483646 w 120"/>
              <a:gd name="T5" fmla="*/ 2147483646 h 298"/>
              <a:gd name="T6" fmla="*/ 2147483646 w 120"/>
              <a:gd name="T7" fmla="*/ 2147483646 h 298"/>
              <a:gd name="T8" fmla="*/ 0 w 120"/>
              <a:gd name="T9" fmla="*/ 2147483646 h 298"/>
              <a:gd name="T10" fmla="*/ 2147483646 w 120"/>
              <a:gd name="T11" fmla="*/ 2147483646 h 298"/>
              <a:gd name="T12" fmla="*/ 2147483646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4542" name="Oval 67"/>
          <p:cNvSpPr>
            <a:spLocks noChangeArrowheads="1"/>
          </p:cNvSpPr>
          <p:nvPr/>
        </p:nvSpPr>
        <p:spPr bwMode="auto">
          <a:xfrm>
            <a:off x="2533650" y="3973513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nl-BE" altLang="cs-CZ" sz="2400">
              <a:solidFill>
                <a:schemeClr val="bg1"/>
              </a:solidFill>
            </a:endParaRPr>
          </a:p>
        </p:txBody>
      </p:sp>
      <p:sp>
        <p:nvSpPr>
          <p:cNvPr id="64543" name="Rectangle 68"/>
          <p:cNvSpPr>
            <a:spLocks noChangeArrowheads="1"/>
          </p:cNvSpPr>
          <p:nvPr/>
        </p:nvSpPr>
        <p:spPr bwMode="auto">
          <a:xfrm>
            <a:off x="2432050" y="4003675"/>
            <a:ext cx="6953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cs-CZ" sz="1100">
                <a:solidFill>
                  <a:schemeClr val="tx1"/>
                </a:solidFill>
              </a:rPr>
              <a:t>WWTP</a:t>
            </a:r>
          </a:p>
        </p:txBody>
      </p:sp>
      <p:sp>
        <p:nvSpPr>
          <p:cNvPr id="64544" name="AutoShape 69"/>
          <p:cNvSpPr>
            <a:spLocks noChangeArrowheads="1"/>
          </p:cNvSpPr>
          <p:nvPr/>
        </p:nvSpPr>
        <p:spPr bwMode="auto">
          <a:xfrm>
            <a:off x="6969125" y="5588000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pic>
        <p:nvPicPr>
          <p:cNvPr id="64545" name="Picture 7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607050"/>
            <a:ext cx="1465263" cy="12430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6" name="Picture 73" descr="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2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3"/>
          <p:cNvSpPr>
            <a:spLocks noGrp="1"/>
          </p:cNvSpPr>
          <p:nvPr>
            <p:ph type="title"/>
          </p:nvPr>
        </p:nvSpPr>
        <p:spPr bwMode="auto">
          <a:xfrm>
            <a:off x="0" y="692150"/>
            <a:ext cx="9144000" cy="16430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Čím vším člověk ohrožuje PLANETU ZEMI?</a:t>
            </a:r>
            <a:br>
              <a:rPr lang="cs-CZ" altLang="cs-CZ" smtClean="0"/>
            </a:br>
            <a:r>
              <a:rPr lang="cs-CZ" altLang="cs-CZ" smtClean="0"/>
              <a:t/>
            </a:r>
            <a:br>
              <a:rPr lang="cs-CZ" altLang="cs-CZ" smtClean="0"/>
            </a:br>
            <a:r>
              <a:rPr lang="cs-CZ" altLang="cs-CZ" smtClean="0"/>
              <a:t>Které účinky a projevy jsou nejnebezpečnější?</a:t>
            </a:r>
          </a:p>
        </p:txBody>
      </p:sp>
      <p:pic>
        <p:nvPicPr>
          <p:cNvPr id="11267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4430713"/>
            <a:ext cx="414020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304800" y="76200"/>
            <a:ext cx="8686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929294">
                    <a:alpha val="59999"/>
                  </a:srgbClr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3000" smtClean="0">
                <a:solidFill>
                  <a:schemeClr val="tx1"/>
                </a:solidFill>
                <a:latin typeface="Tahoma" panose="020B0604030504040204" pitchFamily="34" charset="0"/>
              </a:rPr>
              <a:t>Lidské hormony: </a:t>
            </a:r>
            <a:br>
              <a:rPr lang="cs-CZ" altLang="cs-CZ" sz="3000" smtClean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cs-CZ" altLang="cs-CZ" sz="3000" smtClean="0">
                <a:solidFill>
                  <a:schemeClr val="tx1"/>
                </a:solidFill>
                <a:latin typeface="Tahoma" panose="020B0604030504040204" pitchFamily="34" charset="0"/>
              </a:rPr>
              <a:t>estrogeny v antikoncepčních přípravcích</a:t>
            </a:r>
            <a:endParaRPr lang="nl-NL" altLang="cs-CZ" sz="3000" smtClean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42672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5908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1242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C:\Documents and Settings\Ludek Blaha\Obrázky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/>
          <a:stretch>
            <a:fillRect/>
          </a:stretch>
        </p:blipFill>
        <p:spPr bwMode="auto">
          <a:xfrm>
            <a:off x="5334000" y="3505200"/>
            <a:ext cx="19050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AutoShape 8"/>
          <p:cNvSpPr>
            <a:spLocks noChangeArrowheads="1"/>
          </p:cNvSpPr>
          <p:nvPr/>
        </p:nvSpPr>
        <p:spPr bwMode="auto">
          <a:xfrm>
            <a:off x="2514600" y="21336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6568" name="AutoShape 9"/>
          <p:cNvSpPr>
            <a:spLocks noChangeArrowheads="1"/>
          </p:cNvSpPr>
          <p:nvPr/>
        </p:nvSpPr>
        <p:spPr bwMode="auto">
          <a:xfrm rot="5400000">
            <a:off x="2971800" y="30480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6569" name="AutoShape 10"/>
          <p:cNvSpPr>
            <a:spLocks noChangeArrowheads="1"/>
          </p:cNvSpPr>
          <p:nvPr/>
        </p:nvSpPr>
        <p:spPr bwMode="auto">
          <a:xfrm>
            <a:off x="4724400" y="41910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6570" name="Oval 11"/>
          <p:cNvSpPr>
            <a:spLocks noChangeArrowheads="1"/>
          </p:cNvSpPr>
          <p:nvPr/>
        </p:nvSpPr>
        <p:spPr bwMode="auto">
          <a:xfrm>
            <a:off x="4648200" y="2971800"/>
            <a:ext cx="5257800" cy="41148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pic>
        <p:nvPicPr>
          <p:cNvPr id="6657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114800"/>
            <a:ext cx="18510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534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Verdana" panose="020B0604030504040204" pitchFamily="34" charset="0"/>
              </a:rPr>
              <a:t>Kidd, K.A. et al. 2007. </a:t>
            </a:r>
            <a:r>
              <a:rPr lang="cs-CZ" altLang="cs-CZ" sz="1800" u="sng">
                <a:solidFill>
                  <a:srgbClr val="FF0000"/>
                </a:solidFill>
                <a:latin typeface="Verdana" panose="020B0604030504040204" pitchFamily="34" charset="0"/>
              </a:rPr>
              <a:t>Collapse of a fish population</a:t>
            </a:r>
            <a:r>
              <a:rPr lang="cs-CZ" altLang="cs-CZ" sz="1800">
                <a:solidFill>
                  <a:schemeClr val="tx1"/>
                </a:solidFill>
                <a:latin typeface="Verdana" panose="020B0604030504040204" pitchFamily="34" charset="0"/>
              </a:rPr>
              <a:t> following exposure to </a:t>
            </a:r>
            <a:r>
              <a:rPr lang="cs-CZ" altLang="cs-CZ" sz="1800" u="sng">
                <a:solidFill>
                  <a:srgbClr val="FF0000"/>
                </a:solidFill>
                <a:latin typeface="Verdana" panose="020B0604030504040204" pitchFamily="34" charset="0"/>
              </a:rPr>
              <a:t>a synthetic estrogen</a:t>
            </a:r>
            <a:r>
              <a:rPr lang="cs-CZ" altLang="cs-CZ" sz="1800">
                <a:solidFill>
                  <a:schemeClr val="tx1"/>
                </a:solidFill>
                <a:latin typeface="Verdana" panose="020B0604030504040204" pitchFamily="34" charset="0"/>
              </a:rPr>
              <a:t>. </a:t>
            </a:r>
            <a:br>
              <a:rPr lang="cs-CZ" altLang="cs-CZ" sz="180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cs-CZ" altLang="cs-CZ" sz="1800" i="1">
                <a:solidFill>
                  <a:schemeClr val="tx1"/>
                </a:solidFill>
                <a:latin typeface="Verdana" panose="020B0604030504040204" pitchFamily="34" charset="0"/>
              </a:rPr>
              <a:t>Proceedings of the National Academy of Sciences </a:t>
            </a:r>
            <a:r>
              <a:rPr lang="cs-CZ" altLang="cs-CZ" sz="1800">
                <a:solidFill>
                  <a:schemeClr val="tx1"/>
                </a:solidFill>
                <a:latin typeface="Verdana" panose="020B0604030504040204" pitchFamily="34" charset="0"/>
              </a:rPr>
              <a:t>104(21):8897-8901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46482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8738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667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0480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4887913" y="3581400"/>
            <a:ext cx="410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Verdana" panose="020B0604030504040204" pitchFamily="34" charset="0"/>
              </a:rPr>
              <a:t>Controls        +Ethinylestradiol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7239000" y="1524000"/>
            <a:ext cx="1468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Verdana" panose="020B0604030504040204" pitchFamily="34" charset="0"/>
              </a:rPr>
              <a:t>5 ng</a:t>
            </a:r>
            <a:r>
              <a:rPr lang="en-US" altLang="cs-CZ" sz="1800">
                <a:solidFill>
                  <a:schemeClr val="tx1"/>
                </a:solidFill>
                <a:latin typeface="Verdana" panose="020B0604030504040204" pitchFamily="34" charset="0"/>
              </a:rPr>
              <a:t>/L </a:t>
            </a:r>
            <a:r>
              <a:rPr lang="cs-CZ" altLang="cs-CZ" sz="1800">
                <a:solidFill>
                  <a:schemeClr val="tx1"/>
                </a:solidFill>
                <a:latin typeface="Verdana" panose="020B0604030504040204" pitchFamily="34" charset="0"/>
              </a:rPr>
              <a:t>(!)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Verdana" panose="020B0604030504040204" pitchFamily="34" charset="0"/>
              </a:rPr>
              <a:t>7 years</a:t>
            </a:r>
          </a:p>
        </p:txBody>
      </p:sp>
      <p:grpSp>
        <p:nvGrpSpPr>
          <p:cNvPr id="68617" name="Group 9"/>
          <p:cNvGrpSpPr>
            <a:grpSpLocks/>
          </p:cNvGrpSpPr>
          <p:nvPr/>
        </p:nvGrpSpPr>
        <p:grpSpPr bwMode="auto">
          <a:xfrm>
            <a:off x="6248400" y="2209800"/>
            <a:ext cx="1981200" cy="1155700"/>
            <a:chOff x="3936" y="1392"/>
            <a:chExt cx="1248" cy="728"/>
          </a:xfrm>
        </p:grpSpPr>
        <p:pic>
          <p:nvPicPr>
            <p:cNvPr id="1127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9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8620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8621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8622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3"/>
          <p:cNvSpPr>
            <a:spLocks noGrp="1"/>
          </p:cNvSpPr>
          <p:nvPr>
            <p:ph type="title"/>
          </p:nvPr>
        </p:nvSpPr>
        <p:spPr bwMode="auto">
          <a:xfrm>
            <a:off x="0" y="692150"/>
            <a:ext cx="9144000" cy="16430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Jak se tyto látky měří? (v prostředí?, v krvi?)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3"/>
          <a:stretch>
            <a:fillRect/>
          </a:stretch>
        </p:blipFill>
        <p:spPr bwMode="auto">
          <a:xfrm>
            <a:off x="2700338" y="2133600"/>
            <a:ext cx="29511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445000"/>
            <a:ext cx="296862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4445000"/>
            <a:ext cx="33337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21717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214313"/>
            <a:ext cx="8002587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2500" b="1" smtClean="0"/>
              <a:t>Jak poznat dávku (expozici)</a:t>
            </a:r>
            <a:r>
              <a:rPr lang="en-US" altLang="cs-CZ" sz="2500" b="1" smtClean="0"/>
              <a:t> ?</a:t>
            </a:r>
            <a:endParaRPr lang="nl-NL" altLang="cs-CZ" sz="2500" smtClean="0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762000" y="2492375"/>
            <a:ext cx="3962400" cy="3124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762000" y="1730375"/>
            <a:ext cx="396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tx1"/>
                </a:solidFill>
              </a:rPr>
              <a:t>Expozice </a:t>
            </a:r>
          </a:p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tx1"/>
                </a:solidFill>
              </a:rPr>
              <a:t>(dávka)</a:t>
            </a:r>
            <a:endParaRPr lang="en-US" altLang="cs-CZ" sz="2000">
              <a:solidFill>
                <a:schemeClr val="tx1"/>
              </a:solidFill>
            </a:endParaRPr>
          </a:p>
        </p:txBody>
      </p:sp>
      <p:sp>
        <p:nvSpPr>
          <p:cNvPr id="72709" name="Freeform 5"/>
          <p:cNvSpPr>
            <a:spLocks/>
          </p:cNvSpPr>
          <p:nvPr/>
        </p:nvSpPr>
        <p:spPr bwMode="auto">
          <a:xfrm>
            <a:off x="762000" y="3413125"/>
            <a:ext cx="3963988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6 h 1388"/>
              <a:gd name="T4" fmla="*/ 2147483646 w 2497"/>
              <a:gd name="T5" fmla="*/ 2147483646 h 1388"/>
              <a:gd name="T6" fmla="*/ 2147483646 w 2497"/>
              <a:gd name="T7" fmla="*/ 2147483646 h 1388"/>
              <a:gd name="T8" fmla="*/ 2147483646 w 2497"/>
              <a:gd name="T9" fmla="*/ 2147483646 h 1388"/>
              <a:gd name="T10" fmla="*/ 2147483646 w 2497"/>
              <a:gd name="T11" fmla="*/ 2147483646 h 1388"/>
              <a:gd name="T12" fmla="*/ 2147483646 w 2497"/>
              <a:gd name="T13" fmla="*/ 2147483646 h 1388"/>
              <a:gd name="T14" fmla="*/ 2147483646 w 2497"/>
              <a:gd name="T15" fmla="*/ 2147483646 h 1388"/>
              <a:gd name="T16" fmla="*/ 2147483646 w 2497"/>
              <a:gd name="T17" fmla="*/ 2147483646 h 1388"/>
              <a:gd name="T18" fmla="*/ 2147483646 w 2497"/>
              <a:gd name="T19" fmla="*/ 2147483646 h 1388"/>
              <a:gd name="T20" fmla="*/ 2147483646 w 2497"/>
              <a:gd name="T21" fmla="*/ 2147483646 h 1388"/>
              <a:gd name="T22" fmla="*/ 2147483646 w 2497"/>
              <a:gd name="T23" fmla="*/ 2147483646 h 1388"/>
              <a:gd name="T24" fmla="*/ 2147483646 w 2497"/>
              <a:gd name="T25" fmla="*/ 2147483646 h 1388"/>
              <a:gd name="T26" fmla="*/ 2147483646 w 2497"/>
              <a:gd name="T27" fmla="*/ 2147483646 h 1388"/>
              <a:gd name="T28" fmla="*/ 2147483646 w 2497"/>
              <a:gd name="T29" fmla="*/ 2147483646 h 1388"/>
              <a:gd name="T30" fmla="*/ 2147483646 w 2497"/>
              <a:gd name="T31" fmla="*/ 2147483646 h 1388"/>
              <a:gd name="T32" fmla="*/ 2147483646 w 2497"/>
              <a:gd name="T33" fmla="*/ 2147483646 h 1388"/>
              <a:gd name="T34" fmla="*/ 2147483646 w 2497"/>
              <a:gd name="T35" fmla="*/ 2147483646 h 1388"/>
              <a:gd name="T36" fmla="*/ 2147483646 w 2497"/>
              <a:gd name="T37" fmla="*/ 2147483646 h 1388"/>
              <a:gd name="T38" fmla="*/ 2147483646 w 2497"/>
              <a:gd name="T39" fmla="*/ 2147483646 h 1388"/>
              <a:gd name="T40" fmla="*/ 2147483646 w 2497"/>
              <a:gd name="T41" fmla="*/ 2147483646 h 1388"/>
              <a:gd name="T42" fmla="*/ 2147483646 w 2497"/>
              <a:gd name="T43" fmla="*/ 2147483646 h 1388"/>
              <a:gd name="T44" fmla="*/ 2147483646 w 2497"/>
              <a:gd name="T45" fmla="*/ 2147483646 h 1388"/>
              <a:gd name="T46" fmla="*/ 2147483646 w 2497"/>
              <a:gd name="T47" fmla="*/ 2147483646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2710" name="Freeform 6"/>
          <p:cNvSpPr>
            <a:spLocks/>
          </p:cNvSpPr>
          <p:nvPr/>
        </p:nvSpPr>
        <p:spPr bwMode="auto">
          <a:xfrm>
            <a:off x="1644650" y="3684588"/>
            <a:ext cx="1081088" cy="1931987"/>
          </a:xfrm>
          <a:custGeom>
            <a:avLst/>
            <a:gdLst>
              <a:gd name="T0" fmla="*/ 2147483646 w 681"/>
              <a:gd name="T1" fmla="*/ 2147483646 h 1119"/>
              <a:gd name="T2" fmla="*/ 2147483646 w 681"/>
              <a:gd name="T3" fmla="*/ 2147483646 h 1119"/>
              <a:gd name="T4" fmla="*/ 2147483646 w 681"/>
              <a:gd name="T5" fmla="*/ 2147483646 h 1119"/>
              <a:gd name="T6" fmla="*/ 2147483646 w 681"/>
              <a:gd name="T7" fmla="*/ 2147483646 h 1119"/>
              <a:gd name="T8" fmla="*/ 2147483646 w 681"/>
              <a:gd name="T9" fmla="*/ 2147483646 h 1119"/>
              <a:gd name="T10" fmla="*/ 2147483646 w 681"/>
              <a:gd name="T11" fmla="*/ 2147483646 h 1119"/>
              <a:gd name="T12" fmla="*/ 2147483646 w 681"/>
              <a:gd name="T13" fmla="*/ 2147483646 h 1119"/>
              <a:gd name="T14" fmla="*/ 2147483646 w 681"/>
              <a:gd name="T15" fmla="*/ 2147483646 h 1119"/>
              <a:gd name="T16" fmla="*/ 2147483646 w 681"/>
              <a:gd name="T17" fmla="*/ 2147483646 h 1119"/>
              <a:gd name="T18" fmla="*/ 2147483646 w 681"/>
              <a:gd name="T19" fmla="*/ 2147483646 h 1119"/>
              <a:gd name="T20" fmla="*/ 2147483646 w 681"/>
              <a:gd name="T21" fmla="*/ 2147483646 h 1119"/>
              <a:gd name="T22" fmla="*/ 2147483646 w 681"/>
              <a:gd name="T23" fmla="*/ 2147483646 h 1119"/>
              <a:gd name="T24" fmla="*/ 2147483646 w 681"/>
              <a:gd name="T25" fmla="*/ 2147483646 h 1119"/>
              <a:gd name="T26" fmla="*/ 2147483646 w 681"/>
              <a:gd name="T27" fmla="*/ 2147483646 h 1119"/>
              <a:gd name="T28" fmla="*/ 2147483646 w 681"/>
              <a:gd name="T29" fmla="*/ 2147483646 h 1119"/>
              <a:gd name="T30" fmla="*/ 2147483646 w 681"/>
              <a:gd name="T31" fmla="*/ 2147483646 h 1119"/>
              <a:gd name="T32" fmla="*/ 2147483646 w 681"/>
              <a:gd name="T33" fmla="*/ 2147483646 h 1119"/>
              <a:gd name="T34" fmla="*/ 2147483646 w 681"/>
              <a:gd name="T35" fmla="*/ 2147483646 h 1119"/>
              <a:gd name="T36" fmla="*/ 2147483646 w 681"/>
              <a:gd name="T37" fmla="*/ 2147483646 h 1119"/>
              <a:gd name="T38" fmla="*/ 2147483646 w 681"/>
              <a:gd name="T39" fmla="*/ 2147483646 h 1119"/>
              <a:gd name="T40" fmla="*/ 2147483646 w 681"/>
              <a:gd name="T41" fmla="*/ 2147483646 h 1119"/>
              <a:gd name="T42" fmla="*/ 2147483646 w 681"/>
              <a:gd name="T43" fmla="*/ 2147483646 h 1119"/>
              <a:gd name="T44" fmla="*/ 2147483646 w 681"/>
              <a:gd name="T45" fmla="*/ 2147483646 h 1119"/>
              <a:gd name="T46" fmla="*/ 2147483646 w 681"/>
              <a:gd name="T47" fmla="*/ 2147483646 h 1119"/>
              <a:gd name="T48" fmla="*/ 2147483646 w 681"/>
              <a:gd name="T49" fmla="*/ 2147483646 h 1119"/>
              <a:gd name="T50" fmla="*/ 2147483646 w 681"/>
              <a:gd name="T51" fmla="*/ 2147483646 h 1119"/>
              <a:gd name="T52" fmla="*/ 2147483646 w 681"/>
              <a:gd name="T53" fmla="*/ 2147483646 h 1119"/>
              <a:gd name="T54" fmla="*/ 2147483646 w 681"/>
              <a:gd name="T55" fmla="*/ 2147483646 h 1119"/>
              <a:gd name="T56" fmla="*/ 2147483646 w 681"/>
              <a:gd name="T57" fmla="*/ 2147483646 h 1119"/>
              <a:gd name="T58" fmla="*/ 2147483646 w 681"/>
              <a:gd name="T59" fmla="*/ 2147483646 h 1119"/>
              <a:gd name="T60" fmla="*/ 2147483646 w 681"/>
              <a:gd name="T61" fmla="*/ 2147483646 h 1119"/>
              <a:gd name="T62" fmla="*/ 2147483646 w 681"/>
              <a:gd name="T63" fmla="*/ 2147483646 h 1119"/>
              <a:gd name="T64" fmla="*/ 2147483646 w 681"/>
              <a:gd name="T65" fmla="*/ 2147483646 h 1119"/>
              <a:gd name="T66" fmla="*/ 2147483646 w 681"/>
              <a:gd name="T67" fmla="*/ 2147483646 h 1119"/>
              <a:gd name="T68" fmla="*/ 2147483646 w 681"/>
              <a:gd name="T69" fmla="*/ 2147483646 h 1119"/>
              <a:gd name="T70" fmla="*/ 2147483646 w 681"/>
              <a:gd name="T71" fmla="*/ 2147483646 h 1119"/>
              <a:gd name="T72" fmla="*/ 2147483646 w 681"/>
              <a:gd name="T73" fmla="*/ 2147483646 h 1119"/>
              <a:gd name="T74" fmla="*/ 2147483646 w 681"/>
              <a:gd name="T75" fmla="*/ 2147483646 h 1119"/>
              <a:gd name="T76" fmla="*/ 2147483646 w 681"/>
              <a:gd name="T77" fmla="*/ 2147483646 h 1119"/>
              <a:gd name="T78" fmla="*/ 2147483646 w 681"/>
              <a:gd name="T79" fmla="*/ 2147483646 h 1119"/>
              <a:gd name="T80" fmla="*/ 2147483646 w 681"/>
              <a:gd name="T81" fmla="*/ 2147483646 h 1119"/>
              <a:gd name="T82" fmla="*/ 2147483646 w 681"/>
              <a:gd name="T83" fmla="*/ 2147483646 h 1119"/>
              <a:gd name="T84" fmla="*/ 2147483646 w 681"/>
              <a:gd name="T85" fmla="*/ 2147483646 h 1119"/>
              <a:gd name="T86" fmla="*/ 2147483646 w 681"/>
              <a:gd name="T87" fmla="*/ 2147483646 h 1119"/>
              <a:gd name="T88" fmla="*/ 2147483646 w 681"/>
              <a:gd name="T89" fmla="*/ 2147483646 h 1119"/>
              <a:gd name="T90" fmla="*/ 2147483646 w 681"/>
              <a:gd name="T91" fmla="*/ 2147483646 h 1119"/>
              <a:gd name="T92" fmla="*/ 2147483646 w 681"/>
              <a:gd name="T93" fmla="*/ 2147483646 h 1119"/>
              <a:gd name="T94" fmla="*/ 2147483646 w 681"/>
              <a:gd name="T95" fmla="*/ 2147483646 h 1119"/>
              <a:gd name="T96" fmla="*/ 2147483646 w 681"/>
              <a:gd name="T97" fmla="*/ 2147483646 h 1119"/>
              <a:gd name="T98" fmla="*/ 2147483646 w 681"/>
              <a:gd name="T99" fmla="*/ 2147483646 h 1119"/>
              <a:gd name="T100" fmla="*/ 2147483646 w 681"/>
              <a:gd name="T101" fmla="*/ 2147483646 h 1119"/>
              <a:gd name="T102" fmla="*/ 2147483646 w 681"/>
              <a:gd name="T103" fmla="*/ 2147483646 h 1119"/>
              <a:gd name="T104" fmla="*/ 2147483646 w 681"/>
              <a:gd name="T105" fmla="*/ 2147483646 h 1119"/>
              <a:gd name="T106" fmla="*/ 2147483646 w 681"/>
              <a:gd name="T107" fmla="*/ 2147483646 h 1119"/>
              <a:gd name="T108" fmla="*/ 2147483646 w 681"/>
              <a:gd name="T109" fmla="*/ 2147483646 h 1119"/>
              <a:gd name="T110" fmla="*/ 2147483646 w 681"/>
              <a:gd name="T111" fmla="*/ 2147483646 h 1119"/>
              <a:gd name="T112" fmla="*/ 2147483646 w 681"/>
              <a:gd name="T113" fmla="*/ 2147483646 h 1119"/>
              <a:gd name="T114" fmla="*/ 2147483646 w 681"/>
              <a:gd name="T115" fmla="*/ 2147483646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 flipH="1">
            <a:off x="2595563" y="4244975"/>
            <a:ext cx="176212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2712" name="Freeform 8"/>
          <p:cNvSpPr>
            <a:spLocks/>
          </p:cNvSpPr>
          <p:nvPr/>
        </p:nvSpPr>
        <p:spPr bwMode="auto">
          <a:xfrm>
            <a:off x="2503488" y="4324350"/>
            <a:ext cx="166687" cy="173038"/>
          </a:xfrm>
          <a:custGeom>
            <a:avLst/>
            <a:gdLst>
              <a:gd name="T0" fmla="*/ 0 w 105"/>
              <a:gd name="T1" fmla="*/ 2147483646 h 109"/>
              <a:gd name="T2" fmla="*/ 2147483646 w 105"/>
              <a:gd name="T3" fmla="*/ 2147483646 h 109"/>
              <a:gd name="T4" fmla="*/ 2147483646 w 105"/>
              <a:gd name="T5" fmla="*/ 0 h 109"/>
              <a:gd name="T6" fmla="*/ 0 w 105"/>
              <a:gd name="T7" fmla="*/ 2147483646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2713" name="Oval 9"/>
          <p:cNvSpPr>
            <a:spLocks noChangeArrowheads="1"/>
          </p:cNvSpPr>
          <p:nvPr/>
        </p:nvSpPr>
        <p:spPr bwMode="auto">
          <a:xfrm>
            <a:off x="990600" y="2644775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72714" name="Oval 10"/>
          <p:cNvSpPr>
            <a:spLocks noChangeArrowheads="1"/>
          </p:cNvSpPr>
          <p:nvPr/>
        </p:nvSpPr>
        <p:spPr bwMode="auto">
          <a:xfrm>
            <a:off x="1301750" y="2862263"/>
            <a:ext cx="1014413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72715" name="Oval 11"/>
          <p:cNvSpPr>
            <a:spLocks noChangeArrowheads="1"/>
          </p:cNvSpPr>
          <p:nvPr/>
        </p:nvSpPr>
        <p:spPr bwMode="auto">
          <a:xfrm>
            <a:off x="1614488" y="2644775"/>
            <a:ext cx="1233487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932876" name="Rectangle 12"/>
          <p:cNvSpPr>
            <a:spLocks noChangeArrowheads="1"/>
          </p:cNvSpPr>
          <p:nvPr/>
        </p:nvSpPr>
        <p:spPr bwMode="auto">
          <a:xfrm>
            <a:off x="1135063" y="2644775"/>
            <a:ext cx="13525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Atmospheric</a:t>
            </a:r>
          </a:p>
          <a:p>
            <a:pPr algn="ctr" defTabSz="76200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Deposition</a:t>
            </a:r>
            <a:endParaRPr lang="en-US" sz="13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72717" name="Group 13"/>
          <p:cNvGrpSpPr>
            <a:grpSpLocks/>
          </p:cNvGrpSpPr>
          <p:nvPr/>
        </p:nvGrpSpPr>
        <p:grpSpPr bwMode="auto">
          <a:xfrm>
            <a:off x="1189038" y="3095625"/>
            <a:ext cx="187325" cy="352425"/>
            <a:chOff x="3293" y="2618"/>
            <a:chExt cx="118" cy="222"/>
          </a:xfrm>
        </p:grpSpPr>
        <p:sp>
          <p:nvSpPr>
            <p:cNvPr id="72764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765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766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72718" name="Group 17"/>
          <p:cNvGrpSpPr>
            <a:grpSpLocks/>
          </p:cNvGrpSpPr>
          <p:nvPr/>
        </p:nvGrpSpPr>
        <p:grpSpPr bwMode="auto">
          <a:xfrm>
            <a:off x="1298575" y="3087688"/>
            <a:ext cx="187325" cy="350837"/>
            <a:chOff x="3362" y="2613"/>
            <a:chExt cx="118" cy="221"/>
          </a:xfrm>
        </p:grpSpPr>
        <p:sp>
          <p:nvSpPr>
            <p:cNvPr id="72761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762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763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72719" name="Group 21"/>
          <p:cNvGrpSpPr>
            <a:grpSpLocks/>
          </p:cNvGrpSpPr>
          <p:nvPr/>
        </p:nvGrpSpPr>
        <p:grpSpPr bwMode="auto">
          <a:xfrm>
            <a:off x="1423988" y="3113088"/>
            <a:ext cx="185737" cy="352425"/>
            <a:chOff x="3441" y="2629"/>
            <a:chExt cx="117" cy="222"/>
          </a:xfrm>
        </p:grpSpPr>
        <p:sp>
          <p:nvSpPr>
            <p:cNvPr id="72758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759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760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2720" name="Oval 25"/>
          <p:cNvSpPr>
            <a:spLocks noChangeArrowheads="1"/>
          </p:cNvSpPr>
          <p:nvPr/>
        </p:nvSpPr>
        <p:spPr bwMode="auto">
          <a:xfrm>
            <a:off x="2557463" y="3178175"/>
            <a:ext cx="109537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72721" name="Oval 26"/>
          <p:cNvSpPr>
            <a:spLocks noChangeArrowheads="1"/>
          </p:cNvSpPr>
          <p:nvPr/>
        </p:nvSpPr>
        <p:spPr bwMode="auto">
          <a:xfrm>
            <a:off x="2438400" y="3013075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grpSp>
        <p:nvGrpSpPr>
          <p:cNvPr id="72722" name="Group 27"/>
          <p:cNvGrpSpPr>
            <a:grpSpLocks/>
          </p:cNvGrpSpPr>
          <p:nvPr/>
        </p:nvGrpSpPr>
        <p:grpSpPr bwMode="auto">
          <a:xfrm>
            <a:off x="838200" y="3940175"/>
            <a:ext cx="1371600" cy="1196975"/>
            <a:chOff x="288" y="1728"/>
            <a:chExt cx="864" cy="754"/>
          </a:xfrm>
        </p:grpSpPr>
        <p:sp>
          <p:nvSpPr>
            <p:cNvPr id="72747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lnTo>
                    <a:pt x="14813" y="21475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72748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72749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2750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lnTo>
                      <a:pt x="16461" y="2147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751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2752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lnTo>
                      <a:pt x="17899" y="2151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753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3289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630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Erosion</a:t>
                </a:r>
              </a:p>
              <a:p>
                <a:pPr defTabSz="76200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&amp; Runoff</a:t>
                </a:r>
                <a:endParaRPr lang="en-US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72755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72756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757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2723" name="Group 39"/>
          <p:cNvGrpSpPr>
            <a:grpSpLocks/>
          </p:cNvGrpSpPr>
          <p:nvPr/>
        </p:nvGrpSpPr>
        <p:grpSpPr bwMode="auto">
          <a:xfrm>
            <a:off x="2209800" y="2720975"/>
            <a:ext cx="2438400" cy="2819400"/>
            <a:chOff x="1152" y="960"/>
            <a:chExt cx="1536" cy="1776"/>
          </a:xfrm>
        </p:grpSpPr>
        <p:pic>
          <p:nvPicPr>
            <p:cNvPr id="72732" name="Picture 40" descr="CITY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3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72734" name="Picture 42" descr="HOUSE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5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cs-CZ" sz="1800">
                <a:solidFill>
                  <a:schemeClr val="tx1"/>
                </a:solidFill>
              </a:endParaRPr>
            </a:p>
          </p:txBody>
        </p:sp>
        <p:sp>
          <p:nvSpPr>
            <p:cNvPr id="72736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737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2910" name="Rectangle 46"/>
            <p:cNvSpPr>
              <a:spLocks noChangeArrowheads="1"/>
            </p:cNvSpPr>
            <p:nvPr/>
          </p:nvSpPr>
          <p:spPr bwMode="auto">
            <a:xfrm>
              <a:off x="1295" y="2553"/>
              <a:ext cx="136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>
                <a:defRPr/>
              </a:pPr>
              <a:r>
                <a:rPr lang="en-US" sz="1300">
                  <a:latin typeface="Arial" charset="0"/>
                  <a:cs typeface="Arial" charset="0"/>
                </a:rPr>
                <a:t>Untreated discharges</a:t>
              </a: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72739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72740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72741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2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3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744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2745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2746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2724" name="AutoShape 55"/>
          <p:cNvSpPr>
            <a:spLocks noChangeArrowheads="1"/>
          </p:cNvSpPr>
          <p:nvPr/>
        </p:nvSpPr>
        <p:spPr bwMode="auto">
          <a:xfrm>
            <a:off x="1828800" y="5616575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pic>
        <p:nvPicPr>
          <p:cNvPr id="72725" name="Picture 63" descr="faCTORY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254375"/>
            <a:ext cx="10477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26" name="Freeform 64"/>
          <p:cNvSpPr>
            <a:spLocks/>
          </p:cNvSpPr>
          <p:nvPr/>
        </p:nvSpPr>
        <p:spPr bwMode="auto">
          <a:xfrm rot="-2231340">
            <a:off x="2636838" y="3729038"/>
            <a:ext cx="190500" cy="473075"/>
          </a:xfrm>
          <a:custGeom>
            <a:avLst/>
            <a:gdLst>
              <a:gd name="T0" fmla="*/ 2147483646 w 120"/>
              <a:gd name="T1" fmla="*/ 0 h 298"/>
              <a:gd name="T2" fmla="*/ 2147483646 w 120"/>
              <a:gd name="T3" fmla="*/ 2147483646 h 298"/>
              <a:gd name="T4" fmla="*/ 2147483646 w 120"/>
              <a:gd name="T5" fmla="*/ 2147483646 h 298"/>
              <a:gd name="T6" fmla="*/ 2147483646 w 120"/>
              <a:gd name="T7" fmla="*/ 2147483646 h 298"/>
              <a:gd name="T8" fmla="*/ 0 w 120"/>
              <a:gd name="T9" fmla="*/ 2147483646 h 298"/>
              <a:gd name="T10" fmla="*/ 2147483646 w 120"/>
              <a:gd name="T11" fmla="*/ 2147483646 h 298"/>
              <a:gd name="T12" fmla="*/ 2147483646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2727" name="Oval 65"/>
          <p:cNvSpPr>
            <a:spLocks noChangeArrowheads="1"/>
          </p:cNvSpPr>
          <p:nvPr/>
        </p:nvSpPr>
        <p:spPr bwMode="auto">
          <a:xfrm>
            <a:off x="2533650" y="3973513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nl-BE" altLang="cs-CZ" sz="2400">
              <a:solidFill>
                <a:schemeClr val="bg1"/>
              </a:solidFill>
            </a:endParaRPr>
          </a:p>
        </p:txBody>
      </p:sp>
      <p:sp>
        <p:nvSpPr>
          <p:cNvPr id="72728" name="Rectangle 66"/>
          <p:cNvSpPr>
            <a:spLocks noChangeArrowheads="1"/>
          </p:cNvSpPr>
          <p:nvPr/>
        </p:nvSpPr>
        <p:spPr bwMode="auto">
          <a:xfrm>
            <a:off x="2432050" y="4003675"/>
            <a:ext cx="6953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cs-CZ" sz="1100">
                <a:solidFill>
                  <a:schemeClr val="tx1"/>
                </a:solidFill>
              </a:rPr>
              <a:t>WWTP</a:t>
            </a:r>
          </a:p>
        </p:txBody>
      </p:sp>
      <p:pic>
        <p:nvPicPr>
          <p:cNvPr id="72729" name="Picture 70" descr="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2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35" name="Picture 71" descr="foto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0"/>
            <a:ext cx="31750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31" name="TextovéPole 61"/>
          <p:cNvSpPr txBox="1">
            <a:spLocks noChangeArrowheads="1"/>
          </p:cNvSpPr>
          <p:nvPr/>
        </p:nvSpPr>
        <p:spPr bwMode="auto">
          <a:xfrm>
            <a:off x="5429250" y="5214938"/>
            <a:ext cx="2992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cs-CZ" sz="1800">
                <a:solidFill>
                  <a:schemeClr val="tx1"/>
                </a:solidFill>
              </a:rPr>
              <a:t> </a:t>
            </a:r>
            <a:r>
              <a:rPr lang="cs-CZ" altLang="cs-CZ" sz="1800" b="1">
                <a:solidFill>
                  <a:schemeClr val="tx1"/>
                </a:solidFill>
              </a:rPr>
              <a:t>Analytika kontaminantů </a:t>
            </a:r>
            <a:br>
              <a:rPr lang="cs-CZ" altLang="cs-CZ" sz="1800" b="1">
                <a:solidFill>
                  <a:schemeClr val="tx1"/>
                </a:solidFill>
              </a:rPr>
            </a:br>
            <a:r>
              <a:rPr lang="cs-CZ" altLang="cs-CZ" sz="1800">
                <a:solidFill>
                  <a:schemeClr val="tx1"/>
                </a:solidFill>
              </a:rPr>
              <a:t>    životního prostředí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cs-CZ" sz="1800">
                <a:solidFill>
                  <a:schemeClr val="tx1"/>
                </a:solidFill>
              </a:rPr>
              <a:t> </a:t>
            </a:r>
            <a:r>
              <a:rPr lang="cs-CZ" altLang="cs-CZ" sz="1800" b="1">
                <a:solidFill>
                  <a:schemeClr val="tx1"/>
                </a:solidFill>
              </a:rPr>
              <a:t>Modelování hladin </a:t>
            </a:r>
            <a:br>
              <a:rPr lang="cs-CZ" altLang="cs-CZ" sz="1800" b="1">
                <a:solidFill>
                  <a:schemeClr val="tx1"/>
                </a:solidFill>
              </a:rPr>
            </a:br>
            <a:r>
              <a:rPr lang="cs-CZ" altLang="cs-CZ" sz="1800" b="1">
                <a:solidFill>
                  <a:schemeClr val="tx1"/>
                </a:solidFill>
              </a:rPr>
              <a:t>    </a:t>
            </a:r>
            <a:r>
              <a:rPr lang="cs-CZ" altLang="cs-CZ" sz="1800">
                <a:solidFill>
                  <a:schemeClr val="tx1"/>
                </a:solidFill>
              </a:rPr>
              <a:t>kontaminantů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>
          <a:xfrm>
            <a:off x="0" y="692150"/>
            <a:ext cx="9144000" cy="16430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Které ze znečišťujících látek jsou NEBEZPEČNÉ (toxické)?</a:t>
            </a:r>
            <a:br>
              <a:rPr lang="cs-CZ" altLang="cs-CZ" smtClean="0"/>
            </a:br>
            <a:r>
              <a:rPr lang="cs-CZ" altLang="cs-CZ" smtClean="0"/>
              <a:t/>
            </a:r>
            <a:br>
              <a:rPr lang="cs-CZ" altLang="cs-CZ" smtClean="0"/>
            </a:br>
            <a:r>
              <a:rPr lang="cs-CZ" altLang="cs-CZ" smtClean="0"/>
              <a:t>Jak odlišíme </a:t>
            </a:r>
            <a:r>
              <a:rPr lang="en-US" altLang="cs-CZ" smtClean="0"/>
              <a:t>/ </a:t>
            </a:r>
            <a:r>
              <a:rPr lang="cs-CZ" altLang="cs-CZ" smtClean="0"/>
              <a:t>řekneme o</a:t>
            </a:r>
            <a:r>
              <a:rPr lang="en-US" altLang="cs-CZ" smtClean="0"/>
              <a:t> l</a:t>
            </a:r>
            <a:r>
              <a:rPr lang="cs-CZ" altLang="cs-CZ" smtClean="0"/>
              <a:t>átce, že je toxická?</a:t>
            </a:r>
          </a:p>
        </p:txBody>
      </p:sp>
      <p:pic>
        <p:nvPicPr>
          <p:cNvPr id="7475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3983038"/>
            <a:ext cx="40608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14313"/>
            <a:ext cx="7313613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altLang="cs-CZ" sz="4000" b="1" smtClean="0"/>
              <a:t>Definice be</a:t>
            </a:r>
            <a:r>
              <a:rPr lang="cs-CZ" altLang="cs-CZ" sz="4000" b="1" smtClean="0"/>
              <a:t>zpečnosti </a:t>
            </a:r>
            <a:r>
              <a:rPr lang="en-US" altLang="cs-CZ" sz="4000" b="1" smtClean="0"/>
              <a:t>?</a:t>
            </a:r>
            <a:endParaRPr lang="nl-NL" altLang="cs-CZ" sz="3200" smtClean="0"/>
          </a:p>
        </p:txBody>
      </p:sp>
      <p:sp>
        <p:nvSpPr>
          <p:cNvPr id="76803" name="Text Box 8"/>
          <p:cNvSpPr txBox="1">
            <a:spLocks noChangeArrowheads="1"/>
          </p:cNvSpPr>
          <p:nvPr/>
        </p:nvSpPr>
        <p:spPr bwMode="auto">
          <a:xfrm>
            <a:off x="2411413" y="15573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2800">
              <a:solidFill>
                <a:schemeClr val="tx1"/>
              </a:solidFill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09600" y="1549400"/>
            <a:ext cx="7881938" cy="4879975"/>
            <a:chOff x="384" y="976"/>
            <a:chExt cx="4965" cy="3074"/>
          </a:xfrm>
        </p:grpSpPr>
        <p:pic>
          <p:nvPicPr>
            <p:cNvPr id="76805" name="Picture 4" descr="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536"/>
              <a:ext cx="1825" cy="2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6" name="Text Box 10"/>
            <p:cNvSpPr txBox="1">
              <a:spLocks noChangeArrowheads="1"/>
            </p:cNvSpPr>
            <p:nvPr/>
          </p:nvSpPr>
          <p:spPr bwMode="auto">
            <a:xfrm>
              <a:off x="1248" y="976"/>
              <a:ext cx="298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cs-CZ" sz="2800">
                  <a:solidFill>
                    <a:schemeClr val="tx1"/>
                  </a:solidFill>
                </a:rPr>
                <a:t>Paracelsus (1493 - 1541)</a:t>
              </a:r>
              <a:endParaRPr lang="en-US" altLang="cs-CZ" sz="2800">
                <a:solidFill>
                  <a:schemeClr val="tx1"/>
                </a:solidFill>
              </a:endParaRPr>
            </a:p>
          </p:txBody>
        </p:sp>
        <p:sp>
          <p:nvSpPr>
            <p:cNvPr id="330784" name="Text Box 32"/>
            <p:cNvSpPr txBox="1">
              <a:spLocks noChangeArrowheads="1"/>
            </p:cNvSpPr>
            <p:nvPr/>
          </p:nvSpPr>
          <p:spPr bwMode="auto">
            <a:xfrm>
              <a:off x="2592" y="1394"/>
              <a:ext cx="2757" cy="2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None/>
                <a:defRPr/>
              </a:pPr>
              <a:r>
                <a:rPr lang="en-GB" sz="2500" i="1" dirty="0">
                  <a:latin typeface="Arial" charset="0"/>
                  <a:cs typeface="Arial" charset="0"/>
                </a:rPr>
                <a:t>‘</a:t>
              </a: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What is there which is not a poison?</a:t>
              </a: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None/>
                <a:defRPr/>
              </a:pPr>
              <a:endParaRPr lang="en-GB" sz="2500" i="1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All things are poison and nothing without poison. </a:t>
              </a: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endParaRPr lang="en-GB" sz="2500" i="1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Solely the dose determines that a thing is not a poison.</a:t>
              </a:r>
              <a:endParaRPr lang="nl-NL" sz="2500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endParaRPr lang="nl-NL" sz="2500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defRPr/>
              </a:pPr>
              <a:endParaRPr lang="cs-CZ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2800" smtClean="0">
                <a:solidFill>
                  <a:schemeClr val="tx1"/>
                </a:solidFill>
              </a:rPr>
              <a:t>T</a:t>
            </a:r>
            <a:r>
              <a:rPr lang="nl-BE" altLang="en-US" sz="2800" smtClean="0">
                <a:solidFill>
                  <a:schemeClr val="tx1"/>
                </a:solidFill>
              </a:rPr>
              <a:t>oxicology</a:t>
            </a:r>
            <a:r>
              <a:rPr lang="cs-CZ" altLang="en-US" sz="2800" smtClean="0">
                <a:solidFill>
                  <a:schemeClr val="tx1"/>
                </a:solidFill>
              </a:rPr>
              <a:t> – ultimate goal ?</a:t>
            </a:r>
            <a:endParaRPr lang="nl-NL" altLang="en-US" sz="2800" smtClean="0">
              <a:solidFill>
                <a:schemeClr val="tx1"/>
              </a:solidFill>
            </a:endParaRPr>
          </a:p>
        </p:txBody>
      </p:sp>
      <p:sp>
        <p:nvSpPr>
          <p:cNvPr id="78851" name="AutoShape 4" descr="Výsledek obrázku pro dru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cs-CZ"/>
          </a:p>
        </p:txBody>
      </p:sp>
      <p:grpSp>
        <p:nvGrpSpPr>
          <p:cNvPr id="78852" name="Skupina 3"/>
          <p:cNvGrpSpPr>
            <a:grpSpLocks/>
          </p:cNvGrpSpPr>
          <p:nvPr/>
        </p:nvGrpSpPr>
        <p:grpSpPr bwMode="auto">
          <a:xfrm>
            <a:off x="-209550" y="1412875"/>
            <a:ext cx="9461500" cy="4706938"/>
            <a:chOff x="-208980" y="1412875"/>
            <a:chExt cx="9461500" cy="4707292"/>
          </a:xfrm>
        </p:grpSpPr>
        <p:sp>
          <p:nvSpPr>
            <p:cNvPr id="78853" name="Rectangle 3"/>
            <p:cNvSpPr>
              <a:spLocks noChangeArrowheads="1"/>
            </p:cNvSpPr>
            <p:nvPr/>
          </p:nvSpPr>
          <p:spPr bwMode="auto">
            <a:xfrm>
              <a:off x="-208980" y="1412875"/>
              <a:ext cx="9461500" cy="317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4000">
                  <a:solidFill>
                    <a:schemeClr val="tx1"/>
                  </a:solidFill>
                </a:rPr>
                <a:t>To identify (or predict)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4000" b="1">
                  <a:solidFill>
                    <a:schemeClr val="tx2"/>
                  </a:solidFill>
                </a:rPr>
                <a:t>safe </a:t>
              </a:r>
              <a:r>
                <a:rPr lang="cs-CZ" altLang="en-US" sz="4000" b="1" i="1">
                  <a:solidFill>
                    <a:schemeClr val="tx2"/>
                  </a:solidFill>
                </a:rPr>
                <a:t>vs</a:t>
              </a:r>
              <a:r>
                <a:rPr lang="cs-CZ" altLang="en-US" sz="4000" b="1">
                  <a:solidFill>
                    <a:schemeClr val="tx2"/>
                  </a:solidFill>
                </a:rPr>
                <a:t> hazardous</a:t>
              </a:r>
              <a:r>
                <a:rPr lang="cs-CZ" altLang="en-US" sz="4000">
                  <a:solidFill>
                    <a:schemeClr val="tx1"/>
                  </a:solidFill>
                </a:rPr>
                <a:t> levels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</p:txBody>
        </p:sp>
        <p:pic>
          <p:nvPicPr>
            <p:cNvPr id="78854" name="Picture 2" descr="Výsledek obrázku pro beer drink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284984"/>
              <a:ext cx="5062826" cy="283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284984"/>
              <a:ext cx="3432795" cy="283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147638" y="2636838"/>
            <a:ext cx="8816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Assessment of chemical hazards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…to…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	        Humans       	   	            Other organisms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	 (</a:t>
            </a:r>
            <a:r>
              <a:rPr lang="cs-CZ" altLang="en-US" sz="2400" b="1">
                <a:solidFill>
                  <a:schemeClr val="tx2"/>
                </a:solidFill>
              </a:rPr>
              <a:t>TOXICOLOGY</a:t>
            </a:r>
            <a:r>
              <a:rPr lang="cs-CZ" altLang="en-US" sz="2400">
                <a:solidFill>
                  <a:schemeClr val="tx2"/>
                </a:solidFill>
              </a:rPr>
              <a:t>) 			 (</a:t>
            </a:r>
            <a:r>
              <a:rPr lang="cs-CZ" altLang="en-US" sz="2400" b="1">
                <a:solidFill>
                  <a:schemeClr val="tx2"/>
                </a:solidFill>
              </a:rPr>
              <a:t>ECO</a:t>
            </a:r>
            <a:r>
              <a:rPr lang="cs-CZ" altLang="en-US" sz="2400">
                <a:solidFill>
                  <a:schemeClr val="tx2"/>
                </a:solidFill>
              </a:rPr>
              <a:t>toxicology)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nl-NL" altLang="en-US" sz="4000">
              <a:solidFill>
                <a:schemeClr val="tx2"/>
              </a:solidFill>
            </a:endParaRPr>
          </a:p>
        </p:txBody>
      </p:sp>
      <p:pic>
        <p:nvPicPr>
          <p:cNvPr id="80899" name="Picture 2" descr="https://encrypted-tbn1.google.com/images?q=tbn:ANd9GcTE7qm7tLqavKV1VUwQpKDwC6XUksMmHXLKvoBzqHIKaqjvq_mA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33940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https://encrypted-tbn2.google.com/images?q=tbn:ANd9GcRorg12adBHNbxSdT8AiWMQmO7b7vltAdBZohD_pqfDehNnre7f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5186363"/>
            <a:ext cx="12604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 descr="https://encrypted-tbn1.google.com/images?q=tbn:ANd9GcQvHwZACb-TU516T7ZMDFe-QBU598rfeCvHryOWorunBunHoi4z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429000"/>
            <a:ext cx="34051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https://encrypted-tbn3.gstatic.com/images?q=tbn:ANd9GcS52E4zw_1IWgj6a-zMCfagRjY0GxrrXUj7RPtc7h6W2mD_trk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5456238"/>
            <a:ext cx="817563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8" descr="http://www.lfu.bayern.de/analytik_stoffe/biol_analytik_toxizitaetstests/pic/159498_gr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549900"/>
            <a:ext cx="7778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5699125"/>
            <a:ext cx="1143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ublinový popisek ve tvaru obláčku 1"/>
          <p:cNvSpPr/>
          <p:nvPr/>
        </p:nvSpPr>
        <p:spPr>
          <a:xfrm>
            <a:off x="2268538" y="1123950"/>
            <a:ext cx="4967287" cy="2106613"/>
          </a:xfrm>
          <a:prstGeom prst="cloudCallout">
            <a:avLst>
              <a:gd name="adj1" fmla="val -1357"/>
              <a:gd name="adj2" fmla="val 1153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dirty="0"/>
              <a:t>Toxicita je jistě důležitá … ale má význam zabývat se (</a:t>
            </a:r>
            <a:r>
              <a:rPr lang="cs-CZ" sz="2000" dirty="0" err="1"/>
              <a:t>eko</a:t>
            </a:r>
            <a:r>
              <a:rPr lang="cs-CZ" sz="2000" dirty="0"/>
              <a:t>)toxicitou?</a:t>
            </a:r>
            <a:endParaRPr lang="cs-CZ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42875"/>
            <a:ext cx="7848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b="1" smtClean="0"/>
              <a:t>Jak poznat, zda je látka „bezpečná“?</a:t>
            </a:r>
            <a:endParaRPr lang="nl-NL" altLang="cs-CZ" b="1" smtClean="0"/>
          </a:p>
        </p:txBody>
      </p:sp>
      <p:sp>
        <p:nvSpPr>
          <p:cNvPr id="929795" name="Rectangle 3"/>
          <p:cNvSpPr>
            <a:spLocks noChangeArrowheads="1"/>
          </p:cNvSpPr>
          <p:nvPr/>
        </p:nvSpPr>
        <p:spPr bwMode="auto">
          <a:xfrm>
            <a:off x="762000" y="3932238"/>
            <a:ext cx="6781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200" b="1">
                <a:solidFill>
                  <a:srgbClr val="FF0000"/>
                </a:solidFill>
              </a:rPr>
              <a:t>TESTOVÁNÍ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/>
            </a:r>
            <a:br>
              <a:rPr lang="cs-CZ" altLang="cs-CZ" sz="2200">
                <a:solidFill>
                  <a:schemeClr val="tx1"/>
                </a:solidFill>
              </a:rPr>
            </a:br>
            <a:endParaRPr lang="cs-CZ" altLang="cs-CZ" sz="2200">
              <a:solidFill>
                <a:schemeClr val="tx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1417638"/>
            <a:ext cx="8153400" cy="2163762"/>
            <a:chOff x="480" y="893"/>
            <a:chExt cx="5136" cy="1363"/>
          </a:xfrm>
        </p:grpSpPr>
        <p:sp>
          <p:nvSpPr>
            <p:cNvPr id="82953" name="Rectangle 5"/>
            <p:cNvSpPr>
              <a:spLocks noChangeArrowheads="1"/>
            </p:cNvSpPr>
            <p:nvPr/>
          </p:nvSpPr>
          <p:spPr bwMode="auto">
            <a:xfrm>
              <a:off x="480" y="960"/>
              <a:ext cx="4800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200" b="1">
                  <a:solidFill>
                    <a:srgbClr val="FF0000"/>
                  </a:solidFill>
                </a:rPr>
                <a:t>PŘEDPOVĚDI </a:t>
              </a:r>
              <a:r>
                <a:rPr lang="en-US" altLang="cs-CZ" sz="2200" b="1">
                  <a:solidFill>
                    <a:srgbClr val="FF0000"/>
                  </a:solidFill>
                </a:rPr>
                <a:t>/ model</a:t>
              </a:r>
              <a:r>
                <a:rPr lang="cs-CZ" altLang="cs-CZ" sz="2200" b="1">
                  <a:solidFill>
                    <a:srgbClr val="FF0000"/>
                  </a:solidFill>
                </a:rPr>
                <a:t>y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200">
                  <a:solidFill>
                    <a:schemeClr val="tx1"/>
                  </a:solidFill>
                </a:rPr>
                <a:t>As, Hg …</a:t>
              </a:r>
              <a:br>
                <a:rPr lang="cs-CZ" altLang="cs-CZ" sz="2200">
                  <a:solidFill>
                    <a:schemeClr val="tx1"/>
                  </a:solidFill>
                </a:rPr>
              </a:br>
              <a:r>
                <a:rPr lang="cs-CZ" altLang="cs-CZ" sz="2200">
                  <a:solidFill>
                    <a:schemeClr val="tx1"/>
                  </a:solidFill>
                </a:rPr>
                <a:t>	</a:t>
              </a:r>
              <a:br>
                <a:rPr lang="cs-CZ" altLang="cs-CZ" sz="2200">
                  <a:solidFill>
                    <a:schemeClr val="tx1"/>
                  </a:solidFill>
                </a:rPr>
              </a:br>
              <a:r>
                <a:rPr lang="cs-CZ" altLang="cs-CZ" sz="2200">
                  <a:solidFill>
                    <a:schemeClr val="tx1"/>
                  </a:solidFill>
                </a:rPr>
                <a:t>akutní toxicita pro ryby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200">
                  <a:solidFill>
                    <a:schemeClr val="tx1"/>
                  </a:solidFill>
                </a:rPr>
                <a:t>log (1/LC50) = 0.907 . log </a:t>
              </a:r>
              <a:r>
                <a:rPr lang="cs-CZ" altLang="cs-CZ" sz="2200" b="1">
                  <a:solidFill>
                    <a:srgbClr val="FF0000"/>
                  </a:solidFill>
                </a:rPr>
                <a:t>Kow  </a:t>
              </a:r>
              <a:r>
                <a:rPr lang="cs-CZ" altLang="cs-CZ" sz="2200">
                  <a:solidFill>
                    <a:schemeClr val="tx1"/>
                  </a:solidFill>
                </a:rPr>
                <a:t>-  4.94</a:t>
              </a:r>
            </a:p>
          </p:txBody>
        </p:sp>
        <p:pic>
          <p:nvPicPr>
            <p:cNvPr id="82954" name="Picture 6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93"/>
              <a:ext cx="1824" cy="13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62000" y="3810000"/>
            <a:ext cx="7477125" cy="2824163"/>
            <a:chOff x="528" y="2448"/>
            <a:chExt cx="4710" cy="1779"/>
          </a:xfrm>
        </p:grpSpPr>
        <p:sp>
          <p:nvSpPr>
            <p:cNvPr id="82950" name="Rectangle 8"/>
            <p:cNvSpPr>
              <a:spLocks noChangeArrowheads="1"/>
            </p:cNvSpPr>
            <p:nvPr/>
          </p:nvSpPr>
          <p:spPr bwMode="auto">
            <a:xfrm>
              <a:off x="528" y="2957"/>
              <a:ext cx="427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200">
                  <a:solidFill>
                    <a:schemeClr val="tx1"/>
                  </a:solidFill>
                </a:rPr>
                <a:t>- toxicita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cs-CZ" sz="22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2200">
                  <a:solidFill>
                    <a:schemeClr val="tx1"/>
                  </a:solidFill>
                </a:rPr>
                <a:t>- ekotoxicita</a:t>
              </a:r>
            </a:p>
          </p:txBody>
        </p:sp>
        <p:pic>
          <p:nvPicPr>
            <p:cNvPr id="82951" name="Picture 9" descr="figure4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48"/>
              <a:ext cx="1378" cy="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2" name="Picture 10" descr="figure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072"/>
              <a:ext cx="1542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795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304800" y="2035175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Jak uvažují obyčejní ekotoxikologové?</a:t>
            </a:r>
            <a:endParaRPr lang="cs-CZ" altLang="cs-CZ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981075"/>
            <a:ext cx="57896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ovéPole 11"/>
          <p:cNvSpPr txBox="1">
            <a:spLocks noChangeArrowheads="1"/>
          </p:cNvSpPr>
          <p:nvPr/>
        </p:nvSpPr>
        <p:spPr bwMode="auto">
          <a:xfrm>
            <a:off x="2181225" y="309563"/>
            <a:ext cx="62214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/>
              <a:t>Globální problémy - p</a:t>
            </a:r>
            <a:r>
              <a:rPr lang="en-US" altLang="cs-CZ" sz="2400" b="1"/>
              <a:t>lanet</a:t>
            </a:r>
            <a:r>
              <a:rPr lang="cs-CZ" altLang="cs-CZ" sz="2400" b="1"/>
              <a:t>ární limity </a:t>
            </a:r>
            <a:endParaRPr lang="en-US" altLang="cs-CZ" sz="2400" b="1"/>
          </a:p>
          <a:p>
            <a:pPr eaLnBrk="1" hangingPunct="1"/>
            <a:r>
              <a:rPr lang="en-US" altLang="cs-CZ" sz="1400"/>
              <a:t>Rockstrom et al. </a:t>
            </a:r>
            <a:r>
              <a:rPr lang="cs-CZ" altLang="cs-CZ" sz="1400"/>
              <a:t>2009 (</a:t>
            </a:r>
            <a:r>
              <a:rPr lang="en-US" altLang="cs-CZ" sz="1400" i="1"/>
              <a:t>Ecology and Society</a:t>
            </a:r>
            <a:r>
              <a:rPr lang="en-US" altLang="cs-CZ" sz="1400"/>
              <a:t> </a:t>
            </a:r>
            <a:r>
              <a:rPr lang="en-US" altLang="cs-CZ" sz="1400" b="1"/>
              <a:t>14</a:t>
            </a:r>
            <a:r>
              <a:rPr lang="en-US" altLang="cs-CZ" sz="1400"/>
              <a:t>(2): 32; </a:t>
            </a:r>
            <a:r>
              <a:rPr lang="cs-CZ" altLang="cs-CZ" sz="1400"/>
              <a:t>Nature </a:t>
            </a:r>
            <a:r>
              <a:rPr lang="cs-CZ" altLang="cs-CZ" sz="1400" b="1"/>
              <a:t>461</a:t>
            </a:r>
            <a:r>
              <a:rPr lang="cs-CZ" altLang="cs-CZ" sz="1400"/>
              <a:t>, 472-475)</a:t>
            </a:r>
            <a:endParaRPr lang="en-US" altLang="cs-CZ" sz="1400"/>
          </a:p>
          <a:p>
            <a:pPr eaLnBrk="1" hangingPunct="1"/>
            <a:endParaRPr lang="en-US" altLang="cs-CZ" sz="1600"/>
          </a:p>
        </p:txBody>
      </p:sp>
      <p:grpSp>
        <p:nvGrpSpPr>
          <p:cNvPr id="13316" name="Skupina 36"/>
          <p:cNvGrpSpPr>
            <a:grpSpLocks/>
          </p:cNvGrpSpPr>
          <p:nvPr/>
        </p:nvGrpSpPr>
        <p:grpSpPr bwMode="auto">
          <a:xfrm>
            <a:off x="250825" y="836613"/>
            <a:ext cx="5021263" cy="2736850"/>
            <a:chOff x="251520" y="260648"/>
            <a:chExt cx="5020133" cy="2736304"/>
          </a:xfrm>
        </p:grpSpPr>
        <p:sp>
          <p:nvSpPr>
            <p:cNvPr id="10" name="Šipka doprava 9"/>
            <p:cNvSpPr/>
            <p:nvPr/>
          </p:nvSpPr>
          <p:spPr>
            <a:xfrm>
              <a:off x="2556051" y="692362"/>
              <a:ext cx="1152266" cy="57614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pic>
          <p:nvPicPr>
            <p:cNvPr id="1331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11571" r="5869" b="11287"/>
            <a:stretch>
              <a:fillRect/>
            </a:stretch>
          </p:blipFill>
          <p:spPr bwMode="auto">
            <a:xfrm>
              <a:off x="251520" y="1220755"/>
              <a:ext cx="2664296" cy="177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60648"/>
              <a:ext cx="1080120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Elipsa 12"/>
            <p:cNvSpPr/>
            <p:nvPr/>
          </p:nvSpPr>
          <p:spPr>
            <a:xfrm rot="19166731">
              <a:off x="3465485" y="832034"/>
              <a:ext cx="1806168" cy="7301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54013" y="1241425"/>
            <a:ext cx="8610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Život se odehrává na </a:t>
            </a:r>
            <a:r>
              <a:rPr lang="cs-CZ" altLang="cs-CZ" sz="2400" b="1" u="sng">
                <a:solidFill>
                  <a:schemeClr val="tx1"/>
                </a:solidFill>
              </a:rPr>
              <a:t>různých úrovních organizace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	 = molekuly/buňky - populace/ekosystémy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Na každé úrovni se realizují </a:t>
            </a:r>
            <a:r>
              <a:rPr lang="cs-CZ" altLang="cs-CZ" sz="2400" b="1" u="sng">
                <a:solidFill>
                  <a:schemeClr val="tx1"/>
                </a:solidFill>
              </a:rPr>
              <a:t>základní biologické funkce</a:t>
            </a:r>
            <a:r>
              <a:rPr lang="cs-CZ" altLang="cs-CZ" sz="2400">
                <a:solidFill>
                  <a:schemeClr val="tx1"/>
                </a:solidFill>
              </a:rPr>
              <a:t> </a:t>
            </a:r>
            <a:br>
              <a:rPr lang="cs-CZ" altLang="cs-CZ" sz="2400">
                <a:solidFill>
                  <a:schemeClr val="tx1"/>
                </a:solidFill>
              </a:rPr>
            </a:br>
            <a:r>
              <a:rPr lang="cs-CZ" altLang="cs-CZ" sz="2400">
                <a:solidFill>
                  <a:schemeClr val="tx1"/>
                </a:solidFill>
              </a:rPr>
              <a:t>	= </a:t>
            </a:r>
            <a:r>
              <a:rPr lang="cs-CZ" altLang="cs-CZ" sz="2200">
                <a:solidFill>
                  <a:schemeClr val="tx1"/>
                </a:solidFill>
              </a:rPr>
              <a:t>růst / rozmnožování / interakce / metabolismus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Cíle ekotoxikologie: </a:t>
            </a:r>
            <a:br>
              <a:rPr lang="cs-CZ" altLang="cs-CZ" sz="2400" b="1">
                <a:solidFill>
                  <a:srgbClr val="FF0000"/>
                </a:solidFill>
              </a:rPr>
            </a:br>
            <a:r>
              <a:rPr lang="cs-CZ" altLang="cs-CZ" sz="2400">
                <a:solidFill>
                  <a:schemeClr val="tx1"/>
                </a:solidFill>
              </a:rPr>
              <a:t>1) poznání </a:t>
            </a:r>
            <a:r>
              <a:rPr lang="cs-CZ" altLang="cs-CZ" sz="2400" b="1" u="sng">
                <a:solidFill>
                  <a:schemeClr val="tx1"/>
                </a:solidFill>
              </a:rPr>
              <a:t>interakcí mezi životem a chemikáliemi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	… účinky na všech úrovních (mol-biol </a:t>
            </a:r>
            <a:r>
              <a:rPr lang="cs-CZ" altLang="cs-CZ" sz="22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2200">
                <a:solidFill>
                  <a:schemeClr val="tx1"/>
                </a:solidFill>
                <a:sym typeface="Wingdings" panose="05000000000000000000" pitchFamily="2" charset="2"/>
              </a:rPr>
              <a:t> populace </a:t>
            </a:r>
            <a:r>
              <a:rPr lang="cs-CZ" altLang="cs-CZ" sz="22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2200">
                <a:solidFill>
                  <a:schemeClr val="tx1"/>
                </a:solidFill>
                <a:sym typeface="Wingdings" panose="05000000000000000000" pitchFamily="2" charset="2"/>
              </a:rPr>
              <a:t> ....</a:t>
            </a:r>
            <a:r>
              <a:rPr lang="cs-CZ" altLang="cs-CZ" sz="220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cs-CZ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2) </a:t>
            </a:r>
            <a:r>
              <a:rPr lang="cs-CZ" altLang="cs-CZ" sz="2400">
                <a:solidFill>
                  <a:schemeClr val="tx1"/>
                </a:solidFill>
              </a:rPr>
              <a:t>využití poznatků pro </a:t>
            </a:r>
            <a:r>
              <a:rPr lang="cs-CZ" altLang="cs-CZ" sz="2400" b="1" u="sng">
                <a:solidFill>
                  <a:schemeClr val="tx1"/>
                </a:solidFill>
              </a:rPr>
              <a:t>racionální ochranu ekosystémů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 b="1" u="sng">
              <a:solidFill>
                <a:schemeClr val="tx1"/>
              </a:solidFill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04800" y="3810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KONCEPT EKOTOXIKOLOGIE</a:t>
            </a:r>
            <a:endParaRPr lang="cs-CZ" altLang="cs-CZ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000375"/>
            <a:ext cx="784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929294">
                    <a:alpha val="59999"/>
                  </a:srgbClr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cs-CZ" altLang="cs-CZ" b="1" u="sng" smtClean="0">
                <a:solidFill>
                  <a:srgbClr val="FF0000"/>
                </a:solidFill>
              </a:rPr>
              <a:t>Hlavní teze</a:t>
            </a:r>
            <a:r>
              <a:rPr lang="en-US" altLang="cs-CZ" b="1" u="sng" smtClean="0">
                <a:solidFill>
                  <a:srgbClr val="FF0000"/>
                </a:solidFill>
              </a:rPr>
              <a:t> </a:t>
            </a:r>
            <a:r>
              <a:rPr lang="en-US" altLang="cs-CZ" u="sng" smtClean="0">
                <a:solidFill>
                  <a:schemeClr val="tx1"/>
                </a:solidFill>
              </a:rPr>
              <a:t>ochran</a:t>
            </a:r>
            <a:r>
              <a:rPr lang="cs-CZ" altLang="cs-CZ" u="sng" smtClean="0">
                <a:solidFill>
                  <a:schemeClr val="tx1"/>
                </a:solidFill>
              </a:rPr>
              <a:t>y před toxickými látkami:</a:t>
            </a:r>
            <a:br>
              <a:rPr lang="cs-CZ" altLang="cs-CZ" u="sng" smtClean="0">
                <a:solidFill>
                  <a:schemeClr val="tx1"/>
                </a:solidFill>
              </a:rPr>
            </a:br>
            <a:r>
              <a:rPr lang="cs-CZ" altLang="cs-CZ" b="1" smtClean="0">
                <a:solidFill>
                  <a:schemeClr val="tx1"/>
                </a:solidFill>
              </a:rPr>
              <a:t>- </a:t>
            </a:r>
            <a:r>
              <a:rPr lang="cs-CZ" altLang="cs-CZ" smtClean="0">
                <a:solidFill>
                  <a:schemeClr val="tx1"/>
                </a:solidFill>
              </a:rPr>
              <a:t>Rozlišíme bezpečné a nebezpečné </a:t>
            </a:r>
            <a:r>
              <a:rPr lang="en-US" altLang="cs-CZ" smtClean="0">
                <a:solidFill>
                  <a:schemeClr val="tx1"/>
                </a:solidFill>
              </a:rPr>
              <a:t>chemick</a:t>
            </a:r>
            <a:r>
              <a:rPr lang="cs-CZ" altLang="cs-CZ" smtClean="0">
                <a:solidFill>
                  <a:schemeClr val="tx1"/>
                </a:solidFill>
              </a:rPr>
              <a:t>é látky a bezpečné budeme používat</a:t>
            </a:r>
            <a:br>
              <a:rPr lang="cs-CZ" altLang="cs-CZ" smtClean="0">
                <a:solidFill>
                  <a:schemeClr val="tx1"/>
                </a:solidFill>
              </a:rPr>
            </a:br>
            <a:r>
              <a:rPr lang="cs-CZ" altLang="cs-CZ" smtClean="0">
                <a:solidFill>
                  <a:schemeClr val="tx1"/>
                </a:solidFill>
              </a:rPr>
              <a:t>- Nebezpečné budou zakázány</a:t>
            </a:r>
            <a:r>
              <a:rPr lang="cs-CZ" altLang="cs-CZ" b="1" smtClean="0">
                <a:solidFill>
                  <a:schemeClr val="tx1"/>
                </a:solidFill>
              </a:rPr>
              <a:t/>
            </a:r>
            <a:br>
              <a:rPr lang="cs-CZ" altLang="cs-CZ" b="1" smtClean="0">
                <a:solidFill>
                  <a:schemeClr val="tx1"/>
                </a:solidFill>
              </a:rPr>
            </a:br>
            <a:r>
              <a:rPr lang="cs-CZ" altLang="cs-CZ" smtClean="0">
                <a:solidFill>
                  <a:schemeClr val="tx1"/>
                </a:solidFill>
              </a:rPr>
              <a:t/>
            </a:r>
            <a:br>
              <a:rPr lang="cs-CZ" altLang="cs-CZ" smtClean="0">
                <a:solidFill>
                  <a:schemeClr val="tx1"/>
                </a:solidFill>
              </a:rPr>
            </a:br>
            <a:r>
              <a:rPr lang="cs-CZ" altLang="cs-CZ" smtClean="0">
                <a:solidFill>
                  <a:schemeClr val="tx1"/>
                </a:solidFill>
              </a:rPr>
              <a:t/>
            </a:r>
            <a:br>
              <a:rPr lang="cs-CZ" altLang="cs-CZ" smtClean="0">
                <a:solidFill>
                  <a:schemeClr val="tx1"/>
                </a:solidFill>
              </a:rPr>
            </a:br>
            <a:r>
              <a:rPr lang="cs-CZ" altLang="cs-CZ" u="sng" smtClean="0">
                <a:solidFill>
                  <a:srgbClr val="FF0000"/>
                </a:solidFill>
              </a:rPr>
              <a:t>Problémy (řeší ekotoxikologové a navazující=politika)</a:t>
            </a:r>
            <a:br>
              <a:rPr lang="cs-CZ" altLang="cs-CZ" u="sng" smtClean="0">
                <a:solidFill>
                  <a:srgbClr val="FF0000"/>
                </a:solidFill>
              </a:rPr>
            </a:br>
            <a:r>
              <a:rPr lang="cs-CZ" altLang="cs-CZ" smtClean="0">
                <a:solidFill>
                  <a:schemeClr val="tx1"/>
                </a:solidFill>
              </a:rPr>
              <a:t>? Odlišení bezpečných látek od nebezpečných (EKOTOXIKOLOGIE)</a:t>
            </a:r>
            <a:br>
              <a:rPr lang="cs-CZ" altLang="cs-CZ" smtClean="0">
                <a:solidFill>
                  <a:schemeClr val="tx1"/>
                </a:solidFill>
              </a:rPr>
            </a:br>
            <a:r>
              <a:rPr lang="cs-CZ" altLang="cs-CZ" smtClean="0">
                <a:solidFill>
                  <a:schemeClr val="tx1"/>
                </a:solidFill>
              </a:rPr>
              <a:t/>
            </a:r>
            <a:br>
              <a:rPr lang="cs-CZ" altLang="cs-CZ" smtClean="0">
                <a:solidFill>
                  <a:schemeClr val="tx1"/>
                </a:solidFill>
              </a:rPr>
            </a:br>
            <a:r>
              <a:rPr lang="cs-CZ" altLang="cs-CZ" smtClean="0">
                <a:solidFill>
                  <a:schemeClr val="tx1"/>
                </a:solidFill>
              </a:rPr>
              <a:t>? Zákaz nebezpečných chemických látek – ekonomické a společenské dopady</a:t>
            </a:r>
            <a:br>
              <a:rPr lang="cs-CZ" altLang="cs-CZ" smtClean="0">
                <a:solidFill>
                  <a:schemeClr val="tx1"/>
                </a:solidFill>
              </a:rPr>
            </a:br>
            <a:endParaRPr lang="nl-NL" altLang="cs-CZ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0" descr="lake%20tr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806700"/>
            <a:ext cx="28575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28600"/>
            <a:ext cx="7313613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altLang="cs-CZ" sz="3200" smtClean="0"/>
              <a:t>Ekotoxikologick</a:t>
            </a:r>
            <a:r>
              <a:rPr lang="cs-CZ" altLang="cs-CZ" sz="3200" smtClean="0"/>
              <a:t>é výsledky </a:t>
            </a:r>
            <a:br>
              <a:rPr lang="cs-CZ" altLang="cs-CZ" sz="3200" smtClean="0"/>
            </a:br>
            <a:r>
              <a:rPr lang="cs-CZ" altLang="cs-CZ" sz="3200" smtClean="0"/>
              <a:t>vs. realita (ekosystémy</a:t>
            </a:r>
            <a:r>
              <a:rPr lang="en-US" altLang="cs-CZ" sz="3200" smtClean="0"/>
              <a:t>?</a:t>
            </a:r>
            <a:r>
              <a:rPr lang="cs-CZ" altLang="cs-CZ" sz="3200" smtClean="0"/>
              <a:t>)</a:t>
            </a:r>
            <a:endParaRPr lang="nl-NL" altLang="cs-CZ" sz="3200" smtClean="0"/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nl-BE" altLang="cs-CZ" smtClean="0"/>
          </a:p>
          <a:p>
            <a:pPr lvl="1"/>
            <a:endParaRPr lang="nl-NL" altLang="cs-CZ" smtClean="0"/>
          </a:p>
        </p:txBody>
      </p:sp>
      <p:pic>
        <p:nvPicPr>
          <p:cNvPr id="91141" name="Picture 6" descr="d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860800"/>
            <a:ext cx="216058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2" descr="Wetla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03400"/>
            <a:ext cx="25654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Freeform 17"/>
          <p:cNvSpPr>
            <a:spLocks/>
          </p:cNvSpPr>
          <p:nvPr/>
        </p:nvSpPr>
        <p:spPr bwMode="auto">
          <a:xfrm>
            <a:off x="1547813" y="1773238"/>
            <a:ext cx="7127875" cy="3887787"/>
          </a:xfrm>
          <a:custGeom>
            <a:avLst/>
            <a:gdLst>
              <a:gd name="T0" fmla="*/ 0 w 4490"/>
              <a:gd name="T1" fmla="*/ 0 h 2449"/>
              <a:gd name="T2" fmla="*/ 0 w 4490"/>
              <a:gd name="T3" fmla="*/ 2147483646 h 2449"/>
              <a:gd name="T4" fmla="*/ 2147483646 w 4490"/>
              <a:gd name="T5" fmla="*/ 2147483646 h 2449"/>
              <a:gd name="T6" fmla="*/ 0 60000 65536"/>
              <a:gd name="T7" fmla="*/ 0 60000 65536"/>
              <a:gd name="T8" fmla="*/ 0 60000 65536"/>
              <a:gd name="T9" fmla="*/ 0 w 4490"/>
              <a:gd name="T10" fmla="*/ 0 h 2449"/>
              <a:gd name="T11" fmla="*/ 4490 w 4490"/>
              <a:gd name="T12" fmla="*/ 2449 h 24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90" h="2449">
                <a:moveTo>
                  <a:pt x="0" y="0"/>
                </a:moveTo>
                <a:lnTo>
                  <a:pt x="0" y="2449"/>
                </a:lnTo>
                <a:lnTo>
                  <a:pt x="4490" y="2449"/>
                </a:lnTo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44" name="Text Box 20"/>
          <p:cNvSpPr txBox="1">
            <a:spLocks noChangeArrowheads="1"/>
          </p:cNvSpPr>
          <p:nvPr/>
        </p:nvSpPr>
        <p:spPr bwMode="auto">
          <a:xfrm>
            <a:off x="6084888" y="5734050"/>
            <a:ext cx="341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nl-BE" altLang="cs-CZ" sz="1600">
                <a:solidFill>
                  <a:schemeClr val="tx1"/>
                </a:solidFill>
              </a:rPr>
              <a:t>Ekologick</a:t>
            </a:r>
            <a:r>
              <a:rPr lang="cs-CZ" altLang="cs-CZ" sz="1600">
                <a:solidFill>
                  <a:schemeClr val="tx1"/>
                </a:solidFill>
              </a:rPr>
              <a:t>á relevance</a:t>
            </a:r>
            <a:endParaRPr lang="nl-NL" altLang="cs-CZ" sz="1600">
              <a:solidFill>
                <a:schemeClr val="tx1"/>
              </a:solidFill>
            </a:endParaRPr>
          </a:p>
        </p:txBody>
      </p:sp>
      <p:sp>
        <p:nvSpPr>
          <p:cNvPr id="91145" name="Text Box 21"/>
          <p:cNvSpPr txBox="1">
            <a:spLocks noChangeArrowheads="1"/>
          </p:cNvSpPr>
          <p:nvPr/>
        </p:nvSpPr>
        <p:spPr bwMode="auto">
          <a:xfrm rot="-5400000">
            <a:off x="-627063" y="1474788"/>
            <a:ext cx="341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nl-BE" altLang="cs-CZ" sz="1600">
                <a:solidFill>
                  <a:schemeClr val="tx1"/>
                </a:solidFill>
              </a:rPr>
              <a:t>1/</a:t>
            </a:r>
            <a:r>
              <a:rPr lang="cs-CZ" altLang="cs-CZ" sz="1600">
                <a:solidFill>
                  <a:schemeClr val="tx1"/>
                </a:solidFill>
              </a:rPr>
              <a:t>přesnost (Nepřesnost)</a:t>
            </a:r>
            <a:endParaRPr lang="nl-NL" altLang="cs-CZ" sz="1600">
              <a:solidFill>
                <a:schemeClr val="tx1"/>
              </a:solidFill>
            </a:endParaRPr>
          </a:p>
        </p:txBody>
      </p:sp>
      <p:sp>
        <p:nvSpPr>
          <p:cNvPr id="91146" name="TextovéPole 9"/>
          <p:cNvSpPr txBox="1">
            <a:spLocks noChangeArrowheads="1"/>
          </p:cNvSpPr>
          <p:nvPr/>
        </p:nvSpPr>
        <p:spPr bwMode="auto">
          <a:xfrm>
            <a:off x="2051050" y="1773238"/>
            <a:ext cx="3084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! NUTNÉ JSOU </a:t>
            </a:r>
            <a:br>
              <a:rPr lang="cs-CZ" altLang="cs-CZ" sz="1800" b="1">
                <a:solidFill>
                  <a:srgbClr val="FF0000"/>
                </a:solidFill>
              </a:rPr>
            </a:br>
            <a:r>
              <a:rPr lang="cs-CZ" altLang="cs-CZ" sz="1800" b="1">
                <a:solidFill>
                  <a:srgbClr val="FF0000"/>
                </a:solidFill>
              </a:rPr>
              <a:t>MODELY </a:t>
            </a:r>
            <a:r>
              <a:rPr lang="en-US" altLang="cs-CZ" sz="1800" b="1">
                <a:solidFill>
                  <a:srgbClr val="FF0000"/>
                </a:solidFill>
              </a:rPr>
              <a:t>/ EXTRAPOLACE</a:t>
            </a:r>
            <a:endParaRPr lang="cs-CZ" altLang="cs-CZ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6172200" y="4191000"/>
            <a:ext cx="16764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1295400" y="4191000"/>
            <a:ext cx="16764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3467100" y="4594225"/>
            <a:ext cx="2328863" cy="9493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76200"/>
            <a:ext cx="7313613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cs-CZ" smtClean="0"/>
              <a:t>Charakterizace rizika</a:t>
            </a: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5338763" y="3219450"/>
            <a:ext cx="2338387" cy="912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3492500" y="1916113"/>
            <a:ext cx="2354263" cy="94773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3059113" y="1989138"/>
            <a:ext cx="3187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00" tIns="50800" rIns="101600" bIns="50800">
            <a:spAutoFit/>
          </a:bodyPr>
          <a:lstStyle>
            <a:lvl1pPr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Tahoma" panose="020B0604030504040204" pitchFamily="34" charset="0"/>
              </a:rPr>
              <a:t>Definice </a:t>
            </a:r>
            <a:r>
              <a:rPr lang="en-US" altLang="cs-CZ" sz="2000">
                <a:solidFill>
                  <a:schemeClr val="bg1"/>
                </a:solidFill>
                <a:latin typeface="Tahoma" panose="020B0604030504040204" pitchFamily="34" charset="0"/>
              </a:rPr>
              <a:t/>
            </a:r>
            <a:br>
              <a:rPr lang="en-US" altLang="cs-CZ" sz="200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cs-CZ" altLang="cs-CZ" sz="2000">
                <a:solidFill>
                  <a:schemeClr val="bg1"/>
                </a:solidFill>
                <a:latin typeface="Tahoma" panose="020B0604030504040204" pitchFamily="34" charset="0"/>
              </a:rPr>
              <a:t>nebezpečn</a:t>
            </a:r>
            <a:r>
              <a:rPr lang="en-US" altLang="cs-CZ" sz="2000">
                <a:solidFill>
                  <a:schemeClr val="bg1"/>
                </a:solidFill>
                <a:latin typeface="Tahoma" panose="020B0604030504040204" pitchFamily="34" charset="0"/>
              </a:rPr>
              <a:t>o</a:t>
            </a:r>
            <a:r>
              <a:rPr lang="cs-CZ" altLang="cs-CZ" sz="2000">
                <a:solidFill>
                  <a:schemeClr val="bg1"/>
                </a:solidFill>
                <a:latin typeface="Tahoma" panose="020B0604030504040204" pitchFamily="34" charset="0"/>
              </a:rPr>
              <a:t>sti</a:t>
            </a:r>
            <a:endParaRPr lang="nl-BE" altLang="cs-CZ" sz="20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1547813" y="3141663"/>
            <a:ext cx="25638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00" tIns="50800" rIns="101600" bIns="50800">
            <a:spAutoFit/>
          </a:bodyPr>
          <a:lstStyle>
            <a:lvl1pPr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cs-CZ" altLang="cs-CZ" sz="2000">
                <a:solidFill>
                  <a:schemeClr val="tx1"/>
                </a:solidFill>
                <a:latin typeface="Tahoma" panose="020B0604030504040204" pitchFamily="34" charset="0"/>
              </a:rPr>
              <a:t>EXPOZICE</a:t>
            </a:r>
            <a:endParaRPr lang="nl-BE" altLang="cs-CZ" sz="20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5218113" y="3241675"/>
            <a:ext cx="271938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00" tIns="50800" rIns="101600" bIns="50800">
            <a:spAutoFit/>
          </a:bodyPr>
          <a:lstStyle>
            <a:lvl1pPr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cs-CZ" altLang="cs-CZ" sz="2000">
                <a:solidFill>
                  <a:schemeClr val="tx1"/>
                </a:solidFill>
                <a:latin typeface="Tahoma" panose="020B0604030504040204" pitchFamily="34" charset="0"/>
              </a:rPr>
              <a:t>ÚČINEK</a:t>
            </a:r>
            <a:endParaRPr lang="nl-BE" altLang="cs-CZ" sz="20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1235075" y="3516313"/>
            <a:ext cx="30511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00" tIns="50800" rIns="101600" bIns="50800">
            <a:spAutoFit/>
          </a:bodyPr>
          <a:lstStyle>
            <a:lvl1pPr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nl-BE" altLang="cs-CZ" sz="1400" b="1">
                <a:solidFill>
                  <a:srgbClr val="FF0000"/>
                </a:solidFill>
                <a:latin typeface="Tahoma" panose="020B0604030504040204" pitchFamily="34" charset="0"/>
              </a:rPr>
              <a:t>PEC</a:t>
            </a:r>
            <a:br>
              <a:rPr lang="nl-BE" altLang="cs-CZ" sz="1400" b="1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nl-BE" altLang="cs-CZ" sz="1400" b="1" i="1">
                <a:solidFill>
                  <a:srgbClr val="FF0000"/>
                </a:solidFill>
                <a:latin typeface="Tahoma" panose="020B0604030504040204" pitchFamily="34" charset="0"/>
              </a:rPr>
              <a:t>Predicted Env. Concentr.</a:t>
            </a:r>
            <a:r>
              <a:rPr lang="nl-BE" altLang="cs-CZ" sz="2000">
                <a:solidFill>
                  <a:schemeClr val="tx1"/>
                </a:solidFill>
                <a:latin typeface="Tahoma" panose="020B0604030504040204" pitchFamily="34" charset="0"/>
              </a:rPr>
              <a:t>	</a:t>
            </a:r>
          </a:p>
        </p:txBody>
      </p:sp>
      <p:sp>
        <p:nvSpPr>
          <p:cNvPr id="93196" name="Rectangle 13"/>
          <p:cNvSpPr>
            <a:spLocks noChangeArrowheads="1"/>
          </p:cNvSpPr>
          <p:nvPr/>
        </p:nvSpPr>
        <p:spPr bwMode="auto">
          <a:xfrm>
            <a:off x="2771775" y="4652963"/>
            <a:ext cx="37544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00" tIns="50800" rIns="101600" bIns="50800">
            <a:spAutoFit/>
          </a:bodyPr>
          <a:lstStyle>
            <a:lvl1pPr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Tahoma" panose="020B0604030504040204" pitchFamily="34" charset="0"/>
              </a:rPr>
              <a:t>RIZIKO</a:t>
            </a:r>
            <a:r>
              <a:rPr lang="en-US" altLang="cs-CZ" sz="2000">
                <a:solidFill>
                  <a:schemeClr val="bg1"/>
                </a:solidFill>
                <a:latin typeface="Tahoma" panose="020B0604030504040204" pitchFamily="34" charset="0"/>
              </a:rPr>
              <a:t> ?</a:t>
            </a:r>
            <a:endParaRPr lang="nl-BE" altLang="cs-CZ" sz="200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nl-BE" altLang="cs-CZ" sz="2000">
                <a:solidFill>
                  <a:schemeClr val="bg1"/>
                </a:solidFill>
                <a:latin typeface="Tahoma" panose="020B0604030504040204" pitchFamily="34" charset="0"/>
              </a:rPr>
              <a:t>PEC/PNEC</a:t>
            </a:r>
          </a:p>
        </p:txBody>
      </p:sp>
      <p:sp>
        <p:nvSpPr>
          <p:cNvPr id="93197" name="Rectangle 14"/>
          <p:cNvSpPr>
            <a:spLocks noChangeArrowheads="1"/>
          </p:cNvSpPr>
          <p:nvPr/>
        </p:nvSpPr>
        <p:spPr bwMode="auto">
          <a:xfrm>
            <a:off x="1619250" y="3240088"/>
            <a:ext cx="2338388" cy="8715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93198" name="Freeform 15"/>
          <p:cNvSpPr>
            <a:spLocks/>
          </p:cNvSpPr>
          <p:nvPr/>
        </p:nvSpPr>
        <p:spPr bwMode="auto">
          <a:xfrm>
            <a:off x="2787650" y="2308225"/>
            <a:ext cx="695325" cy="762000"/>
          </a:xfrm>
          <a:custGeom>
            <a:avLst/>
            <a:gdLst>
              <a:gd name="T0" fmla="*/ 2147483646 w 469"/>
              <a:gd name="T1" fmla="*/ 0 h 445"/>
              <a:gd name="T2" fmla="*/ 0 w 469"/>
              <a:gd name="T3" fmla="*/ 0 h 445"/>
              <a:gd name="T4" fmla="*/ 0 w 469"/>
              <a:gd name="T5" fmla="*/ 2147483646 h 445"/>
              <a:gd name="T6" fmla="*/ 0 60000 65536"/>
              <a:gd name="T7" fmla="*/ 0 60000 65536"/>
              <a:gd name="T8" fmla="*/ 0 60000 65536"/>
              <a:gd name="T9" fmla="*/ 0 w 469"/>
              <a:gd name="T10" fmla="*/ 0 h 445"/>
              <a:gd name="T11" fmla="*/ 469 w 469"/>
              <a:gd name="T12" fmla="*/ 445 h 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9" h="445">
                <a:moveTo>
                  <a:pt x="468" y="0"/>
                </a:moveTo>
                <a:lnTo>
                  <a:pt x="0" y="0"/>
                </a:lnTo>
                <a:lnTo>
                  <a:pt x="0" y="44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199" name="Freeform 16"/>
          <p:cNvSpPr>
            <a:spLocks/>
          </p:cNvSpPr>
          <p:nvPr/>
        </p:nvSpPr>
        <p:spPr bwMode="auto">
          <a:xfrm>
            <a:off x="5815013" y="2266950"/>
            <a:ext cx="695325" cy="762000"/>
          </a:xfrm>
          <a:custGeom>
            <a:avLst/>
            <a:gdLst>
              <a:gd name="T0" fmla="*/ 0 w 469"/>
              <a:gd name="T1" fmla="*/ 0 h 445"/>
              <a:gd name="T2" fmla="*/ 2147483646 w 469"/>
              <a:gd name="T3" fmla="*/ 0 h 445"/>
              <a:gd name="T4" fmla="*/ 2147483646 w 469"/>
              <a:gd name="T5" fmla="*/ 2147483646 h 445"/>
              <a:gd name="T6" fmla="*/ 0 60000 65536"/>
              <a:gd name="T7" fmla="*/ 0 60000 65536"/>
              <a:gd name="T8" fmla="*/ 0 60000 65536"/>
              <a:gd name="T9" fmla="*/ 0 w 469"/>
              <a:gd name="T10" fmla="*/ 0 h 445"/>
              <a:gd name="T11" fmla="*/ 469 w 469"/>
              <a:gd name="T12" fmla="*/ 445 h 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9" h="445">
                <a:moveTo>
                  <a:pt x="0" y="0"/>
                </a:moveTo>
                <a:lnTo>
                  <a:pt x="468" y="0"/>
                </a:lnTo>
                <a:lnTo>
                  <a:pt x="468" y="44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200" name="Freeform 17"/>
          <p:cNvSpPr>
            <a:spLocks/>
          </p:cNvSpPr>
          <p:nvPr/>
        </p:nvSpPr>
        <p:spPr bwMode="auto">
          <a:xfrm>
            <a:off x="2770188" y="4117975"/>
            <a:ext cx="561975" cy="476250"/>
          </a:xfrm>
          <a:custGeom>
            <a:avLst/>
            <a:gdLst>
              <a:gd name="T0" fmla="*/ 0 w 409"/>
              <a:gd name="T1" fmla="*/ 0 h 409"/>
              <a:gd name="T2" fmla="*/ 2147483646 w 409"/>
              <a:gd name="T3" fmla="*/ 2147483646 h 409"/>
              <a:gd name="T4" fmla="*/ 0 60000 65536"/>
              <a:gd name="T5" fmla="*/ 0 60000 65536"/>
              <a:gd name="T6" fmla="*/ 0 w 409"/>
              <a:gd name="T7" fmla="*/ 0 h 409"/>
              <a:gd name="T8" fmla="*/ 409 w 409"/>
              <a:gd name="T9" fmla="*/ 409 h 4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9" h="409">
                <a:moveTo>
                  <a:pt x="0" y="0"/>
                </a:moveTo>
                <a:lnTo>
                  <a:pt x="408" y="408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201" name="Freeform 18"/>
          <p:cNvSpPr>
            <a:spLocks/>
          </p:cNvSpPr>
          <p:nvPr/>
        </p:nvSpPr>
        <p:spPr bwMode="auto">
          <a:xfrm>
            <a:off x="5838825" y="4137025"/>
            <a:ext cx="561975" cy="490538"/>
          </a:xfrm>
          <a:custGeom>
            <a:avLst/>
            <a:gdLst>
              <a:gd name="T0" fmla="*/ 2147483646 w 409"/>
              <a:gd name="T1" fmla="*/ 0 h 409"/>
              <a:gd name="T2" fmla="*/ 0 w 409"/>
              <a:gd name="T3" fmla="*/ 2147483646 h 409"/>
              <a:gd name="T4" fmla="*/ 0 60000 65536"/>
              <a:gd name="T5" fmla="*/ 0 60000 65536"/>
              <a:gd name="T6" fmla="*/ 0 w 409"/>
              <a:gd name="T7" fmla="*/ 0 h 409"/>
              <a:gd name="T8" fmla="*/ 409 w 409"/>
              <a:gd name="T9" fmla="*/ 409 h 4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9" h="409">
                <a:moveTo>
                  <a:pt x="408" y="0"/>
                </a:moveTo>
                <a:lnTo>
                  <a:pt x="0" y="408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47813" y="4365625"/>
            <a:ext cx="1176337" cy="1447800"/>
            <a:chOff x="3840" y="1872"/>
            <a:chExt cx="673" cy="1438"/>
          </a:xfrm>
        </p:grpSpPr>
        <p:pic>
          <p:nvPicPr>
            <p:cNvPr id="93211" name="Picture 20" descr="pe03019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208"/>
              <a:ext cx="673" cy="1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12" name="Text Box 21"/>
            <p:cNvSpPr txBox="1">
              <a:spLocks noChangeArrowheads="1"/>
            </p:cNvSpPr>
            <p:nvPr/>
          </p:nvSpPr>
          <p:spPr bwMode="auto">
            <a:xfrm>
              <a:off x="3984" y="1872"/>
              <a:ext cx="479" cy="454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fr-BE" altLang="cs-CZ" sz="2400">
                  <a:solidFill>
                    <a:schemeClr val="tx1"/>
                  </a:solidFill>
                  <a:latin typeface="Tahoma" panose="020B0604030504040204" pitchFamily="34" charset="0"/>
                </a:rPr>
                <a:t>&gt; 1</a:t>
              </a:r>
              <a:endParaRPr lang="en-GB" altLang="cs-CZ" sz="240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6443663" y="4292600"/>
            <a:ext cx="1147762" cy="1371600"/>
            <a:chOff x="5232" y="1872"/>
            <a:chExt cx="636" cy="1431"/>
          </a:xfrm>
        </p:grpSpPr>
        <p:pic>
          <p:nvPicPr>
            <p:cNvPr id="93209" name="Picture 23" descr="pe03020_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2256"/>
              <a:ext cx="636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10" name="Text Box 24"/>
            <p:cNvSpPr txBox="1">
              <a:spLocks noChangeArrowheads="1"/>
            </p:cNvSpPr>
            <p:nvPr/>
          </p:nvSpPr>
          <p:spPr bwMode="auto">
            <a:xfrm>
              <a:off x="5328" y="1872"/>
              <a:ext cx="480" cy="477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fr-BE" altLang="cs-CZ" sz="2400">
                  <a:solidFill>
                    <a:schemeClr val="tx1"/>
                  </a:solidFill>
                  <a:latin typeface="Tahoma" panose="020B0604030504040204" pitchFamily="34" charset="0"/>
                </a:rPr>
                <a:t>&lt; 1</a:t>
              </a:r>
              <a:endParaRPr lang="en-GB" altLang="cs-CZ" sz="240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93204" name="Line 25"/>
          <p:cNvSpPr>
            <a:spLocks noChangeShapeType="1"/>
          </p:cNvSpPr>
          <p:nvPr/>
        </p:nvSpPr>
        <p:spPr bwMode="auto">
          <a:xfrm flipH="1">
            <a:off x="2925763" y="5051425"/>
            <a:ext cx="5413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93205" name="Line 26"/>
          <p:cNvSpPr>
            <a:spLocks noChangeShapeType="1"/>
          </p:cNvSpPr>
          <p:nvPr/>
        </p:nvSpPr>
        <p:spPr bwMode="auto">
          <a:xfrm>
            <a:off x="5770563" y="5051425"/>
            <a:ext cx="5413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93206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17526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Picture 31"/>
          <p:cNvPicPr>
            <a:picLocks noChangeAspect="1" noChangeArrowheads="1"/>
          </p:cNvPicPr>
          <p:nvPr/>
        </p:nvPicPr>
        <p:blipFill>
          <a:blip r:embed="rId6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16764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08" name="Rectangle 11"/>
          <p:cNvSpPr>
            <a:spLocks noChangeArrowheads="1"/>
          </p:cNvSpPr>
          <p:nvPr/>
        </p:nvSpPr>
        <p:spPr bwMode="auto">
          <a:xfrm>
            <a:off x="5143500" y="3587750"/>
            <a:ext cx="30511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00" tIns="50800" rIns="101600" bIns="50800">
            <a:spAutoFit/>
          </a:bodyPr>
          <a:lstStyle>
            <a:lvl1pPr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nl-BE" altLang="cs-CZ" sz="1400" b="1">
                <a:solidFill>
                  <a:srgbClr val="FF0000"/>
                </a:solidFill>
                <a:latin typeface="Tahoma" panose="020B0604030504040204" pitchFamily="34" charset="0"/>
              </a:rPr>
              <a:t>PNEC</a:t>
            </a:r>
            <a:br>
              <a:rPr lang="nl-BE" altLang="cs-CZ" sz="1400" b="1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nl-BE" altLang="cs-CZ" sz="1400" b="1" i="1">
                <a:solidFill>
                  <a:srgbClr val="FF0000"/>
                </a:solidFill>
                <a:latin typeface="Tahoma" panose="020B0604030504040204" pitchFamily="34" charset="0"/>
              </a:rPr>
              <a:t>Predicted No Effect Concentr.</a:t>
            </a:r>
            <a:r>
              <a:rPr lang="nl-BE" altLang="cs-CZ" sz="2000">
                <a:solidFill>
                  <a:schemeClr val="tx1"/>
                </a:solidFill>
                <a:latin typeface="Tahoma" panose="020B0604030504040204" pitchFamily="34" charset="0"/>
              </a:rPr>
              <a:t>	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Řízení rizika</a:t>
            </a:r>
            <a:endParaRPr lang="en-GB" altLang="cs-CZ" smtClean="0"/>
          </a:p>
        </p:txBody>
      </p:sp>
      <p:sp>
        <p:nvSpPr>
          <p:cNvPr id="30" name="Zástupný symbol pro obsah 2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 smtClean="0"/>
              <a:t>Riziko prokázáno? ANO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Řízení - jak mu lze předejít, resp. omezit jeho dopady (úplně eliminovat)?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smtClean="0"/>
              <a:t>Preventivní kroky (omezení úniků chemických látek do prostředí)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 smtClean="0"/>
              <a:t>Uzavřené nakládání (průmyslové chemikálie)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 smtClean="0"/>
              <a:t>Zákaz používání (olovo v benzínu)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 smtClean="0"/>
              <a:t>Legislativní postihy - pokuty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smtClean="0"/>
              <a:t>Nápravy škod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 err="1" smtClean="0"/>
              <a:t>Remediace</a:t>
            </a:r>
            <a:r>
              <a:rPr lang="cs-CZ" dirty="0" smtClean="0"/>
              <a:t> apod.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0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1" t="28963" r="17987" b="27505"/>
          <a:stretch>
            <a:fillRect/>
          </a:stretch>
        </p:blipFill>
        <p:spPr bwMode="auto">
          <a:xfrm>
            <a:off x="2971800" y="131763"/>
            <a:ext cx="5737225" cy="6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Nadpis 3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314325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cs-CZ" smtClean="0"/>
              <a:t>REALITA </a:t>
            </a:r>
            <a:r>
              <a:rPr lang="cs-CZ" altLang="cs-CZ" smtClean="0"/>
              <a:t>= LIMITY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263525" y="533400"/>
            <a:ext cx="86772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Náplň studia ekotoxikologie souvisí s požadovaným cílem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(co chceme poznat ?)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 b="1">
              <a:solidFill>
                <a:srgbClr val="FF33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rgbClr val="FF3300"/>
                </a:solidFill>
              </a:rPr>
              <a:t>Ekotoxikologie studuje efekty na živé složky v ekosystémech</a:t>
            </a:r>
            <a:endParaRPr lang="cs-CZ" altLang="cs-CZ" sz="2400">
              <a:solidFill>
                <a:schemeClr val="accent2"/>
              </a:solidFill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81000" y="2492375"/>
            <a:ext cx="8534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RETROSPEKTIVNÍ přístup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	- studie reálných ekosystémů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	- studie poškození v minulosti, odhady pro budoucnost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	- srovnání poškozený/zdravý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PROSPEKTIVNÍ přístup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	- laboratorní studie efektů „nových“ chemikálií a směsí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	- studie v simulovaných </a:t>
            </a:r>
            <a:r>
              <a:rPr lang="cs-CZ" altLang="cs-CZ" sz="2400" i="1">
                <a:solidFill>
                  <a:schemeClr val="tx1"/>
                </a:solidFill>
              </a:rPr>
              <a:t>mikro/mezo</a:t>
            </a:r>
            <a:r>
              <a:rPr lang="cs-CZ" altLang="cs-CZ" sz="2400">
                <a:solidFill>
                  <a:schemeClr val="tx1"/>
                </a:solidFill>
              </a:rPr>
              <a:t> ekosystémech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	- </a:t>
            </a:r>
            <a:r>
              <a:rPr lang="cs-CZ" altLang="cs-CZ" sz="2400" b="1" u="sng">
                <a:solidFill>
                  <a:schemeClr val="tx1"/>
                </a:solidFill>
              </a:rPr>
              <a:t>předpovědi efektů</a:t>
            </a:r>
            <a:r>
              <a:rPr lang="cs-CZ" altLang="cs-CZ" sz="2400">
                <a:solidFill>
                  <a:schemeClr val="tx1"/>
                </a:solidFill>
              </a:rPr>
              <a:t> v ekosystémech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ChangeArrowheads="1"/>
          </p:cNvSpPr>
          <p:nvPr/>
        </p:nvSpPr>
        <p:spPr bwMode="auto">
          <a:xfrm>
            <a:off x="304800" y="3810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Krátká historie chemického věku</a:t>
            </a:r>
            <a:endParaRPr lang="cs-CZ" altLang="cs-CZ" sz="2400">
              <a:solidFill>
                <a:schemeClr val="tx1"/>
              </a:solidFill>
            </a:endParaRPr>
          </a:p>
        </p:txBody>
      </p:sp>
      <p:pic>
        <p:nvPicPr>
          <p:cNvPr id="101379" name="Picture 4" descr="M:\blaha\PREDNES_BK\figs\katastrofa_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4648200" cy="306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5" descr="M:\blaha\PREDNES_BK\figs\hurik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09838"/>
            <a:ext cx="4648200" cy="3298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304800" y="981075"/>
            <a:ext cx="8610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u="sng">
                <a:solidFill>
                  <a:schemeClr val="tx1"/>
                </a:solidFill>
              </a:rPr>
              <a:t>Chemický věk - odhady pro současnost: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užívá se </a:t>
            </a:r>
            <a:r>
              <a:rPr lang="en-US" altLang="cs-CZ" sz="2200">
                <a:solidFill>
                  <a:schemeClr val="tx1"/>
                </a:solidFill>
              </a:rPr>
              <a:t>~ </a:t>
            </a:r>
            <a:r>
              <a:rPr lang="cs-CZ" altLang="cs-CZ" sz="2200">
                <a:solidFill>
                  <a:schemeClr val="tx1"/>
                </a:solidFill>
              </a:rPr>
              <a:t>70 000 různých umělých chemikálií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každý rok 200-1000 nových chemikálií uvedeno na trh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u="sng">
                <a:solidFill>
                  <a:schemeClr val="tx1"/>
                </a:solidFill>
              </a:rPr>
              <a:t>Od pradávna - člověk produkuje ODPAD:</a:t>
            </a:r>
            <a:endParaRPr lang="cs-CZ" altLang="cs-CZ" sz="24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pravěk/starověk/středověk  - vypouštění/ukládání přímo do vodních toků/jezer/moří, nebo do jímek a na skládky, spalování přímo v sídlech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větší komunity - problém: př. Atheny 500 př.Kr. - zákon o možnosti ukládání odpadu pouze mimo zdi města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! složení odpadu - přírodní / přirozená degradace ...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u="sng">
                <a:solidFill>
                  <a:schemeClr val="tx1"/>
                </a:solidFill>
              </a:rPr>
              <a:t>Průmyslová revoluce:</a:t>
            </a:r>
            <a:endParaRPr lang="cs-CZ" altLang="cs-CZ" sz="24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stěhování lidí do měst - velká centra/problém s odpady i znečištěním prostředí</a:t>
            </a: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04800" y="3810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Krátká historie chemického věku</a:t>
            </a:r>
            <a:endParaRPr lang="cs-CZ" altLang="cs-CZ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04800" y="981075"/>
            <a:ext cx="86106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u="sng">
                <a:solidFill>
                  <a:schemeClr val="tx1"/>
                </a:solidFill>
              </a:rPr>
              <a:t>Průmyslová revoluce</a:t>
            </a:r>
            <a:endParaRPr lang="cs-CZ" altLang="cs-CZ" sz="24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>
                <a:solidFill>
                  <a:schemeClr val="tx1"/>
                </a:solidFill>
              </a:rPr>
              <a:t>první informace o znečištění - používání uhlí</a:t>
            </a:r>
            <a:r>
              <a:rPr lang="en-US" altLang="cs-CZ" sz="2200">
                <a:solidFill>
                  <a:schemeClr val="tx1"/>
                </a:solidFill>
              </a:rPr>
              <a:t>, p</a:t>
            </a:r>
            <a:r>
              <a:rPr lang="cs-CZ" altLang="cs-CZ" sz="2200">
                <a:solidFill>
                  <a:schemeClr val="tx1"/>
                </a:solidFill>
              </a:rPr>
              <a:t>ř. Londýnský doktor Percival Pott již v polovině 18. století poznal souvislost mezi vzrůstem rakoviny a znečištěním ovzduší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na počátku 20.stol. - uvedení nafty a její rafinace -</a:t>
            </a:r>
            <a:r>
              <a:rPr lang="en-US" altLang="cs-CZ" sz="2200">
                <a:solidFill>
                  <a:schemeClr val="tx1"/>
                </a:solidFill>
              </a:rPr>
              <a:t>&gt; nov</a:t>
            </a:r>
            <a:r>
              <a:rPr lang="cs-CZ" altLang="cs-CZ" sz="2200">
                <a:solidFill>
                  <a:schemeClr val="tx1"/>
                </a:solidFill>
              </a:rPr>
              <a:t>é látky pro průmysl (PCBs, CFCs ...)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v 20. letech - zavedení olova jako antidetonátoru do motorů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- 1913 - první velkovýroba umělých dusíkatých hnojiv 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>
                <a:solidFill>
                  <a:schemeClr val="tx1"/>
                </a:solidFill>
              </a:rPr>
              <a:t> velkou skupinou biocidy - zejm. pesticidy a herbicidy - př. DDT, problémy s nespecifitou (zabíjení „necílových“ organismů) a nepředvídatelnými </a:t>
            </a:r>
            <a:r>
              <a:rPr lang="en-US" altLang="cs-CZ" sz="2200">
                <a:solidFill>
                  <a:schemeClr val="tx1"/>
                </a:solidFill>
              </a:rPr>
              <a:t>efekt</a:t>
            </a:r>
            <a:r>
              <a:rPr lang="cs-CZ" altLang="cs-CZ" sz="2200">
                <a:solidFill>
                  <a:schemeClr val="tx1"/>
                </a:solidFill>
              </a:rPr>
              <a:t>y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další rozvoj průmyslu od konce II. světové války - podstatné zvýšení produkce těžkých kovů (Hg, Cd ...), př. Hg - Minamata</a:t>
            </a: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304800" y="3810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Krátká historie chemického věku</a:t>
            </a:r>
            <a:endParaRPr lang="cs-CZ" altLang="cs-CZ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457200" y="381000"/>
            <a:ext cx="82296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929294">
                    <a:alpha val="59999"/>
                  </a:srgbClr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3000" smtClean="0">
                <a:solidFill>
                  <a:schemeClr val="tx1"/>
                </a:solidFill>
                <a:latin typeface="Tahoma" panose="020B0604030504040204" pitchFamily="34" charset="0"/>
              </a:rPr>
              <a:t>Současnost: nebezpečné c</a:t>
            </a:r>
            <a:r>
              <a:rPr lang="en-US" altLang="cs-CZ" sz="3000" smtClean="0">
                <a:solidFill>
                  <a:schemeClr val="tx1"/>
                </a:solidFill>
                <a:latin typeface="Tahoma" panose="020B0604030504040204" pitchFamily="34" charset="0"/>
              </a:rPr>
              <a:t>hemick</a:t>
            </a:r>
            <a:r>
              <a:rPr lang="cs-CZ" altLang="cs-CZ" sz="3000" smtClean="0">
                <a:solidFill>
                  <a:schemeClr val="tx1"/>
                </a:solidFill>
                <a:latin typeface="Tahoma" panose="020B0604030504040204" pitchFamily="34" charset="0"/>
              </a:rPr>
              <a:t>é látky </a:t>
            </a:r>
            <a:br>
              <a:rPr lang="cs-CZ" altLang="cs-CZ" sz="3000" smtClean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cs-CZ" altLang="cs-CZ" sz="3000" smtClean="0">
                <a:solidFill>
                  <a:schemeClr val="tx1"/>
                </a:solidFill>
                <a:latin typeface="Tahoma" panose="020B0604030504040204" pitchFamily="34" charset="0"/>
              </a:rPr>
              <a:t>… „toxicita není smrt“</a:t>
            </a:r>
            <a:endParaRPr lang="nl-NL" altLang="cs-CZ" sz="3000" smtClean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1966913"/>
            <a:ext cx="3541712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ICROCYSTIS_20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981200"/>
            <a:ext cx="15986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planktothrix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špenát1_new2"/>
          <p:cNvPicPr>
            <a:picLocks noChangeAspect="1" noChangeArrowheads="1"/>
          </p:cNvPicPr>
          <p:nvPr/>
        </p:nvPicPr>
        <p:blipFill>
          <a:blip r:embed="rId6">
            <a:lum bright="-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00200"/>
            <a:ext cx="28082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910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6200" y="76200"/>
            <a:ext cx="4506913" cy="6661150"/>
            <a:chOff x="48" y="48"/>
            <a:chExt cx="2839" cy="4196"/>
          </a:xfrm>
        </p:grpSpPr>
        <p:pic>
          <p:nvPicPr>
            <p:cNvPr id="1075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44"/>
              <a:ext cx="1687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2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432"/>
              <a:ext cx="96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0580" name="Rectangle 4"/>
            <p:cNvSpPr>
              <a:spLocks noChangeArrowheads="1"/>
            </p:cNvSpPr>
            <p:nvPr/>
          </p:nvSpPr>
          <p:spPr bwMode="auto">
            <a:xfrm>
              <a:off x="480" y="48"/>
              <a:ext cx="2016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3200"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rPr>
                <a:t>1962</a:t>
              </a:r>
            </a:p>
          </p:txBody>
        </p:sp>
        <p:pic>
          <p:nvPicPr>
            <p:cNvPr id="10753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" y="2448"/>
              <a:ext cx="1494" cy="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1" name="Text Box 6"/>
            <p:cNvSpPr txBox="1">
              <a:spLocks noChangeArrowheads="1"/>
            </p:cNvSpPr>
            <p:nvPr/>
          </p:nvSpPr>
          <p:spPr bwMode="auto">
            <a:xfrm>
              <a:off x="48" y="4032"/>
              <a:ext cx="240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cs-CZ" sz="1600">
                  <a:solidFill>
                    <a:schemeClr val="tx1"/>
                  </a:solidFill>
                  <a:latin typeface="Tahoma" panose="020B0604030504040204" pitchFamily="34" charset="0"/>
                </a:rPr>
                <a:t>© Patuxent Wildlife Refuge, MA, USA</a:t>
              </a:r>
            </a:p>
          </p:txBody>
        </p:sp>
      </p:grpSp>
      <p:grpSp>
        <p:nvGrpSpPr>
          <p:cNvPr id="107523" name="Group 7"/>
          <p:cNvGrpSpPr>
            <a:grpSpLocks/>
          </p:cNvGrpSpPr>
          <p:nvPr/>
        </p:nvGrpSpPr>
        <p:grpSpPr bwMode="auto">
          <a:xfrm>
            <a:off x="5181600" y="381000"/>
            <a:ext cx="3810000" cy="6356350"/>
            <a:chOff x="3264" y="240"/>
            <a:chExt cx="2400" cy="4004"/>
          </a:xfrm>
        </p:grpSpPr>
        <p:pic>
          <p:nvPicPr>
            <p:cNvPr id="10752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"/>
            <a:stretch>
              <a:fillRect/>
            </a:stretch>
          </p:blipFill>
          <p:spPr bwMode="auto">
            <a:xfrm>
              <a:off x="3540" y="1152"/>
              <a:ext cx="207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25" name="Text Box 9"/>
            <p:cNvSpPr txBox="1">
              <a:spLocks noChangeArrowheads="1"/>
            </p:cNvSpPr>
            <p:nvPr/>
          </p:nvSpPr>
          <p:spPr bwMode="auto">
            <a:xfrm>
              <a:off x="3264" y="4032"/>
              <a:ext cx="240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cs-CZ" sz="1600">
                  <a:solidFill>
                    <a:schemeClr val="tx1"/>
                  </a:solidFill>
                  <a:latin typeface="Tahoma" panose="020B0604030504040204" pitchFamily="34" charset="0"/>
                </a:rPr>
                <a:t>http://www2.ucsc.edu/scpbrg/</a:t>
              </a:r>
            </a:p>
          </p:txBody>
        </p:sp>
        <p:pic>
          <p:nvPicPr>
            <p:cNvPr id="10752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40"/>
              <a:ext cx="1344" cy="8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6400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Tahoma" panose="020B0604030504040204" pitchFamily="34" charset="0"/>
              </a:rPr>
              <a:t>Bitman et al. </a:t>
            </a:r>
            <a:r>
              <a:rPr lang="cs-CZ" altLang="cs-CZ" sz="2200" i="1">
                <a:solidFill>
                  <a:schemeClr val="tx1"/>
                </a:solidFill>
                <a:latin typeface="Tahoma" panose="020B0604030504040204" pitchFamily="34" charset="0"/>
              </a:rPr>
              <a:t>Science</a:t>
            </a:r>
            <a:r>
              <a:rPr lang="cs-CZ" altLang="cs-CZ" sz="2200">
                <a:solidFill>
                  <a:schemeClr val="tx1"/>
                </a:solidFill>
                <a:latin typeface="Tahoma" panose="020B0604030504040204" pitchFamily="34" charset="0"/>
              </a:rPr>
              <a:t> 1970, 168(3931): 594</a:t>
            </a:r>
          </a:p>
        </p:txBody>
      </p:sp>
      <p:grpSp>
        <p:nvGrpSpPr>
          <p:cNvPr id="109571" name="Group 3"/>
          <p:cNvGrpSpPr>
            <a:grpSpLocks/>
          </p:cNvGrpSpPr>
          <p:nvPr/>
        </p:nvGrpSpPr>
        <p:grpSpPr bwMode="auto">
          <a:xfrm>
            <a:off x="457200" y="838200"/>
            <a:ext cx="7696200" cy="2178050"/>
            <a:chOff x="288" y="528"/>
            <a:chExt cx="4848" cy="1372"/>
          </a:xfrm>
        </p:grpSpPr>
        <p:pic>
          <p:nvPicPr>
            <p:cNvPr id="10957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576"/>
              <a:ext cx="1344" cy="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80" name="Text Box 5"/>
            <p:cNvSpPr txBox="1">
              <a:spLocks noChangeArrowheads="1"/>
            </p:cNvSpPr>
            <p:nvPr/>
          </p:nvSpPr>
          <p:spPr bwMode="auto">
            <a:xfrm>
              <a:off x="1728" y="528"/>
              <a:ext cx="340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  <a:t>Biochemie:</a:t>
              </a:r>
              <a:r>
                <a:rPr lang="cs-CZ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  <a:t> </a:t>
              </a:r>
              <a:br>
                <a:rPr lang="cs-CZ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</a:br>
              <a:r>
                <a:rPr lang="cs-CZ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  <a:t>ptačí k</a:t>
              </a:r>
              <a:r>
                <a:rPr lang="en-US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  <a:t>arbon</a:t>
              </a:r>
              <a:r>
                <a:rPr lang="cs-CZ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  <a:t>átdehydratáza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81000" y="3595688"/>
            <a:ext cx="3429000" cy="2881312"/>
            <a:chOff x="240" y="2265"/>
            <a:chExt cx="2160" cy="1815"/>
          </a:xfrm>
        </p:grpSpPr>
        <p:pic>
          <p:nvPicPr>
            <p:cNvPr id="10957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t="41270" r="4326" b="4762"/>
            <a:stretch>
              <a:fillRect/>
            </a:stretch>
          </p:blipFill>
          <p:spPr bwMode="auto">
            <a:xfrm>
              <a:off x="240" y="2553"/>
              <a:ext cx="2016" cy="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78" name="Text Box 8"/>
            <p:cNvSpPr txBox="1">
              <a:spLocks noChangeArrowheads="1"/>
            </p:cNvSpPr>
            <p:nvPr/>
          </p:nvSpPr>
          <p:spPr bwMode="auto">
            <a:xfrm>
              <a:off x="240" y="2265"/>
              <a:ext cx="216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  <a:t>In vivo</a:t>
              </a:r>
              <a:r>
                <a:rPr lang="en-US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  <a:t>: </a:t>
              </a:r>
              <a:r>
                <a:rPr lang="cs-CZ" altLang="cs-CZ" sz="2200">
                  <a:solidFill>
                    <a:schemeClr val="tx1"/>
                  </a:solidFill>
                  <a:latin typeface="Tahoma" panose="020B0604030504040204" pitchFamily="34" charset="0"/>
                </a:rPr>
                <a:t>měknutí vajíček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181600" y="1905000"/>
            <a:ext cx="3886200" cy="4724400"/>
            <a:chOff x="3264" y="1200"/>
            <a:chExt cx="2448" cy="2976"/>
          </a:xfrm>
        </p:grpSpPr>
        <p:pic>
          <p:nvPicPr>
            <p:cNvPr id="109575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25"/>
            <a:stretch>
              <a:fillRect/>
            </a:stretch>
          </p:blipFill>
          <p:spPr bwMode="auto">
            <a:xfrm>
              <a:off x="3408" y="1776"/>
              <a:ext cx="2240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76" name="Text Box 11"/>
            <p:cNvSpPr txBox="1">
              <a:spLocks noChangeArrowheads="1"/>
            </p:cNvSpPr>
            <p:nvPr/>
          </p:nvSpPr>
          <p:spPr bwMode="auto">
            <a:xfrm>
              <a:off x="3264" y="1200"/>
              <a:ext cx="244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  <a:t>In situ</a:t>
              </a:r>
              <a:r>
                <a:rPr lang="en-US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  <a:t>: </a:t>
              </a:r>
              <a:r>
                <a:rPr lang="cs-CZ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  <a:t>bioakumulace </a:t>
              </a:r>
              <a:br>
                <a:rPr lang="cs-CZ" altLang="cs-CZ" sz="2200">
                  <a:solidFill>
                    <a:schemeClr val="tx2"/>
                  </a:solidFill>
                  <a:latin typeface="Tahoma" panose="020B0604030504040204" pitchFamily="34" charset="0"/>
                </a:rPr>
              </a:br>
              <a:r>
                <a:rPr lang="cs-CZ" altLang="cs-CZ" sz="2200">
                  <a:solidFill>
                    <a:srgbClr val="FF0000"/>
                  </a:solidFill>
                  <a:latin typeface="Tahoma" panose="020B0604030504040204" pitchFamily="34" charset="0"/>
                </a:rPr>
                <a:t>-</a:t>
              </a:r>
              <a:r>
                <a:rPr lang="en-US" altLang="cs-CZ" sz="2200">
                  <a:solidFill>
                    <a:srgbClr val="FF0000"/>
                  </a:solidFill>
                  <a:latin typeface="Tahoma" panose="020B0604030504040204" pitchFamily="34" charset="0"/>
                </a:rPr>
                <a:t>&gt; </a:t>
              </a:r>
              <a:r>
                <a:rPr lang="cs-CZ" altLang="cs-CZ" sz="2200">
                  <a:solidFill>
                    <a:srgbClr val="FF0000"/>
                  </a:solidFill>
                  <a:latin typeface="Tahoma" panose="020B0604030504040204" pitchFamily="34" charset="0"/>
                </a:rPr>
                <a:t>úbytek populací ptáků</a:t>
              </a:r>
            </a:p>
          </p:txBody>
        </p:sp>
      </p:grpSp>
      <p:pic>
        <p:nvPicPr>
          <p:cNvPr id="10957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09800"/>
            <a:ext cx="18669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04800" y="908050"/>
            <a:ext cx="86106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u="sng">
                <a:solidFill>
                  <a:schemeClr val="tx1"/>
                </a:solidFill>
              </a:rPr>
              <a:t>1962 - Rachael Carson: The Silent Spring</a:t>
            </a:r>
            <a:endParaRPr lang="cs-CZ" altLang="cs-CZ" sz="24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kniha upozorňující na škodlivé efekty pesticidů na ptačí populace a další environmentální problémy (odpady, jejich špatný management ...)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- od 60. let zlepšení nakládání s odpady - skládkování </a:t>
            </a:r>
            <a:r>
              <a:rPr lang="cs-CZ" altLang="cs-CZ" sz="2200" i="1">
                <a:solidFill>
                  <a:schemeClr val="tx1"/>
                </a:solidFill>
              </a:rPr>
              <a:t>(landfilling) /</a:t>
            </a:r>
            <a:r>
              <a:rPr lang="cs-CZ" altLang="cs-CZ" sz="2200">
                <a:solidFill>
                  <a:schemeClr val="tx1"/>
                </a:solidFill>
              </a:rPr>
              <a:t> monitorování toxického odpadu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>
                <a:solidFill>
                  <a:schemeClr val="tx1"/>
                </a:solidFill>
              </a:rPr>
              <a:t>nové technologie - vysokotepelné spalování (</a:t>
            </a:r>
            <a:r>
              <a:rPr lang="cs-CZ" altLang="cs-CZ" sz="2200" i="1">
                <a:solidFill>
                  <a:schemeClr val="tx1"/>
                </a:solidFill>
              </a:rPr>
              <a:t>high-temperature incineration)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cs-CZ" sz="2200" i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 b="1">
                <a:solidFill>
                  <a:schemeClr val="tx1"/>
                </a:solidFill>
              </a:rPr>
              <a:t>Od 70-80. let 20. století do současnosti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 b="1">
                <a:solidFill>
                  <a:schemeClr val="tx1"/>
                </a:solidFill>
              </a:rPr>
              <a:t>–</a:t>
            </a:r>
            <a:r>
              <a:rPr lang="cs-CZ" altLang="cs-CZ" sz="2200">
                <a:solidFill>
                  <a:schemeClr val="tx1"/>
                </a:solidFill>
              </a:rPr>
              <a:t> problém chem. látek reflektován ve společnosti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>
                <a:solidFill>
                  <a:schemeClr val="tx1"/>
                </a:solidFill>
              </a:rPr>
              <a:t> různé legislativy – bezpečnost chemických látek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>
                <a:solidFill>
                  <a:schemeClr val="tx1"/>
                </a:solidFill>
              </a:rPr>
              <a:t> růst odpovědnosti za ŽP ve vyspělých společnostech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>
                <a:solidFill>
                  <a:schemeClr val="tx1"/>
                </a:solidFill>
              </a:rPr>
              <a:t> REALITA – zákaz několika málo chemikálií </a:t>
            </a:r>
            <a:br>
              <a:rPr lang="cs-CZ" altLang="cs-CZ" sz="2200">
                <a:solidFill>
                  <a:schemeClr val="tx1"/>
                </a:solidFill>
              </a:rPr>
            </a:br>
            <a:r>
              <a:rPr lang="cs-CZ" altLang="cs-CZ" sz="2200" i="1">
                <a:solidFill>
                  <a:schemeClr val="tx1"/>
                </a:solidFill>
              </a:rPr>
              <a:t>                          (POPs, freony, Pb v benzínu</a:t>
            </a:r>
            <a:r>
              <a:rPr lang="en-US" altLang="cs-CZ" sz="2200" i="1">
                <a:solidFill>
                  <a:schemeClr val="tx1"/>
                </a:solidFill>
              </a:rPr>
              <a:t>, n</a:t>
            </a:r>
            <a:r>
              <a:rPr lang="cs-CZ" altLang="cs-CZ" sz="2200" i="1">
                <a:solidFill>
                  <a:schemeClr val="tx1"/>
                </a:solidFill>
              </a:rPr>
              <a:t>ěkteré ftaláty …)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04800" y="3810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Krátká historie chemického věku </a:t>
            </a:r>
            <a:endParaRPr lang="cs-CZ" altLang="cs-CZ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288925" y="692150"/>
            <a:ext cx="86106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Mohou chemické látky vyvolávat problémy na globální úrovni? Jaké například? Jaké další nejvýznamnější globální problémy lidé identifikovali?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Co je ekosystém? Uveďte alespoň 3 příklady.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Co je ekotoxikologie? Co je toxikologie?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Jaké jsou hlavní směry (velké oblasti) v rámci ekotoxikologie?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Kdo je ekotoxikolog? Co by měl znát? Co by měl dělat?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Jak se pozná nebezpečná látka od bezpečné? Uveďte příklad.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Jaké bude mít důsledky, pokud bude zakázáno používání ftalátů, které se používají jako měkčící příměs do plastů? Uveďte nejrůznější důsledky jak pro prostředí, tak i pro lidskou společnost.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Co je to hodnocení rizik? Uveďte příklad.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Co se rozumí pod pojmem hodnocení expozice v rámci hodnocení rizik?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Jakým způsobem lze vyhodnotit expozici toxickým kovem (např. Hg)?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Jakým způsobem lez vyhodnotit expozici PCB, které jsou v rybím mase?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Co se rozumí pod pojmem charakterizace rizika? Uveďte příklady.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Co je to řízení rizik? Uveďte příklady.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Odkdy a proč jsou chemické látky v prostředí problémem pro lidskou společnost a prostředí? Uveďte příklady „historických“ problémů.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U kterých chemikálií byly poprvé prokázány účinky na organismy v prostředí? Jaké účinky to byly?</a:t>
            </a:r>
          </a:p>
        </p:txBody>
      </p:sp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304800" y="188913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SHRNUTÍ - otázky</a:t>
            </a:r>
            <a:endParaRPr lang="cs-CZ" altLang="cs-CZ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85725" y="142875"/>
            <a:ext cx="9372600" cy="714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b="1" smtClean="0"/>
              <a:t>Hlavní motivace výzkumu toxických látek?</a:t>
            </a:r>
            <a:endParaRPr lang="nl-NL" altLang="cs-CZ" b="1" smtClean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0850" y="1066800"/>
            <a:ext cx="2673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600">
                <a:solidFill>
                  <a:schemeClr val="tx1"/>
                </a:solidFill>
              </a:rPr>
              <a:t> ! ČLOVĚK !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04800" y="1085850"/>
            <a:ext cx="8305800" cy="5619750"/>
            <a:chOff x="192" y="684"/>
            <a:chExt cx="5232" cy="3540"/>
          </a:xfrm>
        </p:grpSpPr>
        <p:pic>
          <p:nvPicPr>
            <p:cNvPr id="17413" name="Picture 5" descr="OSF%20Hardback%20Lar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" y="684"/>
              <a:ext cx="2360" cy="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7" descr="PB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976"/>
              <a:ext cx="2736" cy="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528" y="1200"/>
              <a:ext cx="1838" cy="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r>
                <a:rPr lang="cs-CZ" sz="1600" i="1" dirty="0">
                  <a:solidFill>
                    <a:schemeClr val="tx2">
                      <a:lumMod val="75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nl-NL" sz="1600" i="1" dirty="0">
                  <a:solidFill>
                    <a:schemeClr val="tx2">
                      <a:lumMod val="75000"/>
                    </a:schemeClr>
                  </a:solidFill>
                  <a:latin typeface="Arial" charset="0"/>
                  <a:cs typeface="Arial" charset="0"/>
                </a:rPr>
                <a:t>Rats exposed in the womb </a:t>
              </a:r>
              <a:r>
                <a:rPr lang="nl-NL" sz="2100" dirty="0">
                  <a:solidFill>
                    <a:schemeClr val="tx2">
                      <a:lumMod val="75000"/>
                    </a:schemeClr>
                  </a:solidFill>
                  <a:latin typeface="Arial" charset="0"/>
                  <a:cs typeface="Arial" charset="0"/>
                </a:rPr>
                <a:t>to a single low dose of a widespread brominated flame retardant become hyperactive and have decreased sperm counts…</a:t>
              </a:r>
              <a:endParaRPr lang="cs-CZ" sz="21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endParaRPr lang="cs-CZ" sz="21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defRPr/>
              </a:pPr>
              <a:endParaRPr lang="cs-CZ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625" r="10938" b="10938"/>
          <a:stretch>
            <a:fillRect/>
          </a:stretch>
        </p:blipFill>
        <p:spPr bwMode="auto">
          <a:xfrm>
            <a:off x="76200" y="242888"/>
            <a:ext cx="90678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625" r="10938" b="41415"/>
          <a:stretch>
            <a:fillRect/>
          </a:stretch>
        </p:blipFill>
        <p:spPr bwMode="auto">
          <a:xfrm>
            <a:off x="2916238" y="26988"/>
            <a:ext cx="61563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14333" r="34445" b="29582"/>
          <a:stretch>
            <a:fillRect/>
          </a:stretch>
        </p:blipFill>
        <p:spPr bwMode="auto">
          <a:xfrm>
            <a:off x="30163" y="2932113"/>
            <a:ext cx="6342062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5" t="52409" r="10938" b="20584"/>
          <a:stretch>
            <a:fillRect/>
          </a:stretch>
        </p:blipFill>
        <p:spPr bwMode="auto">
          <a:xfrm>
            <a:off x="7075488" y="1257300"/>
            <a:ext cx="19685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AutoShape 3" descr="Výsledek obrázku pro theguardia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335213"/>
            <a:ext cx="22367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60350"/>
            <a:ext cx="4967287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http://i.dailymail.co.uk/i/pix/2012/12/05/article-2243155-165C6117000005DC-311_634x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85750"/>
            <a:ext cx="378777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1743</Words>
  <Application>Microsoft Office PowerPoint</Application>
  <PresentationFormat>Předvádění na obrazovce (4:3)</PresentationFormat>
  <Paragraphs>444</Paragraphs>
  <Slides>53</Slides>
  <Notes>53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1" baseType="lpstr">
      <vt:lpstr>Arial</vt:lpstr>
      <vt:lpstr>Calibri</vt:lpstr>
      <vt:lpstr>Tahoma</vt:lpstr>
      <vt:lpstr>Wingdings</vt:lpstr>
      <vt:lpstr>Times New Roman</vt:lpstr>
      <vt:lpstr>Symbol</vt:lpstr>
      <vt:lpstr>Verdana</vt:lpstr>
      <vt:lpstr>Motiv sady Office</vt:lpstr>
      <vt:lpstr>Prezentace aplikace PowerPoint</vt:lpstr>
      <vt:lpstr>Prezentace aplikace PowerPoint</vt:lpstr>
      <vt:lpstr>Čím vším člověk ohrožuje PLANETU ZEMI?  Které účinky a projevy jsou nejnebezpečnější?</vt:lpstr>
      <vt:lpstr>Prezentace aplikace PowerPoint</vt:lpstr>
      <vt:lpstr>Současnost: nebezpečné chemické látky  … „toxicita není smrt“</vt:lpstr>
      <vt:lpstr>Hlavní motivace výzkumu toxických látek?</vt:lpstr>
      <vt:lpstr>Prezentace aplikace PowerPoint</vt:lpstr>
      <vt:lpstr>Prezentace aplikace PowerPoint</vt:lpstr>
      <vt:lpstr>Prezentace aplikace PowerPoint</vt:lpstr>
      <vt:lpstr>Složitost (eko)systému  = složité problémy a komplikace …</vt:lpstr>
      <vt:lpstr>Skutečnost … </vt:lpstr>
      <vt:lpstr>Nepřímé efekty „netoxického“ znečištění (živiny  toxické vodní květy)</vt:lpstr>
      <vt:lpstr>Prezentace aplikace PowerPoint</vt:lpstr>
      <vt:lpstr>Prezentace aplikace PowerPoint</vt:lpstr>
      <vt:lpstr>Toxické látky - globální problém ?</vt:lpstr>
      <vt:lpstr>Propojenost globálních problémů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Příčina -&gt; Důsledek Dávka -&gt; Účinek -&gt; Risk assessment = Hodnocení rizik</vt:lpstr>
      <vt:lpstr>Lidské hormony:  estrogeny v antikoncepčních přípravcích</vt:lpstr>
      <vt:lpstr>Prezentace aplikace PowerPoint</vt:lpstr>
      <vt:lpstr>Jak se tyto látky měří? (v prostředí?, v krvi?)</vt:lpstr>
      <vt:lpstr>Jak poznat dávku (expozici) ?</vt:lpstr>
      <vt:lpstr>Které ze znečišťujících látek jsou NEBEZPEČNÉ (toxické)?  Jak odlišíme / řekneme o látce, že je toxická?</vt:lpstr>
      <vt:lpstr>Definice bezpečnosti ?</vt:lpstr>
      <vt:lpstr>Toxicology – ultimate goal ?</vt:lpstr>
      <vt:lpstr>Prezentace aplikace PowerPoint</vt:lpstr>
      <vt:lpstr>Jak poznat, zda je látka „bezpečná“?</vt:lpstr>
      <vt:lpstr>Prezentace aplikace PowerPoint</vt:lpstr>
      <vt:lpstr>Prezentace aplikace PowerPoint</vt:lpstr>
      <vt:lpstr>Hlavní teze ochrany před toxickými látkami: - Rozlišíme bezpečné a nebezpečné chemické látky a bezpečné budeme používat - Nebezpečné budou zakázány   Problémy (řeší ekotoxikologové a navazující=politika) ? Odlišení bezpečných látek od nebezpečných (EKOTOXIKOLOGIE)  ? Zákaz nebezpečných chemických látek – ekonomické a společenské dopady </vt:lpstr>
      <vt:lpstr>Ekotoxikologické výsledky  vs. realita (ekosystémy?)</vt:lpstr>
      <vt:lpstr>Charakterizace rizika</vt:lpstr>
      <vt:lpstr>Řízení rizika</vt:lpstr>
      <vt:lpstr>REALITA = LIMITY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54</cp:revision>
  <dcterms:created xsi:type="dcterms:W3CDTF">2010-05-17T15:27:49Z</dcterms:created>
  <dcterms:modified xsi:type="dcterms:W3CDTF">2018-09-19T06:38:52Z</dcterms:modified>
</cp:coreProperties>
</file>