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56" r:id="rId2"/>
    <p:sldId id="454" r:id="rId3"/>
    <p:sldId id="422" r:id="rId4"/>
    <p:sldId id="468" r:id="rId5"/>
    <p:sldId id="448" r:id="rId6"/>
    <p:sldId id="423" r:id="rId7"/>
    <p:sldId id="437" r:id="rId8"/>
    <p:sldId id="446" r:id="rId9"/>
    <p:sldId id="424" r:id="rId10"/>
    <p:sldId id="431" r:id="rId11"/>
    <p:sldId id="456" r:id="rId12"/>
    <p:sldId id="426" r:id="rId13"/>
    <p:sldId id="430" r:id="rId14"/>
    <p:sldId id="427" r:id="rId15"/>
    <p:sldId id="428" r:id="rId16"/>
    <p:sldId id="429" r:id="rId17"/>
    <p:sldId id="447" r:id="rId18"/>
    <p:sldId id="432" r:id="rId19"/>
    <p:sldId id="258" r:id="rId20"/>
    <p:sldId id="450" r:id="rId21"/>
    <p:sldId id="418" r:id="rId22"/>
    <p:sldId id="451" r:id="rId23"/>
    <p:sldId id="452" r:id="rId24"/>
    <p:sldId id="453" r:id="rId25"/>
    <p:sldId id="457" r:id="rId26"/>
    <p:sldId id="434" r:id="rId27"/>
    <p:sldId id="419" r:id="rId28"/>
    <p:sldId id="420" r:id="rId29"/>
    <p:sldId id="421" r:id="rId30"/>
    <p:sldId id="435" r:id="rId31"/>
    <p:sldId id="364" r:id="rId32"/>
    <p:sldId id="400" r:id="rId33"/>
    <p:sldId id="399" r:id="rId34"/>
    <p:sldId id="414" r:id="rId35"/>
    <p:sldId id="464" r:id="rId36"/>
    <p:sldId id="415" r:id="rId37"/>
    <p:sldId id="365" r:id="rId38"/>
    <p:sldId id="416" r:id="rId39"/>
    <p:sldId id="458" r:id="rId40"/>
    <p:sldId id="436" r:id="rId41"/>
    <p:sldId id="366" r:id="rId42"/>
    <p:sldId id="459" r:id="rId43"/>
    <p:sldId id="367" r:id="rId44"/>
    <p:sldId id="460" r:id="rId45"/>
    <p:sldId id="465" r:id="rId46"/>
    <p:sldId id="371" r:id="rId47"/>
    <p:sldId id="402" r:id="rId48"/>
    <p:sldId id="439" r:id="rId49"/>
    <p:sldId id="378" r:id="rId50"/>
    <p:sldId id="466" r:id="rId51"/>
    <p:sldId id="467" r:id="rId52"/>
    <p:sldId id="404" r:id="rId53"/>
    <p:sldId id="440" r:id="rId54"/>
    <p:sldId id="441" r:id="rId55"/>
    <p:sldId id="442" r:id="rId56"/>
    <p:sldId id="461" r:id="rId57"/>
    <p:sldId id="444" r:id="rId58"/>
    <p:sldId id="443" r:id="rId59"/>
    <p:sldId id="462" r:id="rId60"/>
    <p:sldId id="388" r:id="rId61"/>
    <p:sldId id="389" r:id="rId62"/>
    <p:sldId id="445" r:id="rId63"/>
    <p:sldId id="391" r:id="rId64"/>
    <p:sldId id="410" r:id="rId65"/>
    <p:sldId id="412" r:id="rId66"/>
    <p:sldId id="413" r:id="rId67"/>
    <p:sldId id="395" r:id="rId68"/>
    <p:sldId id="463" r:id="rId69"/>
    <p:sldId id="433" r:id="rId70"/>
    <p:sldId id="455" r:id="rId71"/>
  </p:sldIdLst>
  <p:sldSz cx="9144000" cy="6858000" type="screen4x3"/>
  <p:notesSz cx="7099300" cy="102346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01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683F8C-39A4-4144-9BAA-FA4E57C0A4EB}" type="datetimeFigureOut">
              <a:rPr lang="cs-CZ"/>
              <a:pPr>
                <a:defRPr/>
              </a:pPr>
              <a:t>17.10.2018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A520FEA-C98E-43C8-8CA6-AAE98DD09D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9F345E-BD7C-460D-A282-D8BEB504CA0F}" type="datetimeFigureOut">
              <a:rPr lang="cs-CZ"/>
              <a:pPr>
                <a:defRPr/>
              </a:pPr>
              <a:t>17.10.2018</a:t>
            </a:fld>
            <a:endParaRPr lang="cs-C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smtClean="0"/>
            </a:lvl1pPr>
          </a:lstStyle>
          <a:p>
            <a:pPr>
              <a:defRPr/>
            </a:pPr>
            <a:fld id="{EE7AA388-C15D-445A-9D96-1BFC8DBFB32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A7BF90-B485-4BA8-82FF-F72B0F0B1426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cs-CZ" altLang="en-US" sz="1300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39D1A7-B545-4EC9-981B-06FD73D184C9}" type="slidenum">
              <a:rPr lang="cs-CZ" altLang="cs-CZ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cs-CZ" altLang="cs-CZ" sz="1300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52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52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037538-6A11-43B6-9B1F-D35906366FD0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44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16F2C0-9844-4ECE-961F-7B1789DEEE8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693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32013-5348-448A-B39A-01926805E96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0394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39A72-4493-439D-8B40-F1B6CEF931F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725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E4BDF-7BED-4A2B-9962-92AFC6FFF4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8811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19F767-2DF9-489F-A768-9C0F6E370F4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310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3FA48-DB7D-485C-ADB9-72AA9F4E0D4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262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106E5-53A9-47BB-B14D-397F582DBAD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276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75934-0972-4D20-9586-D19051FA4C7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145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83A07-FF30-4C1A-9049-8A036E3088E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874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080A2-A396-468F-8B3F-5BA1D186B7D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139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6C602-018D-4D11-BD88-CBA494099FC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6606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A9A9B"/>
                </a:solidFill>
              </a:defRPr>
            </a:lvl1pPr>
          </a:lstStyle>
          <a:p>
            <a:pPr>
              <a:defRPr/>
            </a:pPr>
            <a:fld id="{D0EDD57B-1921-45D7-8CA7-0C37325A9E1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8" r:id="rId2"/>
    <p:sldLayoutId id="214748382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dnadpis 2"/>
          <p:cNvSpPr>
            <a:spLocks/>
          </p:cNvSpPr>
          <p:nvPr/>
        </p:nvSpPr>
        <p:spPr bwMode="auto">
          <a:xfrm>
            <a:off x="1371600" y="3743325"/>
            <a:ext cx="64008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en-US" sz="2000" b="1">
                <a:solidFill>
                  <a:srgbClr val="000066"/>
                </a:solidFill>
                <a:latin typeface="Tahoma" panose="020B0604030504040204" pitchFamily="34" charset="0"/>
              </a:rPr>
              <a:t/>
            </a:r>
            <a:br>
              <a:rPr lang="cs-CZ" altLang="en-US" sz="2000" b="1">
                <a:solidFill>
                  <a:srgbClr val="000066"/>
                </a:solidFill>
                <a:latin typeface="Tahoma" panose="020B0604030504040204" pitchFamily="34" charset="0"/>
              </a:rPr>
            </a:br>
            <a:r>
              <a:rPr lang="cs-CZ" altLang="en-US" sz="2000">
                <a:solidFill>
                  <a:srgbClr val="000066"/>
                </a:solidFill>
                <a:latin typeface="Tahoma" panose="020B0604030504040204" pitchFamily="34" charset="0"/>
              </a:rPr>
              <a:t>Luděk Bláha, PřF MU</a:t>
            </a: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457200" y="2300288"/>
            <a:ext cx="83820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b="1">
                <a:solidFill>
                  <a:srgbClr val="FF3300"/>
                </a:solidFill>
              </a:rPr>
              <a:t>Účinky toxických látek 1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>
                <a:solidFill>
                  <a:srgbClr val="FF3300"/>
                </a:solidFill>
              </a:rPr>
              <a:t>- Molekulární mechanismy -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4000">
              <a:solidFill>
                <a:schemeClr val="tx1"/>
              </a:solidFill>
            </a:endParaRPr>
          </a:p>
        </p:txBody>
      </p:sp>
      <p:pic>
        <p:nvPicPr>
          <p:cNvPr id="6148" name="Picture 7" descr="OPVK_MU_stred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04800" y="333375"/>
            <a:ext cx="8610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2"/>
                </a:solidFill>
              </a:rPr>
              <a:t>Typy interakcí („vazby“) mezi toxikantem a receptorem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323850" y="981075"/>
            <a:ext cx="86106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1">
                <a:solidFill>
                  <a:schemeClr val="accent2"/>
                </a:solidFill>
              </a:rPr>
              <a:t>nekovalentní </a:t>
            </a:r>
            <a:r>
              <a:rPr lang="cs-CZ" altLang="en-US" sz="2200">
                <a:solidFill>
                  <a:schemeClr val="accent2"/>
                </a:solidFill>
              </a:rPr>
              <a:t>(viz příklad na následujícím snímku)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</a:t>
            </a:r>
            <a:r>
              <a:rPr lang="cs-CZ" altLang="en-US" sz="1800" i="1">
                <a:solidFill>
                  <a:schemeClr val="tx1"/>
                </a:solidFill>
              </a:rPr>
              <a:t>vodíkové můstky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	hydrofobní interakce</a:t>
            </a:r>
            <a:endParaRPr lang="en-US" altLang="en-US" sz="18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	</a:t>
            </a:r>
            <a:r>
              <a:rPr lang="cs-CZ" altLang="en-US" sz="1800" i="1">
                <a:solidFill>
                  <a:schemeClr val="tx1"/>
                </a:solidFill>
              </a:rPr>
              <a:t>iontové interakce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	van der Waalsovy interakce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(reverzibilní)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000" b="1">
                <a:solidFill>
                  <a:schemeClr val="accent2"/>
                </a:solidFill>
              </a:rPr>
              <a:t>kovalentní </a:t>
            </a:r>
            <a:br>
              <a:rPr lang="cs-CZ" altLang="en-US" sz="2000" b="1">
                <a:solidFill>
                  <a:schemeClr val="accent2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- </a:t>
            </a:r>
            <a:r>
              <a:rPr lang="cs-CZ" altLang="en-US" sz="1800" i="1">
                <a:solidFill>
                  <a:schemeClr val="tx2"/>
                </a:solidFill>
              </a:rPr>
              <a:t>inhibice </a:t>
            </a:r>
            <a:br>
              <a:rPr lang="cs-CZ" altLang="en-US" sz="1800" i="1">
                <a:solidFill>
                  <a:schemeClr val="tx2"/>
                </a:solidFill>
              </a:rPr>
            </a:br>
            <a:r>
              <a:rPr lang="cs-CZ" altLang="en-US" sz="1800" i="1">
                <a:solidFill>
                  <a:schemeClr val="tx2"/>
                </a:solidFill>
              </a:rPr>
              <a:t>acetylcholinesterázy </a:t>
            </a:r>
            <a:br>
              <a:rPr lang="cs-CZ" altLang="en-US" sz="1800" i="1">
                <a:solidFill>
                  <a:schemeClr val="tx2"/>
                </a:solidFill>
              </a:rPr>
            </a:br>
            <a:r>
              <a:rPr lang="cs-CZ" altLang="en-US" sz="1800" i="1">
                <a:solidFill>
                  <a:schemeClr val="tx2"/>
                </a:solidFill>
              </a:rPr>
              <a:t>organofosfátem</a:t>
            </a:r>
            <a:r>
              <a:rPr lang="cs-CZ" altLang="en-US" sz="1800" i="1">
                <a:solidFill>
                  <a:schemeClr val="tx1"/>
                </a:solidFill>
              </a:rPr>
              <a:t>...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1800" i="1">
                <a:solidFill>
                  <a:schemeClr val="tx1"/>
                </a:solidFill>
              </a:rPr>
              <a:t> </a:t>
            </a:r>
            <a:r>
              <a:rPr lang="cs-CZ" altLang="en-US" sz="1800">
                <a:solidFill>
                  <a:schemeClr val="tx1"/>
                </a:solidFill>
              </a:rPr>
              <a:t>vazba látky na DNA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(zpravidla ireverzibilní)</a:t>
            </a:r>
          </a:p>
        </p:txBody>
      </p:sp>
      <p:pic>
        <p:nvPicPr>
          <p:cNvPr id="24580" name="Picture 2" descr="http://www.bioscience.org/2008/v13/af/3175/fig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3249613"/>
            <a:ext cx="45593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6" t="17708" r="3751" b="11458"/>
          <a:stretch>
            <a:fillRect/>
          </a:stretch>
        </p:blipFill>
        <p:spPr bwMode="auto">
          <a:xfrm>
            <a:off x="900113" y="1052513"/>
            <a:ext cx="7419975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Nadpis 4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b="1" smtClean="0">
                <a:solidFill>
                  <a:schemeClr val="tx1"/>
                </a:solidFill>
              </a:rPr>
              <a:t>Interakce mezi „receptory“ a malými molekulami (toxikanty)</a:t>
            </a:r>
            <a:endParaRPr lang="en-GB" altLang="en-US" b="1" smtClean="0"/>
          </a:p>
        </p:txBody>
      </p:sp>
      <p:sp>
        <p:nvSpPr>
          <p:cNvPr id="6" name="Šipka dolů 5"/>
          <p:cNvSpPr/>
          <p:nvPr/>
        </p:nvSpPr>
        <p:spPr>
          <a:xfrm>
            <a:off x="2124075" y="981075"/>
            <a:ext cx="576263" cy="57626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5" t="18750" r="23438" b="22917"/>
          <a:stretch>
            <a:fillRect/>
          </a:stretch>
        </p:blipFill>
        <p:spPr bwMode="auto">
          <a:xfrm>
            <a:off x="2916238" y="979488"/>
            <a:ext cx="5688012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07950" y="115888"/>
            <a:ext cx="8610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Typy interakcí mezi chemickými látkami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chemeClr val="tx1"/>
                </a:solidFill>
              </a:rPr>
              <a:t>(příklad – interakce s proteinem)</a:t>
            </a:r>
            <a:endParaRPr lang="cs-CZ" altLang="en-US" sz="2400" i="1">
              <a:solidFill>
                <a:schemeClr val="tx1"/>
              </a:solidFill>
            </a:endParaRPr>
          </a:p>
        </p:txBody>
      </p:sp>
      <p:sp>
        <p:nvSpPr>
          <p:cNvPr id="2" name="Ovál 1"/>
          <p:cNvSpPr/>
          <p:nvPr/>
        </p:nvSpPr>
        <p:spPr>
          <a:xfrm>
            <a:off x="2268538" y="1628775"/>
            <a:ext cx="647700" cy="3603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ál 4"/>
          <p:cNvSpPr/>
          <p:nvPr/>
        </p:nvSpPr>
        <p:spPr>
          <a:xfrm>
            <a:off x="2268538" y="2205038"/>
            <a:ext cx="647700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ál 5"/>
          <p:cNvSpPr/>
          <p:nvPr/>
        </p:nvSpPr>
        <p:spPr>
          <a:xfrm>
            <a:off x="2268538" y="2852738"/>
            <a:ext cx="647700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ál 6"/>
          <p:cNvSpPr/>
          <p:nvPr/>
        </p:nvSpPr>
        <p:spPr>
          <a:xfrm>
            <a:off x="2268538" y="4437063"/>
            <a:ext cx="647700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2276475" y="5589588"/>
            <a:ext cx="647700" cy="360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Ovál 8"/>
          <p:cNvSpPr/>
          <p:nvPr/>
        </p:nvSpPr>
        <p:spPr>
          <a:xfrm>
            <a:off x="304800" y="1449388"/>
            <a:ext cx="647700" cy="358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8682" name="TextovéPole 2"/>
          <p:cNvSpPr txBox="1">
            <a:spLocks noChangeArrowheads="1"/>
          </p:cNvSpPr>
          <p:nvPr/>
        </p:nvSpPr>
        <p:spPr bwMode="auto">
          <a:xfrm>
            <a:off x="258763" y="1916113"/>
            <a:ext cx="15049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Mal</a:t>
            </a:r>
            <a:r>
              <a:rPr lang="cs-CZ" altLang="en-US" sz="1800">
                <a:solidFill>
                  <a:schemeClr val="tx1"/>
                </a:solidFill>
              </a:rPr>
              <a:t>é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molekuly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s různou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strukturou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(OH, NH3…)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/>
            </a:r>
            <a:br>
              <a:rPr lang="cs-CZ" altLang="en-US" sz="1800">
                <a:solidFill>
                  <a:schemeClr val="tx1"/>
                </a:solidFill>
              </a:rPr>
            </a:b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4800" y="1196975"/>
            <a:ext cx="86106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Rychlost a síla interakce závisí na: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- koncentraci obou interagujících látek </a:t>
            </a:r>
            <a:br>
              <a:rPr lang="cs-CZ" altLang="en-US" sz="22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(</a:t>
            </a:r>
            <a:r>
              <a:rPr lang="cs-CZ" altLang="en-US" sz="1800" i="1">
                <a:solidFill>
                  <a:schemeClr val="tx1"/>
                </a:solidFill>
              </a:rPr>
              <a:t>určující je zpravidla koncentrace toxikantu - ta je dána toxokinetikou</a:t>
            </a:r>
            <a:r>
              <a:rPr lang="cs-CZ" altLang="en-US" sz="1800">
                <a:solidFill>
                  <a:schemeClr val="tx1"/>
                </a:solidFill>
              </a:rPr>
              <a:t>)</a:t>
            </a: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cs-CZ" altLang="en-US" sz="2200">
                <a:solidFill>
                  <a:schemeClr val="tx1"/>
                </a:solidFill>
              </a:rPr>
              <a:t> </a:t>
            </a:r>
            <a:r>
              <a:rPr lang="cs-CZ" altLang="en-US" sz="2200" b="1" u="sng">
                <a:solidFill>
                  <a:schemeClr val="tx1"/>
                </a:solidFill>
              </a:rPr>
              <a:t>AFINIT</a:t>
            </a:r>
            <a:r>
              <a:rPr lang="en-US" altLang="en-US" sz="2200" b="1" u="sng">
                <a:solidFill>
                  <a:schemeClr val="tx1"/>
                </a:solidFill>
              </a:rPr>
              <a:t>A</a:t>
            </a:r>
            <a:r>
              <a:rPr lang="cs-CZ" altLang="en-US" sz="2200">
                <a:solidFill>
                  <a:schemeClr val="tx1"/>
                </a:solidFill>
              </a:rPr>
              <a:t> vazby „ligand-receptor“ </a:t>
            </a:r>
            <a:br>
              <a:rPr lang="cs-CZ" altLang="en-US" sz="2200">
                <a:solidFill>
                  <a:schemeClr val="tx1"/>
                </a:solidFill>
              </a:rPr>
            </a:br>
            <a:r>
              <a:rPr lang="cs-CZ" altLang="en-US" sz="2200">
                <a:solidFill>
                  <a:schemeClr val="tx1"/>
                </a:solidFill>
              </a:rPr>
              <a:t>: Hodnocení - disociační konstanty: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	Kd  (pro účinné látky cca v rozmezí 10</a:t>
            </a:r>
            <a:r>
              <a:rPr lang="cs-CZ" altLang="en-US" sz="1600" baseline="30000">
                <a:solidFill>
                  <a:schemeClr val="tx1"/>
                </a:solidFill>
              </a:rPr>
              <a:t>-8</a:t>
            </a:r>
            <a:r>
              <a:rPr lang="cs-CZ" altLang="en-US" sz="1600">
                <a:solidFill>
                  <a:schemeClr val="tx1"/>
                </a:solidFill>
              </a:rPr>
              <a:t> M až</a:t>
            </a:r>
            <a:r>
              <a:rPr lang="en-US" altLang="en-US" sz="1600">
                <a:solidFill>
                  <a:schemeClr val="tx1"/>
                </a:solidFill>
              </a:rPr>
              <a:t> </a:t>
            </a:r>
            <a:r>
              <a:rPr lang="cs-CZ" altLang="en-US" sz="1600">
                <a:solidFill>
                  <a:schemeClr val="tx1"/>
                </a:solidFill>
              </a:rPr>
              <a:t>10</a:t>
            </a:r>
            <a:r>
              <a:rPr lang="cs-CZ" altLang="en-US" sz="1600" baseline="30000">
                <a:solidFill>
                  <a:schemeClr val="tx1"/>
                </a:solidFill>
              </a:rPr>
              <a:t>-3 </a:t>
            </a:r>
            <a:r>
              <a:rPr lang="cs-CZ" altLang="en-US" sz="1600">
                <a:solidFill>
                  <a:schemeClr val="tx1"/>
                </a:solidFill>
              </a:rPr>
              <a:t>M)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i="1">
                <a:solidFill>
                  <a:schemeClr val="tx1"/>
                </a:solidFill>
              </a:rPr>
              <a:t>	(koncentrace která stačí k navázání z 50% </a:t>
            </a:r>
            <a:br>
              <a:rPr lang="cs-CZ" altLang="en-US" sz="1600" i="1">
                <a:solidFill>
                  <a:schemeClr val="tx1"/>
                </a:solidFill>
              </a:rPr>
            </a:br>
            <a:r>
              <a:rPr lang="cs-CZ" altLang="en-US" sz="1600" i="1">
                <a:solidFill>
                  <a:schemeClr val="tx1"/>
                </a:solidFill>
              </a:rPr>
              <a:t>	na příslušný receptor)</a:t>
            </a:r>
            <a:endParaRPr lang="cs-CZ" altLang="en-US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Afinita - vyjadřuje se často jako převrácená hodnota (1/Kd)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600">
                <a:solidFill>
                  <a:schemeClr val="tx1"/>
                </a:solidFill>
              </a:rPr>
              <a:t>Toxicita (efekt) je pak dán schopností </a:t>
            </a:r>
            <a:r>
              <a:rPr lang="cs-CZ" altLang="en-US" sz="2000" b="1" u="sng">
                <a:solidFill>
                  <a:schemeClr val="tx1"/>
                </a:solidFill>
              </a:rPr>
              <a:t>ÚČINNOSTÍ (efficacy) </a:t>
            </a:r>
            <a:r>
              <a:rPr lang="cs-CZ" altLang="en-US" sz="1600">
                <a:solidFill>
                  <a:schemeClr val="tx1"/>
                </a:solidFill>
              </a:rPr>
              <a:t/>
            </a:r>
            <a:br>
              <a:rPr lang="cs-CZ" altLang="en-US" sz="1600">
                <a:solidFill>
                  <a:schemeClr val="tx1"/>
                </a:solidFill>
              </a:rPr>
            </a:br>
            <a:r>
              <a:rPr lang="cs-CZ" altLang="en-US" sz="1600">
                <a:solidFill>
                  <a:schemeClr val="tx1"/>
                </a:solidFill>
              </a:rPr>
              <a:t>látky vyvolat příslušný efekt</a:t>
            </a:r>
            <a:br>
              <a:rPr lang="cs-CZ" altLang="en-US" sz="1600">
                <a:solidFill>
                  <a:schemeClr val="tx1"/>
                </a:solidFill>
              </a:rPr>
            </a:br>
            <a:r>
              <a:rPr lang="cs-CZ" altLang="en-US" sz="1600" i="1">
                <a:solidFill>
                  <a:schemeClr val="tx1"/>
                </a:solidFill>
              </a:rPr>
              <a:t>(vysoká afinita (navázání) ještě nemusí receptor aktivovat</a:t>
            </a:r>
            <a:br>
              <a:rPr lang="cs-CZ" altLang="en-US" sz="1600" i="1">
                <a:solidFill>
                  <a:schemeClr val="tx1"/>
                </a:solidFill>
              </a:rPr>
            </a:br>
            <a:r>
              <a:rPr lang="cs-CZ" altLang="en-US" sz="1600" i="1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 i="1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600" i="1">
                <a:solidFill>
                  <a:schemeClr val="tx1"/>
                </a:solidFill>
                <a:sym typeface="Wingdings" panose="05000000000000000000" pitchFamily="2" charset="2"/>
              </a:rPr>
              <a:t>účinnost může být nižší)</a:t>
            </a:r>
            <a:r>
              <a:rPr lang="cs-CZ" altLang="en-US" sz="1600" i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Rychlost a síla interakce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30724" name="Picture 2" descr="http://www.blobs.org/science/cells/affinit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781300"/>
            <a:ext cx="1905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 descr="http://www.blobs.org/science/cells/efficac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797425"/>
            <a:ext cx="19621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04800" y="908050"/>
            <a:ext cx="86106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Jedná látka může </a:t>
            </a:r>
            <a:r>
              <a:rPr lang="cs-CZ" altLang="en-US" sz="2200" u="sng">
                <a:solidFill>
                  <a:srgbClr val="FF0000"/>
                </a:solidFill>
              </a:rPr>
              <a:t>reagovat s více </a:t>
            </a:r>
            <a:r>
              <a:rPr lang="cs-CZ" altLang="en-US" sz="2200" b="1" u="sng">
                <a:solidFill>
                  <a:schemeClr val="tx2"/>
                </a:solidFill>
              </a:rPr>
              <a:t>„receptory“</a:t>
            </a:r>
            <a:r>
              <a:rPr lang="en-US" altLang="en-US" sz="2200" u="sng">
                <a:solidFill>
                  <a:srgbClr val="FF0000"/>
                </a:solidFill>
              </a:rPr>
              <a:t> </a:t>
            </a:r>
            <a:r>
              <a:rPr lang="cs-CZ" altLang="en-US" sz="2200" u="sng">
                <a:solidFill>
                  <a:schemeClr val="tx1"/>
                </a:solidFill>
              </a:rPr>
              <a:t>!!!</a:t>
            </a: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Která interakce bude preferována (která se projeví toxicky) ?</a:t>
            </a: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Významné faktory</a:t>
            </a:r>
            <a:br>
              <a:rPr lang="cs-CZ" altLang="en-US" sz="2200">
                <a:solidFill>
                  <a:schemeClr val="tx1"/>
                </a:solidFill>
              </a:rPr>
            </a:b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Koncentrace vs. </a:t>
            </a:r>
            <a:r>
              <a:rPr lang="cs-CZ" altLang="en-US" sz="1800" b="1">
                <a:solidFill>
                  <a:schemeClr val="tx1"/>
                </a:solidFill>
              </a:rPr>
              <a:t>rychlost toxického projevu interakce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</a:t>
            </a:r>
            <a:r>
              <a:rPr lang="en-US" altLang="en-US" sz="1800" i="1">
                <a:solidFill>
                  <a:schemeClr val="tx1"/>
                </a:solidFill>
              </a:rPr>
              <a:t>dioxin</a:t>
            </a:r>
            <a:r>
              <a:rPr lang="cs-CZ" altLang="en-US" sz="1800" i="1">
                <a:solidFill>
                  <a:schemeClr val="tx1"/>
                </a:solidFill>
              </a:rPr>
              <a:t>: </a:t>
            </a:r>
            <a:r>
              <a:rPr lang="en-US" altLang="en-US" sz="1800" i="1">
                <a:solidFill>
                  <a:schemeClr val="tx1"/>
                </a:solidFill>
              </a:rPr>
              <a:t>v</a:t>
            </a:r>
            <a:r>
              <a:rPr lang="cs-CZ" altLang="en-US" sz="1800" i="1">
                <a:solidFill>
                  <a:schemeClr val="tx1"/>
                </a:solidFill>
              </a:rPr>
              <a:t>ysoké dávky 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cs-CZ" altLang="en-US" sz="1800" i="1">
                <a:solidFill>
                  <a:schemeClr val="tx1"/>
                </a:solidFill>
              </a:rPr>
              <a:t> </a:t>
            </a:r>
            <a:r>
              <a:rPr lang="en-US" altLang="en-US" sz="1800" i="1">
                <a:solidFill>
                  <a:schemeClr val="tx1"/>
                </a:solidFill>
              </a:rPr>
              <a:t>akutn</a:t>
            </a:r>
            <a:r>
              <a:rPr lang="cs-CZ" altLang="en-US" sz="1800" i="1">
                <a:solidFill>
                  <a:schemeClr val="tx1"/>
                </a:solidFill>
              </a:rPr>
              <a:t>í chlorakne, smrt,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	nízké dávky</a:t>
            </a:r>
            <a:r>
              <a:rPr lang="en-US" altLang="en-US" sz="1800" i="1">
                <a:solidFill>
                  <a:schemeClr val="tx1"/>
                </a:solidFill>
              </a:rPr>
              <a:t>, dlou</a:t>
            </a:r>
            <a:r>
              <a:rPr lang="cs-CZ" altLang="en-US" sz="1800" i="1">
                <a:solidFill>
                  <a:schemeClr val="tx1"/>
                </a:solidFill>
              </a:rPr>
              <a:t>hodobě</a:t>
            </a:r>
            <a:r>
              <a:rPr lang="en-US" altLang="en-US" sz="1800" i="1">
                <a:solidFill>
                  <a:schemeClr val="tx1"/>
                </a:solidFill>
              </a:rPr>
              <a:t> </a:t>
            </a:r>
            <a:r>
              <a:rPr lang="cs-CZ" altLang="en-US" sz="1800" i="1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cs-CZ" altLang="en-US" sz="1800" i="1">
                <a:solidFill>
                  <a:schemeClr val="tx1"/>
                </a:solidFill>
              </a:rPr>
              <a:t> karcinogenita, imunosuprese …</a:t>
            </a:r>
            <a:endParaRPr lang="cs-CZ" altLang="en-US" sz="180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endParaRPr lang="cs-CZ" altLang="en-US" sz="18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Prostorové umístění a kontakt s receptory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embryo vs. dospělec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tx1"/>
                </a:solidFill>
              </a:rPr>
              <a:t>	</a:t>
            </a:r>
            <a:r>
              <a:rPr lang="cs-CZ" altLang="en-US" sz="1400" i="1">
                <a:solidFill>
                  <a:schemeClr val="tx1"/>
                </a:solidFill>
              </a:rPr>
              <a:t>insekticid: 	vysoká dávka - akutní toxicita -</a:t>
            </a:r>
            <a:r>
              <a:rPr lang="en-US" altLang="en-US" sz="1400" i="1">
                <a:solidFill>
                  <a:schemeClr val="tx1"/>
                </a:solidFill>
              </a:rPr>
              <a:t>&gt; </a:t>
            </a:r>
            <a:r>
              <a:rPr lang="cs-CZ" altLang="en-US" sz="1400" i="1">
                <a:solidFill>
                  <a:schemeClr val="tx1"/>
                </a:solidFill>
              </a:rPr>
              <a:t>žábry</a:t>
            </a:r>
            <a:r>
              <a:rPr lang="en-US" altLang="en-US" sz="1400" i="1">
                <a:solidFill>
                  <a:schemeClr val="tx1"/>
                </a:solidFill>
              </a:rPr>
              <a:t> / smrt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400" i="1">
                <a:solidFill>
                  <a:schemeClr val="tx1"/>
                </a:solidFill>
              </a:rPr>
              <a:t>	</a:t>
            </a:r>
            <a:r>
              <a:rPr lang="en-US" altLang="en-US" sz="1400" i="1">
                <a:solidFill>
                  <a:schemeClr val="tx1"/>
                </a:solidFill>
              </a:rPr>
              <a:t>	</a:t>
            </a:r>
            <a:r>
              <a:rPr lang="cs-CZ" altLang="en-US" sz="1400" i="1">
                <a:solidFill>
                  <a:schemeClr val="tx1"/>
                </a:solidFill>
              </a:rPr>
              <a:t>nízká dávka</a:t>
            </a:r>
            <a:r>
              <a:rPr lang="cs-CZ" altLang="en-US" sz="1400">
                <a:solidFill>
                  <a:schemeClr val="tx1"/>
                </a:solidFill>
              </a:rPr>
              <a:t> </a:t>
            </a:r>
            <a:r>
              <a:rPr lang="cs-CZ" altLang="en-US" sz="1400" i="1">
                <a:solidFill>
                  <a:schemeClr val="tx1"/>
                </a:solidFill>
              </a:rPr>
              <a:t>je distribuována v těle a působí chronicky -</a:t>
            </a:r>
            <a:r>
              <a:rPr lang="en-US" altLang="en-US" sz="1400" i="1">
                <a:solidFill>
                  <a:schemeClr val="tx1"/>
                </a:solidFill>
              </a:rPr>
              <a:t>&gt;</a:t>
            </a:r>
            <a:r>
              <a:rPr lang="cs-CZ" altLang="en-US" sz="1400" i="1">
                <a:solidFill>
                  <a:schemeClr val="tx1"/>
                </a:solidFill>
              </a:rPr>
              <a:t> imunotoxicita</a:t>
            </a:r>
            <a:endParaRPr lang="cs-CZ" altLang="en-US" sz="140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Kd</a:t>
            </a:r>
            <a:r>
              <a:rPr lang="en-US" altLang="en-US" sz="1800" b="1">
                <a:solidFill>
                  <a:schemeClr val="tx1"/>
                </a:solidFill>
              </a:rPr>
              <a:t> </a:t>
            </a:r>
            <a:r>
              <a:rPr lang="cs-CZ" altLang="en-US" sz="1800" b="1">
                <a:solidFill>
                  <a:schemeClr val="tx1"/>
                </a:solidFill>
              </a:rPr>
              <a:t>- jednotlivých interakcí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</a:t>
            </a:r>
            <a:r>
              <a:rPr lang="cs-CZ" altLang="en-US" sz="1800" i="1">
                <a:solidFill>
                  <a:schemeClr val="tx1"/>
                </a:solidFill>
              </a:rPr>
              <a:t>organofosfát: specifická inhibice AcChE, velmi nízké Kd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	</a:t>
            </a:r>
            <a:r>
              <a:rPr lang="cs-CZ" altLang="en-US" sz="1800" i="1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i="1">
                <a:solidFill>
                  <a:schemeClr val="tx1"/>
                </a:solidFill>
                <a:sym typeface="Wingdings" panose="05000000000000000000" pitchFamily="2" charset="2"/>
              </a:rPr>
              <a:t> specifick</a:t>
            </a:r>
            <a:r>
              <a:rPr lang="cs-CZ" altLang="en-US" sz="1800" i="1">
                <a:solidFill>
                  <a:schemeClr val="tx1"/>
                </a:solidFill>
                <a:sym typeface="Wingdings" panose="05000000000000000000" pitchFamily="2" charset="2"/>
              </a:rPr>
              <a:t>é působení</a:t>
            </a:r>
            <a:endParaRPr lang="cs-CZ" altLang="en-US" sz="180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04800" y="307975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TOXIKODYNAMIKA</a:t>
            </a:r>
            <a:r>
              <a:rPr lang="en-US" altLang="en-US" sz="2400" b="1">
                <a:solidFill>
                  <a:srgbClr val="FF3300"/>
                </a:solidFill>
              </a:rPr>
              <a:t> </a:t>
            </a:r>
            <a:r>
              <a:rPr lang="cs-CZ" altLang="en-US" sz="2400" b="1">
                <a:solidFill>
                  <a:srgbClr val="FF3300"/>
                </a:solidFill>
              </a:rPr>
              <a:t>- základní principy -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79388" y="1389063"/>
            <a:ext cx="8610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 dirty="0">
                <a:solidFill>
                  <a:schemeClr val="tx1"/>
                </a:solidFill>
              </a:rPr>
              <a:t>Látka může reagovat s více receptory</a:t>
            </a:r>
            <a:r>
              <a:rPr lang="en-US" altLang="en-US" sz="2200" u="sng" dirty="0">
                <a:solidFill>
                  <a:schemeClr val="tx1"/>
                </a:solidFill>
              </a:rPr>
              <a:t> </a:t>
            </a:r>
            <a:r>
              <a:rPr lang="cs-CZ" altLang="en-US" sz="2200" u="sng" dirty="0">
                <a:solidFill>
                  <a:schemeClr val="tx1"/>
                </a:solidFill>
              </a:rPr>
              <a:t>!!!</a:t>
            </a: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i="1" dirty="0">
                <a:solidFill>
                  <a:schemeClr val="tx1"/>
                </a:solidFill>
              </a:rPr>
              <a:t>Příklad  - 2,3,7,8-TCDD</a:t>
            </a:r>
            <a:br>
              <a:rPr lang="cs-CZ" altLang="en-US" sz="2200" b="1" i="1" dirty="0">
                <a:solidFill>
                  <a:schemeClr val="tx1"/>
                </a:solidFill>
              </a:rPr>
            </a:br>
            <a:endParaRPr lang="cs-CZ" altLang="en-US" sz="2200" b="1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700" b="1" i="1" dirty="0">
                <a:solidFill>
                  <a:schemeClr val="tx1"/>
                </a:solidFill>
              </a:rPr>
              <a:t>- </a:t>
            </a:r>
            <a:r>
              <a:rPr lang="cs-CZ" altLang="en-US" sz="1700" i="1" dirty="0">
                <a:solidFill>
                  <a:schemeClr val="tx1"/>
                </a:solidFill>
              </a:rPr>
              <a:t>indukce </a:t>
            </a:r>
            <a:r>
              <a:rPr lang="cs-CZ" altLang="en-US" sz="1700" b="1" i="1" dirty="0" err="1">
                <a:solidFill>
                  <a:srgbClr val="00B0F0"/>
                </a:solidFill>
              </a:rPr>
              <a:t>AhR</a:t>
            </a:r>
            <a:r>
              <a:rPr lang="cs-CZ" altLang="en-US" sz="1700" b="1" i="1" dirty="0">
                <a:solidFill>
                  <a:srgbClr val="00B0F0"/>
                </a:solidFill>
              </a:rPr>
              <a:t> </a:t>
            </a:r>
            <a:r>
              <a:rPr lang="cs-CZ" altLang="en-US" sz="1700" i="1" dirty="0">
                <a:solidFill>
                  <a:schemeClr val="tx1"/>
                </a:solidFill>
              </a:rPr>
              <a:t>(</a:t>
            </a:r>
            <a:r>
              <a:rPr lang="cs-CZ" altLang="en-US" sz="1700" i="1" dirty="0" err="1">
                <a:solidFill>
                  <a:schemeClr val="tx1"/>
                </a:solidFill>
              </a:rPr>
              <a:t>thymus</a:t>
            </a:r>
            <a:r>
              <a:rPr lang="cs-CZ" altLang="en-US" sz="1700" i="1" dirty="0">
                <a:solidFill>
                  <a:schemeClr val="tx1"/>
                </a:solidFill>
              </a:rPr>
              <a:t>, játra </a:t>
            </a:r>
            <a:r>
              <a:rPr lang="cs-CZ" altLang="en-US" sz="1700" i="1" dirty="0" err="1">
                <a:solidFill>
                  <a:schemeClr val="tx1"/>
                </a:solidFill>
              </a:rPr>
              <a:t>Kd</a:t>
            </a:r>
            <a:r>
              <a:rPr lang="cs-CZ" altLang="en-US" sz="1700" i="1" dirty="0">
                <a:solidFill>
                  <a:schemeClr val="tx1"/>
                </a:solidFill>
              </a:rPr>
              <a:t> 10</a:t>
            </a:r>
            <a:r>
              <a:rPr lang="cs-CZ" altLang="en-US" sz="1700" i="1" baseline="30000" dirty="0">
                <a:solidFill>
                  <a:schemeClr val="tx1"/>
                </a:solidFill>
              </a:rPr>
              <a:t>-12</a:t>
            </a:r>
            <a:r>
              <a:rPr lang="cs-CZ" altLang="en-US" sz="1700" i="1" dirty="0">
                <a:solidFill>
                  <a:schemeClr val="tx1"/>
                </a:solidFill>
              </a:rPr>
              <a:t> - 10</a:t>
            </a:r>
            <a:r>
              <a:rPr lang="cs-CZ" altLang="en-US" sz="1700" i="1" baseline="30000" dirty="0">
                <a:solidFill>
                  <a:schemeClr val="tx1"/>
                </a:solidFill>
              </a:rPr>
              <a:t>-15</a:t>
            </a:r>
            <a:r>
              <a:rPr lang="cs-CZ" altLang="en-US" sz="1700" i="1" dirty="0">
                <a:solidFill>
                  <a:schemeClr val="tx1"/>
                </a:solidFill>
              </a:rPr>
              <a:t> M)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700" i="1" dirty="0">
                <a:solidFill>
                  <a:schemeClr val="tx1"/>
                </a:solidFill>
              </a:rPr>
              <a:t>-</a:t>
            </a:r>
            <a:r>
              <a:rPr lang="en-US" altLang="en-US" sz="1700" i="1" dirty="0">
                <a:solidFill>
                  <a:schemeClr val="tx1"/>
                </a:solidFill>
              </a:rPr>
              <a:t>&gt; n</a:t>
            </a:r>
            <a:r>
              <a:rPr lang="cs-CZ" altLang="en-US" sz="1700" i="1" dirty="0" err="1">
                <a:solidFill>
                  <a:schemeClr val="tx1"/>
                </a:solidFill>
              </a:rPr>
              <a:t>ádor</a:t>
            </a:r>
            <a:r>
              <a:rPr lang="cs-CZ" altLang="en-US" sz="1700" i="1" dirty="0">
                <a:solidFill>
                  <a:schemeClr val="tx1"/>
                </a:solidFill>
              </a:rPr>
              <a:t>/měsíce – roky (</a:t>
            </a:r>
            <a:r>
              <a:rPr lang="cs-CZ" altLang="en-US" sz="1700" i="1" dirty="0" err="1">
                <a:solidFill>
                  <a:schemeClr val="tx1"/>
                </a:solidFill>
              </a:rPr>
              <a:t>karcinogenita</a:t>
            </a:r>
            <a:r>
              <a:rPr lang="cs-CZ" altLang="en-US" sz="1700" i="1" dirty="0">
                <a:solidFill>
                  <a:schemeClr val="tx1"/>
                </a:solidFill>
              </a:rPr>
              <a:t>, </a:t>
            </a:r>
            <a:r>
              <a:rPr lang="cs-CZ" altLang="en-US" sz="1700" i="1" dirty="0" err="1">
                <a:solidFill>
                  <a:schemeClr val="tx1"/>
                </a:solidFill>
              </a:rPr>
              <a:t>imunotoxicita</a:t>
            </a:r>
            <a:r>
              <a:rPr lang="cs-CZ" altLang="en-US" sz="1700" i="1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7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700" i="1" dirty="0">
                <a:solidFill>
                  <a:schemeClr val="tx1"/>
                </a:solidFill>
              </a:rPr>
              <a:t>- modulace </a:t>
            </a:r>
            <a:r>
              <a:rPr lang="cs-CZ" altLang="en-US" sz="1700" b="1" i="1" dirty="0" err="1">
                <a:solidFill>
                  <a:srgbClr val="00B0F0"/>
                </a:solidFill>
              </a:rPr>
              <a:t>estrogenity</a:t>
            </a:r>
            <a:r>
              <a:rPr lang="cs-CZ" altLang="en-US" sz="1700" b="1" i="1" dirty="0">
                <a:solidFill>
                  <a:srgbClr val="00B0F0"/>
                </a:solidFill>
              </a:rPr>
              <a:t> (ER) </a:t>
            </a:r>
            <a:r>
              <a:rPr lang="cs-CZ" altLang="en-US" sz="1700" i="1" dirty="0">
                <a:solidFill>
                  <a:schemeClr val="tx1"/>
                </a:solidFill>
              </a:rPr>
              <a:t>(pohlavní orgány </a:t>
            </a:r>
            <a:br>
              <a:rPr lang="cs-CZ" altLang="en-US" sz="1700" i="1" dirty="0">
                <a:solidFill>
                  <a:schemeClr val="tx1"/>
                </a:solidFill>
              </a:rPr>
            </a:br>
            <a:r>
              <a:rPr lang="cs-CZ" altLang="en-US" sz="1700" i="1" dirty="0">
                <a:solidFill>
                  <a:schemeClr val="tx1"/>
                </a:solidFill>
              </a:rPr>
              <a:t> </a:t>
            </a:r>
            <a:r>
              <a:rPr lang="cs-CZ" altLang="en-US" sz="1700" i="1" dirty="0" err="1">
                <a:solidFill>
                  <a:schemeClr val="tx1"/>
                </a:solidFill>
              </a:rPr>
              <a:t>Kd</a:t>
            </a:r>
            <a:r>
              <a:rPr lang="cs-CZ" altLang="en-US" sz="1700" i="1" dirty="0">
                <a:solidFill>
                  <a:schemeClr val="tx1"/>
                </a:solidFill>
              </a:rPr>
              <a:t> 10</a:t>
            </a:r>
            <a:r>
              <a:rPr lang="cs-CZ" altLang="en-US" sz="1700" i="1" baseline="30000" dirty="0">
                <a:solidFill>
                  <a:schemeClr val="tx1"/>
                </a:solidFill>
              </a:rPr>
              <a:t>-9</a:t>
            </a:r>
            <a:r>
              <a:rPr lang="cs-CZ" altLang="en-US" sz="1700" i="1" dirty="0">
                <a:solidFill>
                  <a:schemeClr val="tx1"/>
                </a:solidFill>
              </a:rPr>
              <a:t> - 10</a:t>
            </a:r>
            <a:r>
              <a:rPr lang="cs-CZ" altLang="en-US" sz="1700" i="1" baseline="30000" dirty="0">
                <a:solidFill>
                  <a:schemeClr val="tx1"/>
                </a:solidFill>
              </a:rPr>
              <a:t>-12</a:t>
            </a:r>
            <a:r>
              <a:rPr lang="cs-CZ" altLang="en-US" sz="1700" i="1" dirty="0">
                <a:solidFill>
                  <a:schemeClr val="tx1"/>
                </a:solidFill>
              </a:rPr>
              <a:t> M)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700" i="1" dirty="0">
                <a:solidFill>
                  <a:schemeClr val="tx1"/>
                </a:solidFill>
              </a:rPr>
              <a:t>-</a:t>
            </a:r>
            <a:r>
              <a:rPr lang="en-US" altLang="en-US" sz="1700" i="1" dirty="0">
                <a:solidFill>
                  <a:schemeClr val="tx1"/>
                </a:solidFill>
              </a:rPr>
              <a:t>&gt; </a:t>
            </a:r>
            <a:r>
              <a:rPr lang="en-US" altLang="en-US" sz="1700" i="1" dirty="0" err="1">
                <a:solidFill>
                  <a:schemeClr val="tx1"/>
                </a:solidFill>
              </a:rPr>
              <a:t>reprodukční</a:t>
            </a:r>
            <a:r>
              <a:rPr lang="en-US" altLang="en-US" sz="1700" i="1" dirty="0">
                <a:solidFill>
                  <a:schemeClr val="tx1"/>
                </a:solidFill>
              </a:rPr>
              <a:t> </a:t>
            </a:r>
            <a:r>
              <a:rPr lang="en-US" altLang="en-US" sz="1700" i="1" dirty="0" err="1">
                <a:solidFill>
                  <a:schemeClr val="tx1"/>
                </a:solidFill>
              </a:rPr>
              <a:t>poruchy</a:t>
            </a:r>
            <a:r>
              <a:rPr lang="en-US" altLang="en-US" sz="1700" i="1" dirty="0">
                <a:solidFill>
                  <a:schemeClr val="tx1"/>
                </a:solidFill>
              </a:rPr>
              <a:t>/</a:t>
            </a:r>
            <a:r>
              <a:rPr lang="cs-CZ" altLang="en-US" sz="1700" i="1" dirty="0">
                <a:solidFill>
                  <a:schemeClr val="tx1"/>
                </a:solidFill>
              </a:rPr>
              <a:t>měsíce - </a:t>
            </a:r>
            <a:r>
              <a:rPr lang="en-US" altLang="en-US" sz="1700" i="1" dirty="0" err="1">
                <a:solidFill>
                  <a:schemeClr val="tx1"/>
                </a:solidFill>
              </a:rPr>
              <a:t>roky</a:t>
            </a:r>
            <a:endParaRPr lang="cs-CZ" altLang="en-US" sz="17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7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700" i="1" dirty="0">
                <a:solidFill>
                  <a:schemeClr val="tx1"/>
                </a:solidFill>
              </a:rPr>
              <a:t>- narkotická toxicita </a:t>
            </a:r>
            <a:r>
              <a:rPr lang="cs-CZ" altLang="en-US" sz="1700" b="1" i="1" dirty="0">
                <a:solidFill>
                  <a:srgbClr val="00B0F0"/>
                </a:solidFill>
              </a:rPr>
              <a:t>(membrána) </a:t>
            </a:r>
            <a:r>
              <a:rPr lang="cs-CZ" altLang="en-US" sz="1700" i="1" dirty="0">
                <a:solidFill>
                  <a:schemeClr val="tx1"/>
                </a:solidFill>
              </a:rPr>
              <a:t>(10</a:t>
            </a:r>
            <a:r>
              <a:rPr lang="cs-CZ" altLang="en-US" sz="1700" i="1" baseline="30000" dirty="0">
                <a:solidFill>
                  <a:schemeClr val="tx1"/>
                </a:solidFill>
              </a:rPr>
              <a:t>-6</a:t>
            </a:r>
            <a:r>
              <a:rPr lang="cs-CZ" altLang="en-US" sz="1700" i="1" dirty="0">
                <a:solidFill>
                  <a:schemeClr val="tx1"/>
                </a:solidFill>
              </a:rPr>
              <a:t> M) </a:t>
            </a:r>
            <a:endParaRPr lang="en-US" altLang="en-US" sz="17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700" i="1" dirty="0">
                <a:solidFill>
                  <a:schemeClr val="tx1"/>
                </a:solidFill>
              </a:rPr>
              <a:t>-</a:t>
            </a:r>
            <a:r>
              <a:rPr lang="en-US" altLang="en-US" sz="1700" i="1" dirty="0">
                <a:solidFill>
                  <a:schemeClr val="tx1"/>
                </a:solidFill>
              </a:rPr>
              <a:t>&gt; </a:t>
            </a:r>
            <a:r>
              <a:rPr lang="en-US" altLang="en-US" sz="1700" i="1" dirty="0" err="1">
                <a:solidFill>
                  <a:schemeClr val="tx1"/>
                </a:solidFill>
              </a:rPr>
              <a:t>akutn</a:t>
            </a:r>
            <a:r>
              <a:rPr lang="cs-CZ" altLang="en-US" sz="1700" i="1" dirty="0">
                <a:solidFill>
                  <a:schemeClr val="tx1"/>
                </a:solidFill>
              </a:rPr>
              <a:t>í rychlá intoxikace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700" i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700" i="1" dirty="0">
              <a:solidFill>
                <a:schemeClr val="tx1"/>
              </a:solidFill>
            </a:endParaRP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304800" y="307975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TOXIKODYNAMIKA</a:t>
            </a:r>
            <a:r>
              <a:rPr lang="en-US" altLang="en-US" sz="2400" b="1">
                <a:solidFill>
                  <a:srgbClr val="FF3300"/>
                </a:solidFill>
              </a:rPr>
              <a:t> </a:t>
            </a:r>
            <a:r>
              <a:rPr lang="cs-CZ" altLang="en-US" sz="2400" b="1">
                <a:solidFill>
                  <a:srgbClr val="FF3300"/>
                </a:solidFill>
              </a:rPr>
              <a:t>- základní principy -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52513"/>
            <a:ext cx="2481263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4821" name="Picture 6" descr="dioxin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2851150"/>
            <a:ext cx="3263900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304800" y="307975"/>
            <a:ext cx="3762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Akutní (24h) toxicita TCDD a ostatních látek </a:t>
            </a:r>
            <a:endParaRPr lang="en-US" altLang="en-US" sz="24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(potkan LD50 mg</a:t>
            </a:r>
            <a:r>
              <a:rPr lang="en-US" altLang="en-US" sz="2400">
                <a:solidFill>
                  <a:srgbClr val="FF3300"/>
                </a:solidFill>
              </a:rPr>
              <a:t>/kg </a:t>
            </a:r>
            <a:r>
              <a:rPr lang="cs-CZ" altLang="en-US" sz="2400">
                <a:solidFill>
                  <a:srgbClr val="FF3300"/>
                </a:solidFill>
              </a:rPr>
              <a:t>ž.v.)</a:t>
            </a:r>
          </a:p>
        </p:txBody>
      </p:sp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60575"/>
            <a:ext cx="248126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356100" y="93663"/>
          <a:ext cx="4473575" cy="6575421"/>
        </p:xfrm>
        <a:graphic>
          <a:graphicData uri="http://schemas.openxmlformats.org/drawingml/2006/table">
            <a:tbl>
              <a:tblPr/>
              <a:tblGrid>
                <a:gridCol w="2236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4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9822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Chemical</a:t>
                      </a:r>
                      <a:r>
                        <a:rPr lang="cs-CZ" sz="1600" b="1" dirty="0"/>
                        <a:t> </a:t>
                      </a:r>
                      <a:endParaRPr lang="cs-CZ" sz="1600" dirty="0"/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     LD </a:t>
                      </a:r>
                      <a:r>
                        <a:rPr lang="cs-CZ" sz="1600" baseline="-25000" dirty="0"/>
                        <a:t>50 </a:t>
                      </a:r>
                      <a:r>
                        <a:rPr lang="cs-CZ" sz="1600" b="1" dirty="0" err="1" smtClean="0"/>
                        <a:t>Value</a:t>
                      </a:r>
                      <a:endParaRPr lang="cs-CZ" sz="1600" b="1" dirty="0" smtClean="0"/>
                    </a:p>
                    <a:p>
                      <a:pPr algn="ctr"/>
                      <a:r>
                        <a:rPr lang="cs-CZ" sz="1600" b="1" dirty="0" smtClean="0"/>
                        <a:t>    (mg</a:t>
                      </a:r>
                      <a:r>
                        <a:rPr lang="en-US" sz="1600" b="1" dirty="0" smtClean="0"/>
                        <a:t>/kg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cs-CZ" sz="1600" b="1" baseline="0" dirty="0" err="1" smtClean="0"/>
                        <a:t>ž.v</a:t>
                      </a:r>
                      <a:r>
                        <a:rPr lang="cs-CZ" sz="1600" b="1" baseline="0" dirty="0" smtClean="0"/>
                        <a:t>.)</a:t>
                      </a:r>
                      <a:r>
                        <a:rPr lang="cs-CZ" sz="1600" b="1" dirty="0" smtClean="0"/>
                        <a:t> </a:t>
                      </a:r>
                      <a:endParaRPr lang="cs-CZ" sz="1600" dirty="0"/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964">
                <a:tc gridSpan="3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964"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TCDD </a:t>
                      </a:r>
                      <a:r>
                        <a:rPr lang="en-US" sz="1600" dirty="0"/>
                        <a:t>(a form of dioxin)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0.01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495">
                <a:tc gridSpan="2">
                  <a:txBody>
                    <a:bodyPr/>
                    <a:lstStyle/>
                    <a:p>
                      <a:r>
                        <a:rPr lang="cs-CZ" sz="1600"/>
                        <a:t>Tetrodotoxin (globefish toxin)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 dirty="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0.01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964">
                <a:tc gridSpan="2">
                  <a:txBody>
                    <a:bodyPr/>
                    <a:lstStyle/>
                    <a:p>
                      <a:r>
                        <a:rPr lang="cs-CZ" sz="1600"/>
                        <a:t>Saxitoxin (shellfish poison)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0.8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964">
                <a:tc gridSpan="2">
                  <a:txBody>
                    <a:bodyPr/>
                    <a:lstStyle/>
                    <a:p>
                      <a:r>
                        <a:rPr lang="cs-CZ" sz="1600"/>
                        <a:t>Carbofuran (a pesticide)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10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495">
                <a:tc gridSpan="2">
                  <a:txBody>
                    <a:bodyPr/>
                    <a:lstStyle/>
                    <a:p>
                      <a:r>
                        <a:rPr lang="cs-CZ" sz="1600"/>
                        <a:t>Phosphamidon (an insecticide)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24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964">
                <a:tc gridSpan="2">
                  <a:txBody>
                    <a:bodyPr/>
                    <a:lstStyle/>
                    <a:p>
                      <a:r>
                        <a:rPr lang="cs-CZ" sz="1600"/>
                        <a:t>Nicotine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50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964">
                <a:tc gridSpan="2">
                  <a:txBody>
                    <a:bodyPr/>
                    <a:lstStyle/>
                    <a:p>
                      <a:r>
                        <a:rPr lang="cs-CZ" sz="1600"/>
                        <a:t>Caffeine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200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964">
                <a:tc gridSpan="2">
                  <a:txBody>
                    <a:bodyPr/>
                    <a:lstStyle/>
                    <a:p>
                      <a:r>
                        <a:rPr lang="cs-CZ" sz="1600"/>
                        <a:t>DDT (an insecticide)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200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964">
                <a:tc gridSpan="2">
                  <a:txBody>
                    <a:bodyPr/>
                    <a:lstStyle/>
                    <a:p>
                      <a:r>
                        <a:rPr lang="cs-CZ" sz="1600"/>
                        <a:t>2,4–D (an herbicide)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370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964">
                <a:tc gridSpan="2">
                  <a:txBody>
                    <a:bodyPr/>
                    <a:lstStyle/>
                    <a:p>
                      <a:r>
                        <a:rPr lang="cs-CZ" sz="1600"/>
                        <a:t>Mirex (an insecticide)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740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964">
                <a:tc gridSpan="2">
                  <a:txBody>
                    <a:bodyPr/>
                    <a:lstStyle/>
                    <a:p>
                      <a:r>
                        <a:rPr lang="cs-CZ" sz="1600"/>
                        <a:t>Acetylsalicylic acid (aspirin)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1,700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5964">
                <a:tc gridSpan="2">
                  <a:txBody>
                    <a:bodyPr/>
                    <a:lstStyle/>
                    <a:p>
                      <a:r>
                        <a:rPr lang="cs-CZ" sz="1600"/>
                        <a:t>Malathion (an insecticide)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2,000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5964">
                <a:tc gridSpan="2">
                  <a:txBody>
                    <a:bodyPr/>
                    <a:lstStyle/>
                    <a:p>
                      <a:r>
                        <a:rPr lang="cs-CZ" sz="1600"/>
                        <a:t>Sodium chloride (table salt)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3,750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5964">
                <a:tc gridSpan="2">
                  <a:txBody>
                    <a:bodyPr/>
                    <a:lstStyle/>
                    <a:p>
                      <a:r>
                        <a:rPr lang="cs-CZ" sz="1600"/>
                        <a:t>Glyphosate (an herbicide)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4,300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5964">
                <a:tc gridSpan="2">
                  <a:txBody>
                    <a:bodyPr/>
                    <a:lstStyle/>
                    <a:p>
                      <a:r>
                        <a:rPr lang="cs-CZ" sz="1600"/>
                        <a:t>Ethanol (drinking alcohol)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13,700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5964">
                <a:tc gridSpan="2">
                  <a:txBody>
                    <a:bodyPr/>
                    <a:lstStyle/>
                    <a:p>
                      <a:r>
                        <a:rPr lang="cs-CZ" sz="1600"/>
                        <a:t>Sucrose (table sugar) </a:t>
                      </a: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1600" dirty="0"/>
                    </a:p>
                  </a:txBody>
                  <a:tcPr marL="52103" marR="52103" marT="26051" marB="260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30,000 </a:t>
                      </a:r>
                      <a:endParaRPr lang="cs-CZ" sz="1600" dirty="0" smtClean="0"/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75314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Botulotoxin</a:t>
                      </a:r>
                      <a:r>
                        <a:rPr lang="cs-CZ" sz="1600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baseline="0" dirty="0" smtClean="0">
                          <a:solidFill>
                            <a:srgbClr val="00B0F0"/>
                          </a:solidFill>
                        </a:rPr>
                        <a:t>(enzym: propagace toxické reakce)</a:t>
                      </a:r>
                      <a:endParaRPr lang="cs-CZ" sz="1400" b="0" dirty="0">
                        <a:solidFill>
                          <a:srgbClr val="00B0F0"/>
                        </a:solidFill>
                      </a:endParaRPr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/>
                        <a:t>0,00000003</a:t>
                      </a:r>
                      <a:endParaRPr lang="en-US" sz="1600" dirty="0" smtClean="0"/>
                    </a:p>
                  </a:txBody>
                  <a:tcPr marL="52109" marR="52109" marT="26053" marB="2605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ovéPole 2"/>
          <p:cNvSpPr txBox="1">
            <a:spLocks noChangeArrowheads="1"/>
          </p:cNvSpPr>
          <p:nvPr/>
        </p:nvSpPr>
        <p:spPr bwMode="auto">
          <a:xfrm>
            <a:off x="250825" y="1557338"/>
            <a:ext cx="86772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Jaké makromolekuly jsou cílem toxických látek?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Jaké existují interakce mezi toxickými látkami a makromolekulami?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Jaký typ </a:t>
            </a:r>
            <a:r>
              <a:rPr lang="cs-CZ" altLang="en-US" sz="1800" dirty="0" err="1">
                <a:solidFill>
                  <a:schemeClr val="tx1"/>
                </a:solidFill>
              </a:rPr>
              <a:t>intereakce</a:t>
            </a:r>
            <a:r>
              <a:rPr lang="cs-CZ" altLang="en-US" sz="1800" dirty="0">
                <a:solidFill>
                  <a:schemeClr val="tx1"/>
                </a:solidFill>
              </a:rPr>
              <a:t> bude nejpravděpodobnější mezi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	* </a:t>
            </a:r>
            <a:r>
              <a:rPr lang="cs-CZ" altLang="en-US" sz="1800" dirty="0" err="1">
                <a:solidFill>
                  <a:schemeClr val="tx1"/>
                </a:solidFill>
              </a:rPr>
              <a:t>hexachlorhexanem</a:t>
            </a:r>
            <a:r>
              <a:rPr lang="cs-CZ" altLang="en-US" sz="1800" dirty="0">
                <a:solidFill>
                  <a:schemeClr val="tx1"/>
                </a:solidFill>
              </a:rPr>
              <a:t> … a hemoglobinem? …a fosfolipidem?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	* formaldehydem … a tubulinem? … a nukleovou kyselinou?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Co je to </a:t>
            </a:r>
            <a:r>
              <a:rPr lang="cs-CZ" altLang="en-US" sz="1800" dirty="0" err="1">
                <a:solidFill>
                  <a:schemeClr val="tx1"/>
                </a:solidFill>
              </a:rPr>
              <a:t>toxikodynamická</a:t>
            </a:r>
            <a:r>
              <a:rPr lang="cs-CZ" altLang="en-US" sz="1800" dirty="0">
                <a:solidFill>
                  <a:schemeClr val="tx1"/>
                </a:solidFill>
              </a:rPr>
              <a:t> disociační konstanta?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Ke které makromolekule má TCDD vyšší afinitu? U které interakce bude vyšší </a:t>
            </a:r>
            <a:r>
              <a:rPr lang="cs-CZ" altLang="en-US" sz="1800" dirty="0" err="1">
                <a:solidFill>
                  <a:schemeClr val="tx1"/>
                </a:solidFill>
              </a:rPr>
              <a:t>Kd</a:t>
            </a:r>
            <a:r>
              <a:rPr lang="cs-CZ" altLang="en-US" sz="1800" dirty="0">
                <a:solidFill>
                  <a:schemeClr val="tx1"/>
                </a:solidFill>
              </a:rPr>
              <a:t>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	K receptoru </a:t>
            </a:r>
            <a:r>
              <a:rPr lang="cs-CZ" altLang="en-US" sz="1800" dirty="0" err="1">
                <a:solidFill>
                  <a:schemeClr val="tx1"/>
                </a:solidFill>
              </a:rPr>
              <a:t>AhR</a:t>
            </a:r>
            <a:r>
              <a:rPr lang="cs-CZ" altLang="en-US" sz="1800" dirty="0">
                <a:solidFill>
                  <a:schemeClr val="tx1"/>
                </a:solidFill>
              </a:rPr>
              <a:t> nebo k hemoglobinu?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Co je agonista? Co je antagonista?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0" y="274638"/>
            <a:ext cx="9144000" cy="654050"/>
          </a:xfrm>
          <a:prstGeom prst="rect">
            <a:avLst/>
          </a:prstGeom>
          <a:solidFill>
            <a:srgbClr val="929294">
              <a:alpha val="59999"/>
            </a:srgbClr>
          </a:solidFill>
        </p:spPr>
        <p:txBody>
          <a:bodyPr anchor="ctr"/>
          <a:lstStyle/>
          <a:p>
            <a:pPr algn="ctr" eaLnBrk="1" hangingPunct="1">
              <a:defRPr/>
            </a:pPr>
            <a:r>
              <a:rPr lang="cs-CZ" sz="30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Toxikodynamika - otázky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04800" y="2365375"/>
            <a:ext cx="86106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1">
                <a:solidFill>
                  <a:srgbClr val="FF3300"/>
                </a:solidFill>
              </a:rPr>
              <a:t>Účinky látek na molekulární úrovni: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1">
                <a:solidFill>
                  <a:srgbClr val="FF3300"/>
                </a:solidFill>
              </a:rPr>
              <a:t>mechanismy působení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3000" smtClean="0"/>
              <a:t>Co by si student(ka)</a:t>
            </a:r>
            <a:r>
              <a:rPr lang="en-US" altLang="en-US" sz="3000" smtClean="0"/>
              <a:t> </a:t>
            </a:r>
            <a:r>
              <a:rPr lang="cs-CZ" altLang="en-US" sz="3000" smtClean="0"/>
              <a:t>měl(a) odnést ?</a:t>
            </a:r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304800" y="1412875"/>
            <a:ext cx="86106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AutoNum type="arabicParenR"/>
            </a:pPr>
            <a:r>
              <a:rPr lang="cs-CZ" altLang="en-US" sz="2200">
                <a:solidFill>
                  <a:schemeClr val="tx1"/>
                </a:solidFill>
              </a:rPr>
              <a:t>ZNÁT a dokázat vysvětlit hlavní Molekulární a Biochemické mechanismy toxicity </a:t>
            </a:r>
          </a:p>
          <a:p>
            <a:pPr>
              <a:spcBef>
                <a:spcPct val="0"/>
              </a:spcBef>
              <a:buClrTx/>
              <a:buFontTx/>
              <a:buAutoNum type="arabicParenR"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AutoNum type="arabicParenR"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AutoNum type="arabicParenR"/>
            </a:pPr>
            <a:r>
              <a:rPr lang="cs-CZ" altLang="en-US" sz="2200">
                <a:solidFill>
                  <a:schemeClr val="tx1"/>
                </a:solidFill>
              </a:rPr>
              <a:t>Dokázat přiřadit ke každému mechanismu toxicity některé z významných environmentálních toxikantů</a:t>
            </a:r>
          </a:p>
          <a:p>
            <a:pPr>
              <a:spcBef>
                <a:spcPct val="0"/>
              </a:spcBef>
              <a:buClrTx/>
              <a:buFontTx/>
              <a:buAutoNum type="arabicParenR"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AutoNum type="arabicParenR"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AutoNum type="arabicParenR"/>
            </a:pPr>
            <a:r>
              <a:rPr lang="cs-CZ" altLang="en-US" sz="2200">
                <a:solidFill>
                  <a:schemeClr val="tx1"/>
                </a:solidFill>
              </a:rPr>
              <a:t>Vysvětlit, jak se </a:t>
            </a:r>
            <a:r>
              <a:rPr lang="en-US" altLang="en-US" sz="2200">
                <a:solidFill>
                  <a:schemeClr val="tx1"/>
                </a:solidFill>
              </a:rPr>
              <a:t>jednotliv</a:t>
            </a:r>
            <a:r>
              <a:rPr lang="cs-CZ" altLang="en-US" sz="2200">
                <a:solidFill>
                  <a:schemeClr val="tx1"/>
                </a:solidFill>
              </a:rPr>
              <a:t>é BIOCHEMICKÉ MECHANISMY toxicity projeví na vyšších úrovních </a:t>
            </a:r>
            <a:br>
              <a:rPr lang="cs-CZ" altLang="en-US" sz="22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(příklad – inhibice receptoru pro hormon 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>
                <a:solidFill>
                  <a:schemeClr val="tx1"/>
                </a:solidFill>
              </a:rPr>
              <a:t> projev: poru</a:t>
            </a:r>
            <a:r>
              <a:rPr lang="cs-CZ" altLang="en-US" sz="1800">
                <a:solidFill>
                  <a:schemeClr val="tx1"/>
                </a:solidFill>
              </a:rPr>
              <a:t>šení reprodukce)</a:t>
            </a:r>
          </a:p>
          <a:p>
            <a:pPr>
              <a:spcBef>
                <a:spcPct val="0"/>
              </a:spcBef>
              <a:buClrTx/>
              <a:buFontTx/>
              <a:buAutoNum type="arabicParenR"/>
            </a:pPr>
            <a:endParaRPr lang="cs-CZ" altLang="en-US" sz="22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AutoNum type="arabicParenR"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AutoNum type="arabicParenR"/>
            </a:pPr>
            <a:endParaRPr lang="cs-CZ" altLang="en-US" sz="2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>
            <a:normAutofit fontScale="5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GB" dirty="0" err="1" smtClean="0"/>
              <a:t>Chápat</a:t>
            </a:r>
            <a:r>
              <a:rPr lang="en-GB" dirty="0" smtClean="0"/>
              <a:t> a </a:t>
            </a:r>
            <a:r>
              <a:rPr lang="en-GB" dirty="0" err="1" smtClean="0"/>
              <a:t>dokázat</a:t>
            </a:r>
            <a:r>
              <a:rPr lang="en-GB" dirty="0" smtClean="0"/>
              <a:t> </a:t>
            </a:r>
            <a:r>
              <a:rPr lang="en-GB" dirty="0" err="1" smtClean="0"/>
              <a:t>vysvětlit</a:t>
            </a:r>
            <a:r>
              <a:rPr lang="en-GB" dirty="0" smtClean="0"/>
              <a:t> </a:t>
            </a:r>
            <a:r>
              <a:rPr lang="en-GB" dirty="0" err="1" smtClean="0"/>
              <a:t>základní</a:t>
            </a:r>
            <a:r>
              <a:rPr lang="en-GB" dirty="0" smtClean="0"/>
              <a:t> </a:t>
            </a:r>
            <a:r>
              <a:rPr lang="en-GB" dirty="0" err="1" smtClean="0"/>
              <a:t>pojmy</a:t>
            </a:r>
            <a:r>
              <a:rPr lang="en-GB" dirty="0" smtClean="0"/>
              <a:t> </a:t>
            </a:r>
            <a:r>
              <a:rPr lang="en-GB" dirty="0" err="1" smtClean="0"/>
              <a:t>toxikodynamiky</a:t>
            </a:r>
            <a:r>
              <a:rPr lang="en-GB" dirty="0" smtClean="0"/>
              <a:t> 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 smtClean="0"/>
              <a:t>receptor, </a:t>
            </a:r>
            <a:r>
              <a:rPr lang="en-GB" dirty="0" err="1" smtClean="0"/>
              <a:t>interakce</a:t>
            </a:r>
            <a:r>
              <a:rPr lang="en-GB" dirty="0" smtClean="0"/>
              <a:t>, </a:t>
            </a:r>
            <a:r>
              <a:rPr lang="en-GB" dirty="0" err="1" smtClean="0"/>
              <a:t>afinita</a:t>
            </a:r>
            <a:r>
              <a:rPr lang="en-GB" dirty="0" smtClean="0"/>
              <a:t>, </a:t>
            </a:r>
            <a:r>
              <a:rPr lang="en-GB" dirty="0" err="1" smtClean="0"/>
              <a:t>účinnost</a:t>
            </a:r>
            <a:endParaRPr lang="en-GB" dirty="0" smtClean="0"/>
          </a:p>
          <a:p>
            <a:pPr>
              <a:buFont typeface="Arial" charset="0"/>
              <a:buChar char="•"/>
              <a:defRPr/>
            </a:pPr>
            <a:r>
              <a:rPr lang="en-GB" dirty="0" err="1" smtClean="0"/>
              <a:t>Vysvětlit</a:t>
            </a:r>
            <a:r>
              <a:rPr lang="en-GB" dirty="0" smtClean="0"/>
              <a:t> </a:t>
            </a:r>
            <a:r>
              <a:rPr lang="en-GB" dirty="0" err="1" smtClean="0"/>
              <a:t>molekulární</a:t>
            </a:r>
            <a:r>
              <a:rPr lang="en-GB" dirty="0" smtClean="0"/>
              <a:t> </a:t>
            </a:r>
            <a:r>
              <a:rPr lang="en-GB" dirty="0" err="1" smtClean="0"/>
              <a:t>principy</a:t>
            </a:r>
            <a:r>
              <a:rPr lang="en-GB" dirty="0" smtClean="0"/>
              <a:t> </a:t>
            </a:r>
            <a:r>
              <a:rPr lang="en-GB" dirty="0" err="1" smtClean="0"/>
              <a:t>interakcí</a:t>
            </a:r>
            <a:r>
              <a:rPr lang="en-GB" dirty="0" smtClean="0"/>
              <a:t> </a:t>
            </a:r>
            <a:r>
              <a:rPr lang="en-GB" dirty="0" err="1" smtClean="0"/>
              <a:t>mezi</a:t>
            </a:r>
            <a:r>
              <a:rPr lang="en-GB" dirty="0" smtClean="0"/>
              <a:t> </a:t>
            </a:r>
            <a:r>
              <a:rPr lang="en-GB" dirty="0" err="1" smtClean="0"/>
              <a:t>toxickými</a:t>
            </a:r>
            <a:r>
              <a:rPr lang="en-GB" dirty="0" smtClean="0"/>
              <a:t> </a:t>
            </a:r>
            <a:r>
              <a:rPr lang="en-GB" dirty="0" err="1" smtClean="0"/>
              <a:t>látkami</a:t>
            </a:r>
            <a:r>
              <a:rPr lang="en-GB" dirty="0" smtClean="0"/>
              <a:t> a </a:t>
            </a:r>
            <a:r>
              <a:rPr lang="en-GB" dirty="0" err="1" smtClean="0"/>
              <a:t>cílovými</a:t>
            </a:r>
            <a:r>
              <a:rPr lang="en-GB" dirty="0" smtClean="0"/>
              <a:t> </a:t>
            </a:r>
            <a:r>
              <a:rPr lang="en-GB" dirty="0" err="1" smtClean="0"/>
              <a:t>místy</a:t>
            </a:r>
            <a:r>
              <a:rPr lang="en-GB" dirty="0" smtClean="0"/>
              <a:t> (</a:t>
            </a:r>
            <a:r>
              <a:rPr lang="en-GB" dirty="0" err="1" smtClean="0"/>
              <a:t>receptory</a:t>
            </a:r>
            <a:r>
              <a:rPr lang="en-GB" dirty="0" smtClean="0"/>
              <a:t>)</a:t>
            </a:r>
          </a:p>
          <a:p>
            <a:pPr>
              <a:buFont typeface="Arial" charset="0"/>
              <a:buChar char="•"/>
              <a:defRPr/>
            </a:pPr>
            <a:endParaRPr lang="en-GB" dirty="0" smtClean="0"/>
          </a:p>
          <a:p>
            <a:pPr>
              <a:buFont typeface="Arial" charset="0"/>
              <a:buChar char="•"/>
              <a:defRPr/>
            </a:pPr>
            <a:r>
              <a:rPr lang="en-GB" dirty="0" err="1" smtClean="0"/>
              <a:t>Vysvětlit</a:t>
            </a:r>
            <a:r>
              <a:rPr lang="en-GB" dirty="0" smtClean="0"/>
              <a:t> a </a:t>
            </a:r>
            <a:r>
              <a:rPr lang="en-GB" dirty="0" err="1" smtClean="0"/>
              <a:t>popsat</a:t>
            </a:r>
            <a:r>
              <a:rPr lang="en-GB" dirty="0" smtClean="0"/>
              <a:t> </a:t>
            </a:r>
            <a:r>
              <a:rPr lang="en-GB" dirty="0" err="1" smtClean="0"/>
              <a:t>principy</a:t>
            </a:r>
            <a:r>
              <a:rPr lang="en-GB" dirty="0" smtClean="0"/>
              <a:t> </a:t>
            </a:r>
            <a:r>
              <a:rPr lang="en-GB" dirty="0" err="1" smtClean="0"/>
              <a:t>nespecifického</a:t>
            </a:r>
            <a:r>
              <a:rPr lang="en-GB" dirty="0" smtClean="0"/>
              <a:t> a </a:t>
            </a:r>
            <a:r>
              <a:rPr lang="en-GB" dirty="0" err="1" smtClean="0"/>
              <a:t>specifického</a:t>
            </a:r>
            <a:r>
              <a:rPr lang="en-GB" dirty="0" smtClean="0"/>
              <a:t> </a:t>
            </a:r>
            <a:r>
              <a:rPr lang="en-GB" dirty="0" err="1" smtClean="0"/>
              <a:t>působení</a:t>
            </a:r>
            <a:r>
              <a:rPr lang="en-GB" dirty="0" smtClean="0"/>
              <a:t> </a:t>
            </a:r>
            <a:r>
              <a:rPr lang="en-GB" dirty="0" err="1" smtClean="0"/>
              <a:t>toxických</a:t>
            </a:r>
            <a:r>
              <a:rPr lang="en-GB" dirty="0" smtClean="0"/>
              <a:t> </a:t>
            </a:r>
            <a:r>
              <a:rPr lang="en-GB" dirty="0" err="1" smtClean="0"/>
              <a:t>látek</a:t>
            </a:r>
            <a:endParaRPr lang="en-GB" dirty="0" smtClean="0"/>
          </a:p>
          <a:p>
            <a:pPr>
              <a:buFont typeface="Arial" charset="0"/>
              <a:buChar char="•"/>
              <a:defRPr/>
            </a:pPr>
            <a:endParaRPr lang="en-GB" dirty="0" smtClean="0"/>
          </a:p>
          <a:p>
            <a:pPr>
              <a:buFont typeface="Arial" charset="0"/>
              <a:buChar char="•"/>
              <a:defRPr/>
            </a:pPr>
            <a:r>
              <a:rPr lang="en-GB" dirty="0" err="1" smtClean="0"/>
              <a:t>Znát</a:t>
            </a:r>
            <a:r>
              <a:rPr lang="en-GB" dirty="0" smtClean="0"/>
              <a:t> </a:t>
            </a:r>
            <a:r>
              <a:rPr lang="en-GB" dirty="0" err="1" smtClean="0"/>
              <a:t>principy</a:t>
            </a:r>
            <a:r>
              <a:rPr lang="en-GB" dirty="0" smtClean="0"/>
              <a:t> a </a:t>
            </a:r>
            <a:r>
              <a:rPr lang="en-GB" dirty="0" err="1" smtClean="0"/>
              <a:t>příklady</a:t>
            </a:r>
            <a:r>
              <a:rPr lang="en-GB" dirty="0" smtClean="0"/>
              <a:t> </a:t>
            </a:r>
            <a:r>
              <a:rPr lang="en-GB" dirty="0" err="1" smtClean="0"/>
              <a:t>látek</a:t>
            </a:r>
            <a:r>
              <a:rPr lang="en-GB" dirty="0" smtClean="0"/>
              <a:t>, </a:t>
            </a:r>
            <a:r>
              <a:rPr lang="en-GB" dirty="0" err="1" smtClean="0"/>
              <a:t>které</a:t>
            </a:r>
            <a:r>
              <a:rPr lang="en-GB" dirty="0" smtClean="0"/>
              <a:t> </a:t>
            </a:r>
            <a:r>
              <a:rPr lang="en-GB" dirty="0" err="1" smtClean="0"/>
              <a:t>působí</a:t>
            </a:r>
            <a:r>
              <a:rPr lang="en-GB" dirty="0" smtClean="0"/>
              <a:t> </a:t>
            </a:r>
            <a:r>
              <a:rPr lang="en-GB" dirty="0" err="1" smtClean="0"/>
              <a:t>nejdůležitějšími</a:t>
            </a:r>
            <a:r>
              <a:rPr lang="en-GB" dirty="0" smtClean="0"/>
              <a:t> </a:t>
            </a:r>
            <a:r>
              <a:rPr lang="en-GB" dirty="0" err="1" smtClean="0"/>
              <a:t>mechanismy</a:t>
            </a:r>
            <a:r>
              <a:rPr lang="en-GB" dirty="0" smtClean="0"/>
              <a:t> toxicity, </a:t>
            </a:r>
            <a:r>
              <a:rPr lang="en-GB" dirty="0" err="1" smtClean="0"/>
              <a:t>tj</a:t>
            </a:r>
            <a:r>
              <a:rPr lang="en-GB" dirty="0" smtClean="0"/>
              <a:t>.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 err="1" smtClean="0"/>
              <a:t>narušení</a:t>
            </a:r>
            <a:r>
              <a:rPr lang="en-GB" dirty="0" smtClean="0"/>
              <a:t> </a:t>
            </a:r>
            <a:r>
              <a:rPr lang="en-GB" dirty="0" err="1" smtClean="0"/>
              <a:t>přirozené</a:t>
            </a:r>
            <a:r>
              <a:rPr lang="en-GB" dirty="0" smtClean="0"/>
              <a:t> fluidity </a:t>
            </a:r>
            <a:r>
              <a:rPr lang="en-GB" dirty="0" err="1" smtClean="0"/>
              <a:t>membrány</a:t>
            </a:r>
            <a:endParaRPr lang="en-GB" dirty="0" smtClean="0"/>
          </a:p>
          <a:p>
            <a:pPr lvl="1">
              <a:buFont typeface="Arial" charset="0"/>
              <a:buChar char="–"/>
              <a:defRPr/>
            </a:pPr>
            <a:r>
              <a:rPr lang="en-GB" dirty="0" err="1" smtClean="0"/>
              <a:t>interakce</a:t>
            </a:r>
            <a:r>
              <a:rPr lang="en-GB" dirty="0" smtClean="0"/>
              <a:t> </a:t>
            </a:r>
            <a:r>
              <a:rPr lang="en-GB" dirty="0" err="1" smtClean="0"/>
              <a:t>látek</a:t>
            </a:r>
            <a:r>
              <a:rPr lang="en-GB" dirty="0" smtClean="0"/>
              <a:t> s DNA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 err="1" smtClean="0"/>
              <a:t>inhibice</a:t>
            </a:r>
            <a:r>
              <a:rPr lang="en-GB" dirty="0" smtClean="0"/>
              <a:t> </a:t>
            </a:r>
            <a:r>
              <a:rPr lang="en-GB" dirty="0" err="1" smtClean="0"/>
              <a:t>enzymových</a:t>
            </a:r>
            <a:r>
              <a:rPr lang="en-GB" dirty="0" smtClean="0"/>
              <a:t> </a:t>
            </a:r>
            <a:r>
              <a:rPr lang="en-GB" dirty="0" err="1" smtClean="0"/>
              <a:t>aktivit</a:t>
            </a:r>
            <a:endParaRPr lang="en-GB" dirty="0" smtClean="0"/>
          </a:p>
          <a:p>
            <a:pPr lvl="1">
              <a:buFont typeface="Arial" charset="0"/>
              <a:buChar char="–"/>
              <a:defRPr/>
            </a:pPr>
            <a:r>
              <a:rPr lang="en-GB" dirty="0" err="1" smtClean="0"/>
              <a:t>narušení</a:t>
            </a:r>
            <a:r>
              <a:rPr lang="en-GB" dirty="0" smtClean="0"/>
              <a:t> </a:t>
            </a:r>
            <a:r>
              <a:rPr lang="en-GB" dirty="0" err="1" smtClean="0"/>
              <a:t>redox-potenciálu</a:t>
            </a:r>
            <a:r>
              <a:rPr lang="en-GB" dirty="0" smtClean="0"/>
              <a:t> 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 err="1" smtClean="0"/>
              <a:t>narušení</a:t>
            </a:r>
            <a:r>
              <a:rPr lang="en-GB" dirty="0" smtClean="0"/>
              <a:t> </a:t>
            </a:r>
            <a:r>
              <a:rPr lang="en-GB" dirty="0" err="1" smtClean="0"/>
              <a:t>gradientů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membránách</a:t>
            </a:r>
            <a:endParaRPr lang="en-GB" dirty="0" smtClean="0"/>
          </a:p>
          <a:p>
            <a:pPr lvl="1">
              <a:buFont typeface="Arial" charset="0"/>
              <a:buChar char="–"/>
              <a:defRPr/>
            </a:pPr>
            <a:r>
              <a:rPr lang="en-GB" dirty="0" err="1" smtClean="0"/>
              <a:t>kompetice</a:t>
            </a:r>
            <a:r>
              <a:rPr lang="en-GB" dirty="0" smtClean="0"/>
              <a:t> se </a:t>
            </a:r>
            <a:r>
              <a:rPr lang="en-GB" dirty="0" err="1" smtClean="0"/>
              <a:t>substráty</a:t>
            </a:r>
            <a:r>
              <a:rPr lang="en-GB" dirty="0" smtClean="0"/>
              <a:t> / </a:t>
            </a:r>
            <a:r>
              <a:rPr lang="en-GB" dirty="0" err="1" smtClean="0"/>
              <a:t>přirozenými</a:t>
            </a:r>
            <a:r>
              <a:rPr lang="en-GB" dirty="0" smtClean="0"/>
              <a:t> </a:t>
            </a:r>
            <a:r>
              <a:rPr lang="en-GB" dirty="0" err="1" smtClean="0"/>
              <a:t>ligandy</a:t>
            </a:r>
            <a:r>
              <a:rPr lang="en-GB" dirty="0" smtClean="0"/>
              <a:t> </a:t>
            </a:r>
          </a:p>
          <a:p>
            <a:pPr>
              <a:buFont typeface="Arial" charset="0"/>
              <a:buChar char="•"/>
              <a:defRPr/>
            </a:pPr>
            <a:endParaRPr lang="en-GB" dirty="0" smtClean="0"/>
          </a:p>
          <a:p>
            <a:pPr>
              <a:buFont typeface="Arial" charset="0"/>
              <a:buChar char="•"/>
              <a:defRPr/>
            </a:pPr>
            <a:r>
              <a:rPr lang="en-GB" dirty="0" err="1" smtClean="0"/>
              <a:t>Poznat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struktuře</a:t>
            </a:r>
            <a:r>
              <a:rPr lang="en-GB" dirty="0" smtClean="0"/>
              <a:t> </a:t>
            </a:r>
            <a:r>
              <a:rPr lang="en-GB" dirty="0" err="1" smtClean="0"/>
              <a:t>vybraných</a:t>
            </a:r>
            <a:r>
              <a:rPr lang="en-GB" dirty="0" smtClean="0"/>
              <a:t> </a:t>
            </a:r>
            <a:r>
              <a:rPr lang="en-GB" dirty="0" err="1" smtClean="0"/>
              <a:t>modelových</a:t>
            </a:r>
            <a:r>
              <a:rPr lang="en-GB" dirty="0" smtClean="0"/>
              <a:t> </a:t>
            </a:r>
            <a:r>
              <a:rPr lang="en-GB" dirty="0" err="1" smtClean="0"/>
              <a:t>látek</a:t>
            </a:r>
            <a:r>
              <a:rPr lang="en-GB" dirty="0" smtClean="0"/>
              <a:t> </a:t>
            </a:r>
            <a:r>
              <a:rPr lang="en-GB" dirty="0" err="1" smtClean="0"/>
              <a:t>strukturní</a:t>
            </a:r>
            <a:r>
              <a:rPr lang="en-GB" dirty="0" smtClean="0"/>
              <a:t> </a:t>
            </a:r>
            <a:r>
              <a:rPr lang="en-GB" dirty="0" err="1" smtClean="0"/>
              <a:t>znaky</a:t>
            </a:r>
            <a:r>
              <a:rPr lang="en-GB" dirty="0" smtClean="0"/>
              <a:t>, </a:t>
            </a:r>
            <a:r>
              <a:rPr lang="en-GB" dirty="0" err="1" smtClean="0"/>
              <a:t>které</a:t>
            </a:r>
            <a:r>
              <a:rPr lang="en-GB" dirty="0" smtClean="0"/>
              <a:t> </a:t>
            </a:r>
            <a:r>
              <a:rPr lang="en-GB" dirty="0" err="1" smtClean="0"/>
              <a:t>jsou</a:t>
            </a:r>
            <a:r>
              <a:rPr lang="en-GB" dirty="0" smtClean="0"/>
              <a:t> </a:t>
            </a:r>
            <a:r>
              <a:rPr lang="en-GB" dirty="0" err="1" smtClean="0"/>
              <a:t>odpovědné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konkrétní</a:t>
            </a:r>
            <a:r>
              <a:rPr lang="en-GB" dirty="0" smtClean="0"/>
              <a:t> </a:t>
            </a:r>
            <a:r>
              <a:rPr lang="en-GB" dirty="0" err="1" smtClean="0"/>
              <a:t>mechanismy</a:t>
            </a:r>
            <a:r>
              <a:rPr lang="en-GB" dirty="0" smtClean="0"/>
              <a:t> </a:t>
            </a:r>
            <a:r>
              <a:rPr lang="en-GB" dirty="0" err="1" smtClean="0"/>
              <a:t>působení</a:t>
            </a:r>
            <a:endParaRPr lang="en-GB" dirty="0"/>
          </a:p>
        </p:txBody>
      </p:sp>
      <p:sp>
        <p:nvSpPr>
          <p:cNvPr id="8195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b="1" smtClean="0">
                <a:solidFill>
                  <a:schemeClr val="tx1"/>
                </a:solidFill>
              </a:rPr>
              <a:t>Co by si měl student odnést z této přednášky?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0" y="398463"/>
            <a:ext cx="9144000" cy="65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929294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2000" b="1" smtClean="0">
                <a:solidFill>
                  <a:schemeClr val="tx2"/>
                </a:solidFill>
              </a:rPr>
              <a:t>Připomenutí: </a:t>
            </a:r>
            <a:r>
              <a:rPr lang="cs-CZ" altLang="en-US" sz="2000" smtClean="0">
                <a:solidFill>
                  <a:schemeClr val="tx2"/>
                </a:solidFill>
              </a:rPr>
              <a:t/>
            </a:r>
            <a:br>
              <a:rPr lang="cs-CZ" altLang="en-US" sz="2000" smtClean="0">
                <a:solidFill>
                  <a:schemeClr val="tx2"/>
                </a:solidFill>
              </a:rPr>
            </a:br>
            <a:r>
              <a:rPr lang="cs-CZ" altLang="en-US" sz="2000" smtClean="0">
                <a:solidFill>
                  <a:schemeClr val="tx2"/>
                </a:solidFill>
              </a:rPr>
              <a:t>mechanistický koncept od molekuly k populacím</a:t>
            </a:r>
            <a:br>
              <a:rPr lang="cs-CZ" altLang="en-US" sz="2000" smtClean="0">
                <a:solidFill>
                  <a:schemeClr val="tx2"/>
                </a:solidFill>
              </a:rPr>
            </a:br>
            <a:r>
              <a:rPr lang="cs-CZ" altLang="en-US" sz="2000" smtClean="0">
                <a:solidFill>
                  <a:schemeClr val="tx2"/>
                </a:solidFill>
              </a:rPr>
              <a:t>(V literatuře: </a:t>
            </a:r>
            <a:r>
              <a:rPr lang="cs-CZ" altLang="en-US" sz="2000" b="1" smtClean="0">
                <a:solidFill>
                  <a:schemeClr val="tx2"/>
                </a:solidFill>
              </a:rPr>
              <a:t>„Adverse Outcome Pathway“</a:t>
            </a:r>
            <a:r>
              <a:rPr lang="cs-CZ" altLang="en-US" sz="2000" smtClean="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45059" name="Picture 2" descr="http://u.jimdo.com/www32/o/s09b2938cc0a6d68f/img/iea0bcf86690428e0/1328014089/orig/models-for-ecotoxicology-and-risk-assessment-toxicokinetics-are-what-the-organism-does-with-the-chemical-and-toxicodynamics-are-what-the-chemical-does-to-the-organi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8"/>
          <a:stretch>
            <a:fillRect/>
          </a:stretch>
        </p:blipFill>
        <p:spPr bwMode="auto">
          <a:xfrm>
            <a:off x="0" y="1628775"/>
            <a:ext cx="902335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0825" y="1196975"/>
            <a:ext cx="3168650" cy="28733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250825" y="898525"/>
            <a:ext cx="8610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1) </a:t>
            </a:r>
            <a:r>
              <a:rPr lang="cs-CZ" altLang="en-US" sz="1800">
                <a:solidFill>
                  <a:schemeClr val="tx1"/>
                </a:solidFill>
              </a:rPr>
              <a:t>Cizorodé </a:t>
            </a:r>
            <a:r>
              <a:rPr lang="cs-CZ" altLang="en-US" sz="1800" u="sng">
                <a:solidFill>
                  <a:schemeClr val="tx1"/>
                </a:solidFill>
              </a:rPr>
              <a:t>organické látky</a:t>
            </a:r>
            <a:r>
              <a:rPr lang="cs-CZ" altLang="en-US" sz="1800">
                <a:solidFill>
                  <a:schemeClr val="tx1"/>
                </a:solidFill>
              </a:rPr>
              <a:t> mají toxické efekty </a:t>
            </a:r>
            <a:r>
              <a:rPr lang="cs-CZ" altLang="en-US" sz="1800" b="1">
                <a:solidFill>
                  <a:schemeClr val="tx2"/>
                </a:solidFill>
              </a:rPr>
              <a:t>pro membránové fosfolipidy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= nepolární narkotická toxicita (bazální toxicita, membránová toxicita)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500" i="1">
                <a:solidFill>
                  <a:schemeClr val="tx1"/>
                </a:solidFill>
              </a:rPr>
              <a:t>projevy při </a:t>
            </a:r>
            <a:r>
              <a:rPr lang="cs-CZ" altLang="en-US" sz="1500" i="1" u="sng">
                <a:solidFill>
                  <a:schemeClr val="tx1"/>
                </a:solidFill>
              </a:rPr>
              <a:t>relativně vysokých</a:t>
            </a:r>
            <a:r>
              <a:rPr lang="cs-CZ" altLang="en-US" sz="1500" i="1">
                <a:solidFill>
                  <a:schemeClr val="tx1"/>
                </a:solidFill>
              </a:rPr>
              <a:t> koncentracích, závisí na logKow (viz dále)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500">
                <a:solidFill>
                  <a:schemeClr val="tx1"/>
                </a:solidFill>
              </a:rPr>
              <a:t>	</a:t>
            </a: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304800" y="260350"/>
            <a:ext cx="861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Základní </a:t>
            </a:r>
            <a:r>
              <a:rPr lang="cs-CZ" altLang="en-US" sz="3000" b="1">
                <a:solidFill>
                  <a:srgbClr val="FF0000"/>
                </a:solidFill>
              </a:rPr>
              <a:t>typy </a:t>
            </a:r>
            <a:r>
              <a:rPr lang="cs-CZ" altLang="en-US" sz="3000" b="1">
                <a:solidFill>
                  <a:schemeClr val="tx1"/>
                </a:solidFill>
              </a:rPr>
              <a:t>ekotoxicity </a:t>
            </a:r>
            <a:r>
              <a:rPr lang="cs-CZ" altLang="en-US" sz="3000" b="1">
                <a:solidFill>
                  <a:schemeClr val="tx2"/>
                </a:solidFill>
              </a:rPr>
              <a:t>organických látek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0825" y="1196975"/>
            <a:ext cx="3168650" cy="28733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" name="Obdélník 4"/>
          <p:cNvSpPr/>
          <p:nvPr/>
        </p:nvSpPr>
        <p:spPr>
          <a:xfrm>
            <a:off x="2771775" y="2276475"/>
            <a:ext cx="3168650" cy="2889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9156" name="Rectangle 2"/>
          <p:cNvSpPr>
            <a:spLocks noChangeArrowheads="1"/>
          </p:cNvSpPr>
          <p:nvPr/>
        </p:nvSpPr>
        <p:spPr bwMode="auto">
          <a:xfrm>
            <a:off x="138113" y="898525"/>
            <a:ext cx="86106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1) </a:t>
            </a:r>
            <a:r>
              <a:rPr lang="cs-CZ" altLang="en-US" sz="1800">
                <a:solidFill>
                  <a:schemeClr val="tx1"/>
                </a:solidFill>
              </a:rPr>
              <a:t>Cizorodé </a:t>
            </a:r>
            <a:r>
              <a:rPr lang="cs-CZ" altLang="en-US" sz="1800" u="sng">
                <a:solidFill>
                  <a:schemeClr val="tx1"/>
                </a:solidFill>
              </a:rPr>
              <a:t>organické látky</a:t>
            </a:r>
            <a:r>
              <a:rPr lang="cs-CZ" altLang="en-US" sz="1800">
                <a:solidFill>
                  <a:schemeClr val="tx1"/>
                </a:solidFill>
              </a:rPr>
              <a:t> mají toxické efekty </a:t>
            </a:r>
            <a:r>
              <a:rPr lang="cs-CZ" altLang="en-US" sz="1800" b="1">
                <a:solidFill>
                  <a:schemeClr val="tx2"/>
                </a:solidFill>
              </a:rPr>
              <a:t>pro membránové fosfolipidy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= nepolární narkotická toxicita (bazální toxicita, membránová toxicita)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500" i="1">
                <a:solidFill>
                  <a:schemeClr val="tx1"/>
                </a:solidFill>
              </a:rPr>
              <a:t>projevy při </a:t>
            </a:r>
            <a:r>
              <a:rPr lang="cs-CZ" altLang="en-US" sz="1500" i="1" u="sng">
                <a:solidFill>
                  <a:schemeClr val="tx1"/>
                </a:solidFill>
              </a:rPr>
              <a:t>relativně vysokých</a:t>
            </a:r>
            <a:r>
              <a:rPr lang="cs-CZ" altLang="en-US" sz="1500" i="1">
                <a:solidFill>
                  <a:schemeClr val="tx1"/>
                </a:solidFill>
              </a:rPr>
              <a:t> koncentracích, závisí na logKow (viz dále)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500">
                <a:solidFill>
                  <a:schemeClr val="tx1"/>
                </a:solidFill>
              </a:rPr>
              <a:t>	</a:t>
            </a:r>
            <a:r>
              <a:rPr lang="cs-CZ" altLang="en-US" sz="1800">
                <a:solidFill>
                  <a:schemeClr val="tx1"/>
                </a:solidFill>
              </a:rPr>
              <a:t>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2) Kromě základní toxicity, mohou </a:t>
            </a:r>
            <a:r>
              <a:rPr lang="cs-CZ" altLang="en-US" sz="1800" u="sng">
                <a:solidFill>
                  <a:schemeClr val="tx1"/>
                </a:solidFill>
              </a:rPr>
              <a:t>polárnější látky</a:t>
            </a:r>
            <a:r>
              <a:rPr lang="cs-CZ" altLang="en-US" sz="1800">
                <a:solidFill>
                  <a:schemeClr val="tx1"/>
                </a:solidFill>
              </a:rPr>
              <a:t> přímo působit 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2"/>
                </a:solidFill>
              </a:rPr>
              <a:t>na </a:t>
            </a:r>
            <a:r>
              <a:rPr lang="cs-CZ" altLang="en-US" sz="1800" b="1">
                <a:solidFill>
                  <a:schemeClr val="tx2"/>
                </a:solidFill>
              </a:rPr>
              <a:t>membránové proteiny </a:t>
            </a:r>
            <a:r>
              <a:rPr lang="cs-CZ" altLang="en-US" sz="1800">
                <a:solidFill>
                  <a:schemeClr val="tx1"/>
                </a:solidFill>
              </a:rPr>
              <a:t>= </a:t>
            </a:r>
            <a:r>
              <a:rPr lang="en-US" altLang="en-US" sz="1800">
                <a:solidFill>
                  <a:schemeClr val="tx1"/>
                </a:solidFill>
              </a:rPr>
              <a:t>pol</a:t>
            </a:r>
            <a:r>
              <a:rPr lang="cs-CZ" altLang="en-US" sz="1800">
                <a:solidFill>
                  <a:schemeClr val="tx1"/>
                </a:solidFill>
              </a:rPr>
              <a:t>ární nakotická toxicita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500" i="1">
                <a:solidFill>
                  <a:schemeClr val="tx1"/>
                </a:solidFill>
              </a:rPr>
              <a:t>projevy </a:t>
            </a:r>
            <a:r>
              <a:rPr lang="cs-CZ" altLang="en-US" sz="1500" i="1" u="sng">
                <a:solidFill>
                  <a:schemeClr val="tx1"/>
                </a:solidFill>
              </a:rPr>
              <a:t>při nižších</a:t>
            </a:r>
            <a:r>
              <a:rPr lang="cs-CZ" altLang="en-US" sz="1500" i="1">
                <a:solidFill>
                  <a:schemeClr val="tx1"/>
                </a:solidFill>
              </a:rPr>
              <a:t> koncentracích než by odpovídalo logKow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500">
              <a:solidFill>
                <a:schemeClr val="tx1"/>
              </a:solidFill>
            </a:endParaRPr>
          </a:p>
        </p:txBody>
      </p:sp>
      <p:sp>
        <p:nvSpPr>
          <p:cNvPr id="49157" name="Rectangle 3"/>
          <p:cNvSpPr>
            <a:spLocks noChangeArrowheads="1"/>
          </p:cNvSpPr>
          <p:nvPr/>
        </p:nvSpPr>
        <p:spPr bwMode="auto">
          <a:xfrm>
            <a:off x="304800" y="260350"/>
            <a:ext cx="861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Základní </a:t>
            </a:r>
            <a:r>
              <a:rPr lang="cs-CZ" altLang="en-US" sz="3000" b="1">
                <a:solidFill>
                  <a:srgbClr val="FF0000"/>
                </a:solidFill>
              </a:rPr>
              <a:t>typy </a:t>
            </a:r>
            <a:r>
              <a:rPr lang="cs-CZ" altLang="en-US" sz="3000" b="1">
                <a:solidFill>
                  <a:schemeClr val="tx1"/>
                </a:solidFill>
              </a:rPr>
              <a:t>ekotoxicity </a:t>
            </a:r>
            <a:r>
              <a:rPr lang="cs-CZ" altLang="en-US" sz="3000" b="1">
                <a:solidFill>
                  <a:schemeClr val="tx2"/>
                </a:solidFill>
              </a:rPr>
              <a:t>organických látek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5364163" y="3284538"/>
            <a:ext cx="1871662" cy="2889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" name="Obdélník 3"/>
          <p:cNvSpPr/>
          <p:nvPr/>
        </p:nvSpPr>
        <p:spPr>
          <a:xfrm>
            <a:off x="250825" y="1196975"/>
            <a:ext cx="3168650" cy="28733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" name="Obdélník 4"/>
          <p:cNvSpPr/>
          <p:nvPr/>
        </p:nvSpPr>
        <p:spPr>
          <a:xfrm>
            <a:off x="2700338" y="2276475"/>
            <a:ext cx="3167062" cy="2889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1205" name="Rectangle 2"/>
          <p:cNvSpPr>
            <a:spLocks noChangeArrowheads="1"/>
          </p:cNvSpPr>
          <p:nvPr/>
        </p:nvSpPr>
        <p:spPr bwMode="auto">
          <a:xfrm>
            <a:off x="179388" y="862013"/>
            <a:ext cx="8610600" cy="364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1) </a:t>
            </a:r>
            <a:r>
              <a:rPr lang="cs-CZ" altLang="en-US" sz="1800">
                <a:solidFill>
                  <a:schemeClr val="tx1"/>
                </a:solidFill>
              </a:rPr>
              <a:t>Cizorodé </a:t>
            </a:r>
            <a:r>
              <a:rPr lang="cs-CZ" altLang="en-US" sz="1800" u="sng">
                <a:solidFill>
                  <a:schemeClr val="tx1"/>
                </a:solidFill>
              </a:rPr>
              <a:t>organické látky</a:t>
            </a:r>
            <a:r>
              <a:rPr lang="cs-CZ" altLang="en-US" sz="1800">
                <a:solidFill>
                  <a:schemeClr val="tx1"/>
                </a:solidFill>
              </a:rPr>
              <a:t> mají toxické efekty </a:t>
            </a:r>
            <a:r>
              <a:rPr lang="cs-CZ" altLang="en-US" sz="1800" b="1">
                <a:solidFill>
                  <a:schemeClr val="tx2"/>
                </a:solidFill>
              </a:rPr>
              <a:t>pro membránové fosfolipidy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= nepolární narkotická toxicita (bazální toxicita, membránová toxicita)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500" i="1">
                <a:solidFill>
                  <a:schemeClr val="tx1"/>
                </a:solidFill>
              </a:rPr>
              <a:t>projevy při </a:t>
            </a:r>
            <a:r>
              <a:rPr lang="cs-CZ" altLang="en-US" sz="1500" i="1" u="sng">
                <a:solidFill>
                  <a:schemeClr val="tx1"/>
                </a:solidFill>
              </a:rPr>
              <a:t>relativně vysokých</a:t>
            </a:r>
            <a:r>
              <a:rPr lang="cs-CZ" altLang="en-US" sz="1500" i="1">
                <a:solidFill>
                  <a:schemeClr val="tx1"/>
                </a:solidFill>
              </a:rPr>
              <a:t> koncentracích, závisí na logKow (viz dále)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500">
                <a:solidFill>
                  <a:schemeClr val="tx1"/>
                </a:solidFill>
              </a:rPr>
              <a:t>	</a:t>
            </a:r>
            <a:r>
              <a:rPr lang="cs-CZ" altLang="en-US" sz="1800">
                <a:solidFill>
                  <a:schemeClr val="tx1"/>
                </a:solidFill>
              </a:rPr>
              <a:t>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2) Kromě základní toxicity, mohou </a:t>
            </a:r>
            <a:r>
              <a:rPr lang="cs-CZ" altLang="en-US" sz="1800" u="sng">
                <a:solidFill>
                  <a:schemeClr val="tx1"/>
                </a:solidFill>
              </a:rPr>
              <a:t>polárnější látky</a:t>
            </a:r>
            <a:r>
              <a:rPr lang="cs-CZ" altLang="en-US" sz="1800">
                <a:solidFill>
                  <a:schemeClr val="tx1"/>
                </a:solidFill>
              </a:rPr>
              <a:t> přímo působit 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2"/>
                </a:solidFill>
              </a:rPr>
              <a:t>na </a:t>
            </a:r>
            <a:r>
              <a:rPr lang="cs-CZ" altLang="en-US" sz="1800" b="1">
                <a:solidFill>
                  <a:schemeClr val="tx2"/>
                </a:solidFill>
              </a:rPr>
              <a:t>membránové proteiny </a:t>
            </a:r>
            <a:r>
              <a:rPr lang="cs-CZ" altLang="en-US" sz="1800">
                <a:solidFill>
                  <a:schemeClr val="tx1"/>
                </a:solidFill>
              </a:rPr>
              <a:t>= </a:t>
            </a:r>
            <a:r>
              <a:rPr lang="en-US" altLang="en-US" sz="1800">
                <a:solidFill>
                  <a:schemeClr val="tx1"/>
                </a:solidFill>
              </a:rPr>
              <a:t>pol</a:t>
            </a:r>
            <a:r>
              <a:rPr lang="cs-CZ" altLang="en-US" sz="1800">
                <a:solidFill>
                  <a:schemeClr val="tx1"/>
                </a:solidFill>
              </a:rPr>
              <a:t>ární nakotická toxicita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500" i="1">
                <a:solidFill>
                  <a:schemeClr val="tx1"/>
                </a:solidFill>
              </a:rPr>
              <a:t>projevy </a:t>
            </a:r>
            <a:r>
              <a:rPr lang="cs-CZ" altLang="en-US" sz="1500" i="1" u="sng">
                <a:solidFill>
                  <a:schemeClr val="tx1"/>
                </a:solidFill>
              </a:rPr>
              <a:t>při nižších</a:t>
            </a:r>
            <a:r>
              <a:rPr lang="cs-CZ" altLang="en-US" sz="1500" i="1">
                <a:solidFill>
                  <a:schemeClr val="tx1"/>
                </a:solidFill>
              </a:rPr>
              <a:t> koncentracích než by odpovídalo logKow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5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3) Kromě obou nahoře uvedených mechanismů, mohou </a:t>
            </a:r>
            <a:r>
              <a:rPr lang="cs-CZ" altLang="en-US" sz="1800" u="sng">
                <a:solidFill>
                  <a:schemeClr val="tx1"/>
                </a:solidFill>
              </a:rPr>
              <a:t>látky, které jsou reaktivní</a:t>
            </a:r>
            <a:r>
              <a:rPr lang="cs-CZ" altLang="en-US" sz="1800">
                <a:solidFill>
                  <a:schemeClr val="tx1"/>
                </a:solidFill>
              </a:rPr>
              <a:t> </a:t>
            </a:r>
            <a:r>
              <a:rPr lang="cs-CZ" altLang="en-US" sz="1800" b="1">
                <a:solidFill>
                  <a:schemeClr val="tx2"/>
                </a:solidFill>
              </a:rPr>
              <a:t>napadat reaktivně makromolekuly </a:t>
            </a:r>
            <a:r>
              <a:rPr lang="cs-CZ" altLang="en-US" sz="1800">
                <a:solidFill>
                  <a:schemeClr val="tx1"/>
                </a:solidFill>
              </a:rPr>
              <a:t>a působit tzv. </a:t>
            </a:r>
            <a:r>
              <a:rPr lang="cs-CZ" altLang="en-US" sz="1800" u="sng">
                <a:solidFill>
                  <a:schemeClr val="tx1"/>
                </a:solidFill>
              </a:rPr>
              <a:t>reaktivní toxicitu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500" i="1">
                <a:solidFill>
                  <a:schemeClr val="tx1"/>
                </a:solidFill>
                <a:sym typeface="Wingdings" panose="05000000000000000000" pitchFamily="2" charset="2"/>
              </a:rPr>
              <a:t>- projevy ještě při nižších koncentracích než odpovídá narkóze</a:t>
            </a:r>
            <a:endParaRPr lang="cs-CZ" altLang="en-US" sz="1500" i="1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500" i="1">
                <a:solidFill>
                  <a:schemeClr val="tx1"/>
                </a:solidFill>
              </a:rPr>
              <a:t>toxické látky spíše elektrofily, vyhledávají nukleofilní zbytky = „elektrony-bohatá místa“ (nukleotidy, SH-, NH2- a další skupiny – nukleové kyseliny, proteiny, fosfolipidy)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1500">
              <a:solidFill>
                <a:schemeClr val="tx1"/>
              </a:solidFill>
            </a:endParaRPr>
          </a:p>
        </p:txBody>
      </p:sp>
      <p:sp>
        <p:nvSpPr>
          <p:cNvPr id="51206" name="Rectangle 3"/>
          <p:cNvSpPr>
            <a:spLocks noChangeArrowheads="1"/>
          </p:cNvSpPr>
          <p:nvPr/>
        </p:nvSpPr>
        <p:spPr bwMode="auto">
          <a:xfrm>
            <a:off x="304800" y="260350"/>
            <a:ext cx="861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Základní </a:t>
            </a:r>
            <a:r>
              <a:rPr lang="cs-CZ" altLang="en-US" sz="3000" b="1">
                <a:solidFill>
                  <a:srgbClr val="FF0000"/>
                </a:solidFill>
              </a:rPr>
              <a:t>typy </a:t>
            </a:r>
            <a:r>
              <a:rPr lang="cs-CZ" altLang="en-US" sz="3000" b="1">
                <a:solidFill>
                  <a:schemeClr val="tx1"/>
                </a:solidFill>
              </a:rPr>
              <a:t>ekotoxicity </a:t>
            </a:r>
            <a:r>
              <a:rPr lang="cs-CZ" altLang="en-US" sz="3000" b="1">
                <a:solidFill>
                  <a:schemeClr val="tx2"/>
                </a:solidFill>
              </a:rPr>
              <a:t>organických látek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932363" y="4437063"/>
            <a:ext cx="2735262" cy="28733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" name="Obdélník 5"/>
          <p:cNvSpPr/>
          <p:nvPr/>
        </p:nvSpPr>
        <p:spPr>
          <a:xfrm>
            <a:off x="5364163" y="3284538"/>
            <a:ext cx="1871662" cy="2889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" name="Obdélník 3"/>
          <p:cNvSpPr/>
          <p:nvPr/>
        </p:nvSpPr>
        <p:spPr>
          <a:xfrm>
            <a:off x="250825" y="1196975"/>
            <a:ext cx="3168650" cy="28733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" name="Obdélník 4"/>
          <p:cNvSpPr/>
          <p:nvPr/>
        </p:nvSpPr>
        <p:spPr>
          <a:xfrm>
            <a:off x="1331913" y="2276475"/>
            <a:ext cx="3168650" cy="2889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3254" name="Rectangle 3"/>
          <p:cNvSpPr>
            <a:spLocks noChangeArrowheads="1"/>
          </p:cNvSpPr>
          <p:nvPr/>
        </p:nvSpPr>
        <p:spPr bwMode="auto">
          <a:xfrm>
            <a:off x="304800" y="260350"/>
            <a:ext cx="861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Základní </a:t>
            </a:r>
            <a:r>
              <a:rPr lang="cs-CZ" altLang="en-US" sz="3000" b="1">
                <a:solidFill>
                  <a:srgbClr val="FF0000"/>
                </a:solidFill>
              </a:rPr>
              <a:t>typy </a:t>
            </a:r>
            <a:r>
              <a:rPr lang="cs-CZ" altLang="en-US" sz="3000" b="1">
                <a:solidFill>
                  <a:schemeClr val="tx1"/>
                </a:solidFill>
              </a:rPr>
              <a:t>ekotoxicity </a:t>
            </a:r>
            <a:r>
              <a:rPr lang="cs-CZ" altLang="en-US" sz="3000" b="1">
                <a:solidFill>
                  <a:schemeClr val="tx2"/>
                </a:solidFill>
              </a:rPr>
              <a:t>organických látek</a:t>
            </a:r>
          </a:p>
        </p:txBody>
      </p:sp>
      <p:sp>
        <p:nvSpPr>
          <p:cNvPr id="9" name="Obdélník 8"/>
          <p:cNvSpPr/>
          <p:nvPr/>
        </p:nvSpPr>
        <p:spPr>
          <a:xfrm rot="5400000">
            <a:off x="7451726" y="2492375"/>
            <a:ext cx="2736850" cy="28892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b="1" dirty="0">
                <a:solidFill>
                  <a:schemeClr val="tx2"/>
                </a:solidFill>
              </a:rPr>
              <a:t>NESPECIFICKÉ mech.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51520" y="871746"/>
            <a:ext cx="8610600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latin typeface="Arial" charset="0"/>
                <a:cs typeface="Arial" charset="0"/>
              </a:rPr>
              <a:t>1) </a:t>
            </a:r>
            <a:r>
              <a:rPr lang="cs-CZ" dirty="0">
                <a:latin typeface="Arial" charset="0"/>
                <a:cs typeface="Arial" charset="0"/>
              </a:rPr>
              <a:t>Cizorodé </a:t>
            </a:r>
            <a:r>
              <a:rPr lang="cs-CZ" u="sng" dirty="0">
                <a:latin typeface="Arial" charset="0"/>
                <a:cs typeface="Arial" charset="0"/>
              </a:rPr>
              <a:t>organické látky</a:t>
            </a:r>
            <a:r>
              <a:rPr lang="cs-CZ" dirty="0">
                <a:latin typeface="Arial" charset="0"/>
                <a:cs typeface="Arial" charset="0"/>
              </a:rPr>
              <a:t> mají toxické efekty </a:t>
            </a:r>
            <a:r>
              <a:rPr lang="cs-CZ" b="1" dirty="0">
                <a:solidFill>
                  <a:schemeClr val="tx2"/>
                </a:solidFill>
                <a:latin typeface="Arial" charset="0"/>
                <a:cs typeface="Arial" charset="0"/>
              </a:rPr>
              <a:t>pro membránové fosfolipidy</a:t>
            </a:r>
          </a:p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= nepolární narkotická toxicita (bazální toxicita, membránová toxicita)</a:t>
            </a:r>
          </a:p>
          <a:p>
            <a:pPr lvl="1">
              <a:defRPr/>
            </a:pPr>
            <a:r>
              <a:rPr lang="cs-CZ" sz="1500" i="1" dirty="0">
                <a:latin typeface="Arial" charset="0"/>
                <a:cs typeface="Arial" charset="0"/>
              </a:rPr>
              <a:t>projevy při </a:t>
            </a:r>
            <a:r>
              <a:rPr lang="cs-CZ" sz="1500" i="1" u="sng" dirty="0">
                <a:latin typeface="Arial" charset="0"/>
                <a:cs typeface="Arial" charset="0"/>
              </a:rPr>
              <a:t>relativně vysokých</a:t>
            </a:r>
            <a:r>
              <a:rPr lang="cs-CZ" sz="1500" i="1" dirty="0">
                <a:latin typeface="Arial" charset="0"/>
                <a:cs typeface="Arial" charset="0"/>
              </a:rPr>
              <a:t> koncentracích, závisí na </a:t>
            </a:r>
            <a:r>
              <a:rPr lang="cs-CZ" sz="1500" i="1" dirty="0" err="1">
                <a:latin typeface="Arial" charset="0"/>
                <a:cs typeface="Arial" charset="0"/>
              </a:rPr>
              <a:t>logKow</a:t>
            </a:r>
            <a:r>
              <a:rPr lang="cs-CZ" sz="1500" i="1" dirty="0">
                <a:latin typeface="Arial" charset="0"/>
                <a:cs typeface="Arial" charset="0"/>
              </a:rPr>
              <a:t> (viz dále)</a:t>
            </a:r>
          </a:p>
          <a:p>
            <a:pPr>
              <a:defRPr/>
            </a:pPr>
            <a:r>
              <a:rPr lang="cs-CZ" sz="1500" dirty="0">
                <a:latin typeface="Arial" charset="0"/>
                <a:cs typeface="Arial" charset="0"/>
              </a:rPr>
              <a:t>	</a:t>
            </a:r>
            <a:r>
              <a:rPr lang="cs-CZ" dirty="0">
                <a:latin typeface="Arial" charset="0"/>
                <a:cs typeface="Arial" charset="0"/>
              </a:rPr>
              <a:t>	</a:t>
            </a:r>
          </a:p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2) Kromě základní toxicity, mohou </a:t>
            </a:r>
            <a:r>
              <a:rPr lang="cs-CZ" u="sng" dirty="0">
                <a:latin typeface="Arial" charset="0"/>
                <a:cs typeface="Arial" charset="0"/>
              </a:rPr>
              <a:t>polárnější látky</a:t>
            </a:r>
            <a:r>
              <a:rPr lang="cs-CZ" dirty="0">
                <a:latin typeface="Arial" charset="0"/>
                <a:cs typeface="Arial" charset="0"/>
              </a:rPr>
              <a:t> přímo působit </a:t>
            </a:r>
            <a:r>
              <a:rPr lang="cs-CZ" dirty="0">
                <a:solidFill>
                  <a:schemeClr val="tx2"/>
                </a:solidFill>
                <a:latin typeface="Arial" charset="0"/>
                <a:cs typeface="Arial" charset="0"/>
              </a:rPr>
              <a:t>na </a:t>
            </a:r>
            <a:r>
              <a:rPr lang="cs-CZ" b="1" dirty="0">
                <a:solidFill>
                  <a:schemeClr val="tx2"/>
                </a:solidFill>
                <a:latin typeface="Arial" charset="0"/>
                <a:cs typeface="Arial" charset="0"/>
              </a:rPr>
              <a:t>membránové proteiny </a:t>
            </a:r>
            <a:r>
              <a:rPr lang="cs-CZ" dirty="0">
                <a:latin typeface="Arial" charset="0"/>
                <a:cs typeface="Arial" charset="0"/>
              </a:rPr>
              <a:t>= </a:t>
            </a:r>
            <a:r>
              <a:rPr lang="en-US" dirty="0" err="1">
                <a:latin typeface="Arial" charset="0"/>
                <a:cs typeface="Arial" charset="0"/>
              </a:rPr>
              <a:t>pol</a:t>
            </a:r>
            <a:r>
              <a:rPr lang="cs-CZ" dirty="0" err="1">
                <a:latin typeface="Arial" charset="0"/>
                <a:cs typeface="Arial" charset="0"/>
              </a:rPr>
              <a:t>ární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dirty="0" err="1">
                <a:latin typeface="Arial" charset="0"/>
                <a:cs typeface="Arial" charset="0"/>
              </a:rPr>
              <a:t>nakotická</a:t>
            </a:r>
            <a:r>
              <a:rPr lang="cs-CZ" dirty="0">
                <a:latin typeface="Arial" charset="0"/>
                <a:cs typeface="Arial" charset="0"/>
              </a:rPr>
              <a:t> toxicita</a:t>
            </a:r>
          </a:p>
          <a:p>
            <a:pPr lvl="1">
              <a:defRPr/>
            </a:pPr>
            <a:r>
              <a:rPr lang="cs-CZ" sz="1500" i="1" dirty="0">
                <a:latin typeface="Arial" charset="0"/>
                <a:cs typeface="Arial" charset="0"/>
              </a:rPr>
              <a:t>projevy </a:t>
            </a:r>
            <a:r>
              <a:rPr lang="cs-CZ" sz="1500" i="1" u="sng" dirty="0">
                <a:latin typeface="Arial" charset="0"/>
                <a:cs typeface="Arial" charset="0"/>
              </a:rPr>
              <a:t>při nižších</a:t>
            </a:r>
            <a:r>
              <a:rPr lang="cs-CZ" sz="1500" i="1" dirty="0">
                <a:latin typeface="Arial" charset="0"/>
                <a:cs typeface="Arial" charset="0"/>
              </a:rPr>
              <a:t> koncentracích než by odpovídalo </a:t>
            </a:r>
            <a:r>
              <a:rPr lang="cs-CZ" sz="1500" i="1" dirty="0" err="1">
                <a:latin typeface="Arial" charset="0"/>
                <a:cs typeface="Arial" charset="0"/>
              </a:rPr>
              <a:t>logKow</a:t>
            </a:r>
            <a:endParaRPr lang="cs-CZ" sz="1500" i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cs-CZ" sz="15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3) Kromě obou nahoře uvedených mechanismů, mohou </a:t>
            </a:r>
            <a:r>
              <a:rPr lang="cs-CZ" u="sng" dirty="0">
                <a:latin typeface="Arial" charset="0"/>
                <a:cs typeface="Arial" charset="0"/>
              </a:rPr>
              <a:t>látky, které jsou reaktivní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b="1" dirty="0">
                <a:solidFill>
                  <a:schemeClr val="tx2"/>
                </a:solidFill>
                <a:latin typeface="Arial" charset="0"/>
                <a:cs typeface="Arial" charset="0"/>
              </a:rPr>
              <a:t>napadat reaktivně makromolekuly </a:t>
            </a:r>
            <a:r>
              <a:rPr lang="cs-CZ" dirty="0">
                <a:latin typeface="Arial" charset="0"/>
                <a:cs typeface="Arial" charset="0"/>
              </a:rPr>
              <a:t>a působit tzv. </a:t>
            </a:r>
            <a:r>
              <a:rPr lang="cs-CZ" u="sng" dirty="0">
                <a:latin typeface="Arial" charset="0"/>
                <a:cs typeface="Arial" charset="0"/>
              </a:rPr>
              <a:t>reaktivní toxicitu</a:t>
            </a:r>
          </a:p>
          <a:p>
            <a:pPr lvl="1">
              <a:defRPr/>
            </a:pPr>
            <a:r>
              <a:rPr lang="cs-CZ" sz="1500" i="1" dirty="0">
                <a:latin typeface="Arial" charset="0"/>
                <a:cs typeface="Arial" charset="0"/>
                <a:sym typeface="Wingdings" pitchFamily="2" charset="2"/>
              </a:rPr>
              <a:t>- projevy ještě při nižších koncentracích než odpovídá narkóze</a:t>
            </a:r>
            <a:endParaRPr lang="cs-CZ" sz="1500" i="1" dirty="0">
              <a:latin typeface="Arial" charset="0"/>
              <a:cs typeface="Arial" charset="0"/>
            </a:endParaRPr>
          </a:p>
          <a:p>
            <a:pPr lvl="1">
              <a:defRPr/>
            </a:pPr>
            <a:r>
              <a:rPr lang="cs-CZ" sz="1500" i="1" dirty="0">
                <a:latin typeface="Arial" charset="0"/>
                <a:cs typeface="Arial" charset="0"/>
              </a:rPr>
              <a:t>- toxické látky spíše </a:t>
            </a:r>
            <a:r>
              <a:rPr lang="cs-CZ" sz="1500" i="1" dirty="0" err="1">
                <a:latin typeface="Arial" charset="0"/>
                <a:cs typeface="Arial" charset="0"/>
              </a:rPr>
              <a:t>elektrofily</a:t>
            </a:r>
            <a:r>
              <a:rPr lang="cs-CZ" sz="1500" i="1" dirty="0">
                <a:latin typeface="Arial" charset="0"/>
                <a:cs typeface="Arial" charset="0"/>
              </a:rPr>
              <a:t>, vyhledávají nukleofilní zbytky = „elektrony-bohatá místa“ (nukleotidy, </a:t>
            </a:r>
            <a:r>
              <a:rPr lang="cs-CZ" sz="1500" i="1" dirty="0" err="1">
                <a:latin typeface="Arial" charset="0"/>
                <a:cs typeface="Arial" charset="0"/>
              </a:rPr>
              <a:t>SH</a:t>
            </a:r>
            <a:r>
              <a:rPr lang="cs-CZ" sz="1500" i="1" dirty="0">
                <a:latin typeface="Arial" charset="0"/>
                <a:cs typeface="Arial" charset="0"/>
              </a:rPr>
              <a:t>-, </a:t>
            </a:r>
            <a:r>
              <a:rPr lang="cs-CZ" sz="1500" i="1" dirty="0" err="1">
                <a:latin typeface="Arial" charset="0"/>
                <a:cs typeface="Arial" charset="0"/>
              </a:rPr>
              <a:t>NH2</a:t>
            </a:r>
            <a:r>
              <a:rPr lang="cs-CZ" sz="1500" i="1" dirty="0">
                <a:latin typeface="Arial" charset="0"/>
                <a:cs typeface="Arial" charset="0"/>
              </a:rPr>
              <a:t>- a další skupiny – nukleové kyseliny, proteiny, fosfolipidy)</a:t>
            </a:r>
          </a:p>
          <a:p>
            <a:pPr>
              <a:defRPr/>
            </a:pPr>
            <a:endParaRPr lang="cs-CZ" sz="15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dirty="0">
                <a:latin typeface="Arial" charset="0"/>
                <a:cs typeface="Arial" charset="0"/>
              </a:rPr>
              <a:t>4) Jen některé vybrané skupiny látek vykazují </a:t>
            </a:r>
            <a:r>
              <a:rPr lang="cs-CZ" b="1" dirty="0">
                <a:solidFill>
                  <a:schemeClr val="tx2"/>
                </a:solidFill>
                <a:latin typeface="Arial" charset="0"/>
                <a:cs typeface="Arial" charset="0"/>
              </a:rPr>
              <a:t>specifické typy toxicity</a:t>
            </a:r>
            <a:r>
              <a:rPr lang="cs-CZ" dirty="0">
                <a:solidFill>
                  <a:schemeClr val="tx2"/>
                </a:solidFill>
                <a:latin typeface="Arial" charset="0"/>
                <a:cs typeface="Arial" charset="0"/>
              </a:rPr>
              <a:t>	</a:t>
            </a:r>
            <a:endParaRPr lang="cs-CZ" sz="15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>
              <a:buFontTx/>
              <a:buChar char="-"/>
              <a:defRPr/>
            </a:pPr>
            <a:r>
              <a:rPr lang="cs-CZ" sz="1500" i="1" dirty="0">
                <a:latin typeface="Arial" charset="0"/>
                <a:cs typeface="Arial" charset="0"/>
              </a:rPr>
              <a:t>inhibice enzymů (př. Insekticidy, léky), interakce s receptory (estrogeny, dioxinová toxicita …)</a:t>
            </a:r>
          </a:p>
          <a:p>
            <a:pPr lvl="1">
              <a:buFontTx/>
              <a:buChar char="-"/>
              <a:defRPr/>
            </a:pPr>
            <a:r>
              <a:rPr lang="cs-CZ" sz="1500" i="1" dirty="0">
                <a:latin typeface="Arial" charset="0"/>
                <a:cs typeface="Arial" charset="0"/>
              </a:rPr>
              <a:t> projevy při velmi nízkých koncentracích, mohou mít chronické projevy </a:t>
            </a:r>
          </a:p>
          <a:p>
            <a:pPr>
              <a:defRPr/>
            </a:pPr>
            <a:endParaRPr lang="cs-CZ" i="1" dirty="0">
              <a:latin typeface="Arial" charset="0"/>
              <a:cs typeface="Arial" charset="0"/>
              <a:sym typeface="Wingdings" pitchFamily="2" charset="2"/>
            </a:endParaRPr>
          </a:p>
          <a:p>
            <a:pPr lvl="5" eaLnBrk="0" hangingPunct="0">
              <a:defRPr/>
            </a:pPr>
            <a:r>
              <a:rPr lang="cs-CZ" sz="1200" b="1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1-3 = nespecifické typy </a:t>
            </a:r>
            <a:r>
              <a:rPr lang="cs-CZ" sz="1200" dirty="0">
                <a:latin typeface="Arial" charset="0"/>
                <a:cs typeface="Arial" charset="0"/>
                <a:sym typeface="Wingdings" pitchFamily="2" charset="2"/>
              </a:rPr>
              <a:t>toxicity (u velkých skupin látek, nemají specifický cíl , reakce se všemi makromolekulami), </a:t>
            </a:r>
            <a:br>
              <a:rPr lang="cs-CZ" sz="1200" dirty="0">
                <a:latin typeface="Arial" charset="0"/>
                <a:cs typeface="Arial" charset="0"/>
                <a:sym typeface="Wingdings" pitchFamily="2" charset="2"/>
              </a:rPr>
            </a:br>
            <a:r>
              <a:rPr lang="cs-CZ" sz="1200" b="1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4 – specifická toxicita </a:t>
            </a:r>
            <a:r>
              <a:rPr lang="cs-CZ" sz="1200" dirty="0">
                <a:latin typeface="Arial" charset="0"/>
                <a:cs typeface="Arial" charset="0"/>
                <a:sym typeface="Wingdings" pitchFamily="2" charset="2"/>
              </a:rPr>
              <a:t>(účinky na určité cíle, proteiny nebo NK) </a:t>
            </a:r>
            <a:br>
              <a:rPr lang="cs-CZ" sz="1200" dirty="0">
                <a:latin typeface="Arial" charset="0"/>
                <a:cs typeface="Arial" charset="0"/>
                <a:sym typeface="Wingdings" pitchFamily="2" charset="2"/>
              </a:rPr>
            </a:br>
            <a:r>
              <a:rPr lang="cs-CZ" sz="1200" dirty="0">
                <a:latin typeface="Arial" charset="0"/>
                <a:cs typeface="Arial" charset="0"/>
                <a:sym typeface="Wingdings" pitchFamily="2" charset="2"/>
              </a:rPr>
              <a:t>	</a:t>
            </a:r>
            <a:r>
              <a:rPr lang="cs-CZ" sz="1200" i="1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1200" i="1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1200" i="1" dirty="0">
                <a:latin typeface="Arial" charset="0"/>
                <a:cs typeface="Arial" charset="0"/>
              </a:rPr>
              <a:t>Viz také dříve: to</a:t>
            </a:r>
            <a:r>
              <a:rPr lang="en-US" sz="1200" i="1" dirty="0" err="1">
                <a:latin typeface="Arial" charset="0"/>
                <a:cs typeface="Arial" charset="0"/>
              </a:rPr>
              <a:t>xikod</a:t>
            </a:r>
            <a:r>
              <a:rPr lang="cs-CZ" sz="1200" i="1" dirty="0" err="1">
                <a:latin typeface="Arial" charset="0"/>
                <a:cs typeface="Arial" charset="0"/>
              </a:rPr>
              <a:t>ynamika</a:t>
            </a:r>
            <a:endParaRPr lang="cs-CZ" sz="1200" i="1" dirty="0">
              <a:latin typeface="Arial" charset="0"/>
              <a:cs typeface="Arial" charset="0"/>
            </a:endParaRPr>
          </a:p>
          <a:p>
            <a:pPr>
              <a:buFontTx/>
              <a:buChar char="-"/>
              <a:defRPr/>
            </a:pPr>
            <a:endParaRPr lang="cs-CZ" i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304800" y="260350"/>
            <a:ext cx="861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Základní </a:t>
            </a:r>
            <a:r>
              <a:rPr lang="cs-CZ" altLang="en-US" sz="3000" b="1">
                <a:solidFill>
                  <a:srgbClr val="FF0000"/>
                </a:solidFill>
              </a:rPr>
              <a:t>typy </a:t>
            </a:r>
            <a:r>
              <a:rPr lang="cs-CZ" altLang="en-US" sz="3000" b="1">
                <a:solidFill>
                  <a:schemeClr val="tx1"/>
                </a:solidFill>
              </a:rPr>
              <a:t>ekotoxicity </a:t>
            </a:r>
            <a:r>
              <a:rPr lang="cs-CZ" altLang="en-US" sz="3000" b="1">
                <a:solidFill>
                  <a:schemeClr val="tx2"/>
                </a:solidFill>
              </a:rPr>
              <a:t>organických látek</a:t>
            </a:r>
          </a:p>
        </p:txBody>
      </p:sp>
      <p:sp>
        <p:nvSpPr>
          <p:cNvPr id="11" name="Elipsa 10"/>
          <p:cNvSpPr/>
          <p:nvPr/>
        </p:nvSpPr>
        <p:spPr>
          <a:xfrm>
            <a:off x="971550" y="1052513"/>
            <a:ext cx="5184775" cy="5040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1400" dirty="0"/>
              <a:t>Všechny organické látky</a:t>
            </a:r>
            <a:endParaRPr lang="en-GB" sz="1400" dirty="0"/>
          </a:p>
          <a:p>
            <a:pPr algn="ctr" eaLnBrk="1" hangingPunct="1">
              <a:defRPr/>
            </a:pPr>
            <a:r>
              <a:rPr lang="en-GB" sz="1400" dirty="0">
                <a:sym typeface="Wingdings" pitchFamily="2" charset="2"/>
              </a:rPr>
              <a:t> </a:t>
            </a:r>
            <a:r>
              <a:rPr lang="en-GB" sz="1400" dirty="0" err="1">
                <a:sym typeface="Wingdings" pitchFamily="2" charset="2"/>
              </a:rPr>
              <a:t>Membr</a:t>
            </a:r>
            <a:r>
              <a:rPr lang="cs-CZ" sz="1400" dirty="0" err="1">
                <a:sym typeface="Wingdings" pitchFamily="2" charset="2"/>
              </a:rPr>
              <a:t>ány</a:t>
            </a:r>
            <a:r>
              <a:rPr lang="cs-CZ" sz="1400" dirty="0">
                <a:sym typeface="Wingdings" pitchFamily="2" charset="2"/>
              </a:rPr>
              <a:t> </a:t>
            </a:r>
            <a:br>
              <a:rPr lang="cs-CZ" sz="1400" dirty="0">
                <a:sym typeface="Wingdings" pitchFamily="2" charset="2"/>
              </a:rPr>
            </a:br>
            <a:r>
              <a:rPr lang="cs-CZ" sz="1400" dirty="0">
                <a:sym typeface="Wingdings" pitchFamily="2" charset="2"/>
              </a:rPr>
              <a:t>(nepolární a polární </a:t>
            </a:r>
            <a:r>
              <a:rPr lang="cs-CZ" sz="1400" dirty="0" err="1">
                <a:sym typeface="Wingdings" pitchFamily="2" charset="2"/>
              </a:rPr>
              <a:t>narkoza</a:t>
            </a:r>
            <a:r>
              <a:rPr lang="cs-CZ" sz="1400" dirty="0">
                <a:sym typeface="Wingdings" pitchFamily="2" charset="2"/>
              </a:rPr>
              <a:t>)</a:t>
            </a:r>
            <a:endParaRPr lang="en-GB" sz="1400" dirty="0"/>
          </a:p>
          <a:p>
            <a:pPr algn="ctr" eaLnBrk="1" hangingPunct="1">
              <a:defRPr/>
            </a:pPr>
            <a:endParaRPr lang="en-GB" sz="1400" dirty="0"/>
          </a:p>
          <a:p>
            <a:pPr algn="ctr" eaLnBrk="1" hangingPunct="1">
              <a:defRPr/>
            </a:pPr>
            <a:endParaRPr lang="en-GB" sz="1400" dirty="0"/>
          </a:p>
          <a:p>
            <a:pPr algn="ctr" eaLnBrk="1" hangingPunct="1">
              <a:defRPr/>
            </a:pPr>
            <a:endParaRPr lang="en-GB" sz="1400" dirty="0"/>
          </a:p>
          <a:p>
            <a:pPr algn="ctr" eaLnBrk="1" hangingPunct="1">
              <a:defRPr/>
            </a:pPr>
            <a:endParaRPr lang="en-GB" sz="1400" dirty="0"/>
          </a:p>
          <a:p>
            <a:pPr algn="ctr" eaLnBrk="1" hangingPunct="1">
              <a:defRPr/>
            </a:pPr>
            <a:endParaRPr lang="en-GB" sz="1400" dirty="0"/>
          </a:p>
          <a:p>
            <a:pPr algn="ctr" eaLnBrk="1" hangingPunct="1">
              <a:defRPr/>
            </a:pPr>
            <a:endParaRPr lang="en-GB" sz="1400" dirty="0"/>
          </a:p>
          <a:p>
            <a:pPr algn="ctr" eaLnBrk="1" hangingPunct="1">
              <a:defRPr/>
            </a:pPr>
            <a:endParaRPr lang="en-GB" sz="1400" dirty="0"/>
          </a:p>
          <a:p>
            <a:pPr algn="ctr" eaLnBrk="1" hangingPunct="1">
              <a:defRPr/>
            </a:pPr>
            <a:endParaRPr lang="en-GB" sz="1400" dirty="0"/>
          </a:p>
          <a:p>
            <a:pPr algn="ctr" eaLnBrk="1" hangingPunct="1">
              <a:defRPr/>
            </a:pPr>
            <a:endParaRPr lang="en-GB" sz="1400" dirty="0"/>
          </a:p>
          <a:p>
            <a:pPr algn="ctr" eaLnBrk="1" hangingPunct="1">
              <a:defRPr/>
            </a:pPr>
            <a:endParaRPr lang="en-GB" sz="1400" dirty="0"/>
          </a:p>
          <a:p>
            <a:pPr algn="ctr" eaLnBrk="1" hangingPunct="1">
              <a:defRPr/>
            </a:pPr>
            <a:endParaRPr lang="en-GB" sz="1400" dirty="0"/>
          </a:p>
          <a:p>
            <a:pPr algn="ctr" eaLnBrk="1" hangingPunct="1">
              <a:defRPr/>
            </a:pPr>
            <a:endParaRPr lang="en-GB" sz="1400" dirty="0"/>
          </a:p>
          <a:p>
            <a:pPr algn="ctr" eaLnBrk="1" hangingPunct="1">
              <a:defRPr/>
            </a:pPr>
            <a:endParaRPr lang="en-GB" sz="1400" dirty="0"/>
          </a:p>
          <a:p>
            <a:pPr algn="ctr" eaLnBrk="1" hangingPunct="1">
              <a:defRPr/>
            </a:pPr>
            <a:endParaRPr lang="en-US" sz="1400" dirty="0"/>
          </a:p>
          <a:p>
            <a:pPr algn="ctr" eaLnBrk="1" hangingPunct="1">
              <a:defRPr/>
            </a:pPr>
            <a:endParaRPr lang="en-GB" sz="1400" dirty="0"/>
          </a:p>
        </p:txBody>
      </p:sp>
      <p:sp>
        <p:nvSpPr>
          <p:cNvPr id="12" name="Elipsa 11"/>
          <p:cNvSpPr/>
          <p:nvPr/>
        </p:nvSpPr>
        <p:spPr>
          <a:xfrm>
            <a:off x="1908175" y="3789363"/>
            <a:ext cx="3313113" cy="216058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200" b="1" dirty="0">
                <a:solidFill>
                  <a:schemeClr val="tx2"/>
                </a:solidFill>
              </a:rPr>
              <a:t>Rea</a:t>
            </a:r>
            <a:r>
              <a:rPr lang="cs-CZ" sz="1200" b="1" dirty="0" err="1">
                <a:solidFill>
                  <a:schemeClr val="tx2"/>
                </a:solidFill>
              </a:rPr>
              <a:t>ktivní</a:t>
            </a:r>
            <a:r>
              <a:rPr lang="cs-CZ" sz="1200" b="1" dirty="0">
                <a:solidFill>
                  <a:schemeClr val="tx2"/>
                </a:solidFill>
              </a:rPr>
              <a:t> toxicita</a:t>
            </a:r>
          </a:p>
          <a:p>
            <a:pPr algn="ctr" eaLnBrk="1" hangingPunct="1">
              <a:buFont typeface="Wingdings" pitchFamily="2" charset="2"/>
              <a:buChar char="à"/>
              <a:defRPr/>
            </a:pPr>
            <a:r>
              <a:rPr lang="en-US" sz="1200" dirty="0" err="1">
                <a:solidFill>
                  <a:schemeClr val="tx2"/>
                </a:solidFill>
                <a:sym typeface="Wingdings" pitchFamily="2" charset="2"/>
              </a:rPr>
              <a:t>Všechny</a:t>
            </a: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1200" dirty="0" err="1">
                <a:solidFill>
                  <a:schemeClr val="tx2"/>
                </a:solidFill>
                <a:sym typeface="Wingdings" pitchFamily="2" charset="2"/>
              </a:rPr>
              <a:t>makromolekuly</a:t>
            </a: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 </a:t>
            </a:r>
            <a:br>
              <a:rPr lang="en-US" sz="1200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(NK, </a:t>
            </a:r>
            <a:r>
              <a:rPr lang="en-US" sz="1200" dirty="0" err="1">
                <a:solidFill>
                  <a:schemeClr val="tx2"/>
                </a:solidFill>
                <a:sym typeface="Wingdings" pitchFamily="2" charset="2"/>
              </a:rPr>
              <a:t>proteiny</a:t>
            </a: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, </a:t>
            </a:r>
            <a:r>
              <a:rPr lang="en-US" sz="1200" dirty="0" err="1">
                <a:solidFill>
                  <a:schemeClr val="tx2"/>
                </a:solidFill>
                <a:sym typeface="Wingdings" pitchFamily="2" charset="2"/>
              </a:rPr>
              <a:t>membrána</a:t>
            </a: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)</a:t>
            </a:r>
          </a:p>
          <a:p>
            <a:pPr algn="ctr" eaLnBrk="1" hangingPunct="1">
              <a:defRPr/>
            </a:pPr>
            <a:endParaRPr lang="en-US" sz="1200" dirty="0">
              <a:solidFill>
                <a:schemeClr val="tx2"/>
              </a:solidFill>
              <a:sym typeface="Wingdings" pitchFamily="2" charset="2"/>
            </a:endParaRPr>
          </a:p>
          <a:p>
            <a:pPr algn="ctr" eaLnBrk="1" hangingPunct="1">
              <a:defRPr/>
            </a:pP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: </a:t>
            </a:r>
            <a:r>
              <a:rPr lang="en-US" sz="1200" dirty="0" err="1">
                <a:solidFill>
                  <a:schemeClr val="tx2"/>
                </a:solidFill>
                <a:sym typeface="Wingdings" pitchFamily="2" charset="2"/>
              </a:rPr>
              <a:t>oxidativní</a:t>
            </a: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1200" dirty="0" err="1">
                <a:solidFill>
                  <a:schemeClr val="tx2"/>
                </a:solidFill>
                <a:sym typeface="Wingdings" pitchFamily="2" charset="2"/>
              </a:rPr>
              <a:t>stres</a:t>
            </a: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, </a:t>
            </a:r>
            <a:br>
              <a:rPr lang="en-US" sz="1200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US" sz="1200" dirty="0" err="1">
                <a:solidFill>
                  <a:schemeClr val="tx2"/>
                </a:solidFill>
                <a:sym typeface="Wingdings" pitchFamily="2" charset="2"/>
              </a:rPr>
              <a:t>mutagenita</a:t>
            </a: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 - </a:t>
            </a:r>
            <a:r>
              <a:rPr lang="en-US" sz="1200" dirty="0" err="1">
                <a:solidFill>
                  <a:schemeClr val="tx2"/>
                </a:solidFill>
                <a:sym typeface="Wingdings" pitchFamily="2" charset="2"/>
              </a:rPr>
              <a:t>acylace</a:t>
            </a: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-/</a:t>
            </a:r>
            <a:r>
              <a:rPr lang="en-US" sz="1200" dirty="0" err="1">
                <a:solidFill>
                  <a:schemeClr val="tx2"/>
                </a:solidFill>
                <a:sym typeface="Wingdings" pitchFamily="2" charset="2"/>
              </a:rPr>
              <a:t>arylace</a:t>
            </a:r>
            <a:endParaRPr lang="en-US" sz="1200" dirty="0">
              <a:solidFill>
                <a:schemeClr val="tx2"/>
              </a:solidFill>
              <a:sym typeface="Wingdings" pitchFamily="2" charset="2"/>
            </a:endParaRPr>
          </a:p>
          <a:p>
            <a:pPr algn="ctr" eaLnBrk="1" hangingPunct="1">
              <a:defRPr/>
            </a:pPr>
            <a:r>
              <a:rPr lang="en-US" sz="1200" dirty="0" err="1">
                <a:solidFill>
                  <a:schemeClr val="tx2"/>
                </a:solidFill>
                <a:sym typeface="Wingdings" pitchFamily="2" charset="2"/>
              </a:rPr>
              <a:t>denaturace</a:t>
            </a: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1200" dirty="0" err="1">
                <a:solidFill>
                  <a:schemeClr val="tx2"/>
                </a:solidFill>
                <a:sym typeface="Wingdings" pitchFamily="2" charset="2"/>
              </a:rPr>
              <a:t>proteinů</a:t>
            </a: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 (</a:t>
            </a:r>
            <a:r>
              <a:rPr lang="en-US" sz="1200" dirty="0" err="1">
                <a:solidFill>
                  <a:schemeClr val="tx2"/>
                </a:solidFill>
                <a:sym typeface="Wingdings" pitchFamily="2" charset="2"/>
              </a:rPr>
              <a:t>nekompetit</a:t>
            </a: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. </a:t>
            </a:r>
            <a:r>
              <a:rPr lang="en-US" sz="1200" dirty="0" err="1">
                <a:solidFill>
                  <a:schemeClr val="tx2"/>
                </a:solidFill>
                <a:sym typeface="Wingdings" pitchFamily="2" charset="2"/>
              </a:rPr>
              <a:t>Inhibice</a:t>
            </a: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1200" dirty="0" err="1">
                <a:solidFill>
                  <a:schemeClr val="tx2"/>
                </a:solidFill>
                <a:sym typeface="Wingdings" pitchFamily="2" charset="2"/>
              </a:rPr>
              <a:t>enzymů</a:t>
            </a:r>
            <a:r>
              <a:rPr lang="en-US" sz="1200" dirty="0">
                <a:solidFill>
                  <a:schemeClr val="tx2"/>
                </a:solidFill>
                <a:sym typeface="Wingdings" pitchFamily="2" charset="2"/>
              </a:rPr>
              <a:t>…)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116286" y="2637259"/>
            <a:ext cx="1512168" cy="2088232"/>
          </a:xfrm>
          <a:prstGeom prst="ellipse">
            <a:avLst/>
          </a:prstGeom>
          <a:solidFill>
            <a:srgbClr val="92D050">
              <a:alpha val="7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en-GB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Specifické</a:t>
            </a:r>
            <a:r>
              <a:rPr lang="en-GB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interakce</a:t>
            </a:r>
            <a:r>
              <a:rPr lang="en-GB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</a:p>
          <a:p>
            <a:pPr algn="ctr" eaLnBrk="1" hangingPunct="1">
              <a:defRPr/>
            </a:pPr>
            <a:endParaRPr lang="cs-CZ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cs-CZ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Inhibice enzymů (kompetitivní)</a:t>
            </a:r>
          </a:p>
          <a:p>
            <a:pPr algn="ctr" eaLnBrk="1" hangingPunct="1">
              <a:defRPr/>
            </a:pPr>
            <a:r>
              <a:rPr lang="cs-CZ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Modulace (jaderných) receptorů</a:t>
            </a:r>
            <a:endParaRPr lang="en-GB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5302" name="TextovéPole 1"/>
          <p:cNvSpPr txBox="1">
            <a:spLocks noChangeArrowheads="1"/>
          </p:cNvSpPr>
          <p:nvPr/>
        </p:nvSpPr>
        <p:spPr bwMode="auto">
          <a:xfrm>
            <a:off x="323850" y="1125538"/>
            <a:ext cx="1673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chemeClr val="tx1"/>
                </a:solidFill>
              </a:rPr>
              <a:t>Organické </a:t>
            </a:r>
            <a:br>
              <a:rPr lang="cs-CZ" altLang="en-US" sz="2400">
                <a:solidFill>
                  <a:schemeClr val="tx1"/>
                </a:solidFill>
              </a:rPr>
            </a:br>
            <a:r>
              <a:rPr lang="cs-CZ" altLang="en-US" sz="2400">
                <a:solidFill>
                  <a:schemeClr val="tx1"/>
                </a:solidFill>
              </a:rPr>
              <a:t>látky </a:t>
            </a:r>
            <a:r>
              <a:rPr lang="cs-CZ" altLang="en-US" sz="24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55303" name="TextovéPole 6"/>
          <p:cNvSpPr txBox="1">
            <a:spLocks noChangeArrowheads="1"/>
          </p:cNvSpPr>
          <p:nvPr/>
        </p:nvSpPr>
        <p:spPr bwMode="auto">
          <a:xfrm>
            <a:off x="6156325" y="4627563"/>
            <a:ext cx="27971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Kov</a:t>
            </a:r>
            <a:r>
              <a:rPr lang="cs-CZ" altLang="en-US" sz="2400">
                <a:solidFill>
                  <a:schemeClr val="tx1"/>
                </a:solidFill>
              </a:rPr>
              <a:t>y </a:t>
            </a:r>
            <a:r>
              <a:rPr lang="cs-CZ" altLang="en-US" sz="24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  <a:sym typeface="Wingdings" panose="05000000000000000000" pitchFamily="2" charset="2"/>
              </a:rPr>
              <a:t>: </a:t>
            </a:r>
            <a:r>
              <a:rPr lang="en-US" altLang="en-US" sz="1600">
                <a:solidFill>
                  <a:schemeClr val="tx1"/>
                </a:solidFill>
                <a:sym typeface="Wingdings" panose="05000000000000000000" pitchFamily="2" charset="2"/>
              </a:rPr>
              <a:t>jin</a:t>
            </a:r>
            <a:r>
              <a:rPr lang="cs-CZ" altLang="en-US" sz="1600">
                <a:solidFill>
                  <a:schemeClr val="tx1"/>
                </a:solidFill>
                <a:sym typeface="Wingdings" panose="05000000000000000000" pitchFamily="2" charset="2"/>
              </a:rPr>
              <a:t>é </a:t>
            </a:r>
            <a:r>
              <a:rPr lang="en-US" altLang="en-US" sz="1600">
                <a:solidFill>
                  <a:schemeClr val="tx1"/>
                </a:solidFill>
                <a:sym typeface="Wingdings" panose="05000000000000000000" pitchFamily="2" charset="2"/>
              </a:rPr>
              <a:t>proces</a:t>
            </a:r>
            <a:r>
              <a:rPr lang="cs-CZ" altLang="en-US" sz="1600">
                <a:solidFill>
                  <a:schemeClr val="tx1"/>
                </a:solidFill>
                <a:sym typeface="Wingdings" panose="05000000000000000000" pitchFamily="2" charset="2"/>
              </a:rPr>
              <a:t>y</a:t>
            </a:r>
            <a:r>
              <a:rPr lang="en-US" altLang="en-US" sz="16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600">
                <a:solidFill>
                  <a:schemeClr val="tx1"/>
                </a:solidFill>
                <a:sym typeface="Wingdings" panose="05000000000000000000" pitchFamily="2" charset="2"/>
              </a:rPr>
              <a:t>než u org.látek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  <a:sym typeface="Wingdings" panose="05000000000000000000" pitchFamily="2" charset="2"/>
              </a:rPr>
              <a:t>: oxidace</a:t>
            </a:r>
            <a:r>
              <a:rPr lang="en-US" altLang="en-US" sz="1600">
                <a:solidFill>
                  <a:schemeClr val="tx1"/>
                </a:solidFill>
                <a:sym typeface="Wingdings" panose="05000000000000000000" pitchFamily="2" charset="2"/>
              </a:rPr>
              <a:t>/redukce</a:t>
            </a:r>
            <a:endParaRPr lang="cs-CZ" altLang="en-US" sz="16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cs-CZ" altLang="en-US" sz="16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>
                <a:solidFill>
                  <a:schemeClr val="tx1"/>
                </a:solidFill>
                <a:sym typeface="Wingdings" panose="05000000000000000000" pitchFamily="2" charset="2"/>
              </a:rPr>
              <a:t> toxicita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04800" y="2365375"/>
            <a:ext cx="86106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1">
                <a:solidFill>
                  <a:srgbClr val="FF3300"/>
                </a:solidFill>
              </a:rPr>
              <a:t>Membránová toxicita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04800" y="908050"/>
            <a:ext cx="86106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2"/>
                </a:solidFill>
              </a:rPr>
              <a:t>Narušení membrány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>
                <a:solidFill>
                  <a:schemeClr val="tx1"/>
                </a:solidFill>
              </a:rPr>
              <a:t> základní toxicita (baseline toxicity) = narkoza (narcosis</a:t>
            </a:r>
            <a:r>
              <a:rPr lang="cs-CZ" altLang="en-US" sz="2200" i="1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	(nejde o narkozu farmakologickou, kde se uvažuje velmi specifické 	působení na receptory na membránách)</a:t>
            </a:r>
            <a:endParaRPr lang="cs-CZ" altLang="en-US" sz="22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200" b="1">
              <a:solidFill>
                <a:srgbClr val="FF66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rgbClr val="FF6600"/>
                </a:solidFill>
              </a:rPr>
              <a:t>Zásadní význam v ekotoxicitě většiny organických polutantů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>
                <a:solidFill>
                  <a:schemeClr val="tx1"/>
                </a:solidFill>
              </a:rPr>
              <a:t> </a:t>
            </a:r>
            <a:r>
              <a:rPr lang="en-US" altLang="en-US" sz="2200">
                <a:solidFill>
                  <a:schemeClr val="tx1"/>
                </a:solidFill>
              </a:rPr>
              <a:t>efekt</a:t>
            </a:r>
            <a:r>
              <a:rPr lang="cs-CZ" altLang="en-US" sz="2200">
                <a:solidFill>
                  <a:schemeClr val="tx1"/>
                </a:solidFill>
              </a:rPr>
              <a:t>y závislé na </a:t>
            </a:r>
            <a:r>
              <a:rPr lang="cs-CZ" altLang="en-US" sz="2200" b="1">
                <a:solidFill>
                  <a:srgbClr val="FF0000"/>
                </a:solidFill>
              </a:rPr>
              <a:t>HYDROFOBICITĚ (Kow </a:t>
            </a:r>
            <a:r>
              <a:rPr lang="en-US" altLang="en-US" sz="2200" b="1">
                <a:solidFill>
                  <a:srgbClr val="FF0000"/>
                </a:solidFill>
              </a:rPr>
              <a:t>/ </a:t>
            </a:r>
            <a:r>
              <a:rPr lang="cs-CZ" altLang="en-US" sz="2200" b="1">
                <a:solidFill>
                  <a:srgbClr val="FF0000"/>
                </a:solidFill>
              </a:rPr>
              <a:t>logKow</a:t>
            </a:r>
            <a:r>
              <a:rPr lang="en-US" altLang="en-US" sz="2200" b="1">
                <a:solidFill>
                  <a:srgbClr val="FF0000"/>
                </a:solidFill>
              </a:rPr>
              <a:t> </a:t>
            </a:r>
            <a:r>
              <a:rPr lang="cs-CZ" altLang="en-US" sz="2200" b="1">
                <a:solidFill>
                  <a:srgbClr val="FF0000"/>
                </a:solidFill>
              </a:rPr>
              <a:t>= logP)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>
                <a:solidFill>
                  <a:schemeClr val="tx1"/>
                </a:solidFill>
              </a:rPr>
              <a:t> při vyšších koncentracích akumulace látek v membránách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cs-CZ" altLang="en-US" sz="22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cs-CZ" altLang="en-US" sz="2200">
                <a:solidFill>
                  <a:schemeClr val="tx1"/>
                </a:solidFill>
              </a:rPr>
              <a:t> narušení zásadních životních funkcí </a:t>
            </a:r>
          </a:p>
          <a:p>
            <a:pPr lvl="2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(přenos </a:t>
            </a:r>
            <a:r>
              <a:rPr lang="en-US" altLang="en-US" sz="1800">
                <a:solidFill>
                  <a:schemeClr val="tx1"/>
                </a:solidFill>
              </a:rPr>
              <a:t>nervov</a:t>
            </a:r>
            <a:r>
              <a:rPr lang="cs-CZ" altLang="en-US" sz="1800">
                <a:solidFill>
                  <a:schemeClr val="tx1"/>
                </a:solidFill>
              </a:rPr>
              <a:t>ých signálů, tvorba ATP atd atd)</a:t>
            </a: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Mechanismus 1</a:t>
            </a:r>
            <a:r>
              <a:rPr lang="cs-CZ" altLang="en-US" sz="2400" b="1">
                <a:solidFill>
                  <a:srgbClr val="FF3300"/>
                </a:solidFill>
              </a:rPr>
              <a:t>: Interakce s membránou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5939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4302125"/>
            <a:ext cx="4356100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404813"/>
            <a:ext cx="7316788" cy="54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Oval 6"/>
          <p:cNvSpPr>
            <a:spLocks noChangeArrowheads="1"/>
          </p:cNvSpPr>
          <p:nvPr/>
        </p:nvSpPr>
        <p:spPr bwMode="auto">
          <a:xfrm>
            <a:off x="1044575" y="2708275"/>
            <a:ext cx="2879725" cy="27368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444" name="Text Box 7"/>
          <p:cNvSpPr txBox="1">
            <a:spLocks noChangeArrowheads="1"/>
          </p:cNvSpPr>
          <p:nvPr/>
        </p:nvSpPr>
        <p:spPr bwMode="auto">
          <a:xfrm>
            <a:off x="611188" y="5661025"/>
            <a:ext cx="7515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 i="1">
                <a:solidFill>
                  <a:schemeClr val="tx1"/>
                </a:solidFill>
              </a:rPr>
              <a:t>Poznámka: </a:t>
            </a:r>
            <a:r>
              <a:rPr lang="cs-CZ" altLang="en-US" sz="1800" i="1">
                <a:solidFill>
                  <a:schemeClr val="tx1"/>
                </a:solidFill>
              </a:rPr>
              <a:t>cholesterol - strukturně „velikostí“ obdobný jako jiné </a:t>
            </a:r>
            <a:br>
              <a:rPr lang="cs-CZ" altLang="en-US" sz="1800" i="1">
                <a:solidFill>
                  <a:schemeClr val="tx1"/>
                </a:solidFill>
              </a:rPr>
            </a:br>
            <a:r>
              <a:rPr lang="cs-CZ" altLang="en-US" sz="1800" i="1">
                <a:solidFill>
                  <a:schemeClr val="tx1"/>
                </a:solidFill>
              </a:rPr>
              <a:t>			organické látky (PAHs, neutrální toxikanty…)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04800" y="188913"/>
            <a:ext cx="8610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800" b="1">
                <a:solidFill>
                  <a:srgbClr val="FF0000"/>
                </a:solidFill>
              </a:rPr>
              <a:t>Narkotická (membránová toxicita) </a:t>
            </a:r>
            <a:r>
              <a:rPr lang="en-US" altLang="en-US" sz="2800" b="1">
                <a:solidFill>
                  <a:srgbClr val="FF0000"/>
                </a:solidFill>
              </a:rPr>
              <a:t/>
            </a:r>
            <a:br>
              <a:rPr lang="en-US" altLang="en-US" sz="2800" b="1">
                <a:solidFill>
                  <a:srgbClr val="FF0000"/>
                </a:solidFill>
              </a:rPr>
            </a:br>
            <a:r>
              <a:rPr lang="cs-CZ" altLang="en-US" sz="2800" b="1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cs-CZ" altLang="en-US" sz="2800" b="1">
                <a:solidFill>
                  <a:srgbClr val="FF0000"/>
                </a:solidFill>
              </a:rPr>
              <a:t> důsledky</a:t>
            </a:r>
            <a:r>
              <a:rPr lang="en-US" altLang="en-US" sz="2800" b="1">
                <a:solidFill>
                  <a:srgbClr val="FF0000"/>
                </a:solidFill>
              </a:rPr>
              <a:t> a projevy</a:t>
            </a:r>
            <a:endParaRPr lang="cs-CZ" altLang="en-US" sz="2800" b="1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2"/>
                </a:solidFill>
              </a:rPr>
              <a:t>AKUTNÍ EKOTOXICITA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Prokázána lineární korelace mezi </a:t>
            </a:r>
            <a:r>
              <a:rPr lang="en-US" altLang="en-US" sz="2200">
                <a:solidFill>
                  <a:schemeClr val="tx1"/>
                </a:solidFill>
              </a:rPr>
              <a:t>logKow </a:t>
            </a:r>
            <a:r>
              <a:rPr lang="cs-CZ" altLang="en-US" sz="2200">
                <a:solidFill>
                  <a:schemeClr val="tx1"/>
                </a:solidFill>
              </a:rPr>
              <a:t>(=logP) a EC50 u vodních organismů (např. </a:t>
            </a:r>
            <a:r>
              <a:rPr lang="cs-CZ" altLang="en-US" sz="2200" i="1">
                <a:solidFill>
                  <a:schemeClr val="tx1"/>
                </a:solidFill>
              </a:rPr>
              <a:t>Daphnia, ryby, planktonní řasy …)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70200"/>
            <a:ext cx="44640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ovéPole 4"/>
          <p:cNvSpPr txBox="1">
            <a:spLocks noChangeArrowheads="1"/>
          </p:cNvSpPr>
          <p:nvPr/>
        </p:nvSpPr>
        <p:spPr bwMode="auto">
          <a:xfrm>
            <a:off x="5222875" y="2781300"/>
            <a:ext cx="33813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Obrázek: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Neutrální organické látky</a:t>
            </a:r>
          </a:p>
          <a:p>
            <a:pPr lvl="1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800">
                <a:solidFill>
                  <a:schemeClr val="tx1"/>
                </a:solidFill>
                <a:sym typeface="Wingdings" panose="05000000000000000000" pitchFamily="2" charset="2"/>
              </a:rPr>
              <a:t>Nepol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ární narkoza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endParaRPr lang="cs-CZ" altLang="en-US" sz="18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Aminy (NH2), fenoly (OH)</a:t>
            </a:r>
          </a:p>
          <a:p>
            <a:pPr lvl="1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 P</a:t>
            </a:r>
            <a:r>
              <a:rPr lang="en-US" altLang="en-US" sz="1800">
                <a:solidFill>
                  <a:schemeClr val="tx1"/>
                </a:solidFill>
                <a:sym typeface="Wingdings" panose="05000000000000000000" pitchFamily="2" charset="2"/>
              </a:rPr>
              <a:t>ol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ární narkoza </a:t>
            </a:r>
            <a:b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1500" i="1">
                <a:solidFill>
                  <a:schemeClr val="tx1"/>
                </a:solidFill>
                <a:sym typeface="Wingdings" panose="05000000000000000000" pitchFamily="2" charset="2"/>
              </a:rPr>
              <a:t>(při stejném logP je pozorována</a:t>
            </a:r>
            <a:br>
              <a:rPr lang="cs-CZ" altLang="en-US" sz="1500" i="1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1500" i="1">
                <a:solidFill>
                  <a:schemeClr val="tx1"/>
                </a:solidFill>
                <a:sym typeface="Wingdings" panose="05000000000000000000" pitchFamily="2" charset="2"/>
              </a:rPr>
              <a:t>vyšší toxicita – tj. vyšší hodnoty </a:t>
            </a:r>
            <a:br>
              <a:rPr lang="cs-CZ" altLang="en-US" sz="1500" i="1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1500" i="1">
                <a:solidFill>
                  <a:schemeClr val="tx1"/>
                </a:solidFill>
                <a:sym typeface="Wingdings" panose="05000000000000000000" pitchFamily="2" charset="2"/>
              </a:rPr>
              <a:t>1</a:t>
            </a:r>
            <a:r>
              <a:rPr lang="en-US" altLang="en-US" sz="1500" i="1">
                <a:solidFill>
                  <a:schemeClr val="tx1"/>
                </a:solidFill>
                <a:sym typeface="Wingdings" panose="05000000000000000000" pitchFamily="2" charset="2"/>
              </a:rPr>
              <a:t>/EC50 ne</a:t>
            </a:r>
            <a:r>
              <a:rPr lang="cs-CZ" altLang="en-US" sz="1500" i="1">
                <a:solidFill>
                  <a:schemeClr val="tx1"/>
                </a:solidFill>
                <a:sym typeface="Wingdings" panose="05000000000000000000" pitchFamily="2" charset="2"/>
              </a:rPr>
              <a:t>ž u neutrálních látek)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endParaRPr lang="cs-CZ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50825" y="1484313"/>
            <a:ext cx="86106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1">
                <a:solidFill>
                  <a:srgbClr val="FF3300"/>
                </a:solidFill>
              </a:rPr>
              <a:t>TOXIKODYNAMIKA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1">
                <a:solidFill>
                  <a:srgbClr val="FF3300"/>
                </a:solidFill>
              </a:rPr>
              <a:t>- </a:t>
            </a:r>
            <a:r>
              <a:rPr lang="cs-CZ" altLang="en-US" sz="3500" b="1" i="1">
                <a:solidFill>
                  <a:srgbClr val="FF3300"/>
                </a:solidFill>
              </a:rPr>
              <a:t>základní principy -</a:t>
            </a:r>
            <a:endParaRPr lang="cs-CZ" altLang="en-US" sz="35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5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04800" y="2365375"/>
            <a:ext cx="86106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1">
                <a:solidFill>
                  <a:srgbClr val="FF3300"/>
                </a:solidFill>
              </a:rPr>
              <a:t>Mutagenita a genotoxicita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500">
              <a:solidFill>
                <a:srgbClr val="FF3300"/>
              </a:solidFill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209550" y="1557338"/>
            <a:ext cx="86106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u="sng">
                <a:solidFill>
                  <a:schemeClr val="tx1"/>
                </a:solidFill>
              </a:rPr>
              <a:t>DNA - k</a:t>
            </a:r>
            <a:r>
              <a:rPr lang="cs-CZ" altLang="en-US" sz="2200" b="1">
                <a:solidFill>
                  <a:schemeClr val="tx1"/>
                </a:solidFill>
              </a:rPr>
              <a:t>líčová molekula života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- pečlivá kontrola struktury (a funkce)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DNA všech organismů často mutuje: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- základ přirozené variability, adaptací, evoluce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Naprostá většina případných mutací je opravena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solidFill>
                  <a:schemeClr val="tx1"/>
                </a:solidFill>
              </a:rPr>
              <a:t>N</a:t>
            </a:r>
            <a:r>
              <a:rPr lang="cs-CZ" altLang="en-US" sz="2200">
                <a:solidFill>
                  <a:schemeClr val="tx1"/>
                </a:solidFill>
              </a:rPr>
              <a:t>eopravitelné změny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</a:t>
            </a:r>
            <a:r>
              <a:rPr lang="cs-CZ" altLang="en-US" sz="22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200">
                <a:solidFill>
                  <a:schemeClr val="tx1"/>
                </a:solidFill>
                <a:sym typeface="Wingdings" panose="05000000000000000000" pitchFamily="2" charset="2"/>
              </a:rPr>
              <a:t>99.9% řízená smrt buňky (apoptoza)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  <a:sym typeface="Wingdings" panose="05000000000000000000" pitchFamily="2" charset="2"/>
              </a:rPr>
              <a:t>	</a:t>
            </a:r>
            <a:r>
              <a:rPr lang="en-US" altLang="en-US" sz="2200">
                <a:solidFill>
                  <a:schemeClr val="tx1"/>
                </a:solidFill>
                <a:sym typeface="Wingdings" panose="05000000000000000000" pitchFamily="2" charset="2"/>
              </a:rPr>
              <a:t> minimum </a:t>
            </a:r>
            <a:r>
              <a:rPr lang="cs-CZ" altLang="en-US" sz="2200">
                <a:solidFill>
                  <a:schemeClr val="tx1"/>
                </a:solidFill>
                <a:sym typeface="Wingdings" panose="05000000000000000000" pitchFamily="2" charset="2"/>
              </a:rPr>
              <a:t>změn zůstane zachováno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  <a:sym typeface="Wingdings" panose="05000000000000000000" pitchFamily="2" charset="2"/>
              </a:rPr>
              <a:t>		</a:t>
            </a:r>
            <a:r>
              <a:rPr lang="en-US" altLang="en-US" sz="2200">
                <a:solidFill>
                  <a:schemeClr val="tx1"/>
                </a:solidFill>
                <a:sym typeface="Wingdings" panose="05000000000000000000" pitchFamily="2" charset="2"/>
              </a:rPr>
              <a:t> projevy</a:t>
            </a:r>
            <a:r>
              <a:rPr lang="cs-CZ" altLang="en-US" sz="2200">
                <a:solidFill>
                  <a:schemeClr val="tx1"/>
                </a:solidFill>
                <a:sym typeface="Wingdings" panose="05000000000000000000" pitchFamily="2" charset="2"/>
              </a:rPr>
              <a:t> (adaptace, evoluce … geno</a:t>
            </a:r>
            <a:r>
              <a:rPr lang="cs-CZ" altLang="en-US" sz="2200" b="1" u="sng">
                <a:solidFill>
                  <a:schemeClr val="tx1"/>
                </a:solidFill>
                <a:sym typeface="Wingdings" panose="05000000000000000000" pitchFamily="2" charset="2"/>
              </a:rPr>
              <a:t>toxicita</a:t>
            </a:r>
            <a:r>
              <a:rPr lang="cs-CZ" altLang="en-US" sz="220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en-US" altLang="en-US" sz="22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Mutagenita a genotoxicita -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15888"/>
            <a:ext cx="33845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Mutagenita a genotoxicita -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6963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4875"/>
            <a:ext cx="7772400" cy="540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04800" y="1196975"/>
            <a:ext cx="86106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1" u="sng">
                <a:solidFill>
                  <a:schemeClr val="tx1"/>
                </a:solidFill>
              </a:rPr>
              <a:t>Chemick</a:t>
            </a:r>
            <a:r>
              <a:rPr lang="cs-CZ" altLang="en-US" sz="2200" b="1" u="sng">
                <a:solidFill>
                  <a:schemeClr val="tx1"/>
                </a:solidFill>
              </a:rPr>
              <a:t>é látky mohou indukovat poškození DNA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2"/>
                </a:solidFill>
              </a:rPr>
              <a:t>mutageny</a:t>
            </a:r>
            <a:r>
              <a:rPr lang="cs-CZ" altLang="en-US" sz="2200">
                <a:solidFill>
                  <a:schemeClr val="tx1"/>
                </a:solidFill>
              </a:rPr>
              <a:t> = látky způsobující mutace </a:t>
            </a:r>
            <a:br>
              <a:rPr lang="cs-CZ" altLang="en-US" sz="2200">
                <a:solidFill>
                  <a:schemeClr val="tx1"/>
                </a:solidFill>
              </a:rPr>
            </a:br>
            <a:r>
              <a:rPr lang="cs-CZ" altLang="en-US" sz="2200">
                <a:solidFill>
                  <a:schemeClr val="tx1"/>
                </a:solidFill>
              </a:rPr>
              <a:t>	</a:t>
            </a:r>
            <a:r>
              <a:rPr lang="cs-CZ" altLang="en-US" sz="2200" i="1">
                <a:solidFill>
                  <a:schemeClr val="tx1"/>
                </a:solidFill>
              </a:rPr>
              <a:t>(změny/alterace na DNA a chromosomech</a:t>
            </a:r>
            <a:r>
              <a:rPr lang="cs-CZ" altLang="en-US" sz="220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2"/>
                </a:solidFill>
              </a:rPr>
              <a:t>genotoxiny</a:t>
            </a:r>
            <a:r>
              <a:rPr lang="en-US" altLang="en-US" sz="2200">
                <a:solidFill>
                  <a:schemeClr val="tx2"/>
                </a:solidFill>
              </a:rPr>
              <a:t> </a:t>
            </a:r>
            <a:r>
              <a:rPr lang="cs-CZ" altLang="en-US" sz="2200">
                <a:solidFill>
                  <a:schemeClr val="tx1"/>
                </a:solidFill>
              </a:rPr>
              <a:t>= látky poškozující DNA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2"/>
                </a:solidFill>
              </a:rPr>
              <a:t>klastogeny</a:t>
            </a:r>
            <a:r>
              <a:rPr lang="cs-CZ" altLang="en-US" sz="2200">
                <a:solidFill>
                  <a:schemeClr val="tx2"/>
                </a:solidFill>
              </a:rPr>
              <a:t> </a:t>
            </a:r>
            <a:r>
              <a:rPr lang="cs-CZ" altLang="en-US" sz="2200">
                <a:solidFill>
                  <a:schemeClr val="tx1"/>
                </a:solidFill>
              </a:rPr>
              <a:t>= látky vyvolávající chromosomální zlomy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- </a:t>
            </a:r>
            <a:r>
              <a:rPr lang="cs-CZ" altLang="en-US" sz="1800" i="1">
                <a:solidFill>
                  <a:schemeClr val="tx1"/>
                </a:solidFill>
              </a:rPr>
              <a:t>terminologie není jednotná / přechody ...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Mutagenita a genotoxicita -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04800" y="1052513"/>
            <a:ext cx="86106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AutoNum type="arabicParenR"/>
            </a:pPr>
            <a:r>
              <a:rPr lang="cs-CZ" altLang="en-US" sz="2200" b="1">
                <a:solidFill>
                  <a:schemeClr val="tx2"/>
                </a:solidFill>
              </a:rPr>
              <a:t>Bodové</a:t>
            </a:r>
            <a:r>
              <a:rPr lang="cs-CZ" altLang="en-US" sz="2200">
                <a:solidFill>
                  <a:schemeClr val="tx2"/>
                </a:solidFill>
              </a:rPr>
              <a:t> </a:t>
            </a:r>
            <a:r>
              <a:rPr lang="en-GB" altLang="en-US" sz="2200" b="1">
                <a:solidFill>
                  <a:schemeClr val="tx2"/>
                </a:solidFill>
              </a:rPr>
              <a:t>mutace (</a:t>
            </a:r>
            <a:r>
              <a:rPr lang="en-GB" altLang="en-US" sz="2200">
                <a:solidFill>
                  <a:schemeClr val="tx2"/>
                </a:solidFill>
              </a:rPr>
              <a:t>interakce toxikantu s nukleotidem)</a:t>
            </a:r>
            <a:r>
              <a:rPr lang="cs-CZ" altLang="en-US" sz="2200">
                <a:solidFill>
                  <a:schemeClr val="tx2"/>
                </a:solidFill>
              </a:rPr>
              <a:t/>
            </a:r>
            <a:br>
              <a:rPr lang="cs-CZ" altLang="en-US" sz="2200">
                <a:solidFill>
                  <a:schemeClr val="tx2"/>
                </a:solidFill>
              </a:rPr>
            </a:br>
            <a:r>
              <a:rPr lang="cs-CZ" altLang="en-US" sz="2200">
                <a:solidFill>
                  <a:schemeClr val="tx2"/>
                </a:solidFill>
              </a:rPr>
              <a:t>: záměny </a:t>
            </a:r>
            <a:r>
              <a:rPr lang="en-US" altLang="en-US" sz="2200">
                <a:solidFill>
                  <a:schemeClr val="tx2"/>
                </a:solidFill>
              </a:rPr>
              <a:t/>
            </a:r>
            <a:br>
              <a:rPr lang="en-US" altLang="en-US" sz="2200">
                <a:solidFill>
                  <a:schemeClr val="tx2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změna jednoho tripletu</a:t>
            </a:r>
            <a:r>
              <a:rPr lang="en-US" altLang="en-US" sz="1800">
                <a:solidFill>
                  <a:schemeClr val="tx1"/>
                </a:solidFill>
              </a:rPr>
              <a:t>, </a:t>
            </a:r>
            <a:r>
              <a:rPr lang="cs-CZ" altLang="en-US" sz="1800">
                <a:solidFill>
                  <a:schemeClr val="tx1"/>
                </a:solidFill>
              </a:rPr>
              <a:t>jedné aminokyseliny</a:t>
            </a:r>
            <a:r>
              <a:rPr lang="en-GB" altLang="en-US" sz="1800">
                <a:solidFill>
                  <a:schemeClr val="tx1"/>
                </a:solidFill>
              </a:rPr>
              <a:t> </a:t>
            </a:r>
            <a:r>
              <a:rPr lang="en-GB" altLang="en-US" sz="1800">
                <a:solidFill>
                  <a:schemeClr val="tx1"/>
                </a:solidFill>
                <a:sym typeface="Wingdings" panose="05000000000000000000" pitchFamily="2" charset="2"/>
              </a:rPr>
              <a:t> “úprava” funkce enzymu NEBO nefunkční enzym  apoptoza</a:t>
            </a:r>
            <a:endParaRPr lang="en-GB" altLang="en-US" sz="22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200">
                <a:solidFill>
                  <a:schemeClr val="tx2"/>
                </a:solidFill>
              </a:rPr>
              <a:t>	</a:t>
            </a:r>
            <a:r>
              <a:rPr lang="cs-CZ" altLang="en-US" sz="2200">
                <a:solidFill>
                  <a:schemeClr val="tx2"/>
                </a:solidFill>
              </a:rPr>
              <a:t>: delece, adice </a:t>
            </a:r>
            <a:r>
              <a:rPr lang="en-US" altLang="en-US" sz="2200">
                <a:solidFill>
                  <a:schemeClr val="tx2"/>
                </a:solidFill>
              </a:rPr>
              <a:t/>
            </a:r>
            <a:br>
              <a:rPr lang="en-US" altLang="en-US" sz="2200">
                <a:solidFill>
                  <a:schemeClr val="tx2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zpravidla změna čtecího rámce</a:t>
            </a:r>
            <a:r>
              <a:rPr lang="en-GB" altLang="en-US" sz="1800">
                <a:solidFill>
                  <a:schemeClr val="tx1"/>
                </a:solidFill>
              </a:rPr>
              <a:t> </a:t>
            </a:r>
            <a:r>
              <a:rPr lang="en-GB" altLang="en-US" sz="1800">
                <a:solidFill>
                  <a:schemeClr val="tx1"/>
                </a:solidFill>
                <a:sym typeface="Wingdings" panose="05000000000000000000" pitchFamily="2" charset="2"/>
              </a:rPr>
              <a:t> vždy nefunkční enzym  </a:t>
            </a:r>
            <a:r>
              <a:rPr lang="cs-CZ" altLang="en-US" sz="1800">
                <a:solidFill>
                  <a:schemeClr val="tx1"/>
                </a:solidFill>
              </a:rPr>
              <a:t>smrt</a:t>
            </a:r>
            <a:r>
              <a:rPr lang="en-GB" altLang="en-US" sz="1800">
                <a:solidFill>
                  <a:schemeClr val="tx1"/>
                </a:solidFill>
              </a:rPr>
              <a:t> apoptozou</a:t>
            </a:r>
          </a:p>
          <a:p>
            <a:pPr>
              <a:spcBef>
                <a:spcPct val="0"/>
              </a:spcBef>
              <a:buClrTx/>
              <a:buFontTx/>
              <a:buAutoNum type="arabicParenR"/>
            </a:pPr>
            <a:endParaRPr lang="cs-CZ" altLang="en-US" sz="2200" i="1">
              <a:solidFill>
                <a:schemeClr val="tx1"/>
              </a:solidFill>
            </a:endParaRPr>
          </a:p>
        </p:txBody>
      </p:sp>
      <p:sp>
        <p:nvSpPr>
          <p:cNvPr id="73731" name="Rectangle 4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Mutagenita a genotoxicita –</a:t>
            </a:r>
            <a:r>
              <a:rPr lang="en-GB" altLang="en-US" sz="2400" b="1">
                <a:solidFill>
                  <a:srgbClr val="FF3300"/>
                </a:solidFill>
              </a:rPr>
              <a:t> TYPY MUTACÍ 1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789363"/>
            <a:ext cx="50419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TextovéPole 4"/>
          <p:cNvSpPr txBox="1">
            <a:spLocks noChangeArrowheads="1"/>
          </p:cNvSpPr>
          <p:nvPr/>
        </p:nvSpPr>
        <p:spPr bwMode="auto">
          <a:xfrm>
            <a:off x="4356100" y="3357563"/>
            <a:ext cx="3924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Záměna T </a:t>
            </a:r>
            <a:r>
              <a:rPr lang="en-US" altLang="en-US" sz="1800" b="1">
                <a:solidFill>
                  <a:schemeClr val="tx1"/>
                </a:solidFill>
              </a:rPr>
              <a:t> </a:t>
            </a:r>
            <a:r>
              <a:rPr lang="cs-CZ" altLang="en-US" sz="1800" b="1">
                <a:solidFill>
                  <a:schemeClr val="tx1"/>
                </a:solidFill>
              </a:rPr>
              <a:t>(Purin) </a:t>
            </a:r>
            <a:r>
              <a:rPr lang="cs-CZ" altLang="en-US" sz="1800" b="1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b="1">
                <a:solidFill>
                  <a:schemeClr val="tx1"/>
                </a:solidFill>
                <a:sym typeface="Wingdings" panose="05000000000000000000" pitchFamily="2" charset="2"/>
              </a:rPr>
              <a:t> C</a:t>
            </a:r>
            <a:r>
              <a:rPr lang="cs-CZ" altLang="en-US" sz="1800" b="1">
                <a:solidFill>
                  <a:schemeClr val="tx1"/>
                </a:solidFill>
                <a:sym typeface="Wingdings" panose="05000000000000000000" pitchFamily="2" charset="2"/>
              </a:rPr>
              <a:t> (Pyrimidin)</a:t>
            </a:r>
            <a:endParaRPr lang="cs-CZ" altLang="en-US" sz="1800" b="1">
              <a:solidFill>
                <a:schemeClr val="tx1"/>
              </a:solidFill>
            </a:endParaRPr>
          </a:p>
        </p:txBody>
      </p:sp>
      <p:pic>
        <p:nvPicPr>
          <p:cNvPr id="73734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7" t="4597" r="11710" b="17229"/>
          <a:stretch>
            <a:fillRect/>
          </a:stretch>
        </p:blipFill>
        <p:spPr bwMode="auto">
          <a:xfrm>
            <a:off x="250825" y="3213100"/>
            <a:ext cx="373538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ChangeArrowheads="1"/>
          </p:cNvSpPr>
          <p:nvPr/>
        </p:nvSpPr>
        <p:spPr bwMode="auto">
          <a:xfrm>
            <a:off x="322263" y="134938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Důsledky bodových mutací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75779" name="Picture 2" descr="http://academic.pgcc.edu/%7Ekroberts/Lecture/Chapter%207/07-21_PointMutations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5"/>
          <a:stretch>
            <a:fillRect/>
          </a:stretch>
        </p:blipFill>
        <p:spPr bwMode="auto">
          <a:xfrm>
            <a:off x="2098675" y="1744663"/>
            <a:ext cx="70104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3663" y="623888"/>
            <a:ext cx="7399337" cy="1076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eaLnBrk="1" hangingPunct="1">
              <a:buFontTx/>
              <a:buAutoNum type="alphaLcParenBoth"/>
              <a:defRPr/>
            </a:pPr>
            <a:r>
              <a:rPr lang="cs-CZ" sz="1600" b="1" dirty="0">
                <a:latin typeface="Arial" charset="0"/>
                <a:cs typeface="Arial" charset="0"/>
              </a:rPr>
              <a:t>Tiché mutace </a:t>
            </a:r>
            <a:r>
              <a:rPr lang="cs-CZ" sz="1600" dirty="0">
                <a:latin typeface="Arial" charset="0"/>
                <a:cs typeface="Arial" charset="0"/>
              </a:rPr>
              <a:t>– i po změně </a:t>
            </a:r>
            <a:r>
              <a:rPr lang="cs-CZ" sz="1600" dirty="0" err="1">
                <a:latin typeface="Arial" charset="0"/>
                <a:cs typeface="Arial" charset="0"/>
              </a:rPr>
              <a:t>koduje</a:t>
            </a:r>
            <a:r>
              <a:rPr lang="cs-CZ" sz="1600" dirty="0">
                <a:latin typeface="Arial" charset="0"/>
                <a:cs typeface="Arial" charset="0"/>
              </a:rPr>
              <a:t> stejnou aminokyselinu (</a:t>
            </a:r>
            <a:r>
              <a:rPr lang="cs-CZ" sz="1600" dirty="0" err="1">
                <a:latin typeface="Arial" charset="0"/>
                <a:cs typeface="Arial" charset="0"/>
              </a:rPr>
              <a:t>amk</a:t>
            </a:r>
            <a:r>
              <a:rPr lang="cs-CZ" sz="1600" dirty="0">
                <a:latin typeface="Arial" charset="0"/>
                <a:cs typeface="Arial" charset="0"/>
              </a:rPr>
              <a:t>)</a:t>
            </a:r>
          </a:p>
          <a:p>
            <a:pPr marL="342900" indent="-342900" eaLnBrk="1" hangingPunct="1">
              <a:buFontTx/>
              <a:buAutoNum type="alphaLcParenBoth"/>
              <a:defRPr/>
            </a:pPr>
            <a:r>
              <a:rPr lang="cs-CZ" sz="1600" b="1" dirty="0">
                <a:latin typeface="Arial" charset="0"/>
                <a:cs typeface="Arial" charset="0"/>
              </a:rPr>
              <a:t>Změna smyslu </a:t>
            </a:r>
            <a:r>
              <a:rPr lang="cs-CZ" sz="1600" dirty="0">
                <a:latin typeface="Arial" charset="0"/>
                <a:cs typeface="Arial" charset="0"/>
              </a:rPr>
              <a:t>– jiný triplet: změna </a:t>
            </a:r>
            <a:r>
              <a:rPr lang="cs-CZ" sz="1600" dirty="0" err="1">
                <a:latin typeface="Arial" charset="0"/>
                <a:cs typeface="Arial" charset="0"/>
              </a:rPr>
              <a:t>kodování</a:t>
            </a:r>
            <a:r>
              <a:rPr lang="cs-CZ" sz="1600" dirty="0">
                <a:latin typeface="Arial" charset="0"/>
                <a:cs typeface="Arial" charset="0"/>
              </a:rPr>
              <a:t> jedné </a:t>
            </a:r>
            <a:r>
              <a:rPr lang="cs-CZ" sz="1600" dirty="0" err="1">
                <a:latin typeface="Arial" charset="0"/>
                <a:cs typeface="Arial" charset="0"/>
              </a:rPr>
              <a:t>amk</a:t>
            </a:r>
            <a:endParaRPr lang="cs-CZ" sz="16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FontTx/>
              <a:buAutoNum type="alphaLcParenBoth"/>
              <a:defRPr/>
            </a:pPr>
            <a:r>
              <a:rPr lang="cs-CZ" sz="1600" b="1" dirty="0">
                <a:latin typeface="Arial" charset="0"/>
                <a:cs typeface="Arial" charset="0"/>
              </a:rPr>
              <a:t>Nesmyslná mutace </a:t>
            </a:r>
            <a:r>
              <a:rPr lang="cs-CZ" sz="1600" dirty="0">
                <a:latin typeface="Arial" charset="0"/>
                <a:cs typeface="Arial" charset="0"/>
              </a:rPr>
              <a:t>– např. triplet </a:t>
            </a:r>
            <a:r>
              <a:rPr lang="cs-CZ" sz="1600" dirty="0" err="1">
                <a:latin typeface="Arial" charset="0"/>
                <a:cs typeface="Arial" charset="0"/>
              </a:rPr>
              <a:t>koduje</a:t>
            </a:r>
            <a:r>
              <a:rPr lang="cs-CZ" sz="1600" dirty="0">
                <a:latin typeface="Arial" charset="0"/>
                <a:cs typeface="Arial" charset="0"/>
              </a:rPr>
              <a:t> „STOPL</a:t>
            </a:r>
          </a:p>
          <a:p>
            <a:pPr eaLnBrk="1" hangingPunct="1">
              <a:defRPr/>
            </a:pPr>
            <a:r>
              <a:rPr lang="cs-CZ" sz="1600" b="1" dirty="0">
                <a:latin typeface="Arial" charset="0"/>
                <a:cs typeface="Arial" charset="0"/>
              </a:rPr>
              <a:t>(d – e) Změna čtecího rámce </a:t>
            </a:r>
            <a:r>
              <a:rPr lang="cs-CZ" sz="1600" dirty="0">
                <a:latin typeface="Arial" charset="0"/>
                <a:cs typeface="Arial" charset="0"/>
              </a:rPr>
              <a:t>– změna tripletů pro mnoho </a:t>
            </a:r>
            <a:r>
              <a:rPr lang="cs-CZ" sz="1600" dirty="0" err="1">
                <a:latin typeface="Arial" charset="0"/>
                <a:cs typeface="Arial" charset="0"/>
              </a:rPr>
              <a:t>amk</a:t>
            </a:r>
            <a:r>
              <a:rPr lang="cs-CZ" sz="1600" dirty="0">
                <a:latin typeface="Arial" charset="0"/>
                <a:cs typeface="Arial" charset="0"/>
              </a:rPr>
              <a:t> od mutace dále</a:t>
            </a:r>
            <a:endParaRPr lang="en-US" sz="16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04800" y="1196975"/>
            <a:ext cx="8610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cs-CZ" sz="2200" dirty="0"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arenR" startAt="2"/>
              <a:defRPr/>
            </a:pPr>
            <a:r>
              <a:rPr lang="cs-CZ" sz="2200" b="1" dirty="0">
                <a:solidFill>
                  <a:schemeClr val="tx2"/>
                </a:solidFill>
                <a:latin typeface="Arial" charset="0"/>
                <a:cs typeface="Arial" charset="0"/>
              </a:rPr>
              <a:t>Zlomy + chromozomové mutace</a:t>
            </a:r>
            <a:r>
              <a:rPr lang="en-US" sz="2200" b="1" dirty="0">
                <a:solidFill>
                  <a:schemeClr val="tx2"/>
                </a:solidFill>
                <a:latin typeface="Arial" charset="0"/>
                <a:cs typeface="Arial" charset="0"/>
              </a:rPr>
              <a:t/>
            </a:r>
            <a:br>
              <a:rPr lang="en-US" sz="2200" b="1" dirty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en-GB" sz="2200" dirty="0">
                <a:solidFill>
                  <a:schemeClr val="tx2"/>
                </a:solidFill>
                <a:latin typeface="Arial" charset="0"/>
                <a:cs typeface="Arial" charset="0"/>
              </a:rPr>
              <a:t>(</a:t>
            </a:r>
            <a:r>
              <a:rPr lang="en-GB" sz="2200" dirty="0" err="1">
                <a:solidFill>
                  <a:schemeClr val="tx2"/>
                </a:solidFill>
                <a:latin typeface="Arial" charset="0"/>
                <a:cs typeface="Arial" charset="0"/>
              </a:rPr>
              <a:t>toxikant</a:t>
            </a:r>
            <a:r>
              <a:rPr lang="en-GB" sz="2200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GB" sz="2200" dirty="0" err="1">
                <a:solidFill>
                  <a:schemeClr val="tx2"/>
                </a:solidFill>
                <a:latin typeface="Arial" charset="0"/>
                <a:cs typeface="Arial" charset="0"/>
              </a:rPr>
              <a:t>interaguje</a:t>
            </a:r>
            <a:r>
              <a:rPr lang="en-GB" sz="2200" dirty="0">
                <a:solidFill>
                  <a:schemeClr val="tx2"/>
                </a:solidFill>
                <a:latin typeface="Arial" charset="0"/>
                <a:cs typeface="Arial" charset="0"/>
              </a:rPr>
              <a:t> s “</a:t>
            </a:r>
            <a:r>
              <a:rPr lang="en-GB" sz="2200" dirty="0" err="1">
                <a:solidFill>
                  <a:schemeClr val="tx2"/>
                </a:solidFill>
                <a:latin typeface="Arial" charset="0"/>
                <a:cs typeface="Arial" charset="0"/>
              </a:rPr>
              <a:t>páteří</a:t>
            </a:r>
            <a:r>
              <a:rPr lang="en-GB" sz="2200" dirty="0">
                <a:solidFill>
                  <a:schemeClr val="tx2"/>
                </a:solidFill>
                <a:latin typeface="Arial" charset="0"/>
                <a:cs typeface="Arial" charset="0"/>
              </a:rPr>
              <a:t>” DNA – </a:t>
            </a:r>
            <a:r>
              <a:rPr lang="cs-CZ" sz="2200" dirty="0">
                <a:solidFill>
                  <a:schemeClr val="tx2"/>
                </a:solidFill>
                <a:latin typeface="Arial" charset="0"/>
                <a:cs typeface="Arial" charset="0"/>
              </a:rPr>
              <a:t>cukr-fosfátový řetězec)</a:t>
            </a:r>
            <a:endParaRPr lang="cs-CZ" sz="22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arenR" startAt="2"/>
              <a:defRPr/>
            </a:pPr>
            <a:endParaRPr lang="cs-CZ" sz="2200" i="1" dirty="0">
              <a:latin typeface="Arial" charset="0"/>
              <a:cs typeface="Arial" charset="0"/>
            </a:endParaRPr>
          </a:p>
        </p:txBody>
      </p:sp>
      <p:pic>
        <p:nvPicPr>
          <p:cNvPr id="7782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03525"/>
            <a:ext cx="4321175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2636838"/>
            <a:ext cx="412908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Mutagenita a genotoxicita –</a:t>
            </a:r>
            <a:r>
              <a:rPr lang="en-GB" altLang="en-US" sz="2400" b="1">
                <a:solidFill>
                  <a:srgbClr val="FF3300"/>
                </a:solidFill>
              </a:rPr>
              <a:t> TYPY MUTACÍ 2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04800" y="1016000"/>
            <a:ext cx="861060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arenR"/>
              <a:defRPr/>
            </a:pPr>
            <a:r>
              <a:rPr lang="en-GB" sz="20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Ionizující</a:t>
            </a:r>
            <a:r>
              <a:rPr lang="en-GB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GB" sz="20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záření</a:t>
            </a:r>
            <a:endParaRPr lang="en-GB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457200" indent="-457200">
              <a:defRPr/>
            </a:pPr>
            <a:r>
              <a:rPr lang="cs-CZ" sz="2000" b="1" dirty="0">
                <a:latin typeface="Arial" charset="0"/>
                <a:cs typeface="Arial" charset="0"/>
              </a:rPr>
              <a:t>	</a:t>
            </a:r>
            <a:r>
              <a:rPr lang="en-GB" sz="2000" b="1" dirty="0">
                <a:latin typeface="Arial" charset="0"/>
                <a:cs typeface="Arial" charset="0"/>
              </a:rPr>
              <a:t>	</a:t>
            </a:r>
            <a:r>
              <a:rPr lang="cs-CZ" sz="2000" dirty="0">
                <a:latin typeface="Arial" charset="0"/>
                <a:cs typeface="Arial" charset="0"/>
              </a:rPr>
              <a:t>* </a:t>
            </a:r>
            <a:r>
              <a:rPr lang="en-GB" sz="2000" dirty="0" err="1">
                <a:latin typeface="Arial" charset="0"/>
                <a:cs typeface="Arial" charset="0"/>
              </a:rPr>
              <a:t>přímá</a:t>
            </a:r>
            <a:r>
              <a:rPr lang="en-GB" sz="2000" dirty="0">
                <a:latin typeface="Arial" charset="0"/>
                <a:cs typeface="Arial" charset="0"/>
              </a:rPr>
              <a:t> </a:t>
            </a:r>
            <a:r>
              <a:rPr lang="en-GB" sz="2000" dirty="0" err="1">
                <a:latin typeface="Arial" charset="0"/>
                <a:cs typeface="Arial" charset="0"/>
              </a:rPr>
              <a:t>interakce</a:t>
            </a:r>
            <a:r>
              <a:rPr lang="en-GB" sz="2000" dirty="0">
                <a:latin typeface="Arial" charset="0"/>
                <a:cs typeface="Arial" charset="0"/>
              </a:rPr>
              <a:t> s DNA (</a:t>
            </a:r>
            <a:r>
              <a:rPr lang="en-GB" sz="2000" dirty="0" err="1">
                <a:latin typeface="Arial" charset="0"/>
                <a:cs typeface="Arial" charset="0"/>
              </a:rPr>
              <a:t>zlomy</a:t>
            </a:r>
            <a:r>
              <a:rPr lang="en-GB" sz="2000" dirty="0">
                <a:latin typeface="Arial" charset="0"/>
                <a:cs typeface="Arial" charset="0"/>
              </a:rPr>
              <a:t>)</a:t>
            </a:r>
            <a:br>
              <a:rPr lang="en-GB" sz="2000" dirty="0">
                <a:latin typeface="Arial" charset="0"/>
                <a:cs typeface="Arial" charset="0"/>
              </a:rPr>
            </a:br>
            <a:r>
              <a:rPr lang="en-GB" sz="2000" dirty="0">
                <a:latin typeface="Arial" charset="0"/>
                <a:cs typeface="Arial" charset="0"/>
              </a:rPr>
              <a:t>	* </a:t>
            </a:r>
            <a:r>
              <a:rPr lang="en-GB" sz="2000" dirty="0" err="1">
                <a:latin typeface="Arial" charset="0"/>
                <a:cs typeface="Arial" charset="0"/>
              </a:rPr>
              <a:t>nepřímo</a:t>
            </a:r>
            <a:r>
              <a:rPr lang="en-GB" sz="2000" dirty="0">
                <a:latin typeface="Arial" charset="0"/>
                <a:cs typeface="Arial" charset="0"/>
              </a:rPr>
              <a:t> </a:t>
            </a:r>
            <a:r>
              <a:rPr lang="en-GB" sz="2000" dirty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GB" sz="2000" dirty="0" err="1">
                <a:latin typeface="Arial" charset="0"/>
                <a:cs typeface="Arial" charset="0"/>
                <a:sym typeface="Wingdings" pitchFamily="2" charset="2"/>
              </a:rPr>
              <a:t>štěpení</a:t>
            </a:r>
            <a:r>
              <a:rPr lang="en-GB" sz="20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GB" sz="2000" dirty="0" err="1">
                <a:latin typeface="Arial" charset="0"/>
                <a:cs typeface="Arial" charset="0"/>
                <a:sym typeface="Wingdings" pitchFamily="2" charset="2"/>
              </a:rPr>
              <a:t>vody</a:t>
            </a:r>
            <a:r>
              <a:rPr lang="en-GB" sz="2000" dirty="0">
                <a:latin typeface="Arial" charset="0"/>
                <a:cs typeface="Arial" charset="0"/>
                <a:sym typeface="Wingdings" pitchFamily="2" charset="2"/>
              </a:rPr>
              <a:t>  ROS (</a:t>
            </a:r>
            <a:r>
              <a:rPr lang="en-GB" sz="2000" dirty="0" err="1">
                <a:latin typeface="Arial" charset="0"/>
                <a:cs typeface="Arial" charset="0"/>
                <a:sym typeface="Wingdings" pitchFamily="2" charset="2"/>
              </a:rPr>
              <a:t>viz</a:t>
            </a:r>
            <a:r>
              <a:rPr lang="en-GB" sz="20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GB" sz="2000" dirty="0" err="1">
                <a:latin typeface="Arial" charset="0"/>
                <a:cs typeface="Arial" charset="0"/>
                <a:sym typeface="Wingdings" pitchFamily="2" charset="2"/>
              </a:rPr>
              <a:t>také</a:t>
            </a:r>
            <a:r>
              <a:rPr lang="en-GB" sz="2000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GB" sz="2000" dirty="0" err="1">
                <a:latin typeface="Arial" charset="0"/>
                <a:cs typeface="Arial" charset="0"/>
                <a:sym typeface="Wingdings" pitchFamily="2" charset="2"/>
              </a:rPr>
              <a:t>dále</a:t>
            </a:r>
            <a:r>
              <a:rPr lang="en-GB" sz="2000" dirty="0">
                <a:latin typeface="Arial" charset="0"/>
                <a:cs typeface="Arial" charset="0"/>
                <a:sym typeface="Wingdings" pitchFamily="2" charset="2"/>
              </a:rPr>
              <a:t>)</a:t>
            </a:r>
            <a:endParaRPr lang="en-GB" sz="20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457200" indent="-457200">
              <a:buFontTx/>
              <a:buAutoNum type="arabicParenR" startAt="2"/>
              <a:defRPr/>
            </a:pPr>
            <a:r>
              <a:rPr lang="cs-CZ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elektrofilní malé molekuly </a:t>
            </a:r>
            <a:br>
              <a:rPr lang="cs-CZ" sz="2000" b="1" dirty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cs-CZ" sz="2000" dirty="0">
                <a:latin typeface="Arial" charset="0"/>
                <a:cs typeface="Arial" charset="0"/>
              </a:rPr>
              <a:t>	* </a:t>
            </a:r>
            <a:r>
              <a:rPr lang="en-GB" sz="2000" dirty="0" err="1">
                <a:latin typeface="Arial" charset="0"/>
                <a:cs typeface="Arial" charset="0"/>
              </a:rPr>
              <a:t>deriváty</a:t>
            </a:r>
            <a:r>
              <a:rPr lang="en-GB" sz="2000" dirty="0">
                <a:latin typeface="Arial" charset="0"/>
                <a:cs typeface="Arial" charset="0"/>
              </a:rPr>
              <a:t> </a:t>
            </a:r>
            <a:r>
              <a:rPr lang="cs-CZ" sz="2000" dirty="0">
                <a:latin typeface="Arial" charset="0"/>
                <a:cs typeface="Arial" charset="0"/>
              </a:rPr>
              <a:t>kyslíku</a:t>
            </a:r>
            <a:r>
              <a:rPr lang="en-GB" sz="2000" dirty="0">
                <a:latin typeface="Arial" charset="0"/>
                <a:cs typeface="Arial" charset="0"/>
              </a:rPr>
              <a:t>, </a:t>
            </a:r>
            <a:r>
              <a:rPr lang="cs-CZ" sz="2000" dirty="0">
                <a:latin typeface="Arial" charset="0"/>
                <a:cs typeface="Arial" charset="0"/>
              </a:rPr>
              <a:t>vody</a:t>
            </a:r>
            <a:r>
              <a:rPr lang="en-GB" sz="2000" dirty="0">
                <a:latin typeface="Arial" charset="0"/>
                <a:cs typeface="Arial" charset="0"/>
              </a:rPr>
              <a:t> (</a:t>
            </a:r>
            <a:r>
              <a:rPr lang="en-GB" sz="2000" dirty="0" err="1">
                <a:latin typeface="Arial" charset="0"/>
                <a:cs typeface="Arial" charset="0"/>
              </a:rPr>
              <a:t>m.j</a:t>
            </a:r>
            <a:r>
              <a:rPr lang="en-GB" sz="2000" dirty="0">
                <a:latin typeface="Arial" charset="0"/>
                <a:cs typeface="Arial" charset="0"/>
              </a:rPr>
              <a:t>. </a:t>
            </a:r>
            <a:r>
              <a:rPr lang="en-GB" sz="2000" dirty="0" err="1">
                <a:latin typeface="Arial" charset="0"/>
                <a:cs typeface="Arial" charset="0"/>
              </a:rPr>
              <a:t>také</a:t>
            </a:r>
            <a:r>
              <a:rPr lang="en-GB" sz="2000" dirty="0">
                <a:latin typeface="Arial" charset="0"/>
                <a:cs typeface="Arial" charset="0"/>
              </a:rPr>
              <a:t> </a:t>
            </a:r>
            <a:r>
              <a:rPr lang="en-GB" sz="2000" dirty="0" err="1">
                <a:latin typeface="Arial" charset="0"/>
                <a:cs typeface="Arial" charset="0"/>
              </a:rPr>
              <a:t>po</a:t>
            </a:r>
            <a:r>
              <a:rPr lang="en-GB" sz="2000" dirty="0">
                <a:latin typeface="Arial" charset="0"/>
                <a:cs typeface="Arial" charset="0"/>
              </a:rPr>
              <a:t> </a:t>
            </a:r>
            <a:r>
              <a:rPr lang="en-GB" sz="2000" dirty="0" err="1">
                <a:latin typeface="Arial" charset="0"/>
                <a:cs typeface="Arial" charset="0"/>
              </a:rPr>
              <a:t>ozáření</a:t>
            </a:r>
            <a:r>
              <a:rPr lang="en-GB" sz="2000" dirty="0">
                <a:latin typeface="Arial" charset="0"/>
                <a:cs typeface="Arial" charset="0"/>
              </a:rPr>
              <a:t>)</a:t>
            </a:r>
            <a:br>
              <a:rPr lang="en-GB" sz="2000" dirty="0">
                <a:latin typeface="Arial" charset="0"/>
                <a:cs typeface="Arial" charset="0"/>
              </a:rPr>
            </a:br>
            <a:r>
              <a:rPr lang="en-US" sz="1600" dirty="0">
                <a:latin typeface="Arial" charset="0"/>
                <a:cs typeface="Arial" charset="0"/>
              </a:rPr>
              <a:t>	</a:t>
            </a:r>
            <a:r>
              <a:rPr lang="en-GB" sz="1600" dirty="0">
                <a:latin typeface="Arial" charset="0"/>
                <a:cs typeface="Arial" charset="0"/>
              </a:rPr>
              <a:t>(</a:t>
            </a:r>
            <a:r>
              <a:rPr lang="en-GB" sz="1600" dirty="0" err="1">
                <a:latin typeface="Arial" charset="0"/>
                <a:cs typeface="Arial" charset="0"/>
              </a:rPr>
              <a:t>viz</a:t>
            </a:r>
            <a:r>
              <a:rPr lang="en-GB" sz="1600" dirty="0">
                <a:latin typeface="Arial" charset="0"/>
                <a:cs typeface="Arial" charset="0"/>
              </a:rPr>
              <a:t> </a:t>
            </a:r>
            <a:r>
              <a:rPr lang="en-GB" sz="1600" dirty="0" err="1">
                <a:latin typeface="Arial" charset="0"/>
                <a:cs typeface="Arial" charset="0"/>
              </a:rPr>
              <a:t>také</a:t>
            </a:r>
            <a:r>
              <a:rPr lang="en-GB" sz="1600" dirty="0">
                <a:latin typeface="Arial" charset="0"/>
                <a:cs typeface="Arial" charset="0"/>
              </a:rPr>
              <a:t> </a:t>
            </a:r>
            <a:r>
              <a:rPr lang="en-GB" sz="1600" dirty="0" err="1">
                <a:latin typeface="Arial" charset="0"/>
                <a:cs typeface="Arial" charset="0"/>
              </a:rPr>
              <a:t>dále</a:t>
            </a:r>
            <a:r>
              <a:rPr lang="en-GB" sz="1600" dirty="0">
                <a:latin typeface="Arial" charset="0"/>
                <a:cs typeface="Arial" charset="0"/>
              </a:rPr>
              <a:t> – “</a:t>
            </a:r>
            <a:r>
              <a:rPr lang="en-GB" sz="1600" dirty="0" err="1">
                <a:latin typeface="Arial" charset="0"/>
                <a:cs typeface="Arial" charset="0"/>
              </a:rPr>
              <a:t>oxidativní</a:t>
            </a:r>
            <a:r>
              <a:rPr lang="en-GB" sz="1600" dirty="0">
                <a:latin typeface="Arial" charset="0"/>
                <a:cs typeface="Arial" charset="0"/>
              </a:rPr>
              <a:t> </a:t>
            </a:r>
            <a:r>
              <a:rPr lang="en-GB" sz="1600" dirty="0" err="1">
                <a:latin typeface="Arial" charset="0"/>
                <a:cs typeface="Arial" charset="0"/>
              </a:rPr>
              <a:t>stres</a:t>
            </a:r>
            <a:r>
              <a:rPr lang="en-GB" sz="1600" dirty="0">
                <a:latin typeface="Arial" charset="0"/>
                <a:cs typeface="Arial" charset="0"/>
              </a:rPr>
              <a:t>”)</a:t>
            </a:r>
            <a:r>
              <a:rPr lang="cs-CZ" sz="2000" dirty="0">
                <a:latin typeface="Arial" charset="0"/>
                <a:cs typeface="Arial" charset="0"/>
              </a:rPr>
              <a:t>	</a:t>
            </a:r>
            <a:r>
              <a:rPr lang="en-GB" sz="2000" dirty="0">
                <a:latin typeface="Arial" charset="0"/>
                <a:cs typeface="Arial" charset="0"/>
              </a:rPr>
              <a:t>	</a:t>
            </a:r>
            <a:br>
              <a:rPr lang="en-GB" sz="2000" dirty="0">
                <a:latin typeface="Arial" charset="0"/>
                <a:cs typeface="Arial" charset="0"/>
              </a:rPr>
            </a:br>
            <a:r>
              <a:rPr lang="cs-CZ" sz="2000" b="1" dirty="0">
                <a:latin typeface="Arial" charset="0"/>
                <a:cs typeface="Arial" charset="0"/>
              </a:rPr>
              <a:t>	</a:t>
            </a:r>
            <a:r>
              <a:rPr lang="cs-CZ" sz="2000" dirty="0">
                <a:latin typeface="Arial" charset="0"/>
                <a:cs typeface="Arial" charset="0"/>
              </a:rPr>
              <a:t>* vyhledávají nukleofilní/bazická místa … např. v NK</a:t>
            </a:r>
          </a:p>
          <a:p>
            <a:pPr marL="457200" indent="-457200">
              <a:defRPr/>
            </a:pPr>
            <a:r>
              <a:rPr lang="en-GB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3) 	</a:t>
            </a:r>
            <a:r>
              <a:rPr lang="cs-CZ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další reaktivní látky - alkylující,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acylující</a:t>
            </a:r>
            <a:r>
              <a:rPr lang="cs-CZ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 nebo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arylující</a:t>
            </a:r>
            <a:r>
              <a:rPr lang="cs-CZ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 látky </a:t>
            </a:r>
          </a:p>
          <a:p>
            <a:pPr>
              <a:defRPr/>
            </a:pPr>
            <a:r>
              <a:rPr lang="cs-CZ" sz="2000" dirty="0">
                <a:latin typeface="Arial" charset="0"/>
                <a:cs typeface="Arial" charset="0"/>
              </a:rPr>
              <a:t>	</a:t>
            </a:r>
            <a:r>
              <a:rPr lang="cs-CZ" sz="200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kovalentní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cs typeface="Arial" charset="0"/>
              </a:rPr>
              <a:t>adukt</a:t>
            </a:r>
            <a:r>
              <a:rPr lang="cs-CZ" sz="2000" dirty="0">
                <a:latin typeface="Arial" charset="0"/>
                <a:cs typeface="Arial" charset="0"/>
              </a:rPr>
              <a:t>y s </a:t>
            </a:r>
            <a:r>
              <a:rPr lang="en-GB" sz="2000" dirty="0" err="1">
                <a:latin typeface="Arial" charset="0"/>
                <a:cs typeface="Arial" charset="0"/>
              </a:rPr>
              <a:t>nukleotidy</a:t>
            </a:r>
            <a:r>
              <a:rPr lang="en-GB" sz="2000" dirty="0">
                <a:latin typeface="Arial" charset="0"/>
                <a:cs typeface="Arial" charset="0"/>
              </a:rPr>
              <a:t> v </a:t>
            </a:r>
            <a:r>
              <a:rPr lang="cs-CZ" sz="2000" dirty="0">
                <a:latin typeface="Arial" charset="0"/>
                <a:cs typeface="Arial" charset="0"/>
              </a:rPr>
              <a:t>DNA</a:t>
            </a:r>
          </a:p>
          <a:p>
            <a:pPr>
              <a:defRPr/>
            </a:pPr>
            <a:endParaRPr lang="cs-CZ" sz="1600" i="1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sz="1600" i="1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1600" i="1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1600" i="1" dirty="0">
                <a:latin typeface="Arial" charset="0"/>
                <a:cs typeface="Arial" charset="0"/>
              </a:rPr>
              <a:t>1+</a:t>
            </a:r>
            <a:r>
              <a:rPr lang="en-GB" sz="1600" i="1" dirty="0">
                <a:latin typeface="Arial" charset="0"/>
                <a:cs typeface="Arial" charset="0"/>
              </a:rPr>
              <a:t>2+3</a:t>
            </a:r>
            <a:r>
              <a:rPr lang="cs-CZ" sz="1600" i="1" dirty="0">
                <a:latin typeface="Arial" charset="0"/>
                <a:cs typeface="Arial" charset="0"/>
              </a:rPr>
              <a:t>: „nespecifické“ reaktivní mechanismy</a:t>
            </a:r>
          </a:p>
          <a:p>
            <a:pPr>
              <a:defRPr/>
            </a:pPr>
            <a:endParaRPr lang="en-US" sz="2000" i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cs-CZ" sz="2000" i="1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sz="2000" dirty="0" smtClean="0">
                <a:latin typeface="Arial" charset="0"/>
                <a:cs typeface="Arial" charset="0"/>
              </a:rPr>
              <a:t>4</a:t>
            </a:r>
            <a:r>
              <a:rPr lang="en-GB" sz="2000" dirty="0" smtClean="0">
                <a:latin typeface="Arial" charset="0"/>
                <a:cs typeface="Arial" charset="0"/>
              </a:rPr>
              <a:t>)</a:t>
            </a:r>
            <a:r>
              <a:rPr lang="cs-CZ" sz="2000" i="1" dirty="0" smtClean="0">
                <a:latin typeface="Arial" charset="0"/>
                <a:cs typeface="Arial" charset="0"/>
              </a:rPr>
              <a:t> </a:t>
            </a:r>
            <a:r>
              <a:rPr lang="cs-CZ" sz="2000" b="1" dirty="0" err="1">
                <a:solidFill>
                  <a:schemeClr val="tx2"/>
                </a:solidFill>
                <a:latin typeface="Arial" charset="0"/>
                <a:cs typeface="Arial" charset="0"/>
              </a:rPr>
              <a:t>interkalátory</a:t>
            </a:r>
            <a:r>
              <a:rPr lang="cs-CZ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 DNA</a:t>
            </a:r>
            <a:r>
              <a:rPr lang="cs-CZ" sz="2000" dirty="0">
                <a:latin typeface="Arial" charset="0"/>
                <a:cs typeface="Arial" charset="0"/>
              </a:rPr>
              <a:t>	</a:t>
            </a:r>
            <a:r>
              <a:rPr lang="en-GB" sz="2000" dirty="0">
                <a:latin typeface="Arial" charset="0"/>
                <a:cs typeface="Arial" charset="0"/>
                <a:sym typeface="Wingdings" pitchFamily="2" charset="2"/>
              </a:rPr>
              <a:t> </a:t>
            </a:r>
            <a:r>
              <a:rPr lang="en-US" sz="2000" dirty="0">
                <a:latin typeface="Arial" charset="0"/>
                <a:cs typeface="Arial" charset="0"/>
              </a:rPr>
              <a:t>cross</a:t>
            </a:r>
            <a:r>
              <a:rPr lang="cs-CZ" sz="2000" dirty="0">
                <a:latin typeface="Arial" charset="0"/>
                <a:cs typeface="Arial" charset="0"/>
              </a:rPr>
              <a:t>-</a:t>
            </a:r>
            <a:r>
              <a:rPr lang="cs-CZ" sz="2000" dirty="0" err="1">
                <a:latin typeface="Arial" charset="0"/>
                <a:cs typeface="Arial" charset="0"/>
              </a:rPr>
              <a:t>linking</a:t>
            </a:r>
            <a:r>
              <a:rPr lang="cs-CZ" sz="2000" dirty="0">
                <a:latin typeface="Arial" charset="0"/>
                <a:cs typeface="Arial" charset="0"/>
              </a:rPr>
              <a:t> řetězců DNA</a:t>
            </a:r>
          </a:p>
          <a:p>
            <a:pPr>
              <a:defRPr/>
            </a:pPr>
            <a:endParaRPr lang="en-US" sz="1600" i="1" dirty="0">
              <a:latin typeface="Arial" charset="0"/>
              <a:cs typeface="Arial" charset="0"/>
              <a:sym typeface="Wingdings" pitchFamily="2" charset="2"/>
            </a:endParaRPr>
          </a:p>
          <a:p>
            <a:pPr>
              <a:defRPr/>
            </a:pPr>
            <a:r>
              <a:rPr lang="cs-CZ" sz="1600" i="1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1600" i="1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1600" i="1" dirty="0" smtClean="0">
                <a:latin typeface="Arial" charset="0"/>
                <a:cs typeface="Arial" charset="0"/>
              </a:rPr>
              <a:t>4: </a:t>
            </a:r>
            <a:r>
              <a:rPr lang="cs-CZ" sz="1600" i="1" dirty="0">
                <a:latin typeface="Arial" charset="0"/>
                <a:cs typeface="Arial" charset="0"/>
              </a:rPr>
              <a:t>„</a:t>
            </a:r>
            <a:r>
              <a:rPr lang="en-US" sz="1600" i="1" dirty="0" err="1">
                <a:latin typeface="Arial" charset="0"/>
                <a:cs typeface="Arial" charset="0"/>
              </a:rPr>
              <a:t>specifick</a:t>
            </a:r>
            <a:r>
              <a:rPr lang="cs-CZ" sz="1600" i="1" dirty="0">
                <a:latin typeface="Arial" charset="0"/>
                <a:cs typeface="Arial" charset="0"/>
              </a:rPr>
              <a:t>ý“ mechanismus </a:t>
            </a:r>
            <a:r>
              <a:rPr lang="en-US" sz="1600" i="1" dirty="0" err="1">
                <a:latin typeface="Arial" charset="0"/>
                <a:cs typeface="Arial" charset="0"/>
              </a:rPr>
              <a:t>genotoxicit</a:t>
            </a:r>
            <a:r>
              <a:rPr lang="en-GB" sz="1600" i="1" dirty="0">
                <a:latin typeface="Arial" charset="0"/>
                <a:cs typeface="Arial" charset="0"/>
              </a:rPr>
              <a:t>y </a:t>
            </a:r>
            <a:r>
              <a:rPr lang="cs-CZ" sz="1600" i="1" dirty="0">
                <a:latin typeface="Arial" charset="0"/>
                <a:cs typeface="Arial" charset="0"/>
              </a:rPr>
              <a:t/>
            </a:r>
            <a:br>
              <a:rPr lang="cs-CZ" sz="1600" i="1" dirty="0">
                <a:latin typeface="Arial" charset="0"/>
                <a:cs typeface="Arial" charset="0"/>
              </a:rPr>
            </a:br>
            <a:r>
              <a:rPr lang="cs-CZ" sz="1600" i="1" dirty="0">
                <a:latin typeface="Arial" charset="0"/>
                <a:cs typeface="Arial" charset="0"/>
              </a:rPr>
              <a:t>	(jen látky s definovanou strukturou, velikostí…) </a:t>
            </a:r>
          </a:p>
          <a:p>
            <a:pPr>
              <a:defRPr/>
            </a:pPr>
            <a:endParaRPr lang="cs-CZ" sz="1600" i="1" dirty="0">
              <a:latin typeface="Arial" charset="0"/>
              <a:cs typeface="Arial" charset="0"/>
            </a:endParaRPr>
          </a:p>
        </p:txBody>
      </p:sp>
      <p:sp>
        <p:nvSpPr>
          <p:cNvPr id="79875" name="Rectangle 4"/>
          <p:cNvSpPr>
            <a:spLocks noChangeArrowheads="1"/>
          </p:cNvSpPr>
          <p:nvPr/>
        </p:nvSpPr>
        <p:spPr bwMode="auto">
          <a:xfrm>
            <a:off x="304800" y="333375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2400" b="1">
                <a:solidFill>
                  <a:srgbClr val="FF3300"/>
                </a:solidFill>
              </a:rPr>
              <a:t>Mutageny – hlavní skupiny / příklady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ChangeArrowheads="1"/>
          </p:cNvSpPr>
          <p:nvPr/>
        </p:nvSpPr>
        <p:spPr bwMode="auto">
          <a:xfrm>
            <a:off x="304800" y="333375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Mutagen</a:t>
            </a:r>
            <a:r>
              <a:rPr lang="en-US" altLang="en-US" sz="2400" b="1">
                <a:solidFill>
                  <a:srgbClr val="FF3300"/>
                </a:solidFill>
              </a:rPr>
              <a:t>ita </a:t>
            </a:r>
            <a:r>
              <a:rPr lang="en-GB" altLang="en-US" sz="2400" b="1">
                <a:solidFill>
                  <a:srgbClr val="FF3300"/>
                </a:solidFill>
              </a:rPr>
              <a:t>– ionizující záření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81923" name="Picture 6" descr="https://www.windows2universe.org/earth/Life/images/radiation_dna_damage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779145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179388" y="908050"/>
            <a:ext cx="86106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Produkty vznikající z vody a kyslíku </a:t>
            </a:r>
            <a:endParaRPr lang="en-GB" altLang="en-US" sz="18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2"/>
                </a:solidFill>
              </a:rPr>
              <a:t>Voda - </a:t>
            </a:r>
            <a:r>
              <a:rPr lang="cs-CZ" altLang="en-US" sz="1800" i="1">
                <a:solidFill>
                  <a:schemeClr val="tx1"/>
                </a:solidFill>
              </a:rPr>
              <a:t>chemikálie s nejvyšší koncentrací</a:t>
            </a:r>
            <a:r>
              <a:rPr lang="en-GB" altLang="en-US" sz="1800" i="1">
                <a:solidFill>
                  <a:schemeClr val="tx1"/>
                </a:solidFill>
              </a:rPr>
              <a:t>, </a:t>
            </a:r>
            <a:br>
              <a:rPr lang="en-GB" altLang="en-US" sz="1800" i="1">
                <a:solidFill>
                  <a:schemeClr val="tx1"/>
                </a:solidFill>
              </a:rPr>
            </a:br>
            <a:r>
              <a:rPr lang="en-GB" altLang="en-US" sz="1800">
                <a:solidFill>
                  <a:schemeClr val="tx2"/>
                </a:solidFill>
              </a:rPr>
              <a:t>Kyslík </a:t>
            </a:r>
            <a:r>
              <a:rPr lang="en-GB" altLang="en-US" sz="1800" i="1">
                <a:solidFill>
                  <a:schemeClr val="tx1"/>
                </a:solidFill>
              </a:rPr>
              <a:t>– silné oxidační činidlo </a:t>
            </a:r>
            <a:endParaRPr lang="cs-CZ" altLang="en-US" sz="18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GB" altLang="en-US" sz="1800">
                <a:solidFill>
                  <a:schemeClr val="tx1"/>
                </a:solidFill>
              </a:rPr>
              <a:t>ROS </a:t>
            </a:r>
            <a:br>
              <a:rPr lang="en-GB" altLang="en-US" sz="1800">
                <a:solidFill>
                  <a:schemeClr val="tx1"/>
                </a:solidFill>
              </a:rPr>
            </a:br>
            <a:r>
              <a:rPr lang="en-GB" altLang="en-US" sz="1800">
                <a:solidFill>
                  <a:schemeClr val="tx1"/>
                </a:solidFill>
              </a:rPr>
              <a:t>reactive oxygen species</a:t>
            </a:r>
            <a:br>
              <a:rPr lang="en-GB" altLang="en-US" sz="1800">
                <a:solidFill>
                  <a:schemeClr val="tx1"/>
                </a:solidFill>
              </a:rPr>
            </a:br>
            <a:r>
              <a:rPr lang="en-GB" altLang="en-US" sz="1200">
                <a:solidFill>
                  <a:schemeClr val="tx1"/>
                </a:solidFill>
              </a:rPr>
              <a:t>viz dále – mechanismus “oxidativní stres”</a:t>
            </a:r>
            <a:endParaRPr lang="cs-CZ" altLang="en-US" sz="1200" i="1">
              <a:solidFill>
                <a:schemeClr val="tx1"/>
              </a:solidFill>
            </a:endParaRPr>
          </a:p>
        </p:txBody>
      </p:sp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304800" y="333375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Mutagen</a:t>
            </a:r>
            <a:r>
              <a:rPr lang="en-US" altLang="en-US" sz="2400" b="1">
                <a:solidFill>
                  <a:srgbClr val="FF3300"/>
                </a:solidFill>
              </a:rPr>
              <a:t>ita </a:t>
            </a:r>
            <a:r>
              <a:rPr lang="en-GB" altLang="en-US" sz="2400" b="1">
                <a:solidFill>
                  <a:srgbClr val="FF3300"/>
                </a:solidFill>
              </a:rPr>
              <a:t>– volné radikály / oxidační stres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83972" name="Picture 2" descr="http://www2.le.ac.uk/departments/csmm/images/ROSproductionO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628775"/>
            <a:ext cx="5559425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cs-CZ" sz="3200" smtClean="0">
                <a:solidFill>
                  <a:schemeClr val="tx1"/>
                </a:solidFill>
              </a:rPr>
              <a:t>ToxicoD</a:t>
            </a:r>
            <a:r>
              <a:rPr lang="en-GB" altLang="cs-CZ" sz="3200" smtClean="0">
                <a:solidFill>
                  <a:schemeClr val="tx1"/>
                </a:solidFill>
              </a:rPr>
              <a:t>YNAMICS</a:t>
            </a:r>
          </a:p>
        </p:txBody>
      </p:sp>
      <p:pic>
        <p:nvPicPr>
          <p:cNvPr id="12291" name="Picture 7" descr="http://4.bp.blogspot.com/-MebbujGDXi0/UAu26D7WxII/AAAAAAAAACk/StePoxIb3Go/s1600/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39878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 descr="Dynamic simulation of processes causing toxicity and their grouping into toxicokinetics and toxicodynamics, illustrated on the example of the aquatic invertebrate Gammarus pulex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2520950"/>
            <a:ext cx="5184775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ovéPole 10"/>
          <p:cNvSpPr txBox="1">
            <a:spLocks noChangeArrowheads="1"/>
          </p:cNvSpPr>
          <p:nvPr/>
        </p:nvSpPr>
        <p:spPr bwMode="auto">
          <a:xfrm>
            <a:off x="1211263" y="4532313"/>
            <a:ext cx="20955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b="1">
                <a:solidFill>
                  <a:schemeClr val="tx1"/>
                </a:solidFill>
              </a:rPr>
              <a:t>MoA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800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>
                <a:solidFill>
                  <a:schemeClr val="tx1"/>
                </a:solidFill>
              </a:rPr>
              <a:t>... and measurable</a:t>
            </a:r>
            <a:br>
              <a:rPr lang="en-GB" altLang="cs-CZ" sz="1800">
                <a:solidFill>
                  <a:schemeClr val="tx1"/>
                </a:solidFill>
              </a:rPr>
            </a:br>
            <a:r>
              <a:rPr lang="en-GB" altLang="cs-CZ" sz="1800" b="1">
                <a:solidFill>
                  <a:schemeClr val="tx1"/>
                </a:solidFill>
              </a:rPr>
              <a:t>EFFECTS</a:t>
            </a:r>
          </a:p>
        </p:txBody>
      </p:sp>
      <p:sp>
        <p:nvSpPr>
          <p:cNvPr id="12" name="Šipka doprava 11"/>
          <p:cNvSpPr/>
          <p:nvPr/>
        </p:nvSpPr>
        <p:spPr>
          <a:xfrm>
            <a:off x="3419475" y="4581525"/>
            <a:ext cx="360363" cy="3603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3" name="Šipka doprava 12"/>
          <p:cNvSpPr/>
          <p:nvPr/>
        </p:nvSpPr>
        <p:spPr>
          <a:xfrm>
            <a:off x="3419475" y="5445125"/>
            <a:ext cx="360363" cy="3603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4" name="Šipka doprava 13"/>
          <p:cNvSpPr/>
          <p:nvPr/>
        </p:nvSpPr>
        <p:spPr>
          <a:xfrm rot="5400000">
            <a:off x="2736057" y="5049044"/>
            <a:ext cx="395287" cy="180975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9" name="Obdélník 8"/>
          <p:cNvSpPr/>
          <p:nvPr/>
        </p:nvSpPr>
        <p:spPr>
          <a:xfrm>
            <a:off x="5867400" y="4149725"/>
            <a:ext cx="649288" cy="358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cxnSp>
        <p:nvCxnSpPr>
          <p:cNvPr id="11" name="Přímá spojovací šipka 10"/>
          <p:cNvCxnSpPr/>
          <p:nvPr/>
        </p:nvCxnSpPr>
        <p:spPr>
          <a:xfrm flipV="1">
            <a:off x="6372225" y="2133600"/>
            <a:ext cx="0" cy="1943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9" name="TextovéPole 14"/>
          <p:cNvSpPr txBox="1">
            <a:spLocks noChangeArrowheads="1"/>
          </p:cNvSpPr>
          <p:nvPr/>
        </p:nvSpPr>
        <p:spPr bwMode="auto">
          <a:xfrm>
            <a:off x="5219700" y="1484313"/>
            <a:ext cx="37068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b="1">
                <a:solidFill>
                  <a:schemeClr val="tx1"/>
                </a:solidFill>
              </a:rPr>
              <a:t>TARGETS = macromolecules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>
                <a:solidFill>
                  <a:schemeClr val="tx1"/>
                </a:solidFill>
              </a:rPr>
              <a:t>(DNA/RNA, proteins, membrane lipids)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04800" y="908050"/>
            <a:ext cx="8610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 b="1">
                <a:solidFill>
                  <a:schemeClr val="tx1"/>
                </a:solidFill>
              </a:rPr>
              <a:t>Kontaminanty, jejich metabolity, toxiny</a:t>
            </a:r>
            <a:endParaRPr lang="cs-CZ" altLang="en-US" sz="14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 b="1">
                <a:solidFill>
                  <a:schemeClr val="tx1"/>
                </a:solidFill>
              </a:rPr>
              <a:t>	</a:t>
            </a:r>
            <a:r>
              <a:rPr lang="cs-CZ" altLang="en-US" sz="1400">
                <a:solidFill>
                  <a:schemeClr val="tx1"/>
                </a:solidFill>
              </a:rPr>
              <a:t>PAHs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tx1"/>
                </a:solidFill>
              </a:rPr>
              <a:t>	Plísňové toxiny atd.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4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 b="1">
                <a:solidFill>
                  <a:schemeClr val="tx1"/>
                </a:solidFill>
              </a:rPr>
              <a:t>Reaktivní organické toxikanty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 b="1">
                <a:solidFill>
                  <a:schemeClr val="tx1"/>
                </a:solidFill>
              </a:rPr>
              <a:t>	</a:t>
            </a:r>
            <a:r>
              <a:rPr lang="cs-CZ" altLang="en-US" sz="1400">
                <a:solidFill>
                  <a:srgbClr val="FF0000"/>
                </a:solidFill>
              </a:rPr>
              <a:t>epoxidy</a:t>
            </a:r>
            <a:r>
              <a:rPr lang="cs-CZ" altLang="en-US" sz="1400">
                <a:solidFill>
                  <a:schemeClr val="tx1"/>
                </a:solidFill>
              </a:rPr>
              <a:t>, episulfidy, laktony, aminy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tx1"/>
                </a:solidFill>
              </a:rPr>
              <a:t>	</a:t>
            </a:r>
            <a:r>
              <a:rPr lang="cs-CZ" altLang="en-US" sz="1400">
                <a:solidFill>
                  <a:srgbClr val="FF0000"/>
                </a:solidFill>
              </a:rPr>
              <a:t>chinony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tx1"/>
                </a:solidFill>
              </a:rPr>
              <a:t>	azo-látky (heterocyklické PAHs)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tx1"/>
                </a:solidFill>
              </a:rPr>
              <a:t>	aromatické nitro-látky (NO2-PAHs)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86019" name="Picture 7" descr="http://www.uoguelph.ca/%7Edjosephy/lab/images/mutagen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80"/>
          <a:stretch>
            <a:fillRect/>
          </a:stretch>
        </p:blipFill>
        <p:spPr bwMode="auto">
          <a:xfrm>
            <a:off x="4359275" y="3573463"/>
            <a:ext cx="4533900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7" descr="http://www.uoguelph.ca/%7Edjosephy/lab/images/mutagen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70"/>
          <a:stretch>
            <a:fillRect/>
          </a:stretch>
        </p:blipFill>
        <p:spPr bwMode="auto">
          <a:xfrm>
            <a:off x="327025" y="3573463"/>
            <a:ext cx="40417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TextovéPole 5"/>
          <p:cNvSpPr txBox="1">
            <a:spLocks noChangeArrowheads="1"/>
          </p:cNvSpPr>
          <p:nvPr/>
        </p:nvSpPr>
        <p:spPr bwMode="auto">
          <a:xfrm>
            <a:off x="5435600" y="1006475"/>
            <a:ext cx="339248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Adukty (arylace) po aktivaci CYP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2"/>
                </a:solidFill>
              </a:rPr>
              <a:t>Aflatoxin B1 </a:t>
            </a:r>
            <a:r>
              <a:rPr lang="cs-CZ" altLang="en-US" sz="1600">
                <a:solidFill>
                  <a:schemeClr val="tx1"/>
                </a:solidFill>
              </a:rPr>
              <a:t>(po aktivaci CYP)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2"/>
                </a:solidFill>
              </a:rPr>
              <a:t>BaP </a:t>
            </a:r>
            <a:r>
              <a:rPr lang="cs-CZ" altLang="en-US" sz="1600">
                <a:solidFill>
                  <a:schemeClr val="tx1"/>
                </a:solidFill>
              </a:rPr>
              <a:t>(po aktivaci CYP)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b="1">
                <a:solidFill>
                  <a:srgbClr val="FF0000"/>
                </a:solidFill>
              </a:rPr>
              <a:t>Alkylace</a:t>
            </a:r>
            <a:br>
              <a:rPr lang="en-GB" altLang="en-US" sz="1600" b="1">
                <a:solidFill>
                  <a:srgbClr val="FF0000"/>
                </a:solidFill>
              </a:rPr>
            </a:br>
            <a:r>
              <a:rPr lang="cs-CZ" altLang="en-US" sz="1600">
                <a:solidFill>
                  <a:schemeClr val="tx2"/>
                </a:solidFill>
              </a:rPr>
              <a:t>Nitro</a:t>
            </a:r>
            <a:r>
              <a:rPr lang="en-GB" altLang="en-US" sz="1600">
                <a:solidFill>
                  <a:schemeClr val="tx2"/>
                </a:solidFill>
              </a:rPr>
              <a:t>so</a:t>
            </a:r>
            <a:r>
              <a:rPr lang="cs-CZ" altLang="en-US" sz="1600">
                <a:solidFill>
                  <a:schemeClr val="tx2"/>
                </a:solidFill>
              </a:rPr>
              <a:t>močovina</a:t>
            </a:r>
            <a:endParaRPr lang="en-GB" altLang="en-US" sz="16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>
                <a:solidFill>
                  <a:schemeClr val="tx2"/>
                </a:solidFill>
              </a:rPr>
              <a:t>Cyklofosfamid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chemeClr val="tx1"/>
              </a:solidFill>
            </a:endParaRPr>
          </a:p>
        </p:txBody>
      </p:sp>
      <p:pic>
        <p:nvPicPr>
          <p:cNvPr id="8602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2" t="39326" r="35429" b="23235"/>
          <a:stretch>
            <a:fillRect/>
          </a:stretch>
        </p:blipFill>
        <p:spPr bwMode="auto">
          <a:xfrm>
            <a:off x="2771775" y="5792788"/>
            <a:ext cx="1166813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TextovéPole 7"/>
          <p:cNvSpPr txBox="1">
            <a:spLocks noChangeArrowheads="1"/>
          </p:cNvSpPr>
          <p:nvPr/>
        </p:nvSpPr>
        <p:spPr bwMode="auto">
          <a:xfrm>
            <a:off x="2832100" y="6407150"/>
            <a:ext cx="10874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100">
                <a:solidFill>
                  <a:schemeClr val="tx1"/>
                </a:solidFill>
              </a:rPr>
              <a:t>Nitromočovina</a:t>
            </a:r>
            <a:endParaRPr lang="en-GB" altLang="en-US" sz="1100">
              <a:solidFill>
                <a:schemeClr val="tx1"/>
              </a:solidFill>
            </a:endParaRPr>
          </a:p>
        </p:txBody>
      </p:sp>
      <p:sp>
        <p:nvSpPr>
          <p:cNvPr id="86024" name="Rectangle 4"/>
          <p:cNvSpPr>
            <a:spLocks noChangeArrowheads="1"/>
          </p:cNvSpPr>
          <p:nvPr/>
        </p:nvSpPr>
        <p:spPr bwMode="auto">
          <a:xfrm>
            <a:off x="304800" y="333375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Mutagen</a:t>
            </a:r>
            <a:r>
              <a:rPr lang="en-US" altLang="en-US" sz="2400" b="1">
                <a:solidFill>
                  <a:srgbClr val="FF3300"/>
                </a:solidFill>
              </a:rPr>
              <a:t>ita </a:t>
            </a:r>
            <a:r>
              <a:rPr lang="en-GB" altLang="en-US" sz="2400" b="1">
                <a:solidFill>
                  <a:srgbClr val="FF3300"/>
                </a:solidFill>
              </a:rPr>
              <a:t>– reaktivní látky (alkylace / arylace) 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8602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721350"/>
            <a:ext cx="10810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6" name="TextovéPole 7"/>
          <p:cNvSpPr txBox="1">
            <a:spLocks noChangeArrowheads="1"/>
          </p:cNvSpPr>
          <p:nvPr/>
        </p:nvSpPr>
        <p:spPr bwMode="auto">
          <a:xfrm>
            <a:off x="4076700" y="6407150"/>
            <a:ext cx="10715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100">
                <a:solidFill>
                  <a:schemeClr val="tx1"/>
                </a:solidFill>
              </a:rPr>
              <a:t>Cyklofosfamid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44463" y="3573463"/>
            <a:ext cx="1619250" cy="1150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3" name="Obdélník 12"/>
          <p:cNvSpPr/>
          <p:nvPr/>
        </p:nvSpPr>
        <p:spPr>
          <a:xfrm>
            <a:off x="2843213" y="3573463"/>
            <a:ext cx="1620837" cy="1150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4" name="Obdélník 13"/>
          <p:cNvSpPr/>
          <p:nvPr/>
        </p:nvSpPr>
        <p:spPr>
          <a:xfrm>
            <a:off x="2627313" y="5705475"/>
            <a:ext cx="2520950" cy="1152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8" t="21169" r="11499" b="11488"/>
          <a:stretch>
            <a:fillRect/>
          </a:stretch>
        </p:blipFill>
        <p:spPr bwMode="auto">
          <a:xfrm>
            <a:off x="3851275" y="2528888"/>
            <a:ext cx="5580063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447675" y="254000"/>
            <a:ext cx="8123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2"/>
                </a:solidFill>
              </a:rPr>
              <a:t>Mutagenita </a:t>
            </a:r>
            <a:r>
              <a:rPr lang="cs-CZ" altLang="en-US" sz="1800" b="1">
                <a:solidFill>
                  <a:schemeClr val="tx2"/>
                </a:solidFill>
              </a:rPr>
              <a:t>benzo</a:t>
            </a:r>
            <a:r>
              <a:rPr lang="en-US" altLang="en-US" sz="1800" b="1">
                <a:solidFill>
                  <a:schemeClr val="tx2"/>
                </a:solidFill>
              </a:rPr>
              <a:t>[a]p</a:t>
            </a:r>
            <a:r>
              <a:rPr lang="cs-CZ" altLang="en-US" sz="1800" b="1">
                <a:solidFill>
                  <a:schemeClr val="tx2"/>
                </a:solidFill>
              </a:rPr>
              <a:t>yren</a:t>
            </a:r>
            <a:r>
              <a:rPr lang="en-GB" altLang="en-US" sz="1800" b="1">
                <a:solidFill>
                  <a:schemeClr val="tx2"/>
                </a:solidFill>
              </a:rPr>
              <a:t> – “arylace” (vznik aduktu) po aktivaci CYP450</a:t>
            </a:r>
            <a:endParaRPr lang="cs-CZ" altLang="en-US" sz="1800" b="1">
              <a:solidFill>
                <a:schemeClr val="tx2"/>
              </a:solidFill>
            </a:endParaRPr>
          </a:p>
        </p:txBody>
      </p:sp>
      <p:pic>
        <p:nvPicPr>
          <p:cNvPr id="88068" name="Picture 11" descr="http://upload.wikimedia.org/wikipedia/commons/thumb/0/0e/Benzo%28a%29pyrene_metabolism.svg/540px-Benzo%28a%29pyrene_metabolism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50180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2555875" y="2133600"/>
            <a:ext cx="3744913" cy="27352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88070" name="TextovéPole 11"/>
          <p:cNvSpPr txBox="1">
            <a:spLocks noChangeArrowheads="1"/>
          </p:cNvSpPr>
          <p:nvPr/>
        </p:nvSpPr>
        <p:spPr bwMode="auto">
          <a:xfrm>
            <a:off x="7740650" y="3213100"/>
            <a:ext cx="1095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1"/>
                </a:solidFill>
              </a:rPr>
              <a:t>GUANIN</a:t>
            </a:r>
          </a:p>
        </p:txBody>
      </p:sp>
      <p:sp>
        <p:nvSpPr>
          <p:cNvPr id="88071" name="TextovéPole 12"/>
          <p:cNvSpPr txBox="1">
            <a:spLocks noChangeArrowheads="1"/>
          </p:cNvSpPr>
          <p:nvPr/>
        </p:nvSpPr>
        <p:spPr bwMode="auto">
          <a:xfrm>
            <a:off x="7956550" y="4941888"/>
            <a:ext cx="8905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1"/>
                </a:solidFill>
              </a:rPr>
              <a:t>Adukt</a:t>
            </a:r>
            <a:br>
              <a:rPr lang="en-GB" altLang="en-US" sz="1800" b="1">
                <a:solidFill>
                  <a:schemeClr val="tx1"/>
                </a:solidFill>
              </a:rPr>
            </a:br>
            <a:r>
              <a:rPr lang="en-GB" altLang="en-US" sz="1800" b="1">
                <a:solidFill>
                  <a:schemeClr val="tx1"/>
                </a:solidFill>
              </a:rPr>
              <a:t>BaP-G</a:t>
            </a:r>
          </a:p>
        </p:txBody>
      </p:sp>
      <p:cxnSp>
        <p:nvCxnSpPr>
          <p:cNvPr id="15" name="Přímá spojovací šipka 14"/>
          <p:cNvCxnSpPr/>
          <p:nvPr/>
        </p:nvCxnSpPr>
        <p:spPr>
          <a:xfrm flipH="1">
            <a:off x="3995738" y="1700213"/>
            <a:ext cx="2736850" cy="936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73" name="TextovéPole 15"/>
          <p:cNvSpPr txBox="1">
            <a:spLocks noChangeArrowheads="1"/>
          </p:cNvSpPr>
          <p:nvPr/>
        </p:nvSpPr>
        <p:spPr bwMode="auto">
          <a:xfrm>
            <a:off x="6732588" y="1412875"/>
            <a:ext cx="134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Reaktivní </a:t>
            </a:r>
            <a:br>
              <a:rPr lang="en-GB" altLang="en-US" sz="1400">
                <a:solidFill>
                  <a:schemeClr val="tx1"/>
                </a:solidFill>
              </a:rPr>
            </a:br>
            <a:r>
              <a:rPr lang="en-GB" altLang="en-US" sz="1400">
                <a:solidFill>
                  <a:schemeClr val="tx1"/>
                </a:solidFill>
              </a:rPr>
              <a:t>epoxid na BaP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Text Box 6"/>
          <p:cNvSpPr txBox="1">
            <a:spLocks noChangeArrowheads="1"/>
          </p:cNvSpPr>
          <p:nvPr/>
        </p:nvSpPr>
        <p:spPr bwMode="auto">
          <a:xfrm>
            <a:off x="323850" y="404813"/>
            <a:ext cx="78486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2"/>
                </a:solidFill>
              </a:rPr>
              <a:t>„Alkylace“ </a:t>
            </a:r>
            <a:r>
              <a:rPr lang="en-GB" altLang="en-US" sz="1800" b="1">
                <a:solidFill>
                  <a:schemeClr val="tx2"/>
                </a:solidFill>
              </a:rPr>
              <a:t>– </a:t>
            </a:r>
            <a:r>
              <a:rPr lang="cs-CZ" altLang="en-US" sz="1800" b="1">
                <a:solidFill>
                  <a:schemeClr val="tx2"/>
                </a:solidFill>
              </a:rPr>
              <a:t>cyklofosfamid</a:t>
            </a:r>
            <a:r>
              <a:rPr lang="en-GB" altLang="en-US" sz="1800">
                <a:solidFill>
                  <a:schemeClr val="tx2"/>
                </a:solidFill>
              </a:rPr>
              <a:t> </a:t>
            </a:r>
            <a:br>
              <a:rPr lang="en-GB" altLang="en-US" sz="1800">
                <a:solidFill>
                  <a:schemeClr val="tx2"/>
                </a:solidFill>
              </a:rPr>
            </a:br>
            <a:r>
              <a:rPr lang="en-GB" altLang="en-US" sz="1800">
                <a:solidFill>
                  <a:schemeClr val="tx1"/>
                </a:solidFill>
              </a:rPr>
              <a:t>(protinádorové cytostatikum, prokázaný mutagen)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2"/>
                </a:solidFill>
              </a:rPr>
              <a:t>			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2"/>
                </a:solidFill>
              </a:rPr>
              <a:t>				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2"/>
                </a:solidFill>
                <a:sym typeface="Wingdings" panose="05000000000000000000" pitchFamily="2" charset="2"/>
              </a:rPr>
              <a:t>				</a:t>
            </a:r>
            <a:r>
              <a:rPr lang="en-GB" altLang="en-US" sz="1800">
                <a:solidFill>
                  <a:schemeClr val="tx1"/>
                </a:solidFill>
                <a:sym typeface="Wingdings" panose="05000000000000000000" pitchFamily="2" charset="2"/>
              </a:rPr>
              <a:t> adukty + cross-linky mezi řetězci</a:t>
            </a:r>
            <a:endParaRPr lang="cs-CZ" altLang="en-US" sz="1800">
              <a:solidFill>
                <a:schemeClr val="tx1"/>
              </a:solidFill>
            </a:endParaRP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 t="26097" r="8281"/>
          <a:stretch>
            <a:fillRect/>
          </a:stretch>
        </p:blipFill>
        <p:spPr bwMode="auto">
          <a:xfrm>
            <a:off x="1268413" y="2276475"/>
            <a:ext cx="76930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4" t="16087" r="14734" b="33957"/>
          <a:stretch>
            <a:fillRect/>
          </a:stretch>
        </p:blipFill>
        <p:spPr bwMode="auto">
          <a:xfrm>
            <a:off x="0" y="1125538"/>
            <a:ext cx="5651500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447675" y="254000"/>
            <a:ext cx="6826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Interkalační činidla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2"/>
                </a:solidFill>
              </a:rPr>
              <a:t>Využití v experimentální biologii – značení DNA (ethidium bromid)</a:t>
            </a:r>
          </a:p>
        </p:txBody>
      </p:sp>
      <p:pic>
        <p:nvPicPr>
          <p:cNvPr id="92164" name="Picture 4" descr="598-59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 t="3931" r="61285" b="30220"/>
          <a:stretch>
            <a:fillRect/>
          </a:stretch>
        </p:blipFill>
        <p:spPr bwMode="auto">
          <a:xfrm>
            <a:off x="5749925" y="1557338"/>
            <a:ext cx="335915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TextovéPole 4"/>
          <p:cNvSpPr txBox="1">
            <a:spLocks noChangeArrowheads="1"/>
          </p:cNvSpPr>
          <p:nvPr/>
        </p:nvSpPr>
        <p:spPr bwMode="auto">
          <a:xfrm>
            <a:off x="5219700" y="6092825"/>
            <a:ext cx="240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Interkalace: </a:t>
            </a:r>
            <a:r>
              <a:rPr lang="cs-CZ" altLang="en-US" sz="1800" b="1">
                <a:solidFill>
                  <a:srgbClr val="FF0000"/>
                </a:solidFill>
              </a:rPr>
              <a:t>psoralen</a:t>
            </a:r>
          </a:p>
        </p:txBody>
      </p:sp>
      <p:pic>
        <p:nvPicPr>
          <p:cNvPr id="92166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013325"/>
            <a:ext cx="1930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9350"/>
            <a:ext cx="8839200" cy="4800600"/>
          </a:xfrm>
        </p:spPr>
        <p:txBody>
          <a:bodyPr/>
          <a:lstStyle/>
          <a:p>
            <a:pPr marL="495300" indent="-381000" eaLnBrk="1" hangingPunct="1">
              <a:buFont typeface="Wingdings" panose="05000000000000000000" pitchFamily="2" charset="2"/>
              <a:buNone/>
            </a:pPr>
            <a:r>
              <a:rPr lang="en-GB" altLang="en-US" sz="2400" smtClean="0"/>
              <a:t>INTERKALACE DO DNA </a:t>
            </a:r>
            <a:br>
              <a:rPr lang="en-GB" altLang="en-US" sz="2400" smtClean="0"/>
            </a:br>
            <a:endParaRPr lang="cs-CZ" altLang="en-US" sz="2400" smtClean="0"/>
          </a:p>
        </p:txBody>
      </p:sp>
      <p:sp>
        <p:nvSpPr>
          <p:cNvPr id="94211" name="Nadpis 5"/>
          <p:cNvSpPr>
            <a:spLocks noGrp="1"/>
          </p:cNvSpPr>
          <p:nvPr>
            <p:ph type="title"/>
          </p:nvPr>
        </p:nvSpPr>
        <p:spPr bwMode="auto">
          <a:xfrm>
            <a:off x="0" y="188913"/>
            <a:ext cx="9144000" cy="7921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3200" smtClean="0">
                <a:solidFill>
                  <a:schemeClr val="tx1"/>
                </a:solidFill>
              </a:rPr>
              <a:t>Ethidium bromide</a:t>
            </a:r>
            <a:r>
              <a:rPr lang="cs-CZ" altLang="en-US" sz="3200" smtClean="0">
                <a:solidFill>
                  <a:schemeClr val="tx1"/>
                </a:solidFill>
              </a:rPr>
              <a:t> </a:t>
            </a:r>
            <a:br>
              <a:rPr lang="cs-CZ" altLang="en-US" sz="3200" smtClean="0">
                <a:solidFill>
                  <a:schemeClr val="tx1"/>
                </a:solidFill>
              </a:rPr>
            </a:br>
            <a:r>
              <a:rPr lang="cs-CZ" altLang="en-US" sz="2000" smtClean="0">
                <a:solidFill>
                  <a:schemeClr val="tx1"/>
                </a:solidFill>
              </a:rPr>
              <a:t>(běžná látka v mol-biol výzkumu: vizualizace DNA)</a:t>
            </a:r>
            <a:endParaRPr lang="en-GB" altLang="en-US" sz="3200" smtClean="0">
              <a:solidFill>
                <a:schemeClr val="tx1"/>
              </a:solidFill>
            </a:endParaRPr>
          </a:p>
        </p:txBody>
      </p:sp>
      <p:pic>
        <p:nvPicPr>
          <p:cNvPr id="94212" name="Picture 2" descr="http://what-when-how.com/wp-content/uploads/2011/05/tmp32C166_thum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51138"/>
            <a:ext cx="5472112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TextovéPole 7"/>
          <p:cNvSpPr txBox="1">
            <a:spLocks noChangeArrowheads="1"/>
          </p:cNvSpPr>
          <p:nvPr/>
        </p:nvSpPr>
        <p:spPr bwMode="auto">
          <a:xfrm>
            <a:off x="323850" y="1628775"/>
            <a:ext cx="7564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</a:rPr>
              <a:t>Example 1 – ETHIDIUMBROMIDE </a:t>
            </a:r>
            <a:br>
              <a:rPr lang="en-US" altLang="en-US" sz="1600" b="1">
                <a:solidFill>
                  <a:schemeClr val="tx1"/>
                </a:solidFill>
              </a:rPr>
            </a:br>
            <a:r>
              <a:rPr lang="en-US" altLang="en-US" sz="1600" b="1">
                <a:solidFill>
                  <a:schemeClr val="tx1"/>
                </a:solidFill>
              </a:rPr>
              <a:t>	</a:t>
            </a:r>
            <a:r>
              <a:rPr lang="en-GB" altLang="en-US" sz="1600">
                <a:solidFill>
                  <a:schemeClr val="tx1"/>
                </a:solidFill>
              </a:rPr>
              <a:t>- experimental dye – visualization of DNA</a:t>
            </a:r>
            <a:br>
              <a:rPr lang="en-GB" altLang="en-US" sz="1600">
                <a:solidFill>
                  <a:schemeClr val="tx1"/>
                </a:solidFill>
              </a:rPr>
            </a:br>
            <a:r>
              <a:rPr lang="en-GB" altLang="en-US" sz="1600">
                <a:solidFill>
                  <a:schemeClr val="tx1"/>
                </a:solidFill>
              </a:rPr>
              <a:t>	- intercalation </a:t>
            </a:r>
            <a:r>
              <a:rPr lang="en-GB" altLang="en-US" sz="1600">
                <a:solidFill>
                  <a:schemeClr val="tx1"/>
                </a:solidFill>
                <a:sym typeface="Wingdings" panose="05000000000000000000" pitchFamily="2" charset="2"/>
              </a:rPr>
              <a:t> sharing of electrones with bases </a:t>
            </a:r>
            <a:r>
              <a:rPr lang="cs-CZ" altLang="en-US" sz="16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>
                <a:solidFill>
                  <a:schemeClr val="tx1"/>
                </a:solidFill>
                <a:sym typeface="Wingdings" panose="05000000000000000000" pitchFamily="2" charset="2"/>
              </a:rPr>
              <a:t> high fluorescence </a:t>
            </a:r>
            <a:endParaRPr lang="en-GB" altLang="en-US" sz="1600">
              <a:solidFill>
                <a:schemeClr val="tx1"/>
              </a:solidFill>
            </a:endParaRPr>
          </a:p>
        </p:txBody>
      </p:sp>
      <p:pic>
        <p:nvPicPr>
          <p:cNvPr id="942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292600"/>
            <a:ext cx="2954338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79388" y="1055688"/>
            <a:ext cx="4556125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cs-CZ" altLang="en-US" sz="2200" dirty="0" smtClean="0"/>
              <a:t>V </a:t>
            </a:r>
            <a:r>
              <a:rPr lang="cs-CZ" altLang="en-US" sz="2200" dirty="0"/>
              <a:t>organismu existuje rozsáhlý soubor </a:t>
            </a:r>
            <a:r>
              <a:rPr lang="cs-CZ" altLang="en-US" sz="2200" u="sng" dirty="0"/>
              <a:t>reparačních </a:t>
            </a:r>
            <a:r>
              <a:rPr lang="cs-CZ" altLang="en-US" sz="2200" u="sng" dirty="0" smtClean="0"/>
              <a:t>nástrojů</a:t>
            </a:r>
          </a:p>
          <a:p>
            <a:pPr>
              <a:defRPr/>
            </a:pPr>
            <a:r>
              <a:rPr lang="cs-CZ" altLang="en-US" b="1" i="1" dirty="0" smtClean="0"/>
              <a:t>(specifické pro různé typy změn)</a:t>
            </a:r>
            <a:endParaRPr lang="cs-CZ" altLang="en-US" b="1" i="1" dirty="0"/>
          </a:p>
          <a:p>
            <a:pPr>
              <a:defRPr/>
            </a:pPr>
            <a:endParaRPr lang="cs-CZ" altLang="en-US" sz="2200" dirty="0" smtClean="0"/>
          </a:p>
          <a:p>
            <a:pPr>
              <a:defRPr/>
            </a:pPr>
            <a:endParaRPr lang="cs-CZ" altLang="en-US" sz="2200" dirty="0" smtClean="0"/>
          </a:p>
          <a:p>
            <a:pPr>
              <a:defRPr/>
            </a:pPr>
            <a:r>
              <a:rPr lang="cs-CZ" altLang="en-US" sz="2200" dirty="0" smtClean="0"/>
              <a:t>Reparační </a:t>
            </a:r>
            <a:r>
              <a:rPr lang="en-US" altLang="en-US" sz="2200" dirty="0" err="1"/>
              <a:t>en</a:t>
            </a:r>
            <a:r>
              <a:rPr lang="cs-CZ" altLang="en-US" sz="2200" dirty="0" err="1"/>
              <a:t>zymové</a:t>
            </a:r>
            <a:r>
              <a:rPr lang="cs-CZ" altLang="en-US" sz="2200" dirty="0"/>
              <a:t> </a:t>
            </a:r>
            <a:r>
              <a:rPr lang="cs-CZ" altLang="en-US" sz="2200" dirty="0" smtClean="0"/>
              <a:t>aparáty:</a:t>
            </a:r>
          </a:p>
          <a:p>
            <a:pPr>
              <a:defRPr/>
            </a:pPr>
            <a:endParaRPr lang="cs-CZ" alt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en-US" sz="2200" dirty="0" smtClean="0"/>
              <a:t>mnoho je exprimováno </a:t>
            </a:r>
            <a:r>
              <a:rPr lang="cs-CZ" altLang="en-US" sz="2200" b="1" dirty="0">
                <a:solidFill>
                  <a:schemeClr val="tx2"/>
                </a:solidFill>
              </a:rPr>
              <a:t>konstitutivně </a:t>
            </a:r>
            <a:r>
              <a:rPr lang="cs-CZ" altLang="en-US" sz="2200" b="1" dirty="0" smtClean="0">
                <a:solidFill>
                  <a:schemeClr val="tx2"/>
                </a:solidFill>
              </a:rPr>
              <a:t/>
            </a:r>
            <a:br>
              <a:rPr lang="cs-CZ" altLang="en-US" sz="2200" b="1" dirty="0" smtClean="0">
                <a:solidFill>
                  <a:schemeClr val="tx2"/>
                </a:solidFill>
              </a:rPr>
            </a:br>
            <a:r>
              <a:rPr lang="cs-CZ" altLang="en-US" sz="1600" b="1" dirty="0" smtClean="0"/>
              <a:t>(</a:t>
            </a:r>
            <a:r>
              <a:rPr lang="cs-CZ" altLang="en-US" sz="1600" b="1" i="1" dirty="0"/>
              <a:t>nízké </a:t>
            </a:r>
            <a:r>
              <a:rPr lang="cs-CZ" altLang="en-US" sz="1600" b="1" i="1" dirty="0" smtClean="0"/>
              <a:t>úrovně, stálá kontrola DNA)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cs-CZ" alt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altLang="en-US" sz="2200" dirty="0" smtClean="0"/>
              <a:t>některé </a:t>
            </a:r>
            <a:r>
              <a:rPr lang="cs-CZ" altLang="en-US" sz="2200" dirty="0"/>
              <a:t>jsou </a:t>
            </a:r>
            <a:r>
              <a:rPr lang="cs-CZ" altLang="en-US" sz="2200" dirty="0" err="1" smtClean="0"/>
              <a:t>inducibilní</a:t>
            </a:r>
            <a:r>
              <a:rPr lang="cs-CZ" altLang="en-US" sz="2200" dirty="0" smtClean="0"/>
              <a:t> </a:t>
            </a:r>
            <a:r>
              <a:rPr lang="cs-CZ" altLang="en-US" sz="2200" b="1" dirty="0" smtClean="0">
                <a:solidFill>
                  <a:schemeClr val="tx2"/>
                </a:solidFill>
              </a:rPr>
              <a:t>změnami </a:t>
            </a:r>
            <a:r>
              <a:rPr lang="cs-CZ" altLang="en-US" sz="2200" b="1" dirty="0">
                <a:solidFill>
                  <a:schemeClr val="tx2"/>
                </a:solidFill>
              </a:rPr>
              <a:t>v DNA </a:t>
            </a:r>
            <a:r>
              <a:rPr lang="cs-CZ" altLang="en-US" sz="2200" dirty="0"/>
              <a:t>(mutace</a:t>
            </a:r>
            <a:r>
              <a:rPr lang="cs-CZ" altLang="en-US" sz="2200" dirty="0" smtClean="0"/>
              <a:t>)</a:t>
            </a:r>
            <a:br>
              <a:rPr lang="cs-CZ" altLang="en-US" sz="2200" dirty="0" smtClean="0"/>
            </a:br>
            <a:r>
              <a:rPr lang="cs-CZ" altLang="en-US" sz="1600" b="1" dirty="0" smtClean="0"/>
              <a:t>(např. </a:t>
            </a:r>
            <a:r>
              <a:rPr lang="cs-CZ" altLang="en-US" sz="1600" b="1" i="1" dirty="0" smtClean="0"/>
              <a:t>SOS </a:t>
            </a:r>
            <a:r>
              <a:rPr lang="cs-CZ" altLang="en-US" sz="1600" b="1" i="1" dirty="0" err="1" smtClean="0"/>
              <a:t>repair</a:t>
            </a:r>
            <a:r>
              <a:rPr lang="cs-CZ" altLang="en-US" sz="1600" b="1" i="1" dirty="0"/>
              <a:t> </a:t>
            </a:r>
            <a:r>
              <a:rPr lang="cs-CZ" altLang="en-US" sz="1600" b="1" i="1" dirty="0" smtClean="0"/>
              <a:t>– využití jako biomarkery poškození </a:t>
            </a:r>
            <a:r>
              <a:rPr lang="cs-CZ" altLang="en-US" sz="1600" b="1" i="1" dirty="0" err="1" smtClean="0"/>
              <a:t>NK</a:t>
            </a:r>
            <a:r>
              <a:rPr lang="cs-CZ" altLang="en-US" sz="1600" b="1" i="1" dirty="0" smtClean="0"/>
              <a:t>)</a:t>
            </a:r>
            <a:endParaRPr lang="cs-CZ" altLang="en-US" sz="1600" b="1" dirty="0"/>
          </a:p>
          <a:p>
            <a:pPr>
              <a:defRPr/>
            </a:pPr>
            <a:endParaRPr lang="cs-CZ" altLang="en-US" sz="2200" dirty="0"/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REPARAČNÍ MECHANISMY DNA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962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" t="16667" r="58125" b="7292"/>
          <a:stretch>
            <a:fillRect/>
          </a:stretch>
        </p:blipFill>
        <p:spPr bwMode="auto">
          <a:xfrm>
            <a:off x="4710113" y="1209675"/>
            <a:ext cx="4413250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04800" y="1168400"/>
            <a:ext cx="8610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arenR"/>
              <a:defRPr/>
            </a:pPr>
            <a:r>
              <a:rPr lang="cs-CZ" sz="2400" b="1" dirty="0">
                <a:latin typeface="Arial" charset="0"/>
                <a:cs typeface="Arial" charset="0"/>
              </a:rPr>
              <a:t>Důsledky u lidí a zvířat</a:t>
            </a:r>
          </a:p>
          <a:p>
            <a:pPr marL="457200" indent="-457200">
              <a:defRPr/>
            </a:pPr>
            <a:r>
              <a:rPr lang="cs-CZ" sz="2200" b="1" dirty="0">
                <a:solidFill>
                  <a:schemeClr val="tx2"/>
                </a:solidFill>
                <a:latin typeface="Arial" charset="0"/>
                <a:cs typeface="Arial" charset="0"/>
              </a:rPr>
              <a:t>Mutace tělních buněk </a:t>
            </a:r>
            <a:r>
              <a:rPr lang="cs-CZ" sz="2200" b="1" dirty="0">
                <a:latin typeface="Arial" charset="0"/>
                <a:cs typeface="Arial" charset="0"/>
              </a:rPr>
              <a:t>(somatické mutace)</a:t>
            </a:r>
          </a:p>
          <a:p>
            <a:pPr>
              <a:defRPr/>
            </a:pPr>
            <a:r>
              <a:rPr lang="cs-CZ" sz="2200" b="1" dirty="0">
                <a:latin typeface="Arial" charset="0"/>
                <a:cs typeface="Arial" charset="0"/>
              </a:rPr>
              <a:t>	</a:t>
            </a:r>
            <a:r>
              <a:rPr lang="cs-CZ" sz="2200" b="1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prvn</a:t>
            </a:r>
            <a:r>
              <a:rPr lang="cs-CZ" sz="2200" dirty="0">
                <a:latin typeface="Arial" charset="0"/>
                <a:cs typeface="Arial" charset="0"/>
              </a:rPr>
              <a:t>í krok </a:t>
            </a:r>
            <a:r>
              <a:rPr lang="cs-CZ" sz="2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karcinogenez</a:t>
            </a:r>
            <a:r>
              <a:rPr lang="en-US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e</a:t>
            </a:r>
            <a:r>
              <a:rPr lang="cs-CZ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 a další</a:t>
            </a:r>
            <a:r>
              <a:rPr lang="en-US" sz="2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ch</a:t>
            </a:r>
            <a:r>
              <a:rPr lang="cs-CZ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 patologií</a:t>
            </a:r>
            <a:br>
              <a:rPr lang="cs-CZ" sz="2200" b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cs-CZ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	</a:t>
            </a:r>
            <a:r>
              <a:rPr lang="cs-CZ" sz="2200" dirty="0">
                <a:latin typeface="Arial" charset="0"/>
                <a:cs typeface="Arial" charset="0"/>
              </a:rPr>
              <a:t>(karcinogeneze, teratogenita: viz další přednášky)</a:t>
            </a:r>
            <a:endParaRPr lang="en-US" sz="22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sz="2200" b="1" dirty="0">
                <a:solidFill>
                  <a:schemeClr val="tx2"/>
                </a:solidFill>
                <a:latin typeface="Arial" charset="0"/>
                <a:cs typeface="Arial" charset="0"/>
              </a:rPr>
              <a:t>Mutace pohlavních buněk</a:t>
            </a:r>
          </a:p>
          <a:p>
            <a:pPr>
              <a:defRPr/>
            </a:pPr>
            <a:r>
              <a:rPr lang="cs-CZ" sz="2200" dirty="0">
                <a:latin typeface="Arial" charset="0"/>
                <a:cs typeface="Arial" charset="0"/>
              </a:rPr>
              <a:t>	</a:t>
            </a:r>
            <a:r>
              <a:rPr lang="cs-CZ" sz="220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200" dirty="0">
                <a:latin typeface="Arial" charset="0"/>
                <a:cs typeface="Arial" charset="0"/>
                <a:sym typeface="Wingdings" pitchFamily="2" charset="2"/>
              </a:rPr>
              <a:t> p</a:t>
            </a:r>
            <a:r>
              <a:rPr lang="cs-CZ" sz="2200" dirty="0" err="1">
                <a:latin typeface="Arial" charset="0"/>
                <a:cs typeface="Arial" charset="0"/>
                <a:sym typeface="Wingdings" pitchFamily="2" charset="2"/>
              </a:rPr>
              <a:t>řenost</a:t>
            </a:r>
            <a:r>
              <a:rPr lang="cs-CZ" sz="2200" dirty="0">
                <a:latin typeface="Arial" charset="0"/>
                <a:cs typeface="Arial" charset="0"/>
                <a:sym typeface="Wingdings" pitchFamily="2" charset="2"/>
              </a:rPr>
              <a:t> mutací na další generace (evoluce?)</a:t>
            </a:r>
            <a:endParaRPr lang="cs-CZ" sz="22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cs-CZ" sz="22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cs-CZ" sz="22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sz="2400" b="1" dirty="0">
                <a:latin typeface="Arial" charset="0"/>
                <a:cs typeface="Arial" charset="0"/>
              </a:rPr>
              <a:t>2) Důsledky pro ekosystémy</a:t>
            </a:r>
            <a:endParaRPr lang="en-US" sz="2400" b="1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sz="2200" dirty="0">
                <a:latin typeface="Arial" charset="0"/>
                <a:cs typeface="Arial" charset="0"/>
              </a:rPr>
              <a:t>	</a:t>
            </a:r>
            <a:r>
              <a:rPr lang="en-US" sz="2200" dirty="0">
                <a:latin typeface="Arial" charset="0"/>
                <a:cs typeface="Arial" charset="0"/>
              </a:rPr>
              <a:t>&gt; </a:t>
            </a:r>
            <a:r>
              <a:rPr lang="cs-CZ" sz="2200" dirty="0">
                <a:latin typeface="Arial" charset="0"/>
                <a:cs typeface="Arial" charset="0"/>
              </a:rPr>
              <a:t>změny genomu</a:t>
            </a:r>
            <a:r>
              <a:rPr lang="en-US" sz="2200" dirty="0">
                <a:latin typeface="Arial" charset="0"/>
                <a:cs typeface="Arial" charset="0"/>
              </a:rPr>
              <a:t>/</a:t>
            </a:r>
            <a:r>
              <a:rPr lang="cs-CZ" sz="2200" dirty="0">
                <a:latin typeface="Arial" charset="0"/>
                <a:cs typeface="Arial" charset="0"/>
              </a:rPr>
              <a:t>genofondu přírodních organismů</a:t>
            </a:r>
            <a:endParaRPr lang="cs-CZ" sz="2200" b="1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sz="2200" dirty="0">
                <a:latin typeface="Arial" charset="0"/>
                <a:cs typeface="Arial" charset="0"/>
              </a:rPr>
              <a:t>	</a:t>
            </a:r>
            <a:r>
              <a:rPr lang="en-US" sz="2200" dirty="0">
                <a:latin typeface="Arial" charset="0"/>
                <a:cs typeface="Arial" charset="0"/>
              </a:rPr>
              <a:t>&gt; </a:t>
            </a:r>
            <a:r>
              <a:rPr lang="en-US" sz="22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adaptace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>
                <a:latin typeface="Arial" charset="0"/>
                <a:cs typeface="Arial" charset="0"/>
              </a:rPr>
              <a:t>na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cs-CZ" sz="2200" dirty="0">
                <a:latin typeface="Arial" charset="0"/>
                <a:cs typeface="Arial" charset="0"/>
              </a:rPr>
              <a:t>změny v prostředí </a:t>
            </a:r>
            <a:r>
              <a:rPr lang="cs-CZ" sz="2200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cs-CZ" sz="2200" dirty="0">
                <a:latin typeface="Arial" charset="0"/>
                <a:cs typeface="Arial" charset="0"/>
              </a:rPr>
              <a:t> </a:t>
            </a:r>
            <a:r>
              <a:rPr lang="cs-CZ" sz="2200" b="1" dirty="0">
                <a:solidFill>
                  <a:srgbClr val="FF0000"/>
                </a:solidFill>
                <a:latin typeface="Arial" charset="0"/>
                <a:cs typeface="Arial" charset="0"/>
              </a:rPr>
              <a:t>evoluce</a:t>
            </a:r>
          </a:p>
          <a:p>
            <a:pPr>
              <a:defRPr/>
            </a:pPr>
            <a:endParaRPr lang="cs-CZ" sz="22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sz="2000" i="1" dirty="0">
                <a:latin typeface="Arial" charset="0"/>
                <a:cs typeface="Arial" charset="0"/>
              </a:rPr>
              <a:t>Příklady</a:t>
            </a:r>
            <a:r>
              <a:rPr lang="en-US" sz="2000" i="1" dirty="0">
                <a:latin typeface="Arial" charset="0"/>
                <a:cs typeface="Arial" charset="0"/>
              </a:rPr>
              <a:t>/p</a:t>
            </a:r>
            <a:r>
              <a:rPr lang="cs-CZ" sz="2000" i="1" dirty="0" err="1">
                <a:latin typeface="Arial" charset="0"/>
                <a:cs typeface="Arial" charset="0"/>
              </a:rPr>
              <a:t>řípomínka</a:t>
            </a:r>
            <a:r>
              <a:rPr lang="cs-CZ" sz="2000" i="1" dirty="0">
                <a:latin typeface="Arial" charset="0"/>
                <a:cs typeface="Arial" charset="0"/>
              </a:rPr>
              <a:t>: 	Pesticidy </a:t>
            </a:r>
            <a:r>
              <a:rPr lang="cs-CZ" sz="2000" i="1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000" i="1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cs-CZ" sz="2000" i="1" dirty="0">
                <a:latin typeface="Arial" charset="0"/>
                <a:cs typeface="Arial" charset="0"/>
              </a:rPr>
              <a:t>vznik </a:t>
            </a:r>
            <a:r>
              <a:rPr lang="en-US" sz="2000" i="1" dirty="0">
                <a:latin typeface="Arial" charset="0"/>
                <a:cs typeface="Arial" charset="0"/>
              </a:rPr>
              <a:t>re</a:t>
            </a:r>
            <a:r>
              <a:rPr lang="cs-CZ" sz="2000" i="1" dirty="0" err="1">
                <a:latin typeface="Arial" charset="0"/>
                <a:cs typeface="Arial" charset="0"/>
              </a:rPr>
              <a:t>zistentní</a:t>
            </a:r>
            <a:r>
              <a:rPr lang="en-US" sz="2000" i="1" dirty="0">
                <a:latin typeface="Arial" charset="0"/>
                <a:cs typeface="Arial" charset="0"/>
              </a:rPr>
              <a:t>ho </a:t>
            </a:r>
            <a:r>
              <a:rPr lang="en-US" sz="2000" i="1" dirty="0" err="1">
                <a:latin typeface="Arial" charset="0"/>
                <a:cs typeface="Arial" charset="0"/>
              </a:rPr>
              <a:t>hm</a:t>
            </a:r>
            <a:r>
              <a:rPr lang="cs-CZ" sz="2000" i="1" dirty="0" err="1">
                <a:latin typeface="Arial" charset="0"/>
                <a:cs typeface="Arial" charset="0"/>
              </a:rPr>
              <a:t>yzu</a:t>
            </a:r>
            <a:endParaRPr lang="cs-CZ" sz="2000" i="1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cs-CZ" sz="2000" i="1" dirty="0">
                <a:latin typeface="Arial" charset="0"/>
                <a:cs typeface="Arial" charset="0"/>
              </a:rPr>
              <a:t>			</a:t>
            </a:r>
            <a:r>
              <a:rPr lang="en-US" sz="2000" i="1" dirty="0" err="1">
                <a:latin typeface="Arial" charset="0"/>
                <a:cs typeface="Arial" charset="0"/>
              </a:rPr>
              <a:t>Antibiotika</a:t>
            </a:r>
            <a:r>
              <a:rPr lang="en-US" sz="2000" i="1" dirty="0">
                <a:latin typeface="Arial" charset="0"/>
                <a:cs typeface="Arial" charset="0"/>
              </a:rPr>
              <a:t> </a:t>
            </a:r>
            <a:r>
              <a:rPr lang="cs-CZ" sz="2000" i="1" dirty="0"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cs-CZ" sz="2000" i="1" dirty="0">
                <a:latin typeface="Arial" charset="0"/>
                <a:cs typeface="Arial" charset="0"/>
              </a:rPr>
              <a:t>	</a:t>
            </a:r>
            <a:r>
              <a:rPr lang="cs-CZ" sz="2000" i="1" dirty="0" err="1">
                <a:latin typeface="Arial" charset="0"/>
                <a:cs typeface="Arial" charset="0"/>
              </a:rPr>
              <a:t>ATB</a:t>
            </a:r>
            <a:r>
              <a:rPr lang="cs-CZ" sz="2000" i="1" dirty="0">
                <a:latin typeface="Arial" charset="0"/>
                <a:cs typeface="Arial" charset="0"/>
              </a:rPr>
              <a:t>-rezistentní bakterie</a:t>
            </a: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Důsledky mutací / genotoxicity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TextovéPole 2"/>
          <p:cNvSpPr txBox="1">
            <a:spLocks noChangeArrowheads="1"/>
          </p:cNvSpPr>
          <p:nvPr/>
        </p:nvSpPr>
        <p:spPr bwMode="auto">
          <a:xfrm>
            <a:off x="468313" y="188913"/>
            <a:ext cx="55451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 smtClean="0">
                <a:solidFill>
                  <a:schemeClr val="tx1"/>
                </a:solidFill>
              </a:rPr>
              <a:t>Připomínka: m</a:t>
            </a:r>
            <a:r>
              <a:rPr lang="en-GB" altLang="en-US" sz="1800" b="1" dirty="0" err="1" smtClean="0">
                <a:solidFill>
                  <a:schemeClr val="tx1"/>
                </a:solidFill>
              </a:rPr>
              <a:t>utace</a:t>
            </a:r>
            <a:r>
              <a:rPr lang="en-GB" altLang="en-US" sz="1800" b="1" dirty="0" smtClean="0">
                <a:solidFill>
                  <a:schemeClr val="tx1"/>
                </a:solidFill>
              </a:rPr>
              <a:t> </a:t>
            </a:r>
            <a:r>
              <a:rPr lang="en-GB" altLang="en-US" sz="1800" b="1" dirty="0">
                <a:solidFill>
                  <a:schemeClr val="tx1"/>
                </a:solidFill>
              </a:rPr>
              <a:t>– </a:t>
            </a:r>
            <a:r>
              <a:rPr lang="en-GB" altLang="en-US" sz="1800" b="1" dirty="0" err="1">
                <a:solidFill>
                  <a:schemeClr val="tx1"/>
                </a:solidFill>
              </a:rPr>
              <a:t>základ</a:t>
            </a:r>
            <a:r>
              <a:rPr lang="en-GB" altLang="en-US" sz="1800" b="1" dirty="0">
                <a:solidFill>
                  <a:schemeClr val="tx1"/>
                </a:solidFill>
              </a:rPr>
              <a:t> </a:t>
            </a:r>
            <a:r>
              <a:rPr lang="en-GB" altLang="en-US" sz="1800" b="1" dirty="0" err="1">
                <a:solidFill>
                  <a:schemeClr val="tx1"/>
                </a:solidFill>
              </a:rPr>
              <a:t>evoluce</a:t>
            </a:r>
            <a:r>
              <a:rPr lang="en-GB" altLang="en-US" sz="1800" b="1" dirty="0">
                <a:solidFill>
                  <a:schemeClr val="tx1"/>
                </a:solidFill>
              </a:rPr>
              <a:t> </a:t>
            </a:r>
            <a:r>
              <a:rPr lang="en-GB" altLang="en-US" sz="1800" b="1" dirty="0" err="1">
                <a:solidFill>
                  <a:schemeClr val="tx1"/>
                </a:solidFill>
              </a:rPr>
              <a:t>populací</a:t>
            </a:r>
            <a:r>
              <a:rPr lang="en-GB" altLang="en-US" sz="18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4" descr="http://www.anselm.edu/homepage/jpitocch/genbi101/13_03bPesticideResist-L%20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4272" y="1239625"/>
            <a:ext cx="7120136" cy="5357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04800" y="2365375"/>
            <a:ext cx="86106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1">
                <a:solidFill>
                  <a:srgbClr val="FF3300"/>
                </a:solidFill>
              </a:rPr>
              <a:t>Inhibice enzymových aktivit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500">
              <a:solidFill>
                <a:srgbClr val="FF3300"/>
              </a:solidFill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179388" y="115888"/>
            <a:ext cx="86106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2"/>
                </a:solidFill>
              </a:rPr>
              <a:t>Inhibice enzymových aktivit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Řada (eko)toxikantů působí jako specifické inhibitory řady enzymů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 inhibice reverzibilní (nekovalentní)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 </a:t>
            </a:r>
            <a:r>
              <a:rPr lang="en-US" altLang="en-US" sz="1800">
                <a:solidFill>
                  <a:schemeClr val="tx1"/>
                </a:solidFill>
              </a:rPr>
              <a:t>irever</a:t>
            </a:r>
            <a:r>
              <a:rPr lang="cs-CZ" altLang="en-US" sz="1800">
                <a:solidFill>
                  <a:schemeClr val="tx1"/>
                </a:solidFill>
              </a:rPr>
              <a:t>zibilní (kovalentní)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inhibice </a:t>
            </a:r>
            <a:r>
              <a:rPr lang="cs-CZ" altLang="en-US" sz="1800" b="1">
                <a:solidFill>
                  <a:schemeClr val="folHlink"/>
                </a:solidFill>
              </a:rPr>
              <a:t>kompetitivní </a:t>
            </a:r>
            <a:r>
              <a:rPr lang="cs-CZ" altLang="en-US" sz="1800">
                <a:solidFill>
                  <a:schemeClr val="tx1"/>
                </a:solidFill>
              </a:rPr>
              <a:t>	</a:t>
            </a: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	</a:t>
            </a:r>
            <a:r>
              <a:rPr lang="cs-CZ" altLang="en-US" sz="1800">
                <a:solidFill>
                  <a:schemeClr val="tx1"/>
                </a:solidFill>
              </a:rPr>
              <a:t>: </a:t>
            </a:r>
            <a:r>
              <a:rPr lang="cs-CZ" altLang="en-US" sz="1800" i="1">
                <a:solidFill>
                  <a:schemeClr val="tx1"/>
                </a:solidFill>
              </a:rPr>
              <a:t>vazba v aktivním místě, na úrovni substrátu</a:t>
            </a:r>
            <a:r>
              <a:rPr lang="cs-CZ" altLang="en-US" sz="1800">
                <a:solidFill>
                  <a:schemeClr val="tx1"/>
                </a:solidFill>
              </a:rPr>
              <a:t>: viz příklady dále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inhibice </a:t>
            </a:r>
            <a:r>
              <a:rPr lang="cs-CZ" altLang="en-US" sz="1800" b="1">
                <a:solidFill>
                  <a:schemeClr val="folHlink"/>
                </a:solidFill>
              </a:rPr>
              <a:t>nekompetitivní / alosterické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: </a:t>
            </a:r>
            <a:r>
              <a:rPr lang="cs-CZ" altLang="en-US" sz="1800" i="1">
                <a:solidFill>
                  <a:schemeClr val="tx1"/>
                </a:solidFill>
              </a:rPr>
              <a:t>vazby na jiném místě enzymu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	</a:t>
            </a:r>
            <a:r>
              <a:rPr lang="cs-CZ" altLang="en-US" sz="1800" i="1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i="1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 i="1">
                <a:solidFill>
                  <a:schemeClr val="tx1"/>
                </a:solidFill>
                <a:sym typeface="Wingdings" panose="05000000000000000000" pitchFamily="2" charset="2"/>
              </a:rPr>
              <a:t>„</a:t>
            </a:r>
            <a:r>
              <a:rPr lang="en-US" altLang="en-US" sz="1800" i="1">
                <a:solidFill>
                  <a:schemeClr val="tx1"/>
                </a:solidFill>
                <a:sym typeface="Wingdings" panose="05000000000000000000" pitchFamily="2" charset="2"/>
              </a:rPr>
              <a:t>nespecifick</a:t>
            </a:r>
            <a:r>
              <a:rPr lang="cs-CZ" altLang="en-US" sz="1800" i="1">
                <a:solidFill>
                  <a:schemeClr val="tx1"/>
                </a:solidFill>
                <a:sym typeface="Wingdings" panose="05000000000000000000" pitchFamily="2" charset="2"/>
              </a:rPr>
              <a:t>á“ </a:t>
            </a:r>
            <a:r>
              <a:rPr lang="cs-CZ" altLang="en-US" sz="1800" i="1">
                <a:solidFill>
                  <a:schemeClr val="tx1"/>
                </a:solidFill>
              </a:rPr>
              <a:t>změna struktury a následně funkce</a:t>
            </a:r>
            <a:br>
              <a:rPr lang="cs-CZ" altLang="en-US" sz="1800" i="1">
                <a:solidFill>
                  <a:schemeClr val="tx1"/>
                </a:solidFill>
              </a:rPr>
            </a:br>
            <a:r>
              <a:rPr lang="cs-CZ" altLang="en-US" sz="1600">
                <a:solidFill>
                  <a:schemeClr val="tx1"/>
                </a:solidFill>
              </a:rPr>
              <a:t>	(např. nízké pH: hodně H+ </a:t>
            </a:r>
            <a:r>
              <a:rPr lang="cs-CZ" altLang="en-US" sz="16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>
                <a:solidFill>
                  <a:schemeClr val="tx1"/>
                </a:solidFill>
                <a:sym typeface="Wingdings" panose="05000000000000000000" pitchFamily="2" charset="2"/>
              </a:rPr>
              <a:t> denaturace proteinu, toxicita</a:t>
            </a:r>
            <a:r>
              <a:rPr lang="cs-CZ" altLang="en-US" sz="160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cs-CZ" altLang="en-US" sz="1800">
              <a:solidFill>
                <a:schemeClr val="tx1"/>
              </a:solidFill>
            </a:endParaRPr>
          </a:p>
        </p:txBody>
      </p:sp>
      <p:pic>
        <p:nvPicPr>
          <p:cNvPr id="10445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860800"/>
            <a:ext cx="36480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04800" y="333375"/>
            <a:ext cx="8610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800" b="1">
                <a:solidFill>
                  <a:schemeClr val="tx1"/>
                </a:solidFill>
              </a:rPr>
              <a:t>Vztah mezi toxikokinetikou a toxikodynamikou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2" t="20880" r="16080" b="15041"/>
          <a:stretch>
            <a:fillRect/>
          </a:stretch>
        </p:blipFill>
        <p:spPr bwMode="auto">
          <a:xfrm>
            <a:off x="1403350" y="1268413"/>
            <a:ext cx="6408738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34925" y="954088"/>
            <a:ext cx="92900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Acetylcholinesteráza 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1"/>
                </a:solidFill>
              </a:rPr>
              <a:t> klíčový enzym v přenosu nervových signálů (mezi neurony, mezi neuronem a svalem)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1"/>
                </a:solidFill>
              </a:rPr>
              <a:t>Inhibice Ach (</a:t>
            </a:r>
            <a:r>
              <a:rPr lang="cs-CZ" altLang="en-US" sz="1800" b="1">
                <a:solidFill>
                  <a:schemeClr val="tx2"/>
                </a:solidFill>
              </a:rPr>
              <a:t>organofosfátové pesticity, karbamáty </a:t>
            </a:r>
            <a:r>
              <a:rPr lang="cs-CZ" altLang="en-US" sz="1800">
                <a:solidFill>
                  <a:schemeClr val="tx1"/>
                </a:solidFill>
              </a:rPr>
              <a:t>…) 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>
                <a:solidFill>
                  <a:schemeClr val="tx1"/>
                </a:solidFill>
                <a:sym typeface="Wingdings" panose="05000000000000000000" pitchFamily="2" charset="2"/>
              </a:rPr>
              <a:t> k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řeče, udušení</a:t>
            </a: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Specifické inhibice enzymů – příklad AcCholE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106500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8666"/>
          <a:stretch>
            <a:fillRect/>
          </a:stretch>
        </p:blipFill>
        <p:spPr bwMode="auto">
          <a:xfrm>
            <a:off x="6659563" y="2541588"/>
            <a:ext cx="24511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1" name="Picture 4" descr="http://s2.hubimg.com/u/4316027_f5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243138"/>
            <a:ext cx="6588125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ChangeArrowheads="1"/>
          </p:cNvSpPr>
          <p:nvPr/>
        </p:nvSpPr>
        <p:spPr bwMode="auto">
          <a:xfrm>
            <a:off x="304800" y="26035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chemeClr val="tx2"/>
                </a:solidFill>
              </a:rPr>
              <a:t>Příklady – inhibitory AcCholE</a:t>
            </a:r>
            <a:endParaRPr lang="cs-CZ" altLang="en-US" sz="2400">
              <a:solidFill>
                <a:schemeClr val="tx2"/>
              </a:solidFill>
            </a:endParaRPr>
          </a:p>
        </p:txBody>
      </p:sp>
      <p:pic>
        <p:nvPicPr>
          <p:cNvPr id="108547" name="Picture 6" descr="http://1.bp.blogspot.com/-vJjcfxZOpBY/UghViEI7QXI/AAAAAAAADdw/0EuZdLLJHRw/s1600/nerv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-14288" y="3681413"/>
            <a:ext cx="3044826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8" name="Picture 8" descr="http://www.scielo.br/img/revistas/jbchs/v15n6/22667f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5"/>
          <a:stretch>
            <a:fillRect/>
          </a:stretch>
        </p:blipFill>
        <p:spPr bwMode="auto">
          <a:xfrm>
            <a:off x="4067175" y="1412875"/>
            <a:ext cx="4897438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TextovéPole 7"/>
          <p:cNvSpPr txBox="1">
            <a:spLocks noChangeArrowheads="1"/>
          </p:cNvSpPr>
          <p:nvPr/>
        </p:nvSpPr>
        <p:spPr bwMode="auto">
          <a:xfrm>
            <a:off x="236538" y="3059113"/>
            <a:ext cx="1762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</a:rPr>
              <a:t>Nervové plyny</a:t>
            </a:r>
            <a:endParaRPr lang="en-GB" altLang="cs-CZ" sz="1800" b="1">
              <a:solidFill>
                <a:srgbClr val="FF0000"/>
              </a:solidFill>
            </a:endParaRPr>
          </a:p>
        </p:txBody>
      </p:sp>
      <p:pic>
        <p:nvPicPr>
          <p:cNvPr id="108550" name="Picture 2" descr="http://www.darkgovernment.com/news/wp-content/uploads/2012/12/sar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794250"/>
            <a:ext cx="298767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1" name="TextovéPole 11"/>
          <p:cNvSpPr txBox="1">
            <a:spLocks noChangeArrowheads="1"/>
          </p:cNvSpPr>
          <p:nvPr/>
        </p:nvSpPr>
        <p:spPr bwMode="auto">
          <a:xfrm>
            <a:off x="5716588" y="3789363"/>
            <a:ext cx="2736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</a:rPr>
              <a:t>Insekticidy - karbamáty</a:t>
            </a:r>
            <a:endParaRPr lang="en-GB" altLang="cs-CZ" sz="1800" b="1">
              <a:solidFill>
                <a:srgbClr val="FF0000"/>
              </a:solidFill>
            </a:endParaRPr>
          </a:p>
        </p:txBody>
      </p:sp>
      <p:pic>
        <p:nvPicPr>
          <p:cNvPr id="108552" name="Picture 6" descr="http://1.bp.blogspot.com/-vJjcfxZOpBY/UghViEI7QXI/AAAAAAAADdw/0EuZdLLJHRw/s1600/nerv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179388" y="874713"/>
            <a:ext cx="28432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3" name="TextovéPole 15"/>
          <p:cNvSpPr txBox="1">
            <a:spLocks noChangeArrowheads="1"/>
          </p:cNvSpPr>
          <p:nvPr/>
        </p:nvSpPr>
        <p:spPr bwMode="auto">
          <a:xfrm>
            <a:off x="5072063" y="874713"/>
            <a:ext cx="3287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</a:rPr>
              <a:t>Organofosfátové insekticidy</a:t>
            </a:r>
            <a:endParaRPr lang="en-GB" altLang="cs-CZ" sz="1800" b="1">
              <a:solidFill>
                <a:srgbClr val="FF0000"/>
              </a:solidFill>
            </a:endParaRPr>
          </a:p>
        </p:txBody>
      </p:sp>
      <p:pic>
        <p:nvPicPr>
          <p:cNvPr id="108554" name="Picture 2" descr="Výsledek obrázku pro carbamate insecticid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270375"/>
            <a:ext cx="528955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304800" y="836613"/>
            <a:ext cx="86106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inhibice enzymů respiračních řetězců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1"/>
                </a:solidFill>
              </a:rPr>
              <a:t> Respirace </a:t>
            </a:r>
            <a:r>
              <a:rPr lang="en-US" altLang="en-US" sz="1800">
                <a:solidFill>
                  <a:schemeClr val="tx1"/>
                </a:solidFill>
              </a:rPr>
              <a:t>&amp; tvorba ATP </a:t>
            </a:r>
            <a:r>
              <a:rPr lang="cs-CZ" altLang="en-US" sz="1800">
                <a:solidFill>
                  <a:schemeClr val="tx1"/>
                </a:solidFill>
              </a:rPr>
              <a:t>- klíčový metabolický proces 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1"/>
                </a:solidFill>
              </a:rPr>
              <a:t> </a:t>
            </a:r>
            <a:r>
              <a:rPr lang="cs-CZ" altLang="en-US" sz="1800" b="1">
                <a:solidFill>
                  <a:schemeClr val="tx2"/>
                </a:solidFill>
              </a:rPr>
              <a:t>Kyanid </a:t>
            </a:r>
            <a:r>
              <a:rPr lang="cs-CZ" altLang="en-US" sz="1800">
                <a:solidFill>
                  <a:schemeClr val="tx1"/>
                </a:solidFill>
              </a:rPr>
              <a:t>(C≡N)</a:t>
            </a:r>
            <a:r>
              <a:rPr lang="en-US" altLang="en-US" sz="1800">
                <a:solidFill>
                  <a:schemeClr val="tx1"/>
                </a:solidFill>
              </a:rPr>
              <a:t>, </a:t>
            </a:r>
            <a:r>
              <a:rPr lang="en-US" altLang="en-US" sz="1800" b="1">
                <a:solidFill>
                  <a:schemeClr val="tx2"/>
                </a:solidFill>
              </a:rPr>
              <a:t>CO</a:t>
            </a:r>
            <a:r>
              <a:rPr lang="cs-CZ" altLang="en-US" sz="1800">
                <a:solidFill>
                  <a:schemeClr val="tx1"/>
                </a:solidFill>
              </a:rPr>
              <a:t> vazba na </a:t>
            </a:r>
            <a:r>
              <a:rPr lang="cs-CZ" altLang="en-US" sz="1800" u="sng">
                <a:solidFill>
                  <a:schemeClr val="tx1"/>
                </a:solidFill>
              </a:rPr>
              <a:t>hemový komplex</a:t>
            </a:r>
            <a:r>
              <a:rPr lang="cs-CZ" altLang="en-US" sz="1800">
                <a:solidFill>
                  <a:schemeClr val="tx1"/>
                </a:solidFill>
              </a:rPr>
              <a:t> </a:t>
            </a:r>
          </a:p>
          <a:p>
            <a:pPr lvl="1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800">
                <a:solidFill>
                  <a:schemeClr val="tx1"/>
                </a:solidFill>
                <a:sym typeface="Wingdings" panose="05000000000000000000" pitchFamily="2" charset="2"/>
              </a:rPr>
              <a:t>nejr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ychlejší toxicita – mitochondrie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>
                <a:solidFill>
                  <a:schemeClr val="tx1"/>
                </a:solidFill>
              </a:rPr>
              <a:t>také v hemoglobinu, CYP450 atd.</a:t>
            </a:r>
          </a:p>
          <a:p>
            <a:pPr lvl="1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endParaRPr lang="cs-CZ" altLang="en-US" sz="2200">
              <a:solidFill>
                <a:schemeClr val="tx1"/>
              </a:solidFill>
            </a:endParaRP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Specifické inhibice enzymů - příklady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6" t="10376" r="6482" b="11359"/>
          <a:stretch>
            <a:fillRect/>
          </a:stretch>
        </p:blipFill>
        <p:spPr bwMode="auto">
          <a:xfrm>
            <a:off x="3924300" y="3243263"/>
            <a:ext cx="49688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5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27350"/>
            <a:ext cx="1368425" cy="13255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8" name="Picture 6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781300"/>
            <a:ext cx="23383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304800" y="765175"/>
            <a:ext cx="86106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200" dirty="0">
                <a:solidFill>
                  <a:schemeClr val="tx1"/>
                </a:solidFill>
                <a:sym typeface="Wingdings" panose="05000000000000000000" pitchFamily="2" charset="2"/>
              </a:rPr>
              <a:t>ú</a:t>
            </a:r>
            <a:r>
              <a:rPr lang="cs-CZ" altLang="en-US" sz="2200" dirty="0" smtClean="0">
                <a:solidFill>
                  <a:schemeClr val="tx1"/>
                </a:solidFill>
              </a:rPr>
              <a:t>činky </a:t>
            </a:r>
            <a:r>
              <a:rPr lang="cs-CZ" altLang="en-US" sz="2200" dirty="0">
                <a:solidFill>
                  <a:schemeClr val="tx1"/>
                </a:solidFill>
              </a:rPr>
              <a:t>látek </a:t>
            </a:r>
            <a:r>
              <a:rPr lang="cs-CZ" altLang="en-US" sz="2200" b="1" dirty="0">
                <a:solidFill>
                  <a:schemeClr val="tx1"/>
                </a:solidFill>
              </a:rPr>
              <a:t>na </a:t>
            </a:r>
            <a:r>
              <a:rPr lang="cs-CZ" altLang="en-US" sz="2200" b="1" dirty="0" err="1">
                <a:solidFill>
                  <a:schemeClr val="tx1"/>
                </a:solidFill>
              </a:rPr>
              <a:t>sekundání</a:t>
            </a:r>
            <a:r>
              <a:rPr lang="cs-CZ" altLang="en-US" sz="2200" b="1" dirty="0">
                <a:solidFill>
                  <a:schemeClr val="tx1"/>
                </a:solidFill>
              </a:rPr>
              <a:t> a terciární strukturu proteinů </a:t>
            </a:r>
            <a:br>
              <a:rPr lang="cs-CZ" altLang="en-US" sz="2200" b="1" dirty="0">
                <a:solidFill>
                  <a:schemeClr val="tx1"/>
                </a:solidFill>
              </a:rPr>
            </a:br>
            <a:r>
              <a:rPr lang="cs-CZ" altLang="en-US" sz="2200" b="1" dirty="0">
                <a:solidFill>
                  <a:schemeClr val="tx1"/>
                </a:solidFill>
              </a:rPr>
              <a:t>(včetně enzymů)</a:t>
            </a:r>
            <a:r>
              <a:rPr lang="cs-CZ" altLang="en-US" sz="2200" dirty="0">
                <a:solidFill>
                  <a:schemeClr val="tx1"/>
                </a:solidFill>
              </a:rPr>
              <a:t/>
            </a:r>
            <a:br>
              <a:rPr lang="cs-CZ" altLang="en-US" sz="2200" dirty="0">
                <a:solidFill>
                  <a:schemeClr val="tx1"/>
                </a:solidFill>
              </a:rPr>
            </a:br>
            <a:endParaRPr lang="cs-CZ" altLang="en-US" sz="22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>
                <a:solidFill>
                  <a:schemeClr val="tx1"/>
                </a:solidFill>
              </a:rPr>
              <a:t>Narušení H-můstků</a:t>
            </a:r>
            <a:r>
              <a:rPr lang="cs-CZ" altLang="en-US" sz="1800" dirty="0">
                <a:solidFill>
                  <a:schemeClr val="tx1"/>
                </a:solidFill>
              </a:rPr>
              <a:t>	alkoholy, aminy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>
                <a:solidFill>
                  <a:schemeClr val="tx1"/>
                </a:solidFill>
              </a:rPr>
              <a:t>Iontové vazby	</a:t>
            </a:r>
            <a:r>
              <a:rPr lang="cs-CZ" altLang="en-US" sz="1800" dirty="0">
                <a:solidFill>
                  <a:schemeClr val="tx1"/>
                </a:solidFill>
              </a:rPr>
              <a:t>	kyseliny (COOH), zásady (aminy)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			toxické (těžké) kovy - </a:t>
            </a:r>
            <a:r>
              <a:rPr lang="de-DE" altLang="en-US" sz="1800" dirty="0">
                <a:solidFill>
                  <a:schemeClr val="tx1"/>
                </a:solidFill>
              </a:rPr>
              <a:t>Hg</a:t>
            </a:r>
            <a:r>
              <a:rPr lang="de-DE" altLang="en-US" sz="1800" baseline="30000" dirty="0">
                <a:solidFill>
                  <a:schemeClr val="tx1"/>
                </a:solidFill>
              </a:rPr>
              <a:t>+2</a:t>
            </a:r>
            <a:r>
              <a:rPr lang="de-DE" altLang="en-US" sz="1800" dirty="0">
                <a:solidFill>
                  <a:schemeClr val="tx1"/>
                </a:solidFill>
              </a:rPr>
              <a:t>, Pb</a:t>
            </a:r>
            <a:r>
              <a:rPr lang="de-DE" altLang="en-US" sz="1800" baseline="30000" dirty="0">
                <a:solidFill>
                  <a:schemeClr val="tx1"/>
                </a:solidFill>
              </a:rPr>
              <a:t>+2</a:t>
            </a:r>
            <a:r>
              <a:rPr lang="de-DE" altLang="en-US" sz="1800" dirty="0">
                <a:solidFill>
                  <a:schemeClr val="tx1"/>
                </a:solidFill>
              </a:rPr>
              <a:t>, Cd</a:t>
            </a:r>
            <a:r>
              <a:rPr lang="de-DE" altLang="en-US" sz="1800" baseline="30000" dirty="0">
                <a:solidFill>
                  <a:schemeClr val="tx1"/>
                </a:solidFill>
              </a:rPr>
              <a:t>+2 </a:t>
            </a:r>
            <a:r>
              <a:rPr lang="cs-CZ" altLang="en-US" sz="1800" dirty="0">
                <a:solidFill>
                  <a:schemeClr val="tx1"/>
                </a:solidFill>
              </a:rPr>
              <a:t>, A</a:t>
            </a:r>
            <a:r>
              <a:rPr lang="de-DE" altLang="en-US" sz="1800" dirty="0">
                <a:solidFill>
                  <a:schemeClr val="tx1"/>
                </a:solidFill>
              </a:rPr>
              <a:t>g</a:t>
            </a:r>
            <a:r>
              <a:rPr lang="de-DE" altLang="en-US" sz="1800" baseline="30000" dirty="0">
                <a:solidFill>
                  <a:schemeClr val="tx1"/>
                </a:solidFill>
              </a:rPr>
              <a:t>+1</a:t>
            </a:r>
            <a:r>
              <a:rPr lang="de-DE" altLang="en-US" sz="1800" dirty="0">
                <a:solidFill>
                  <a:schemeClr val="tx1"/>
                </a:solidFill>
              </a:rPr>
              <a:t> Tl</a:t>
            </a:r>
            <a:r>
              <a:rPr lang="de-DE" altLang="en-US" sz="1800" baseline="30000" dirty="0">
                <a:solidFill>
                  <a:schemeClr val="tx1"/>
                </a:solidFill>
              </a:rPr>
              <a:t>+1</a:t>
            </a:r>
            <a:r>
              <a:rPr lang="de-DE" altLang="en-US" sz="1800" dirty="0">
                <a:solidFill>
                  <a:schemeClr val="tx1"/>
                </a:solidFill>
              </a:rPr>
              <a:t>,</a:t>
            </a:r>
            <a:endParaRPr lang="cs-CZ" altLang="en-US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 dirty="0">
                <a:solidFill>
                  <a:schemeClr val="tx1"/>
                </a:solidFill>
              </a:rPr>
              <a:t>S-S můstky	</a:t>
            </a:r>
            <a:r>
              <a:rPr lang="cs-CZ" altLang="en-US" sz="1800" dirty="0">
                <a:solidFill>
                  <a:schemeClr val="tx1"/>
                </a:solidFill>
              </a:rPr>
              <a:t>	toxické kovy (reakce se sírou HS-)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 dirty="0">
                <a:solidFill>
                  <a:schemeClr val="tx2"/>
                </a:solidFill>
              </a:rPr>
              <a:t>Detaily (domácí úkol): </a:t>
            </a:r>
            <a:r>
              <a:rPr lang="cs-CZ" altLang="en-US" sz="1600" u="sng" dirty="0">
                <a:solidFill>
                  <a:schemeClr val="tx2"/>
                </a:solidFill>
              </a:rPr>
              <a:t>http://www.elmhurst.edu/~chm/vchembook/568denaturation.html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600" dirty="0">
              <a:solidFill>
                <a:schemeClr val="tx1"/>
              </a:solidFill>
            </a:endParaRP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304800" y="26035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Nespecifické mechanismy (reaktivní): denaturace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112644" name="Picture 4" descr="http://www.elmhurst.edu/%7Echm/vchembook/images/568denathbon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813175"/>
            <a:ext cx="4392613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5" name="Picture 6" descr="http://www.elmhurst.edu/%7Echm/vchembook/images/568denatdisu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363"/>
            <a:ext cx="4427538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304800" y="2365375"/>
            <a:ext cx="86106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1">
                <a:solidFill>
                  <a:srgbClr val="FF3300"/>
                </a:solidFill>
              </a:rPr>
              <a:t>Změny redox-potenciálu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1">
                <a:solidFill>
                  <a:srgbClr val="FF3300"/>
                </a:solidFill>
              </a:rPr>
              <a:t>Oxidativní stres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500">
              <a:solidFill>
                <a:srgbClr val="FF3300"/>
              </a:solidFill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250825" y="981075"/>
            <a:ext cx="861060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200" b="1">
                <a:solidFill>
                  <a:schemeClr val="tx2"/>
                </a:solidFill>
              </a:rPr>
              <a:t>R</a:t>
            </a:r>
            <a:r>
              <a:rPr lang="cs-CZ" altLang="en-US" sz="2200" b="1">
                <a:solidFill>
                  <a:schemeClr val="tx2"/>
                </a:solidFill>
              </a:rPr>
              <a:t>edox-potenciál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1"/>
                </a:solidFill>
              </a:rPr>
              <a:t> v buňce se přirozeně udržuje určitý stav redox-potenciálu 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1"/>
                </a:solidFill>
              </a:rPr>
              <a:t> rovnováha </a:t>
            </a:r>
            <a:r>
              <a:rPr lang="cs-CZ" altLang="en-US" sz="1800" b="1">
                <a:solidFill>
                  <a:schemeClr val="tx1"/>
                </a:solidFill>
              </a:rPr>
              <a:t>oxidanty/antioxidanty</a:t>
            </a:r>
            <a:endParaRPr lang="en-GB" altLang="en-US" sz="1800" b="1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endParaRPr lang="cs-CZ" altLang="en-US" sz="1800" b="1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en-GB" altLang="en-US" sz="1800">
                <a:solidFill>
                  <a:schemeClr val="tx1"/>
                </a:solidFill>
              </a:rPr>
              <a:t> </a:t>
            </a:r>
            <a:r>
              <a:rPr lang="cs-CZ" altLang="en-US" sz="1800">
                <a:solidFill>
                  <a:schemeClr val="tx1"/>
                </a:solidFill>
              </a:rPr>
              <a:t>narušení rovnováhy </a:t>
            </a:r>
            <a:r>
              <a:rPr lang="cs-CZ" altLang="en-US" sz="1800" b="1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b="1">
                <a:solidFill>
                  <a:schemeClr val="tx1"/>
                </a:solidFill>
                <a:sym typeface="Wingdings" panose="05000000000000000000" pitchFamily="2" charset="2"/>
              </a:rPr>
              <a:t> oxida</a:t>
            </a:r>
            <a:r>
              <a:rPr lang="cs-CZ" altLang="en-US" sz="1800" b="1">
                <a:solidFill>
                  <a:schemeClr val="tx1"/>
                </a:solidFill>
                <a:sym typeface="Wingdings" panose="05000000000000000000" pitchFamily="2" charset="2"/>
              </a:rPr>
              <a:t>ční stres</a:t>
            </a:r>
            <a:endParaRPr lang="cs-CZ" altLang="en-US" sz="18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1800" b="1" i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GB" altLang="en-US" sz="1800" b="1">
                <a:solidFill>
                  <a:schemeClr val="tx2"/>
                </a:solidFill>
              </a:rPr>
              <a:t> A</a:t>
            </a:r>
            <a:r>
              <a:rPr lang="cs-CZ" altLang="en-US" sz="1800" b="1">
                <a:solidFill>
                  <a:schemeClr val="tx2"/>
                </a:solidFill>
              </a:rPr>
              <a:t>ntioxidanty:</a:t>
            </a:r>
            <a:r>
              <a:rPr lang="en-US" altLang="en-US" sz="1800" b="1">
                <a:solidFill>
                  <a:schemeClr val="tx2"/>
                </a:solidFill>
              </a:rPr>
              <a:t> </a:t>
            </a:r>
            <a:r>
              <a:rPr lang="cs-CZ" altLang="en-US" sz="1800" b="1">
                <a:solidFill>
                  <a:schemeClr val="tx2"/>
                </a:solidFill>
              </a:rPr>
              <a:t/>
            </a:r>
            <a:br>
              <a:rPr lang="cs-CZ" altLang="en-US" sz="1800" b="1">
                <a:solidFill>
                  <a:schemeClr val="tx2"/>
                </a:solidFill>
              </a:rPr>
            </a:br>
            <a:r>
              <a:rPr lang="cs-CZ" altLang="en-US" sz="1800" b="1" i="1">
                <a:solidFill>
                  <a:schemeClr val="tx2"/>
                </a:solidFill>
              </a:rPr>
              <a:t>	</a:t>
            </a:r>
            <a:r>
              <a:rPr lang="en-GB" altLang="en-US" sz="1800">
                <a:solidFill>
                  <a:schemeClr val="tx1"/>
                </a:solidFill>
              </a:rPr>
              <a:t>endogenní syntéza – </a:t>
            </a:r>
            <a:r>
              <a:rPr lang="en-GB" altLang="en-US" sz="1800" b="1">
                <a:solidFill>
                  <a:srgbClr val="FF0000"/>
                </a:solidFill>
              </a:rPr>
              <a:t>glutathion (!)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</a:rPr>
              <a:t>	dietární </a:t>
            </a:r>
            <a:r>
              <a:rPr lang="cs-CZ" altLang="en-US" sz="1800">
                <a:solidFill>
                  <a:schemeClr val="tx1"/>
                </a:solidFill>
              </a:rPr>
              <a:t>beta-karoten, </a:t>
            </a:r>
            <a:r>
              <a:rPr lang="cs-CZ" altLang="en-US" sz="1800" b="1">
                <a:solidFill>
                  <a:srgbClr val="FF0000"/>
                </a:solidFill>
              </a:rPr>
              <a:t>kys. askorbová</a:t>
            </a:r>
            <a:r>
              <a:rPr lang="en-US" altLang="en-US" sz="1800" b="1">
                <a:solidFill>
                  <a:srgbClr val="FF0000"/>
                </a:solidFill>
              </a:rPr>
              <a:t> </a:t>
            </a:r>
            <a:r>
              <a:rPr lang="cs-CZ" altLang="en-US" sz="1800" b="1">
                <a:solidFill>
                  <a:srgbClr val="FF0000"/>
                </a:solidFill>
              </a:rPr>
              <a:t>(vitamin C)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GB" altLang="en-US" sz="1800" b="1">
                <a:solidFill>
                  <a:schemeClr val="tx2"/>
                </a:solidFill>
              </a:rPr>
              <a:t> Zdroje “pro-oxidantů” </a:t>
            </a:r>
            <a:r>
              <a:rPr lang="en-GB" altLang="en-US" sz="1800">
                <a:solidFill>
                  <a:schemeClr val="tx1"/>
                </a:solidFill>
              </a:rPr>
              <a:t>(viz dále)</a:t>
            </a:r>
            <a:endParaRPr lang="en-GB" altLang="en-US" sz="1800">
              <a:solidFill>
                <a:schemeClr val="tx2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en-GB" altLang="en-US" sz="1600">
                <a:solidFill>
                  <a:schemeClr val="tx1"/>
                </a:solidFill>
              </a:rPr>
              <a:t> přirozené procesy (metabolismus)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en-GB" altLang="en-US" sz="1600">
                <a:solidFill>
                  <a:schemeClr val="tx1"/>
                </a:solidFill>
              </a:rPr>
              <a:t> záření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en-GB" altLang="en-US" sz="1600">
                <a:solidFill>
                  <a:schemeClr val="tx1"/>
                </a:solidFill>
              </a:rPr>
              <a:t> xenobiotika (přímá reaktivita, reaktivita po aktivaci</a:t>
            </a:r>
            <a:r>
              <a:rPr lang="en-GB" altLang="en-US" sz="1600" b="1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2400" b="1">
                <a:solidFill>
                  <a:srgbClr val="FF3300"/>
                </a:solidFill>
              </a:rPr>
              <a:t>Změny redox potenciálu / oxidativní stres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116740" name="Picture 5" descr="https://encrypted-tbn2.gstatic.com/images?q=tbn:ANd9GcQgt2WMFH5Q29sZCcknGSNXxp2xpH7GR8b23AEFy-2JYUepS9cXf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581525"/>
            <a:ext cx="3281363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304800" y="1023938"/>
            <a:ext cx="86106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200" b="1">
                <a:solidFill>
                  <a:schemeClr val="tx2"/>
                </a:solidFill>
              </a:rPr>
              <a:t>Metabolismus - mitochondrie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2200" i="1">
                <a:solidFill>
                  <a:schemeClr val="tx1"/>
                </a:solidFill>
              </a:rPr>
              <a:t>	</a:t>
            </a:r>
            <a:r>
              <a:rPr lang="en-GB" altLang="en-US" sz="2200" b="1">
                <a:solidFill>
                  <a:schemeClr val="tx1"/>
                </a:solidFill>
              </a:rPr>
              <a:t>kyslík </a:t>
            </a:r>
            <a:r>
              <a:rPr lang="en-GB" altLang="en-US" sz="2200">
                <a:solidFill>
                  <a:schemeClr val="tx1"/>
                </a:solidFill>
              </a:rPr>
              <a:t>= terminální akceptor elektronů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</a:rPr>
              <a:t>		fyziologicky: 	O2 + glukoza </a:t>
            </a:r>
            <a:r>
              <a:rPr lang="en-GB" altLang="en-US" sz="1800">
                <a:solidFill>
                  <a:schemeClr val="tx1"/>
                </a:solidFill>
                <a:sym typeface="Wingdings" panose="05000000000000000000" pitchFamily="2" charset="2"/>
              </a:rPr>
              <a:t> voda + CO2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  <a:sym typeface="Wingdings" panose="05000000000000000000" pitchFamily="2" charset="2"/>
              </a:rPr>
              <a:t>		patologie:	O2  ROS </a:t>
            </a:r>
            <a:r>
              <a:rPr lang="cs-CZ" altLang="en-US" sz="1800" i="1">
                <a:solidFill>
                  <a:schemeClr val="tx1"/>
                </a:solidFill>
              </a:rPr>
              <a:t>(reactive oxygen species)</a:t>
            </a:r>
            <a:endParaRPr lang="en-GB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i="1">
              <a:solidFill>
                <a:schemeClr val="tx1"/>
              </a:solidFill>
            </a:endParaRP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METABOLISMUS a o</a:t>
            </a:r>
            <a:r>
              <a:rPr lang="en-GB" altLang="en-US" sz="2400" b="1">
                <a:solidFill>
                  <a:srgbClr val="FF3300"/>
                </a:solidFill>
              </a:rPr>
              <a:t>xidativní stres 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118788" name="Picture 2" descr="http://cardiovascres.oxfordjournals.org/content/cardiovascres/61/3/461/F1.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141663"/>
            <a:ext cx="57975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9" name="TextovéPole 4"/>
          <p:cNvSpPr txBox="1">
            <a:spLocks noChangeArrowheads="1"/>
          </p:cNvSpPr>
          <p:nvPr/>
        </p:nvSpPr>
        <p:spPr bwMode="auto">
          <a:xfrm>
            <a:off x="254000" y="4437063"/>
            <a:ext cx="28051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</a:rPr>
              <a:t>Hlavní ROS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600">
                <a:solidFill>
                  <a:schemeClr val="tx1"/>
                </a:solidFill>
              </a:rPr>
              <a:t>Superoxid (O</a:t>
            </a:r>
            <a:r>
              <a:rPr lang="en-GB" altLang="en-US" sz="1600" baseline="-25000">
                <a:solidFill>
                  <a:schemeClr val="tx1"/>
                </a:solidFill>
              </a:rPr>
              <a:t>2</a:t>
            </a:r>
            <a:r>
              <a:rPr lang="en-GB" altLang="en-US" sz="1600" baseline="30000">
                <a:solidFill>
                  <a:schemeClr val="tx1"/>
                </a:solidFill>
              </a:rPr>
              <a:t>-</a:t>
            </a:r>
            <a:r>
              <a:rPr lang="en-GB" altLang="en-US" sz="1600">
                <a:solidFill>
                  <a:schemeClr val="tx1"/>
                </a:solidFill>
              </a:rPr>
              <a:t> </a:t>
            </a:r>
            <a:r>
              <a:rPr lang="en-GB" altLang="en-US" sz="1600" b="1" baseline="30000">
                <a:solidFill>
                  <a:schemeClr val="tx1"/>
                </a:solidFill>
              </a:rPr>
              <a:t>.</a:t>
            </a:r>
            <a:r>
              <a:rPr lang="en-GB" altLang="en-US" sz="1600">
                <a:solidFill>
                  <a:schemeClr val="tx1"/>
                </a:solidFill>
              </a:rPr>
              <a:t> )</a:t>
            </a:r>
            <a:endParaRPr lang="en-GB" altLang="en-US" sz="1600" b="1" baseline="300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600">
                <a:solidFill>
                  <a:schemeClr val="tx1"/>
                </a:solidFill>
              </a:rPr>
              <a:t>Peroxid vodíku (H2O2)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GB" altLang="en-US" sz="1600">
                <a:solidFill>
                  <a:srgbClr val="FF0000"/>
                </a:solidFill>
              </a:rPr>
              <a:t>Hydroxylový radikál (OH </a:t>
            </a:r>
            <a:r>
              <a:rPr lang="en-GB" altLang="en-US" sz="1600" b="1" baseline="30000">
                <a:solidFill>
                  <a:srgbClr val="FF0000"/>
                </a:solidFill>
              </a:rPr>
              <a:t>.</a:t>
            </a:r>
            <a:r>
              <a:rPr lang="en-GB" altLang="en-US" sz="1600">
                <a:solidFill>
                  <a:srgbClr val="FF0000"/>
                </a:solidFill>
              </a:rPr>
              <a:t> ) </a:t>
            </a:r>
            <a:r>
              <a:rPr lang="en-GB" altLang="en-US" sz="1600">
                <a:solidFill>
                  <a:schemeClr val="tx1"/>
                </a:solidFill>
              </a:rPr>
              <a:t/>
            </a:r>
            <a:br>
              <a:rPr lang="en-GB" altLang="en-US" sz="1600">
                <a:solidFill>
                  <a:schemeClr val="tx1"/>
                </a:solidFill>
              </a:rPr>
            </a:br>
            <a:r>
              <a:rPr lang="en-GB" altLang="en-US" sz="1600">
                <a:solidFill>
                  <a:schemeClr val="tx1"/>
                </a:solidFill>
              </a:rPr>
              <a:t>   </a:t>
            </a:r>
            <a:r>
              <a:rPr lang="en-GB" altLang="en-US" sz="1600">
                <a:solidFill>
                  <a:schemeClr val="tx1"/>
                </a:solidFill>
                <a:sym typeface="Wingdings" panose="05000000000000000000" pitchFamily="2" charset="2"/>
              </a:rPr>
              <a:t> poškození molekul</a:t>
            </a:r>
            <a:endParaRPr lang="en-GB" altLang="en-US" sz="16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</a:pPr>
            <a:endParaRPr lang="en-GB" altLang="en-US" sz="1600">
              <a:solidFill>
                <a:schemeClr val="tx1"/>
              </a:solidFill>
            </a:endParaRPr>
          </a:p>
        </p:txBody>
      </p:sp>
      <p:cxnSp>
        <p:nvCxnSpPr>
          <p:cNvPr id="7" name="Přímá spojovací šipka 6"/>
          <p:cNvCxnSpPr/>
          <p:nvPr/>
        </p:nvCxnSpPr>
        <p:spPr>
          <a:xfrm>
            <a:off x="2700338" y="5661025"/>
            <a:ext cx="28797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179388" y="333375"/>
            <a:ext cx="651827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000" b="1" dirty="0">
                <a:latin typeface="+mj-lt"/>
                <a:cs typeface="Arial" charset="0"/>
              </a:rPr>
              <a:t>Respirační řetězec v mitochondriích</a:t>
            </a:r>
          </a:p>
          <a:p>
            <a:pPr>
              <a:buFontTx/>
              <a:buChar char="-"/>
              <a:defRPr/>
            </a:pPr>
            <a:r>
              <a:rPr lang="cs-CZ" sz="2000" dirty="0">
                <a:latin typeface="+mj-lt"/>
                <a:cs typeface="Arial" charset="0"/>
              </a:rPr>
              <a:t> zdroj elektronů </a:t>
            </a:r>
            <a:r>
              <a:rPr lang="cs-CZ" sz="2000" dirty="0">
                <a:latin typeface="+mj-lt"/>
                <a:cs typeface="Arial" charset="0"/>
                <a:sym typeface="Wingdings" pitchFamily="2" charset="2"/>
              </a:rPr>
              <a:t></a:t>
            </a:r>
            <a:r>
              <a:rPr lang="en-US" sz="2000" dirty="0">
                <a:latin typeface="+mj-lt"/>
                <a:cs typeface="Arial" charset="0"/>
                <a:sym typeface="Wingdings" pitchFamily="2" charset="2"/>
              </a:rPr>
              <a:t> </a:t>
            </a:r>
            <a:r>
              <a:rPr lang="cs-CZ" sz="2000" dirty="0">
                <a:latin typeface="+mj-lt"/>
                <a:cs typeface="Arial" charset="0"/>
              </a:rPr>
              <a:t>zdroj ROS</a:t>
            </a:r>
          </a:p>
          <a:p>
            <a:pPr>
              <a:buFontTx/>
              <a:buChar char="-"/>
              <a:defRPr/>
            </a:pPr>
            <a:endParaRPr lang="cs-CZ" sz="2000" dirty="0">
              <a:latin typeface="+mj-lt"/>
              <a:cs typeface="Arial" charset="0"/>
            </a:endParaRPr>
          </a:p>
        </p:txBody>
      </p:sp>
      <p:pic>
        <p:nvPicPr>
          <p:cNvPr id="120835" name="Picture 2" descr="http://www.qub.ac.uk/schools/SchoolofBiologicalSciences/People/DrAGalkin/Research/Image1,172487,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71532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304800" y="644525"/>
            <a:ext cx="8610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Ionizující záření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2"/>
                </a:solidFill>
              </a:rPr>
              <a:t>	</a:t>
            </a:r>
            <a:r>
              <a:rPr lang="cs-CZ" altLang="en-US" sz="180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 b="1">
                <a:solidFill>
                  <a:schemeClr val="tx2"/>
                </a:solidFill>
              </a:rPr>
              <a:t>reakce s vodou v buňkách </a:t>
            </a:r>
            <a:br>
              <a:rPr lang="cs-CZ" altLang="en-US" sz="1800" b="1">
                <a:solidFill>
                  <a:schemeClr val="tx2"/>
                </a:solidFill>
              </a:rPr>
            </a:br>
            <a:r>
              <a:rPr lang="cs-CZ" altLang="en-US" sz="1800" b="1">
                <a:solidFill>
                  <a:srgbClr val="FF0000"/>
                </a:solidFill>
              </a:rPr>
              <a:t>	</a:t>
            </a:r>
            <a:r>
              <a:rPr lang="cs-CZ" altLang="en-US" sz="1800" b="1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b="1">
                <a:solidFill>
                  <a:srgbClr val="FF0000"/>
                </a:solidFill>
                <a:sym typeface="Wingdings" panose="05000000000000000000" pitchFamily="2" charset="2"/>
              </a:rPr>
              <a:t> produkce ROS</a:t>
            </a:r>
            <a:r>
              <a:rPr lang="cs-CZ" altLang="en-US" sz="1800" b="1">
                <a:solidFill>
                  <a:srgbClr val="FF0000"/>
                </a:solidFill>
                <a:sym typeface="Wingdings" panose="05000000000000000000" pitchFamily="2" charset="2"/>
              </a:rPr>
              <a:t> (OH-radikál)</a:t>
            </a:r>
            <a:r>
              <a:rPr lang="cs-CZ" altLang="en-US" sz="1800" b="1">
                <a:solidFill>
                  <a:schemeClr val="tx2"/>
                </a:solidFill>
              </a:rPr>
              <a:t/>
            </a:r>
            <a:br>
              <a:rPr lang="cs-CZ" altLang="en-US" sz="1800" b="1">
                <a:solidFill>
                  <a:schemeClr val="tx2"/>
                </a:solidFill>
              </a:rPr>
            </a:br>
            <a:r>
              <a:rPr lang="cs-CZ" altLang="en-US" sz="1800" b="1" i="1">
                <a:solidFill>
                  <a:srgbClr val="FF0000"/>
                </a:solidFill>
              </a:rPr>
              <a:t>		</a:t>
            </a:r>
            <a:r>
              <a:rPr lang="cs-CZ" altLang="en-US" sz="1800" i="1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i="1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 i="1">
                <a:solidFill>
                  <a:schemeClr val="tx1"/>
                </a:solidFill>
                <a:sym typeface="Wingdings" panose="05000000000000000000" pitchFamily="2" charset="2"/>
              </a:rPr>
              <a:t>základní mechanismus toxicity způsobené zářením !</a:t>
            </a: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Další zdroje „oxidantů“ v buňce - záření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122884" name="Picture 10" descr="http://www.frontiersin.org/files/Articles/22593/fphar-03-00094-HTML/image_m/fphar-03-00094-g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36825"/>
            <a:ext cx="7843837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304800" y="965200"/>
            <a:ext cx="8610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1800">
                <a:solidFill>
                  <a:schemeClr val="tx1"/>
                </a:solidFill>
              </a:rPr>
              <a:t> </a:t>
            </a:r>
            <a:r>
              <a:rPr lang="en-US" altLang="en-US" sz="1800" b="1">
                <a:solidFill>
                  <a:schemeClr val="tx1"/>
                </a:solidFill>
              </a:rPr>
              <a:t>p</a:t>
            </a:r>
            <a:r>
              <a:rPr lang="en-GB" altLang="en-US" sz="1800" b="1">
                <a:solidFill>
                  <a:schemeClr val="tx1"/>
                </a:solidFill>
              </a:rPr>
              <a:t>římo </a:t>
            </a:r>
            <a:r>
              <a:rPr lang="en-US" altLang="en-US" sz="1800" b="1">
                <a:solidFill>
                  <a:schemeClr val="tx1"/>
                </a:solidFill>
              </a:rPr>
              <a:t>r</a:t>
            </a:r>
            <a:r>
              <a:rPr lang="cs-CZ" altLang="en-US" sz="1800" b="1">
                <a:solidFill>
                  <a:schemeClr val="tx1"/>
                </a:solidFill>
              </a:rPr>
              <a:t>eaktivní látky </a:t>
            </a:r>
            <a:r>
              <a:rPr lang="cs-CZ" altLang="en-US" sz="1800">
                <a:solidFill>
                  <a:schemeClr val="tx1"/>
                </a:solidFill>
              </a:rPr>
              <a:t>(</a:t>
            </a:r>
            <a:r>
              <a:rPr lang="en-GB" altLang="en-US" sz="1800">
                <a:solidFill>
                  <a:schemeClr val="tx1"/>
                </a:solidFill>
              </a:rPr>
              <a:t>např. </a:t>
            </a:r>
            <a:r>
              <a:rPr lang="cs-CZ" altLang="en-US" sz="1800">
                <a:solidFill>
                  <a:schemeClr val="tx1"/>
                </a:solidFill>
              </a:rPr>
              <a:t>epoxidy </a:t>
            </a:r>
            <a:r>
              <a:rPr lang="en-GB" altLang="en-US" sz="1800">
                <a:solidFill>
                  <a:schemeClr val="tx1"/>
                </a:solidFill>
              </a:rPr>
              <a:t>a další </a:t>
            </a:r>
            <a:r>
              <a:rPr lang="cs-CZ" altLang="en-US" sz="1800">
                <a:solidFill>
                  <a:schemeClr val="tx1"/>
                </a:solidFill>
              </a:rPr>
              <a:t>…)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GB" altLang="en-US" sz="1800">
                <a:solidFill>
                  <a:schemeClr val="tx1"/>
                </a:solidFill>
              </a:rPr>
              <a:t> </a:t>
            </a:r>
            <a:r>
              <a:rPr lang="cs-CZ" altLang="en-US" sz="1800" b="1">
                <a:solidFill>
                  <a:schemeClr val="tx1"/>
                </a:solidFill>
              </a:rPr>
              <a:t>metabolity </a:t>
            </a:r>
            <a:r>
              <a:rPr lang="cs-CZ" altLang="en-US" sz="1800">
                <a:solidFill>
                  <a:schemeClr val="tx1"/>
                </a:solidFill>
              </a:rPr>
              <a:t>vznikající při transformacích </a:t>
            </a:r>
            <a:r>
              <a:rPr lang="en-GB" altLang="en-US" sz="1800">
                <a:solidFill>
                  <a:schemeClr val="tx1"/>
                </a:solidFill>
              </a:rPr>
              <a:t>a </a:t>
            </a:r>
            <a:r>
              <a:rPr lang="cs-CZ" altLang="en-US" sz="1800">
                <a:solidFill>
                  <a:schemeClr val="tx1"/>
                </a:solidFill>
              </a:rPr>
              <a:t>detoxifikaci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2"/>
                </a:solidFill>
              </a:rPr>
              <a:t>	</a:t>
            </a:r>
            <a:r>
              <a:rPr lang="en-GB" altLang="en-US" sz="180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GB" altLang="en-US" sz="1800">
                <a:solidFill>
                  <a:schemeClr val="tx2"/>
                </a:solidFill>
              </a:rPr>
              <a:t>Reakce s “antioxidanty” </a:t>
            </a:r>
            <a:r>
              <a:rPr lang="en-GB" altLang="en-US" sz="1800">
                <a:solidFill>
                  <a:schemeClr val="tx2"/>
                </a:solidFill>
                <a:sym typeface="Wingdings" panose="05000000000000000000" pitchFamily="2" charset="2"/>
              </a:rPr>
              <a:t> narušení redox rovnováhy</a:t>
            </a:r>
            <a:endParaRPr lang="cs-CZ" altLang="en-US" sz="180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1800" b="1">
                <a:solidFill>
                  <a:schemeClr val="tx1"/>
                </a:solidFill>
              </a:rPr>
              <a:t>toxické kovy </a:t>
            </a:r>
            <a:r>
              <a:rPr lang="cs-CZ" altLang="en-US" sz="1800">
                <a:solidFill>
                  <a:schemeClr val="tx1"/>
                </a:solidFill>
              </a:rPr>
              <a:t>(Fentonova reakce – katalýza rozkladu H2O2 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>
                <a:solidFill>
                  <a:schemeClr val="tx1"/>
                </a:solidFill>
                <a:sym typeface="Wingdings" panose="05000000000000000000" pitchFamily="2" charset="2"/>
              </a:rPr>
              <a:t> OH*</a:t>
            </a:r>
            <a:r>
              <a:rPr lang="en-GB" altLang="en-US" sz="180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1800" b="1">
                <a:solidFill>
                  <a:schemeClr val="tx1"/>
                </a:solidFill>
              </a:rPr>
              <a:t>redoxní cyklátory </a:t>
            </a:r>
            <a:r>
              <a:rPr lang="cs-CZ" altLang="en-US" sz="1800">
                <a:solidFill>
                  <a:schemeClr val="tx1"/>
                </a:solidFill>
              </a:rPr>
              <a:t>– např. </a:t>
            </a:r>
            <a:r>
              <a:rPr lang="en-GB" altLang="en-US" sz="1800">
                <a:solidFill>
                  <a:schemeClr val="tx1"/>
                </a:solidFill>
              </a:rPr>
              <a:t>c</a:t>
            </a:r>
            <a:r>
              <a:rPr lang="cs-CZ" altLang="en-US" sz="1800">
                <a:solidFill>
                  <a:schemeClr val="tx1"/>
                </a:solidFill>
              </a:rPr>
              <a:t>hinony</a:t>
            </a:r>
          </a:p>
          <a:p>
            <a:pPr lvl="2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en-GB" altLang="en-US" sz="1800">
                <a:solidFill>
                  <a:schemeClr val="tx2"/>
                </a:solidFill>
                <a:sym typeface="Wingdings" panose="05000000000000000000" pitchFamily="2" charset="2"/>
              </a:rPr>
              <a:t>Indukce radikálů (viz příklad dole: kovy  ROS)</a:t>
            </a: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2400" b="1">
                <a:solidFill>
                  <a:srgbClr val="FF3300"/>
                </a:solidFill>
              </a:rPr>
              <a:t>XENOBIOTIKA A OXIDAČNÍ STRES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124932" name="Picture 2" descr="http://ars.els-cdn.com/content/image/1-s2.0-S0891584902007797-gr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3190875"/>
            <a:ext cx="6265863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04800" y="333375"/>
            <a:ext cx="8610600" cy="66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rgbClr val="FF0000"/>
                </a:solidFill>
              </a:rPr>
              <a:t>Toxikodynamika</a:t>
            </a:r>
            <a:br>
              <a:rPr lang="cs-CZ" altLang="en-US" sz="2200" b="1">
                <a:solidFill>
                  <a:srgbClr val="FF0000"/>
                </a:solidFill>
              </a:rPr>
            </a:br>
            <a:r>
              <a:rPr lang="cs-CZ" altLang="en-US" sz="2200" i="1">
                <a:solidFill>
                  <a:schemeClr val="tx1"/>
                </a:solidFill>
              </a:rPr>
              <a:t>vychází z propracované „farmakodynamiky“ a přejímá její koncepty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i="1">
                <a:solidFill>
                  <a:schemeClr val="tx1"/>
                </a:solidFill>
              </a:rPr>
              <a:t>popisuje procesy na molekulární úrovni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V místě kontaktu toxikantu s cílovým místem („receptorem“) dochází k interakci </a:t>
            </a:r>
            <a:r>
              <a:rPr lang="cs-CZ" altLang="en-US" sz="2200" b="1">
                <a:solidFill>
                  <a:schemeClr val="tx2"/>
                </a:solidFill>
              </a:rPr>
              <a:t>toxikant-receptor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2"/>
                </a:solidFill>
              </a:rPr>
              <a:t>Interakce mezi dvěma chemickými látkami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 u="sng">
                <a:solidFill>
                  <a:schemeClr val="tx1"/>
                </a:solidFill>
              </a:rPr>
              <a:t>Cílové struktury = základní makromolekuly: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Proteiny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	STRUKTURNÍ (tubulin apod.)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	ENZYMY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	TRANSPORTÉRY (v membráně, hemoglobin)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	PROTEINOVÉ RECEPTORY </a:t>
            </a:r>
            <a:br>
              <a:rPr lang="cs-CZ" altLang="en-US" sz="1600">
                <a:solidFill>
                  <a:schemeClr val="tx1"/>
                </a:solidFill>
              </a:rPr>
            </a:br>
            <a:r>
              <a:rPr lang="cs-CZ" altLang="en-US" sz="1600">
                <a:solidFill>
                  <a:schemeClr val="tx1"/>
                </a:solidFill>
              </a:rPr>
              <a:t>	(v membráně i v cytoplasmě)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Nukleové kyseliny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Fosfolipidy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(Sacharidy)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</p:txBody>
      </p:sp>
      <p:pic>
        <p:nvPicPr>
          <p:cNvPr id="16387" name="Picture 27" descr="http://www.orko.cz/Varia/Pro%20Katku/Campbell%20obr%E1zky/07_Art_for_Students/07_09-MembProteinFunction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57563"/>
            <a:ext cx="342106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ovéPole 26"/>
          <p:cNvSpPr txBox="1">
            <a:spLocks noChangeArrowheads="1"/>
          </p:cNvSpPr>
          <p:nvPr/>
        </p:nvSpPr>
        <p:spPr bwMode="auto">
          <a:xfrm>
            <a:off x="6156325" y="2781300"/>
            <a:ext cx="2522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200">
                <a:solidFill>
                  <a:schemeClr val="tx1"/>
                </a:solidFill>
              </a:rPr>
              <a:t>Ilustrace –příklady funkcí proteinů </a:t>
            </a:r>
            <a:br>
              <a:rPr lang="cs-CZ" altLang="en-US" sz="1200">
                <a:solidFill>
                  <a:schemeClr val="tx1"/>
                </a:solidFill>
              </a:rPr>
            </a:br>
            <a:r>
              <a:rPr lang="cs-CZ" altLang="en-US" sz="1200">
                <a:solidFill>
                  <a:schemeClr val="tx1"/>
                </a:solidFill>
              </a:rPr>
              <a:t>(jen membránové)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304800" y="314325"/>
            <a:ext cx="8610600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0000"/>
                </a:solidFill>
              </a:rPr>
              <a:t>Oxidativní stre</a:t>
            </a:r>
            <a:r>
              <a:rPr lang="en-US" altLang="en-US" sz="2400" b="1">
                <a:solidFill>
                  <a:srgbClr val="FF0000"/>
                </a:solidFill>
              </a:rPr>
              <a:t>s </a:t>
            </a:r>
            <a:r>
              <a:rPr lang="cs-CZ" altLang="en-US" sz="2400" b="1">
                <a:solidFill>
                  <a:srgbClr val="FF0000"/>
                </a:solidFill>
              </a:rPr>
              <a:t>= narušení rovnováhy oxidanty/antioxidanty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3000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3000">
                <a:solidFill>
                  <a:schemeClr val="tx1"/>
                </a:solidFill>
              </a:rPr>
              <a:t>Oxidační stres vzniká:</a:t>
            </a:r>
            <a:br>
              <a:rPr lang="cs-CZ" altLang="en-US" sz="3000">
                <a:solidFill>
                  <a:schemeClr val="tx1"/>
                </a:solidFill>
              </a:rPr>
            </a:br>
            <a:endParaRPr lang="cs-CZ" altLang="en-US" sz="3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en-US" altLang="en-US" sz="2200">
                <a:solidFill>
                  <a:schemeClr val="tx1"/>
                </a:solidFill>
              </a:rPr>
              <a:t> </a:t>
            </a:r>
            <a:r>
              <a:rPr lang="cs-CZ" altLang="en-US" sz="2200">
                <a:solidFill>
                  <a:schemeClr val="tx2"/>
                </a:solidFill>
              </a:rPr>
              <a:t>Zvýšení</a:t>
            </a:r>
            <a:r>
              <a:rPr lang="en-US" altLang="en-US" sz="2200">
                <a:solidFill>
                  <a:schemeClr val="tx2"/>
                </a:solidFill>
              </a:rPr>
              <a:t>m</a:t>
            </a:r>
            <a:r>
              <a:rPr lang="cs-CZ" altLang="en-US" sz="2200">
                <a:solidFill>
                  <a:schemeClr val="tx2"/>
                </a:solidFill>
              </a:rPr>
              <a:t> koncentrací oxidantů</a:t>
            </a:r>
            <a:r>
              <a:rPr lang="en-US" altLang="en-US" sz="2200">
                <a:solidFill>
                  <a:schemeClr val="tx2"/>
                </a:solidFill>
              </a:rPr>
              <a:t/>
            </a:r>
            <a:br>
              <a:rPr lang="en-US" altLang="en-US" sz="2200">
                <a:solidFill>
                  <a:schemeClr val="tx2"/>
                </a:solidFill>
              </a:rPr>
            </a:br>
            <a:r>
              <a:rPr lang="cs-CZ" altLang="en-US" sz="2200">
                <a:solidFill>
                  <a:schemeClr val="tx2"/>
                </a:solidFill>
              </a:rPr>
              <a:t> </a:t>
            </a:r>
            <a:r>
              <a:rPr lang="en-US" altLang="en-US" sz="2200">
                <a:solidFill>
                  <a:schemeClr val="tx2"/>
                </a:solidFill>
              </a:rPr>
              <a:t>a/nebo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en-US" altLang="en-US" sz="2200">
                <a:solidFill>
                  <a:schemeClr val="tx1"/>
                </a:solidFill>
              </a:rPr>
              <a:t> </a:t>
            </a:r>
            <a:r>
              <a:rPr lang="en-US" altLang="en-US" sz="2200">
                <a:solidFill>
                  <a:schemeClr val="tx2"/>
                </a:solidFill>
              </a:rPr>
              <a:t>Odstran</a:t>
            </a:r>
            <a:r>
              <a:rPr lang="cs-CZ" altLang="en-US" sz="2200">
                <a:solidFill>
                  <a:schemeClr val="tx2"/>
                </a:solidFill>
              </a:rPr>
              <a:t>ěním antioxidantů</a:t>
            </a: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endParaRPr lang="cs-CZ" altLang="en-US" sz="2200" b="1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- velmi obecný mechanismus vyvolaný toxickými látkami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</a:t>
            </a:r>
            <a:r>
              <a:rPr lang="cs-CZ" altLang="en-US" sz="2200" i="1">
                <a:solidFill>
                  <a:schemeClr val="tx1"/>
                </a:solidFill>
              </a:rPr>
              <a:t>- </a:t>
            </a:r>
            <a:r>
              <a:rPr lang="cs-CZ" altLang="en-US" sz="2200">
                <a:solidFill>
                  <a:schemeClr val="tx1"/>
                </a:solidFill>
              </a:rPr>
              <a:t>důsledky: chronické efekty – </a:t>
            </a:r>
            <a:r>
              <a:rPr lang="cs-CZ" altLang="en-US" sz="2200">
                <a:solidFill>
                  <a:srgbClr val="FF0000"/>
                </a:solidFill>
              </a:rPr>
              <a:t>nemoci, rakovina, stárnutí </a:t>
            </a:r>
            <a:r>
              <a:rPr lang="cs-CZ" altLang="en-US" sz="2200">
                <a:solidFill>
                  <a:schemeClr val="tx1"/>
                </a:solidFill>
              </a:rPr>
              <a:t>...</a:t>
            </a:r>
            <a:endParaRPr lang="cs-CZ" altLang="en-US" sz="18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i="1">
                <a:solidFill>
                  <a:schemeClr val="tx1"/>
                </a:solidFill>
              </a:rPr>
              <a:t>Pozn: Druhý extrém narušení rovnováhy: </a:t>
            </a:r>
            <a:br>
              <a:rPr lang="cs-CZ" altLang="en-US" sz="1600" i="1">
                <a:solidFill>
                  <a:schemeClr val="tx1"/>
                </a:solidFill>
              </a:rPr>
            </a:br>
            <a:r>
              <a:rPr lang="cs-CZ" altLang="en-US" sz="1600" b="1" i="1">
                <a:solidFill>
                  <a:schemeClr val="tx1"/>
                </a:solidFill>
              </a:rPr>
              <a:t>? Snížení koncentrací oxidantů </a:t>
            </a:r>
            <a:r>
              <a:rPr lang="cs-CZ" altLang="en-US" sz="1600" i="1">
                <a:solidFill>
                  <a:schemeClr val="tx1"/>
                </a:solidFill>
              </a:rPr>
              <a:t>- málo prostudováno (anoxie - častý stav v nádorech)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i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49713"/>
            <a:ext cx="43561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7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5888"/>
            <a:ext cx="54356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8" name="Text Box 5"/>
          <p:cNvSpPr txBox="1">
            <a:spLocks noChangeArrowheads="1"/>
          </p:cNvSpPr>
          <p:nvPr/>
        </p:nvSpPr>
        <p:spPr bwMode="auto">
          <a:xfrm>
            <a:off x="6084888" y="692150"/>
            <a:ext cx="2833687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1"/>
                </a:solidFill>
              </a:rPr>
              <a:t>ROS a o</a:t>
            </a:r>
            <a:r>
              <a:rPr lang="cs-CZ" altLang="en-US" sz="1800" b="1">
                <a:solidFill>
                  <a:schemeClr val="tx1"/>
                </a:solidFill>
              </a:rPr>
              <a:t>xidace</a:t>
            </a:r>
            <a:r>
              <a:rPr lang="en-GB" altLang="en-US" sz="1800" b="1">
                <a:solidFill>
                  <a:schemeClr val="tx1"/>
                </a:solidFill>
              </a:rPr>
              <a:t/>
            </a:r>
            <a:br>
              <a:rPr lang="en-GB" altLang="en-US" sz="1800" b="1">
                <a:solidFill>
                  <a:schemeClr val="tx1"/>
                </a:solidFill>
              </a:rPr>
            </a:br>
            <a:r>
              <a:rPr lang="en-GB" altLang="en-US" sz="1800" b="1">
                <a:solidFill>
                  <a:schemeClr val="tx1"/>
                </a:solidFill>
              </a:rPr>
              <a:t>na molekulární úrovni</a:t>
            </a:r>
            <a:endParaRPr lang="cs-CZ" altLang="en-US" sz="1800" b="1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1"/>
                </a:solidFill>
              </a:rPr>
              <a:t> DNA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1"/>
                </a:solidFill>
              </a:rPr>
              <a:t> proteiny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1"/>
                </a:solidFill>
              </a:rPr>
              <a:t> fosfolipidy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1"/>
                </a:solidFill>
              </a:rPr>
              <a:t>Důsledky:</a:t>
            </a:r>
            <a:endParaRPr lang="cs-CZ" altLang="en-US" sz="1800" b="1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>
                <a:solidFill>
                  <a:schemeClr val="tx1"/>
                </a:solidFill>
                <a:sym typeface="Wingdings" panose="05000000000000000000" pitchFamily="2" charset="2"/>
              </a:rPr>
              <a:t> Přímá toxicita, stárnutí,</a:t>
            </a:r>
            <a:br>
              <a:rPr lang="en-US" altLang="en-US" sz="180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altLang="en-US" sz="1800">
                <a:solidFill>
                  <a:schemeClr val="tx1"/>
                </a:solidFill>
                <a:sym typeface="Wingdings" panose="05000000000000000000" pitchFamily="2" charset="2"/>
              </a:rPr>
              <a:t>     nemoci</a:t>
            </a:r>
            <a:endParaRPr lang="cs-CZ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304800" y="2349500"/>
            <a:ext cx="8610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1" dirty="0">
                <a:solidFill>
                  <a:srgbClr val="FF3300"/>
                </a:solidFill>
              </a:rPr>
              <a:t>Další specifické mechanismy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500" b="1" dirty="0">
              <a:solidFill>
                <a:srgbClr val="FF3300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</a:pPr>
            <a:r>
              <a:rPr lang="en-GB" altLang="en-US" sz="2800" dirty="0">
                <a:solidFill>
                  <a:srgbClr val="FF3300"/>
                </a:solidFill>
                <a:sym typeface="Wingdings" panose="05000000000000000000" pitchFamily="2" charset="2"/>
              </a:rPr>
              <a:t> </a:t>
            </a:r>
            <a:r>
              <a:rPr lang="en-GB" altLang="en-US" sz="2800" dirty="0" err="1">
                <a:solidFill>
                  <a:srgbClr val="FF3300"/>
                </a:solidFill>
                <a:sym typeface="Wingdings" panose="05000000000000000000" pitchFamily="2" charset="2"/>
              </a:rPr>
              <a:t>i</a:t>
            </a:r>
            <a:r>
              <a:rPr lang="cs-CZ" altLang="en-US" sz="2800" dirty="0" err="1">
                <a:solidFill>
                  <a:srgbClr val="FF3300"/>
                </a:solidFill>
                <a:sym typeface="Wingdings" panose="05000000000000000000" pitchFamily="2" charset="2"/>
              </a:rPr>
              <a:t>ntrace</a:t>
            </a:r>
            <a:r>
              <a:rPr lang="en-GB" altLang="en-US" sz="2800" dirty="0">
                <a:solidFill>
                  <a:srgbClr val="FF3300"/>
                </a:solidFill>
                <a:sym typeface="Wingdings" panose="05000000000000000000" pitchFamily="2" charset="2"/>
              </a:rPr>
              <a:t>l</a:t>
            </a:r>
            <a:r>
              <a:rPr lang="cs-CZ" altLang="en-US" sz="2800" dirty="0" err="1">
                <a:solidFill>
                  <a:srgbClr val="FF3300"/>
                </a:solidFill>
                <a:sym typeface="Wingdings" panose="05000000000000000000" pitchFamily="2" charset="2"/>
              </a:rPr>
              <a:t>ulární</a:t>
            </a:r>
            <a:r>
              <a:rPr lang="cs-CZ" altLang="en-US" sz="2800" dirty="0">
                <a:solidFill>
                  <a:srgbClr val="FF3300"/>
                </a:solidFill>
                <a:sym typeface="Wingdings" panose="05000000000000000000" pitchFamily="2" charset="2"/>
              </a:rPr>
              <a:t> receptory</a:t>
            </a:r>
            <a:endParaRPr lang="en-US" altLang="en-US" sz="2800" dirty="0">
              <a:solidFill>
                <a:srgbClr val="FF3300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</a:pPr>
            <a:r>
              <a:rPr lang="en-GB" altLang="en-US" sz="2800" dirty="0">
                <a:solidFill>
                  <a:srgbClr val="FF3300"/>
                </a:solidFill>
                <a:sym typeface="Wingdings" panose="05000000000000000000" pitchFamily="2" charset="2"/>
              </a:rPr>
              <a:t> </a:t>
            </a:r>
            <a:r>
              <a:rPr lang="en-GB" altLang="en-US" sz="2800" dirty="0" err="1">
                <a:solidFill>
                  <a:srgbClr val="FF3300"/>
                </a:solidFill>
                <a:sym typeface="Wingdings" panose="05000000000000000000" pitchFamily="2" charset="2"/>
              </a:rPr>
              <a:t>specifické</a:t>
            </a:r>
            <a:r>
              <a:rPr lang="en-GB" altLang="en-US" sz="2800" dirty="0">
                <a:solidFill>
                  <a:srgbClr val="FF3300"/>
                </a:solidFill>
                <a:sym typeface="Wingdings" panose="05000000000000000000" pitchFamily="2" charset="2"/>
              </a:rPr>
              <a:t> </a:t>
            </a:r>
            <a:r>
              <a:rPr lang="en-GB" altLang="en-US" sz="2800">
                <a:solidFill>
                  <a:srgbClr val="FF3300"/>
                </a:solidFill>
                <a:sym typeface="Wingdings" panose="05000000000000000000" pitchFamily="2" charset="2"/>
              </a:rPr>
              <a:t>modulace</a:t>
            </a:r>
            <a:r>
              <a:rPr lang="en-GB" altLang="en-US" sz="2800" dirty="0">
                <a:solidFill>
                  <a:srgbClr val="FF3300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800" dirty="0">
                <a:solidFill>
                  <a:srgbClr val="FF3300"/>
                </a:solidFill>
                <a:sym typeface="Wingdings" panose="05000000000000000000" pitchFamily="2" charset="2"/>
              </a:rPr>
              <a:t>gradientů na membránách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800" dirty="0">
              <a:solidFill>
                <a:srgbClr val="FF3300"/>
              </a:solidFill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334184" y="1073944"/>
            <a:ext cx="8610600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Interakce chemických látek s receptory pro přirozené ligandy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= reakce </a:t>
            </a:r>
            <a:r>
              <a:rPr lang="cs-CZ" altLang="en-US" sz="2200" b="1">
                <a:solidFill>
                  <a:srgbClr val="FF0000"/>
                </a:solidFill>
              </a:rPr>
              <a:t>s proteinovými receptory</a:t>
            </a:r>
            <a:endParaRPr lang="en-US" altLang="en-US" sz="2200" b="1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accent2"/>
                </a:solidFill>
              </a:rPr>
              <a:t>PROTEINOVÉ RECEPTORY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A) Membránové receptory </a:t>
            </a:r>
            <a:r>
              <a:rPr lang="cs-CZ" altLang="en-US" sz="2200" i="1">
                <a:solidFill>
                  <a:schemeClr val="tx1"/>
                </a:solidFill>
              </a:rPr>
              <a:t>– menší význam v ekotoxicitě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000">
                <a:solidFill>
                  <a:schemeClr val="tx1"/>
                </a:solidFill>
              </a:rPr>
              <a:t> přirozené ligandy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1"/>
                </a:solidFill>
              </a:rPr>
              <a:t> velké hormony (inzulin): 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	menší význam toxických látek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- malé signální molekuly (neurotransmittery): 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	</a:t>
            </a:r>
            <a:r>
              <a:rPr lang="cs-CZ" altLang="en-US" sz="1800" i="1">
                <a:solidFill>
                  <a:schemeClr val="tx1"/>
                </a:solidFill>
              </a:rPr>
              <a:t>strukturně blízké malým mk toxikantů</a:t>
            </a:r>
            <a:r>
              <a:rPr lang="en-GB" altLang="en-US" sz="1800" i="1">
                <a:solidFill>
                  <a:schemeClr val="tx1"/>
                </a:solidFill>
              </a:rPr>
              <a:t/>
            </a:r>
            <a:br>
              <a:rPr lang="en-GB" altLang="en-US" sz="1800" i="1">
                <a:solidFill>
                  <a:schemeClr val="tx1"/>
                </a:solidFill>
              </a:rPr>
            </a:br>
            <a:r>
              <a:rPr lang="en-GB" altLang="en-US" sz="1800" i="1">
                <a:solidFill>
                  <a:schemeClr val="tx1"/>
                </a:solidFill>
              </a:rPr>
              <a:t>	(spíše farmakologie)</a:t>
            </a:r>
            <a:endParaRPr lang="cs-CZ" altLang="en-US" sz="1800" i="1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rgbClr val="FF0000"/>
                </a:solidFill>
              </a:rPr>
              <a:t>B) Intracelulární receptory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Velký význam v ekotoxicitě</a:t>
            </a:r>
            <a:br>
              <a:rPr lang="cs-CZ" altLang="en-US" sz="1800" b="1">
                <a:solidFill>
                  <a:srgbClr val="FF0000"/>
                </a:solidFill>
              </a:rPr>
            </a:br>
            <a:r>
              <a:rPr lang="cs-CZ" altLang="en-US" sz="1800" b="1">
                <a:solidFill>
                  <a:srgbClr val="FF0000"/>
                </a:solidFill>
              </a:rPr>
              <a:t>	</a:t>
            </a:r>
            <a:r>
              <a:rPr lang="cs-CZ" altLang="en-US" sz="1800" b="1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b="1">
                <a:solidFill>
                  <a:srgbClr val="FF0000"/>
                </a:solidFill>
                <a:sym typeface="Wingdings" panose="05000000000000000000" pitchFamily="2" charset="2"/>
              </a:rPr>
              <a:t> viz </a:t>
            </a:r>
            <a:r>
              <a:rPr lang="cs-CZ" altLang="en-US" sz="1800" b="1">
                <a:solidFill>
                  <a:srgbClr val="FF0000"/>
                </a:solidFill>
              </a:rPr>
              <a:t>dále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b="1">
              <a:solidFill>
                <a:schemeClr val="tx1"/>
              </a:solidFill>
            </a:endParaRP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800" b="1">
                <a:solidFill>
                  <a:schemeClr val="tx2"/>
                </a:solidFill>
              </a:rPr>
              <a:t>Kompetice toxických látek s přirozenými ligandy</a:t>
            </a:r>
          </a:p>
        </p:txBody>
      </p:sp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51263"/>
            <a:ext cx="4140200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Šipka doprava 1"/>
          <p:cNvSpPr/>
          <p:nvPr/>
        </p:nvSpPr>
        <p:spPr>
          <a:xfrm rot="1694405">
            <a:off x="4804549" y="3341462"/>
            <a:ext cx="1030452" cy="329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>
            <a:spLocks noChangeArrowheads="1"/>
          </p:cNvSpPr>
          <p:nvPr/>
        </p:nvSpPr>
        <p:spPr bwMode="auto">
          <a:xfrm>
            <a:off x="323850" y="404813"/>
            <a:ext cx="8610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800" b="1">
                <a:solidFill>
                  <a:schemeClr val="tx2"/>
                </a:solidFill>
              </a:rPr>
              <a:t>Intracelulární (nukleární) receptory</a:t>
            </a:r>
            <a:endParaRPr lang="cs-CZ" altLang="en-US" sz="2800">
              <a:solidFill>
                <a:schemeClr val="tx2"/>
              </a:solidFill>
            </a:endParaRPr>
          </a:p>
        </p:txBody>
      </p:sp>
      <p:pic>
        <p:nvPicPr>
          <p:cNvPr id="135171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557338"/>
            <a:ext cx="4029075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2492375"/>
            <a:ext cx="4170363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3" name="Text Box 8"/>
          <p:cNvSpPr txBox="1">
            <a:spLocks noChangeArrowheads="1"/>
          </p:cNvSpPr>
          <p:nvPr/>
        </p:nvSpPr>
        <p:spPr bwMode="auto">
          <a:xfrm>
            <a:off x="1258888" y="1341438"/>
            <a:ext cx="28273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Nukleární receptory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 b="1">
                <a:solidFill>
                  <a:srgbClr val="FF0000"/>
                </a:solidFill>
              </a:rPr>
              <a:t> přímo interagují s DNA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(transkripční faktory)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chemeClr val="tx1"/>
                </a:solidFill>
              </a:rPr>
              <a:t>Toxické látky interferují s ligandy nukleárních receptorů</a:t>
            </a:r>
            <a:endParaRPr lang="cs-CZ" altLang="en-US" sz="2400">
              <a:solidFill>
                <a:schemeClr val="tx1"/>
              </a:solidFill>
            </a:endParaRPr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" t="28271" r="38190" b="22604"/>
          <a:stretch>
            <a:fillRect/>
          </a:stretch>
        </p:blipFill>
        <p:spPr bwMode="auto">
          <a:xfrm>
            <a:off x="611188" y="836613"/>
            <a:ext cx="8137525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2751138" y="5753100"/>
            <a:ext cx="2178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Nukleární receptory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-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179388" y="192088"/>
            <a:ext cx="8861425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rgbClr val="FF0000"/>
                </a:solidFill>
              </a:rPr>
              <a:t>Intracelulární (jaderné) receptory </a:t>
            </a:r>
            <a:r>
              <a:rPr lang="en-GB" altLang="en-US" sz="2200">
                <a:solidFill>
                  <a:srgbClr val="FF0000"/>
                </a:solidFill>
              </a:rPr>
              <a:t>- v</a:t>
            </a:r>
            <a:r>
              <a:rPr lang="cs-CZ" altLang="en-US" sz="2200">
                <a:solidFill>
                  <a:srgbClr val="FF0000"/>
                </a:solidFill>
              </a:rPr>
              <a:t>elký význam v ekotoxikologii !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Ligandy nukleárních receptorů – řada nízkomolekulárních hormonů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estrogeny, androgeny, thyroidní hormony …</a:t>
            </a:r>
            <a:endParaRPr lang="en-US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Organické toxické látky: strukturní podobnost s hormony (!)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>
                <a:solidFill>
                  <a:schemeClr val="tx1"/>
                </a:solidFill>
              </a:rPr>
              <a:t>Specifické mechanismy a účinky (</a:t>
            </a:r>
            <a:r>
              <a:rPr lang="cs-CZ" altLang="en-US" sz="1800" i="1">
                <a:solidFill>
                  <a:schemeClr val="tx1"/>
                </a:solidFill>
              </a:rPr>
              <a:t>efekty při nízkých koncentracích)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accent2"/>
                </a:solidFill>
              </a:rPr>
              <a:t>Důsledky: chronická toxicita velmi významných polutantů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- </a:t>
            </a:r>
            <a:r>
              <a:rPr lang="cs-CZ" altLang="en-US" sz="1800">
                <a:solidFill>
                  <a:srgbClr val="FF0000"/>
                </a:solidFill>
              </a:rPr>
              <a:t>persistentní látky </a:t>
            </a:r>
            <a:r>
              <a:rPr lang="cs-CZ" altLang="en-US" sz="1800">
                <a:solidFill>
                  <a:schemeClr val="tx1"/>
                </a:solidFill>
              </a:rPr>
              <a:t>- </a:t>
            </a:r>
            <a:r>
              <a:rPr lang="cs-CZ" altLang="en-US" sz="1800" i="1">
                <a:solidFill>
                  <a:schemeClr val="tx1"/>
                </a:solidFill>
              </a:rPr>
              <a:t>PCBs, PCDDs</a:t>
            </a:r>
            <a:r>
              <a:rPr lang="en-US" altLang="en-US" sz="1800" i="1">
                <a:solidFill>
                  <a:schemeClr val="tx1"/>
                </a:solidFill>
              </a:rPr>
              <a:t>/</a:t>
            </a:r>
            <a:r>
              <a:rPr lang="cs-CZ" altLang="en-US" sz="1800" i="1">
                <a:solidFill>
                  <a:schemeClr val="tx1"/>
                </a:solidFill>
              </a:rPr>
              <a:t>Fs, DDT, </a:t>
            </a: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- </a:t>
            </a:r>
            <a:r>
              <a:rPr lang="cs-CZ" altLang="en-US" sz="1800">
                <a:solidFill>
                  <a:srgbClr val="FF0000"/>
                </a:solidFill>
              </a:rPr>
              <a:t>ftaláty a další aditiva (bisfenol A)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- </a:t>
            </a:r>
            <a:r>
              <a:rPr lang="cs-CZ" altLang="en-US" sz="1800">
                <a:solidFill>
                  <a:srgbClr val="FF0000"/>
                </a:solidFill>
              </a:rPr>
              <a:t>detergenty (nonylfenol)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- nové typy pesticidů atd.</a:t>
            </a:r>
          </a:p>
        </p:txBody>
      </p:sp>
      <p:grpSp>
        <p:nvGrpSpPr>
          <p:cNvPr id="139267" name="Group 4"/>
          <p:cNvGrpSpPr>
            <a:grpSpLocks/>
          </p:cNvGrpSpPr>
          <p:nvPr/>
        </p:nvGrpSpPr>
        <p:grpSpPr bwMode="auto">
          <a:xfrm>
            <a:off x="611188" y="4437063"/>
            <a:ext cx="8024812" cy="2120900"/>
            <a:chOff x="0" y="1200"/>
            <a:chExt cx="5758" cy="1456"/>
          </a:xfrm>
        </p:grpSpPr>
        <p:pic>
          <p:nvPicPr>
            <p:cNvPr id="139268" name="Picture 5" descr="46_0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00"/>
              <a:ext cx="5758" cy="1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269" name="Rectangle 6"/>
            <p:cNvSpPr>
              <a:spLocks noChangeArrowheads="1"/>
            </p:cNvSpPr>
            <p:nvPr/>
          </p:nvSpPr>
          <p:spPr bwMode="auto">
            <a:xfrm>
              <a:off x="4320" y="1254"/>
              <a:ext cx="69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Thyroxine</a:t>
              </a:r>
              <a:endParaRPr lang="en-US" altLang="en-US" sz="16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70" name="Rectangle 7"/>
            <p:cNvSpPr>
              <a:spLocks noChangeArrowheads="1"/>
            </p:cNvSpPr>
            <p:nvPr/>
          </p:nvSpPr>
          <p:spPr bwMode="auto">
            <a:xfrm>
              <a:off x="106" y="1250"/>
              <a:ext cx="1767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Cortisol (Hydrocortisone)</a:t>
              </a:r>
              <a:endParaRPr lang="en-US" altLang="en-US" sz="16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71" name="Rectangle 8"/>
            <p:cNvSpPr>
              <a:spLocks noChangeArrowheads="1"/>
            </p:cNvSpPr>
            <p:nvPr/>
          </p:nvSpPr>
          <p:spPr bwMode="auto">
            <a:xfrm>
              <a:off x="198" y="2332"/>
              <a:ext cx="9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O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72" name="Rectangle 9"/>
            <p:cNvSpPr>
              <a:spLocks noChangeArrowheads="1"/>
            </p:cNvSpPr>
            <p:nvPr/>
          </p:nvSpPr>
          <p:spPr bwMode="auto">
            <a:xfrm>
              <a:off x="499" y="1805"/>
              <a:ext cx="19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HO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73" name="Rectangle 10"/>
            <p:cNvSpPr>
              <a:spLocks noChangeArrowheads="1"/>
            </p:cNvSpPr>
            <p:nvPr/>
          </p:nvSpPr>
          <p:spPr bwMode="auto">
            <a:xfrm>
              <a:off x="1312" y="1800"/>
              <a:ext cx="192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OH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74" name="Rectangle 11"/>
            <p:cNvSpPr>
              <a:spLocks noChangeArrowheads="1"/>
            </p:cNvSpPr>
            <p:nvPr/>
          </p:nvSpPr>
          <p:spPr bwMode="auto">
            <a:xfrm>
              <a:off x="816" y="1737"/>
              <a:ext cx="23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H</a:t>
              </a:r>
              <a:r>
                <a:rPr lang="en-US" altLang="en-US" sz="1400" b="1" baseline="-250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3</a:t>
              </a: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C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75" name="Rectangle 12"/>
            <p:cNvSpPr>
              <a:spLocks noChangeArrowheads="1"/>
            </p:cNvSpPr>
            <p:nvPr/>
          </p:nvSpPr>
          <p:spPr bwMode="auto">
            <a:xfrm>
              <a:off x="1105" y="1472"/>
              <a:ext cx="42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CH</a:t>
              </a:r>
              <a:r>
                <a:rPr lang="en-US" altLang="en-US" sz="1400" b="1" baseline="-250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2</a:t>
              </a: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OH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76" name="Rectangle 13"/>
            <p:cNvSpPr>
              <a:spLocks noChangeArrowheads="1"/>
            </p:cNvSpPr>
            <p:nvPr/>
          </p:nvSpPr>
          <p:spPr bwMode="auto">
            <a:xfrm>
              <a:off x="1100" y="1660"/>
              <a:ext cx="93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C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77" name="Rectangle 14"/>
            <p:cNvSpPr>
              <a:spLocks noChangeArrowheads="1"/>
            </p:cNvSpPr>
            <p:nvPr/>
          </p:nvSpPr>
          <p:spPr bwMode="auto">
            <a:xfrm>
              <a:off x="1269" y="1665"/>
              <a:ext cx="9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O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78" name="Rectangle 15"/>
            <p:cNvSpPr>
              <a:spLocks noChangeArrowheads="1"/>
            </p:cNvSpPr>
            <p:nvPr/>
          </p:nvSpPr>
          <p:spPr bwMode="auto">
            <a:xfrm>
              <a:off x="3722" y="1935"/>
              <a:ext cx="192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HO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79" name="Rectangle 16"/>
            <p:cNvSpPr>
              <a:spLocks noChangeArrowheads="1"/>
            </p:cNvSpPr>
            <p:nvPr/>
          </p:nvSpPr>
          <p:spPr bwMode="auto">
            <a:xfrm>
              <a:off x="4379" y="1935"/>
              <a:ext cx="99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O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80" name="Rectangle 17"/>
            <p:cNvSpPr>
              <a:spLocks noChangeArrowheads="1"/>
            </p:cNvSpPr>
            <p:nvPr/>
          </p:nvSpPr>
          <p:spPr bwMode="auto">
            <a:xfrm>
              <a:off x="4039" y="1734"/>
              <a:ext cx="3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I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81" name="Rectangle 18"/>
            <p:cNvSpPr>
              <a:spLocks noChangeArrowheads="1"/>
            </p:cNvSpPr>
            <p:nvPr/>
          </p:nvSpPr>
          <p:spPr bwMode="auto">
            <a:xfrm>
              <a:off x="4603" y="1734"/>
              <a:ext cx="3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I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82" name="Rectangle 19"/>
            <p:cNvSpPr>
              <a:spLocks noChangeArrowheads="1"/>
            </p:cNvSpPr>
            <p:nvPr/>
          </p:nvSpPr>
          <p:spPr bwMode="auto">
            <a:xfrm>
              <a:off x="4044" y="2134"/>
              <a:ext cx="3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I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83" name="Rectangle 20"/>
            <p:cNvSpPr>
              <a:spLocks noChangeArrowheads="1"/>
            </p:cNvSpPr>
            <p:nvPr/>
          </p:nvSpPr>
          <p:spPr bwMode="auto">
            <a:xfrm>
              <a:off x="4608" y="2134"/>
              <a:ext cx="3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I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84" name="Rectangle 21"/>
            <p:cNvSpPr>
              <a:spLocks noChangeArrowheads="1"/>
            </p:cNvSpPr>
            <p:nvPr/>
          </p:nvSpPr>
          <p:spPr bwMode="auto">
            <a:xfrm>
              <a:off x="5206" y="2121"/>
              <a:ext cx="23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NH</a:t>
              </a:r>
              <a:r>
                <a:rPr lang="en-US" altLang="en-US" sz="1400" b="1" baseline="-250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2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85" name="Rectangle 22"/>
            <p:cNvSpPr>
              <a:spLocks noChangeArrowheads="1"/>
            </p:cNvSpPr>
            <p:nvPr/>
          </p:nvSpPr>
          <p:spPr bwMode="auto">
            <a:xfrm>
              <a:off x="4955" y="1930"/>
              <a:ext cx="23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CH</a:t>
              </a:r>
              <a:r>
                <a:rPr lang="en-US" altLang="en-US" sz="1400" b="1" baseline="-250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2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86" name="Rectangle 23"/>
            <p:cNvSpPr>
              <a:spLocks noChangeArrowheads="1"/>
            </p:cNvSpPr>
            <p:nvPr/>
          </p:nvSpPr>
          <p:spPr bwMode="auto">
            <a:xfrm>
              <a:off x="5225" y="1749"/>
              <a:ext cx="383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COOH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87" name="Rectangle 24"/>
            <p:cNvSpPr>
              <a:spLocks noChangeArrowheads="1"/>
            </p:cNvSpPr>
            <p:nvPr/>
          </p:nvSpPr>
          <p:spPr bwMode="auto">
            <a:xfrm>
              <a:off x="426" y="1963"/>
              <a:ext cx="23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H</a:t>
              </a:r>
              <a:r>
                <a:rPr lang="en-US" altLang="en-US" sz="1400" b="1" baseline="-250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3</a:t>
              </a: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C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88" name="Rectangle 25"/>
            <p:cNvSpPr>
              <a:spLocks noChangeArrowheads="1"/>
            </p:cNvSpPr>
            <p:nvPr/>
          </p:nvSpPr>
          <p:spPr bwMode="auto">
            <a:xfrm>
              <a:off x="2268" y="1245"/>
              <a:ext cx="915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600" b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Testosterone</a:t>
              </a:r>
            </a:p>
          </p:txBody>
        </p:sp>
        <p:sp>
          <p:nvSpPr>
            <p:cNvPr id="139289" name="Rectangle 26"/>
            <p:cNvSpPr>
              <a:spLocks noChangeArrowheads="1"/>
            </p:cNvSpPr>
            <p:nvPr/>
          </p:nvSpPr>
          <p:spPr bwMode="auto">
            <a:xfrm>
              <a:off x="2108" y="2266"/>
              <a:ext cx="10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O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90" name="Rectangle 27"/>
            <p:cNvSpPr>
              <a:spLocks noChangeArrowheads="1"/>
            </p:cNvSpPr>
            <p:nvPr/>
          </p:nvSpPr>
          <p:spPr bwMode="auto">
            <a:xfrm>
              <a:off x="3011" y="1589"/>
              <a:ext cx="19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OH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91" name="Rectangle 28"/>
            <p:cNvSpPr>
              <a:spLocks noChangeArrowheads="1"/>
            </p:cNvSpPr>
            <p:nvPr/>
          </p:nvSpPr>
          <p:spPr bwMode="auto">
            <a:xfrm>
              <a:off x="2329" y="1902"/>
              <a:ext cx="230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H</a:t>
              </a:r>
              <a:r>
                <a:rPr lang="en-US" altLang="en-US" sz="1400" b="1" baseline="-250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3</a:t>
              </a: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C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92" name="Rectangle 29"/>
            <p:cNvSpPr>
              <a:spLocks noChangeArrowheads="1"/>
            </p:cNvSpPr>
            <p:nvPr/>
          </p:nvSpPr>
          <p:spPr bwMode="auto">
            <a:xfrm>
              <a:off x="2731" y="1673"/>
              <a:ext cx="231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H</a:t>
              </a:r>
              <a:r>
                <a:rPr lang="en-US" altLang="en-US" sz="1400" b="1" baseline="-25000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3</a:t>
              </a: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C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39293" name="Rectangle 30"/>
            <p:cNvSpPr>
              <a:spLocks noChangeArrowheads="1"/>
            </p:cNvSpPr>
            <p:nvPr/>
          </p:nvSpPr>
          <p:spPr bwMode="auto">
            <a:xfrm>
              <a:off x="5221" y="1930"/>
              <a:ext cx="185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400" b="1">
                  <a:solidFill>
                    <a:srgbClr val="000000"/>
                  </a:solidFill>
                  <a:ea typeface="ＭＳ Ｐゴシック" panose="020B0600070205080204" pitchFamily="34" charset="-128"/>
                </a:rPr>
                <a:t>CH</a:t>
              </a:r>
              <a:endParaRPr lang="en-US" altLang="en-US" sz="1400" b="1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228600" y="2411413"/>
            <a:ext cx="86106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Aktivace AhR 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- není znám přirozený ligand, nejsilnějším ligandem TCDD (!)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- aktivac</a:t>
            </a:r>
            <a:r>
              <a:rPr lang="en-GB" altLang="en-US" sz="1800">
                <a:solidFill>
                  <a:schemeClr val="tx1"/>
                </a:solidFill>
              </a:rPr>
              <a:t>e AhR vyvolává </a:t>
            </a:r>
            <a:r>
              <a:rPr lang="en-GB" altLang="en-US" sz="18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cs-CZ" altLang="en-US" sz="1800">
                <a:solidFill>
                  <a:schemeClr val="tx1"/>
                </a:solidFill>
              </a:rPr>
              <a:t/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		- </a:t>
            </a:r>
            <a:r>
              <a:rPr lang="cs-CZ" altLang="en-US" sz="1800">
                <a:solidFill>
                  <a:schemeClr val="tx2"/>
                </a:solidFill>
              </a:rPr>
              <a:t>indukce detoxikačních enzymů </a:t>
            </a:r>
            <a:r>
              <a:rPr lang="cs-CZ" altLang="en-US" sz="1800">
                <a:solidFill>
                  <a:schemeClr val="tx1"/>
                </a:solidFill>
              </a:rPr>
              <a:t>(CYP1A1)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	</a:t>
            </a:r>
            <a:r>
              <a:rPr lang="cs-CZ" altLang="en-US" sz="1800">
                <a:solidFill>
                  <a:srgbClr val="FF0000"/>
                </a:solidFill>
              </a:rPr>
              <a:t>- </a:t>
            </a:r>
            <a:r>
              <a:rPr lang="cs-CZ" altLang="en-US" sz="1800" b="1">
                <a:solidFill>
                  <a:srgbClr val="FF0000"/>
                </a:solidFill>
              </a:rPr>
              <a:t>hyperfosforylace</a:t>
            </a:r>
            <a:r>
              <a:rPr lang="cs-CZ" altLang="en-US" sz="1800">
                <a:solidFill>
                  <a:srgbClr val="FF0000"/>
                </a:solidFill>
              </a:rPr>
              <a:t> regulačních enzymů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	</a:t>
            </a:r>
            <a:r>
              <a:rPr lang="en-US" altLang="en-US" sz="1800">
                <a:solidFill>
                  <a:schemeClr val="tx1"/>
                </a:solidFill>
              </a:rPr>
              <a:t>	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>
                <a:solidFill>
                  <a:schemeClr val="tx1"/>
                </a:solidFill>
              </a:rPr>
              <a:t> proliferace </a:t>
            </a:r>
            <a:r>
              <a:rPr lang="cs-CZ" altLang="en-US" sz="1800">
                <a:solidFill>
                  <a:schemeClr val="tx1"/>
                </a:solidFill>
              </a:rPr>
              <a:t>(</a:t>
            </a:r>
            <a:r>
              <a:rPr lang="cs-CZ" altLang="en-US" sz="1800" i="1">
                <a:solidFill>
                  <a:schemeClr val="tx1"/>
                </a:solidFill>
              </a:rPr>
              <a:t>! nádory), </a:t>
            </a:r>
            <a:r>
              <a:rPr lang="en-US" altLang="en-US" sz="1800">
                <a:solidFill>
                  <a:schemeClr val="tx1"/>
                </a:solidFill>
              </a:rPr>
              <a:t>apopto</a:t>
            </a:r>
            <a:r>
              <a:rPr lang="cs-CZ" altLang="en-US" sz="1800">
                <a:solidFill>
                  <a:schemeClr val="tx1"/>
                </a:solidFill>
              </a:rPr>
              <a:t>za (</a:t>
            </a:r>
            <a:r>
              <a:rPr lang="cs-CZ" altLang="en-US" sz="1800" i="1">
                <a:solidFill>
                  <a:schemeClr val="tx1"/>
                </a:solidFill>
              </a:rPr>
              <a:t>imunotoxicita) …</a:t>
            </a: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Aktivace ER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- přirozeným ligandem </a:t>
            </a:r>
            <a:r>
              <a:rPr lang="en-US" altLang="en-US" sz="1800">
                <a:solidFill>
                  <a:schemeClr val="tx1"/>
                </a:solidFill>
              </a:rPr>
              <a:t>ER jsou</a:t>
            </a:r>
            <a:r>
              <a:rPr lang="cs-CZ" altLang="en-US" sz="1800">
                <a:solidFill>
                  <a:schemeClr val="tx1"/>
                </a:solidFill>
              </a:rPr>
              <a:t> estrogeny (17beta-estradiol</a:t>
            </a:r>
            <a:r>
              <a:rPr lang="en-US" altLang="en-US" sz="1800">
                <a:solidFill>
                  <a:schemeClr val="tx1"/>
                </a:solidFill>
              </a:rPr>
              <a:t> atp.</a:t>
            </a:r>
            <a:r>
              <a:rPr lang="cs-CZ" altLang="en-US" sz="180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- efekty </a:t>
            </a:r>
            <a:r>
              <a:rPr lang="en-US" altLang="en-US" sz="1800">
                <a:solidFill>
                  <a:schemeClr val="tx1"/>
                </a:solidFill>
              </a:rPr>
              <a:t>jsou </a:t>
            </a:r>
            <a:r>
              <a:rPr lang="cs-CZ" altLang="en-US" sz="1800">
                <a:solidFill>
                  <a:schemeClr val="tx1"/>
                </a:solidFill>
              </a:rPr>
              <a:t>závislé na typu buněk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	- proliferace</a:t>
            </a:r>
            <a:r>
              <a:rPr lang="en-US" altLang="en-US" sz="1800">
                <a:solidFill>
                  <a:schemeClr val="tx1"/>
                </a:solidFill>
              </a:rPr>
              <a:t> </a:t>
            </a:r>
            <a:r>
              <a:rPr lang="cs-CZ" altLang="en-US" sz="1800">
                <a:solidFill>
                  <a:schemeClr val="tx1"/>
                </a:solidFill>
              </a:rPr>
              <a:t>(nádory), produkce hormonů, změny aktivit ...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- nefyziologická hyperaktivace ER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	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 b="1">
                <a:solidFill>
                  <a:srgbClr val="FF0000"/>
                </a:solidFill>
              </a:rPr>
              <a:t>xenoestrogenita</a:t>
            </a:r>
            <a:r>
              <a:rPr lang="cs-CZ" altLang="en-US" sz="1800">
                <a:solidFill>
                  <a:srgbClr val="FF0000"/>
                </a:solidFill>
              </a:rPr>
              <a:t> </a:t>
            </a:r>
            <a:r>
              <a:rPr lang="cs-CZ" altLang="en-US" sz="1800">
                <a:solidFill>
                  <a:schemeClr val="tx1"/>
                </a:solidFill>
              </a:rPr>
              <a:t>(</a:t>
            </a:r>
            <a:r>
              <a:rPr lang="cs-CZ" altLang="en-US" sz="1800" i="1">
                <a:solidFill>
                  <a:schemeClr val="tx1"/>
                </a:solidFill>
              </a:rPr>
              <a:t>významný proces </a:t>
            </a:r>
            <a:r>
              <a:rPr lang="cs-CZ" altLang="en-US" sz="1800" i="1">
                <a:solidFill>
                  <a:srgbClr val="FF0000"/>
                </a:solidFill>
              </a:rPr>
              <a:t>endokrinní disrupce</a:t>
            </a:r>
            <a:r>
              <a:rPr lang="cs-CZ" altLang="en-US" sz="180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304800" y="188913"/>
            <a:ext cx="86106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chemeClr val="tx1"/>
                </a:solidFill>
              </a:rPr>
              <a:t>Nukleární receptory významné v ekotoxicitě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400" b="1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rgbClr val="FF3300"/>
                </a:solidFill>
              </a:rPr>
              <a:t>AhR – receptor pro aromatické uhlovodíky (arylhydrocarbon receptor)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rgbClr val="FF3300"/>
                </a:solidFill>
              </a:rPr>
              <a:t>ER – estrogenní receptor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i="1">
                <a:solidFill>
                  <a:schemeClr val="tx2"/>
                </a:solidFill>
              </a:rPr>
              <a:t>(</a:t>
            </a:r>
            <a:r>
              <a:rPr lang="en-US" altLang="en-US" sz="2000" i="1">
                <a:solidFill>
                  <a:schemeClr val="tx2"/>
                </a:solidFill>
              </a:rPr>
              <a:t>tak</a:t>
            </a:r>
            <a:r>
              <a:rPr lang="cs-CZ" altLang="en-US" sz="2000" i="1">
                <a:solidFill>
                  <a:schemeClr val="tx2"/>
                </a:solidFill>
              </a:rPr>
              <a:t>é AR – androgenní receptor a další: prostudováno méně</a:t>
            </a:r>
            <a:r>
              <a:rPr lang="en-GB" altLang="en-US" sz="2000" i="1">
                <a:solidFill>
                  <a:schemeClr val="tx2"/>
                </a:solidFill>
              </a:rPr>
              <a:t>)</a:t>
            </a:r>
            <a:endParaRPr lang="cs-CZ" altLang="en-US" sz="2000" i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179388" y="981075"/>
            <a:ext cx="8610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- v buňce se přirozeně udržují gradienty iontů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(</a:t>
            </a:r>
            <a:r>
              <a:rPr lang="cs-CZ" altLang="en-US" sz="1800" i="1">
                <a:solidFill>
                  <a:schemeClr val="tx1"/>
                </a:solidFill>
              </a:rPr>
              <a:t>plazmatická membrána, ER, mitochondrie)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1">
                <a:solidFill>
                  <a:schemeClr val="accent2"/>
                </a:solidFill>
              </a:rPr>
              <a:t>V</a:t>
            </a:r>
            <a:r>
              <a:rPr lang="cs-CZ" altLang="en-US" sz="2200" b="1">
                <a:solidFill>
                  <a:schemeClr val="accent2"/>
                </a:solidFill>
              </a:rPr>
              <a:t>ýznam gradientů: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en-GB" altLang="en-US" sz="1600">
                <a:solidFill>
                  <a:schemeClr val="tx1"/>
                </a:solidFill>
              </a:rPr>
              <a:t> </a:t>
            </a:r>
            <a:r>
              <a:rPr lang="cs-CZ" altLang="en-US" sz="1600">
                <a:solidFill>
                  <a:schemeClr val="tx1"/>
                </a:solidFill>
              </a:rPr>
              <a:t>zajištění semipermeability 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1600">
                <a:solidFill>
                  <a:schemeClr val="tx1"/>
                </a:solidFill>
              </a:rPr>
              <a:t> zajištění správného signálování (</a:t>
            </a:r>
            <a:r>
              <a:rPr lang="en-GB" altLang="en-US" sz="1600">
                <a:solidFill>
                  <a:schemeClr val="tx1"/>
                </a:solidFill>
              </a:rPr>
              <a:t>Na+/K+, </a:t>
            </a:r>
            <a:r>
              <a:rPr lang="cs-CZ" altLang="en-US" sz="1600">
                <a:solidFill>
                  <a:schemeClr val="tx1"/>
                </a:solidFill>
              </a:rPr>
              <a:t>Ca2+)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- gradienty H+ pro tvorbu ATP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T</a:t>
            </a:r>
            <a:r>
              <a:rPr lang="en-US" altLang="en-US" sz="2200" u="sng">
                <a:solidFill>
                  <a:schemeClr val="tx1"/>
                </a:solidFill>
              </a:rPr>
              <a:t>oxick</a:t>
            </a:r>
            <a:r>
              <a:rPr lang="cs-CZ" altLang="en-US" sz="2200" u="sng">
                <a:solidFill>
                  <a:schemeClr val="tx1"/>
                </a:solidFill>
              </a:rPr>
              <a:t>é látky narušující gradienty</a:t>
            </a: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- </a:t>
            </a:r>
            <a:r>
              <a:rPr lang="cs-CZ" altLang="en-US" sz="1800" b="1">
                <a:solidFill>
                  <a:srgbClr val="FF0000"/>
                </a:solidFill>
              </a:rPr>
              <a:t>ionofory </a:t>
            </a:r>
            <a:r>
              <a:rPr lang="cs-CZ" altLang="en-US" sz="1800">
                <a:solidFill>
                  <a:srgbClr val="FF0000"/>
                </a:solidFill>
              </a:rPr>
              <a:t>- usnadněný přenos iontů (např. antibiotika)</a:t>
            </a:r>
            <a:endParaRPr lang="cs-CZ" altLang="en-US" sz="22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- </a:t>
            </a:r>
            <a:r>
              <a:rPr lang="cs-CZ" altLang="en-US" sz="1800" b="1">
                <a:solidFill>
                  <a:schemeClr val="tx1"/>
                </a:solidFill>
              </a:rPr>
              <a:t>další mechanismy </a:t>
            </a:r>
            <a:r>
              <a:rPr lang="cs-CZ" altLang="en-US" sz="1800">
                <a:solidFill>
                  <a:schemeClr val="tx1"/>
                </a:solidFill>
              </a:rPr>
              <a:t>– viz dříve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500">
                <a:solidFill>
                  <a:schemeClr val="tx1"/>
                </a:solidFill>
              </a:rPr>
              <a:t> rozpojování toku elektronů z respiračních řetězců (chinony)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500">
                <a:solidFill>
                  <a:schemeClr val="tx1"/>
                </a:solidFill>
              </a:rPr>
              <a:t>- blokace přenosu v respiračních řetězcích (kyanidy)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304800" y="188913"/>
            <a:ext cx="861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800" b="1">
                <a:solidFill>
                  <a:schemeClr val="tx2"/>
                </a:solidFill>
              </a:rPr>
              <a:t>Změny gradientů na membránách </a:t>
            </a:r>
            <a:r>
              <a:rPr lang="en-GB" altLang="en-US" sz="2800" b="1">
                <a:solidFill>
                  <a:schemeClr val="tx2"/>
                </a:solidFill>
              </a:rPr>
              <a:t>– IONOFORY </a:t>
            </a:r>
            <a:endParaRPr lang="cs-CZ" altLang="en-US" sz="2800" b="1">
              <a:solidFill>
                <a:schemeClr val="tx2"/>
              </a:solidFill>
            </a:endParaRPr>
          </a:p>
        </p:txBody>
      </p:sp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862388"/>
            <a:ext cx="2844800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5" name="Picture 11" descr="C:\Documents and Settings\Ludek Blaha\Obrázky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052513"/>
            <a:ext cx="194310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323850" y="1052513"/>
            <a:ext cx="86106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rgbClr val="FF0000"/>
                </a:solidFill>
              </a:rPr>
              <a:t>Přehled mechanismů:</a:t>
            </a:r>
            <a:br>
              <a:rPr lang="cs-CZ" altLang="en-US" sz="2200" b="1">
                <a:solidFill>
                  <a:srgbClr val="FF0000"/>
                </a:solidFill>
              </a:rPr>
            </a:br>
            <a:r>
              <a:rPr lang="cs-CZ" altLang="en-US" sz="2200" b="1" i="1">
                <a:solidFill>
                  <a:schemeClr val="tx1"/>
                </a:solidFill>
              </a:rPr>
              <a:t>ke každému znát principy, důsledky, příklady chemických látek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2"/>
                </a:solidFill>
              </a:rPr>
              <a:t>Základní typy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Nespecifická toxicita</a:t>
            </a:r>
            <a:r>
              <a:rPr lang="cs-CZ" altLang="en-US" sz="1800">
                <a:solidFill>
                  <a:schemeClr val="tx1"/>
                </a:solidFill>
              </a:rPr>
              <a:t>	- nepolární narkotická toxicita (bazální toxicita)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		- </a:t>
            </a:r>
            <a:r>
              <a:rPr lang="en-US" altLang="en-US" sz="1800">
                <a:solidFill>
                  <a:schemeClr val="tx1"/>
                </a:solidFill>
              </a:rPr>
              <a:t>pol</a:t>
            </a:r>
            <a:r>
              <a:rPr lang="cs-CZ" altLang="en-US" sz="1800">
                <a:solidFill>
                  <a:schemeClr val="tx1"/>
                </a:solidFill>
              </a:rPr>
              <a:t>ární nakotická toxicita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		- toxicita vyvolaná reaktivními látkami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Specifická toxicita	</a:t>
            </a:r>
            <a:r>
              <a:rPr lang="cs-CZ" altLang="en-US" sz="1800">
                <a:solidFill>
                  <a:schemeClr val="tx1"/>
                </a:solidFill>
              </a:rPr>
              <a:t>- inhibice enzymů, interakce s receptory apod.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2"/>
                </a:solidFill>
              </a:rPr>
              <a:t/>
            </a:r>
            <a:br>
              <a:rPr lang="cs-CZ" altLang="en-US" sz="1800" u="sng">
                <a:solidFill>
                  <a:schemeClr val="tx2"/>
                </a:solidFill>
              </a:rPr>
            </a:br>
            <a:r>
              <a:rPr lang="cs-CZ" altLang="en-US" sz="1800" u="sng">
                <a:solidFill>
                  <a:schemeClr val="tx2"/>
                </a:solidFill>
              </a:rPr>
              <a:t>Konkrétní příklady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tx1"/>
                </a:solidFill>
              </a:rPr>
              <a:t>- narušení přirozené fluidity membrány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tx1"/>
                </a:solidFill>
              </a:rPr>
              <a:t>- interakce látek s DNA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tx1"/>
                </a:solidFill>
              </a:rPr>
              <a:t>- inhibice enzymových aktivit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tx1"/>
                </a:solidFill>
              </a:rPr>
              <a:t>- narušení redox-potenciálu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tx1"/>
                </a:solidFill>
              </a:rPr>
              <a:t>- narušení gradientů na membránách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tx1"/>
                </a:solidFill>
              </a:rPr>
              <a:t>- kompetice se substráty / přirozenými ligandy</a:t>
            </a: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000" b="1">
                <a:solidFill>
                  <a:schemeClr val="tx1"/>
                </a:solidFill>
              </a:rPr>
              <a:t>Shrnutí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http://www.nc3rs.org.uk/downloaddoc.asp?id=7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703263"/>
            <a:ext cx="8742363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ovéPole 2"/>
          <p:cNvSpPr txBox="1">
            <a:spLocks noChangeArrowheads="1"/>
          </p:cNvSpPr>
          <p:nvPr/>
        </p:nvSpPr>
        <p:spPr bwMode="auto">
          <a:xfrm>
            <a:off x="1619250" y="188913"/>
            <a:ext cx="6376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chemeClr val="tx1"/>
                </a:solidFill>
              </a:rPr>
              <a:t>Interakce látek s proteiny: klíčové procesy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40312"/>
          </a:xfrm>
        </p:spPr>
        <p:txBody>
          <a:bodyPr>
            <a:normAutofit fontScale="70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GB" dirty="0" smtClean="0"/>
              <a:t>Co se </a:t>
            </a:r>
            <a:r>
              <a:rPr lang="en-GB" dirty="0" err="1" smtClean="0"/>
              <a:t>rozumí</a:t>
            </a:r>
            <a:r>
              <a:rPr lang="en-GB" dirty="0" smtClean="0"/>
              <a:t> pod </a:t>
            </a:r>
            <a:r>
              <a:rPr lang="en-GB" dirty="0" err="1" smtClean="0"/>
              <a:t>pojmem</a:t>
            </a:r>
            <a:r>
              <a:rPr lang="en-GB" dirty="0" smtClean="0"/>
              <a:t> receptor v </a:t>
            </a:r>
            <a:r>
              <a:rPr lang="en-GB" dirty="0" err="1" smtClean="0"/>
              <a:t>toxikodynamice</a:t>
            </a:r>
            <a:r>
              <a:rPr lang="en-GB" dirty="0" smtClean="0"/>
              <a:t>? </a:t>
            </a:r>
            <a:r>
              <a:rPr lang="en-GB" dirty="0" err="1" smtClean="0"/>
              <a:t>Uveďte</a:t>
            </a:r>
            <a:r>
              <a:rPr lang="en-GB" dirty="0" smtClean="0"/>
              <a:t> </a:t>
            </a:r>
            <a:r>
              <a:rPr lang="en-GB" dirty="0" err="1" smtClean="0"/>
              <a:t>příklady</a:t>
            </a:r>
            <a:endParaRPr lang="en-GB" dirty="0" smtClean="0"/>
          </a:p>
          <a:p>
            <a:pPr>
              <a:buFont typeface="Arial" charset="0"/>
              <a:buChar char="•"/>
              <a:defRPr/>
            </a:pPr>
            <a:r>
              <a:rPr lang="en-GB" dirty="0" err="1" smtClean="0"/>
              <a:t>Jaké</a:t>
            </a:r>
            <a:r>
              <a:rPr lang="en-GB" dirty="0" smtClean="0"/>
              <a:t> </a:t>
            </a:r>
            <a:r>
              <a:rPr lang="en-GB" dirty="0" err="1" smtClean="0"/>
              <a:t>molekulární</a:t>
            </a:r>
            <a:r>
              <a:rPr lang="en-GB" dirty="0" smtClean="0"/>
              <a:t> </a:t>
            </a:r>
            <a:r>
              <a:rPr lang="en-GB" dirty="0" err="1" smtClean="0"/>
              <a:t>interakce</a:t>
            </a:r>
            <a:r>
              <a:rPr lang="en-GB" dirty="0" smtClean="0"/>
              <a:t> </a:t>
            </a:r>
            <a:r>
              <a:rPr lang="en-GB" dirty="0" err="1" smtClean="0"/>
              <a:t>nastávají</a:t>
            </a:r>
            <a:r>
              <a:rPr lang="en-GB" dirty="0" smtClean="0"/>
              <a:t> </a:t>
            </a:r>
            <a:r>
              <a:rPr lang="en-GB" dirty="0" err="1" smtClean="0"/>
              <a:t>mezi</a:t>
            </a:r>
            <a:r>
              <a:rPr lang="en-GB" dirty="0" smtClean="0"/>
              <a:t> </a:t>
            </a:r>
            <a:r>
              <a:rPr lang="en-GB" dirty="0" err="1" smtClean="0"/>
              <a:t>toxickou</a:t>
            </a:r>
            <a:r>
              <a:rPr lang="en-GB" dirty="0" smtClean="0"/>
              <a:t> </a:t>
            </a:r>
            <a:r>
              <a:rPr lang="en-GB" dirty="0" err="1" smtClean="0"/>
              <a:t>látkou</a:t>
            </a:r>
            <a:r>
              <a:rPr lang="en-GB" dirty="0" smtClean="0"/>
              <a:t> a </a:t>
            </a:r>
            <a:r>
              <a:rPr lang="en-GB" dirty="0" err="1" smtClean="0"/>
              <a:t>cílovým</a:t>
            </a:r>
            <a:r>
              <a:rPr lang="en-GB" dirty="0" smtClean="0"/>
              <a:t> </a:t>
            </a:r>
            <a:r>
              <a:rPr lang="en-GB" dirty="0" err="1" smtClean="0"/>
              <a:t>místem</a:t>
            </a:r>
            <a:r>
              <a:rPr lang="en-GB" dirty="0" smtClean="0"/>
              <a:t>? </a:t>
            </a:r>
            <a:r>
              <a:rPr lang="en-GB" dirty="0" err="1" smtClean="0"/>
              <a:t>Popište</a:t>
            </a:r>
            <a:r>
              <a:rPr lang="en-GB" dirty="0" smtClean="0"/>
              <a:t> </a:t>
            </a:r>
            <a:r>
              <a:rPr lang="en-GB" dirty="0" err="1" smtClean="0"/>
              <a:t>princip</a:t>
            </a:r>
            <a:r>
              <a:rPr lang="en-GB" dirty="0" smtClean="0"/>
              <a:t> </a:t>
            </a:r>
            <a:r>
              <a:rPr lang="en-GB" dirty="0" err="1" smtClean="0"/>
              <a:t>hydrofobní</a:t>
            </a:r>
            <a:r>
              <a:rPr lang="en-GB" dirty="0" smtClean="0"/>
              <a:t> </a:t>
            </a:r>
            <a:r>
              <a:rPr lang="en-GB" dirty="0" err="1" smtClean="0"/>
              <a:t>interakce</a:t>
            </a:r>
            <a:r>
              <a:rPr lang="en-GB" dirty="0" smtClean="0"/>
              <a:t> (</a:t>
            </a:r>
            <a:r>
              <a:rPr lang="en-GB" dirty="0" err="1" smtClean="0"/>
              <a:t>atp</a:t>
            </a:r>
            <a:r>
              <a:rPr lang="en-GB" dirty="0" smtClean="0"/>
              <a:t>.)</a:t>
            </a:r>
          </a:p>
          <a:p>
            <a:pPr>
              <a:buFont typeface="Arial" charset="0"/>
              <a:buChar char="•"/>
              <a:defRPr/>
            </a:pPr>
            <a:r>
              <a:rPr lang="en-GB" dirty="0" smtClean="0"/>
              <a:t>Co je to </a:t>
            </a:r>
            <a:r>
              <a:rPr lang="en-GB" dirty="0" err="1" smtClean="0"/>
              <a:t>agonista</a:t>
            </a:r>
            <a:r>
              <a:rPr lang="en-GB" dirty="0" smtClean="0"/>
              <a:t> a </a:t>
            </a:r>
            <a:r>
              <a:rPr lang="en-GB" dirty="0" err="1" smtClean="0"/>
              <a:t>antagonista</a:t>
            </a:r>
            <a:r>
              <a:rPr lang="en-GB" dirty="0" smtClean="0"/>
              <a:t>? Co je to </a:t>
            </a:r>
            <a:r>
              <a:rPr lang="en-GB" dirty="0" err="1" smtClean="0"/>
              <a:t>specifická</a:t>
            </a:r>
            <a:r>
              <a:rPr lang="en-GB" dirty="0" smtClean="0"/>
              <a:t> a </a:t>
            </a:r>
            <a:r>
              <a:rPr lang="en-GB" dirty="0" err="1" smtClean="0"/>
              <a:t>nespecifická</a:t>
            </a:r>
            <a:r>
              <a:rPr lang="en-GB" dirty="0" smtClean="0"/>
              <a:t> </a:t>
            </a:r>
            <a:r>
              <a:rPr lang="en-GB" dirty="0" err="1" smtClean="0"/>
              <a:t>inhibice</a:t>
            </a:r>
            <a:r>
              <a:rPr lang="en-GB" dirty="0" smtClean="0"/>
              <a:t> </a:t>
            </a:r>
            <a:r>
              <a:rPr lang="en-GB" dirty="0" err="1" smtClean="0"/>
              <a:t>enzymu</a:t>
            </a:r>
            <a:r>
              <a:rPr lang="en-GB" dirty="0" smtClean="0"/>
              <a:t>?</a:t>
            </a:r>
          </a:p>
          <a:p>
            <a:pPr>
              <a:buFont typeface="Arial" charset="0"/>
              <a:buChar char="•"/>
              <a:defRPr/>
            </a:pPr>
            <a:r>
              <a:rPr lang="en-GB" dirty="0" err="1" smtClean="0"/>
              <a:t>Vysvětlete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jakých</a:t>
            </a:r>
            <a:r>
              <a:rPr lang="en-GB" dirty="0" smtClean="0"/>
              <a:t> </a:t>
            </a:r>
            <a:r>
              <a:rPr lang="en-GB" dirty="0" err="1" smtClean="0"/>
              <a:t>vlastnostech</a:t>
            </a:r>
            <a:r>
              <a:rPr lang="en-GB" dirty="0" smtClean="0"/>
              <a:t> </a:t>
            </a:r>
            <a:r>
              <a:rPr lang="en-GB" dirty="0" err="1" smtClean="0"/>
              <a:t>látky</a:t>
            </a:r>
            <a:r>
              <a:rPr lang="en-GB" dirty="0" smtClean="0"/>
              <a:t> </a:t>
            </a:r>
            <a:r>
              <a:rPr lang="en-GB" dirty="0" err="1" smtClean="0"/>
              <a:t>závisí</a:t>
            </a:r>
            <a:r>
              <a:rPr lang="en-GB" dirty="0" smtClean="0"/>
              <a:t> </a:t>
            </a:r>
            <a:r>
              <a:rPr lang="en-GB" dirty="0" err="1" smtClean="0"/>
              <a:t>nepolární</a:t>
            </a:r>
            <a:r>
              <a:rPr lang="en-GB" dirty="0" smtClean="0"/>
              <a:t> </a:t>
            </a:r>
            <a:r>
              <a:rPr lang="en-GB" dirty="0" err="1" smtClean="0"/>
              <a:t>narkoza</a:t>
            </a:r>
            <a:r>
              <a:rPr lang="en-GB" dirty="0" smtClean="0"/>
              <a:t>, </a:t>
            </a:r>
            <a:r>
              <a:rPr lang="en-GB" dirty="0" err="1" smtClean="0"/>
              <a:t>genotoxicita</a:t>
            </a:r>
            <a:r>
              <a:rPr lang="en-GB" dirty="0" smtClean="0"/>
              <a:t> </a:t>
            </a:r>
            <a:r>
              <a:rPr lang="en-GB" dirty="0" err="1" smtClean="0"/>
              <a:t>atp</a:t>
            </a:r>
            <a:r>
              <a:rPr lang="en-GB" dirty="0" smtClean="0"/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en-GB" dirty="0" err="1" smtClean="0"/>
              <a:t>Popište</a:t>
            </a:r>
            <a:r>
              <a:rPr lang="en-GB" dirty="0" smtClean="0"/>
              <a:t> co to je </a:t>
            </a:r>
            <a:r>
              <a:rPr lang="en-GB" dirty="0" err="1" smtClean="0"/>
              <a:t>oxidativní</a:t>
            </a:r>
            <a:r>
              <a:rPr lang="en-GB" dirty="0" smtClean="0"/>
              <a:t> </a:t>
            </a:r>
            <a:r>
              <a:rPr lang="en-GB" dirty="0" err="1" smtClean="0"/>
              <a:t>stres</a:t>
            </a:r>
            <a:r>
              <a:rPr lang="en-GB" dirty="0" smtClean="0"/>
              <a:t>, </a:t>
            </a:r>
            <a:r>
              <a:rPr lang="en-GB" dirty="0" err="1" smtClean="0"/>
              <a:t>jak</a:t>
            </a:r>
            <a:r>
              <a:rPr lang="en-GB" dirty="0" smtClean="0"/>
              <a:t> </a:t>
            </a:r>
            <a:r>
              <a:rPr lang="en-GB" dirty="0" err="1" smtClean="0"/>
              <a:t>vzniká</a:t>
            </a:r>
            <a:r>
              <a:rPr lang="en-GB" dirty="0" smtClean="0"/>
              <a:t>, </a:t>
            </a:r>
            <a:r>
              <a:rPr lang="en-GB" dirty="0" err="1" smtClean="0"/>
              <a:t>jaké</a:t>
            </a:r>
            <a:r>
              <a:rPr lang="en-GB" dirty="0" smtClean="0"/>
              <a:t> </a:t>
            </a:r>
            <a:r>
              <a:rPr lang="en-GB" dirty="0" err="1" smtClean="0"/>
              <a:t>jsou</a:t>
            </a:r>
            <a:r>
              <a:rPr lang="en-GB" dirty="0" smtClean="0"/>
              <a:t> </a:t>
            </a:r>
            <a:r>
              <a:rPr lang="en-GB" dirty="0" err="1" smtClean="0"/>
              <a:t>jeho</a:t>
            </a:r>
            <a:r>
              <a:rPr lang="en-GB" dirty="0" smtClean="0"/>
              <a:t> </a:t>
            </a:r>
            <a:r>
              <a:rPr lang="en-GB" dirty="0" err="1" smtClean="0"/>
              <a:t>důsledky</a:t>
            </a:r>
            <a:r>
              <a:rPr lang="en-GB" dirty="0" smtClean="0"/>
              <a:t>? </a:t>
            </a:r>
          </a:p>
          <a:p>
            <a:pPr>
              <a:buFont typeface="Arial" charset="0"/>
              <a:buChar char="•"/>
              <a:defRPr/>
            </a:pPr>
            <a:r>
              <a:rPr lang="en-GB" dirty="0" smtClean="0"/>
              <a:t>Co je to </a:t>
            </a:r>
            <a:r>
              <a:rPr lang="en-GB" dirty="0" err="1" smtClean="0"/>
              <a:t>acetylcholinesteráza</a:t>
            </a:r>
            <a:r>
              <a:rPr lang="en-GB" dirty="0" smtClean="0"/>
              <a:t>? </a:t>
            </a:r>
            <a:r>
              <a:rPr lang="en-GB" dirty="0" err="1" smtClean="0"/>
              <a:t>Jakou</a:t>
            </a:r>
            <a:r>
              <a:rPr lang="en-GB" dirty="0" smtClean="0"/>
              <a:t> </a:t>
            </a:r>
            <a:r>
              <a:rPr lang="en-GB" dirty="0" err="1" smtClean="0"/>
              <a:t>má</a:t>
            </a:r>
            <a:r>
              <a:rPr lang="en-GB" dirty="0" smtClean="0"/>
              <a:t> </a:t>
            </a:r>
            <a:r>
              <a:rPr lang="en-GB" dirty="0" err="1" smtClean="0"/>
              <a:t>funkci</a:t>
            </a:r>
            <a:r>
              <a:rPr lang="en-GB" dirty="0" smtClean="0"/>
              <a:t> v </a:t>
            </a:r>
            <a:r>
              <a:rPr lang="en-GB" dirty="0" err="1" smtClean="0"/>
              <a:t>organismu</a:t>
            </a:r>
            <a:r>
              <a:rPr lang="en-GB" dirty="0" smtClean="0"/>
              <a:t>? </a:t>
            </a:r>
            <a:r>
              <a:rPr lang="en-GB" dirty="0" err="1" smtClean="0"/>
              <a:t>Jaké</a:t>
            </a:r>
            <a:r>
              <a:rPr lang="en-GB" dirty="0" smtClean="0"/>
              <a:t> </a:t>
            </a:r>
            <a:r>
              <a:rPr lang="en-GB" dirty="0" err="1" smtClean="0"/>
              <a:t>jsou</a:t>
            </a:r>
            <a:r>
              <a:rPr lang="en-GB" dirty="0" smtClean="0"/>
              <a:t> </a:t>
            </a:r>
            <a:r>
              <a:rPr lang="en-GB" dirty="0" err="1" smtClean="0"/>
              <a:t>důsledky</a:t>
            </a:r>
            <a:r>
              <a:rPr lang="en-GB" dirty="0" smtClean="0"/>
              <a:t> </a:t>
            </a:r>
            <a:r>
              <a:rPr lang="en-GB" dirty="0" err="1" smtClean="0"/>
              <a:t>její</a:t>
            </a:r>
            <a:r>
              <a:rPr lang="en-GB" dirty="0" smtClean="0"/>
              <a:t> </a:t>
            </a:r>
            <a:r>
              <a:rPr lang="en-GB" dirty="0" err="1" smtClean="0"/>
              <a:t>inhibice</a:t>
            </a:r>
            <a:r>
              <a:rPr lang="en-GB" dirty="0" smtClean="0"/>
              <a:t>? </a:t>
            </a:r>
            <a:r>
              <a:rPr lang="en-GB" dirty="0" err="1" smtClean="0"/>
              <a:t>Jaké</a:t>
            </a:r>
            <a:r>
              <a:rPr lang="en-GB" dirty="0" smtClean="0"/>
              <a:t> </a:t>
            </a:r>
            <a:r>
              <a:rPr lang="en-GB" dirty="0" err="1" smtClean="0"/>
              <a:t>látky</a:t>
            </a:r>
            <a:r>
              <a:rPr lang="en-GB" dirty="0" smtClean="0"/>
              <a:t> </a:t>
            </a:r>
            <a:r>
              <a:rPr lang="en-GB" dirty="0" err="1" smtClean="0"/>
              <a:t>ji</a:t>
            </a:r>
            <a:r>
              <a:rPr lang="en-GB" dirty="0" smtClean="0"/>
              <a:t> </a:t>
            </a:r>
            <a:r>
              <a:rPr lang="en-GB" dirty="0" err="1" smtClean="0"/>
              <a:t>inhibují</a:t>
            </a:r>
            <a:r>
              <a:rPr lang="en-GB" dirty="0" smtClean="0"/>
              <a:t>?</a:t>
            </a:r>
          </a:p>
          <a:p>
            <a:pPr>
              <a:buFont typeface="Arial" charset="0"/>
              <a:buChar char="•"/>
              <a:defRPr/>
            </a:pPr>
            <a:r>
              <a:rPr lang="en-GB" dirty="0" smtClean="0"/>
              <a:t>Co je to </a:t>
            </a:r>
            <a:r>
              <a:rPr lang="en-GB" dirty="0" err="1" smtClean="0"/>
              <a:t>estrogenní</a:t>
            </a:r>
            <a:r>
              <a:rPr lang="en-GB" dirty="0" smtClean="0"/>
              <a:t> receptor? </a:t>
            </a:r>
            <a:r>
              <a:rPr lang="en-GB" dirty="0" err="1" smtClean="0"/>
              <a:t>Vysvětlete</a:t>
            </a:r>
            <a:r>
              <a:rPr lang="en-GB" dirty="0" smtClean="0"/>
              <a:t> </a:t>
            </a:r>
            <a:r>
              <a:rPr lang="en-GB" dirty="0" err="1" smtClean="0"/>
              <a:t>proč</a:t>
            </a:r>
            <a:r>
              <a:rPr lang="en-GB" dirty="0" smtClean="0"/>
              <a:t> je v </a:t>
            </a:r>
            <a:r>
              <a:rPr lang="en-GB" dirty="0" err="1" smtClean="0"/>
              <a:t>toxicitě</a:t>
            </a:r>
            <a:r>
              <a:rPr lang="en-GB" dirty="0" smtClean="0"/>
              <a:t> </a:t>
            </a:r>
            <a:r>
              <a:rPr lang="en-GB" dirty="0" err="1" smtClean="0"/>
              <a:t>významnější</a:t>
            </a:r>
            <a:r>
              <a:rPr lang="en-GB" dirty="0" smtClean="0"/>
              <a:t> </a:t>
            </a:r>
            <a:r>
              <a:rPr lang="en-GB" dirty="0" err="1" smtClean="0"/>
              <a:t>než</a:t>
            </a:r>
            <a:r>
              <a:rPr lang="en-GB" dirty="0" smtClean="0"/>
              <a:t> </a:t>
            </a:r>
            <a:r>
              <a:rPr lang="en-GB" dirty="0" err="1" smtClean="0"/>
              <a:t>např</a:t>
            </a:r>
            <a:r>
              <a:rPr lang="en-GB" dirty="0" smtClean="0"/>
              <a:t>. receptor pro </a:t>
            </a:r>
            <a:r>
              <a:rPr lang="en-GB" dirty="0" err="1" smtClean="0"/>
              <a:t>inzulin</a:t>
            </a:r>
            <a:r>
              <a:rPr lang="en-GB" dirty="0" smtClean="0"/>
              <a:t>?</a:t>
            </a:r>
          </a:p>
          <a:p>
            <a:pPr>
              <a:buFont typeface="Arial" charset="0"/>
              <a:buChar char="•"/>
              <a:defRPr/>
            </a:pPr>
            <a:r>
              <a:rPr lang="en-GB" dirty="0" err="1" smtClean="0"/>
              <a:t>Jaké</a:t>
            </a:r>
            <a:r>
              <a:rPr lang="en-GB" dirty="0" smtClean="0"/>
              <a:t> </a:t>
            </a:r>
            <a:r>
              <a:rPr lang="en-GB" dirty="0" err="1" smtClean="0"/>
              <a:t>jsou</a:t>
            </a:r>
            <a:r>
              <a:rPr lang="en-GB" dirty="0" smtClean="0"/>
              <a:t> </a:t>
            </a:r>
            <a:r>
              <a:rPr lang="en-GB" dirty="0" err="1" smtClean="0"/>
              <a:t>důsledky</a:t>
            </a:r>
            <a:r>
              <a:rPr lang="en-GB" dirty="0" smtClean="0"/>
              <a:t> </a:t>
            </a:r>
            <a:r>
              <a:rPr lang="en-GB" dirty="0" err="1" smtClean="0"/>
              <a:t>mutagenity</a:t>
            </a:r>
            <a:r>
              <a:rPr lang="en-GB" dirty="0" smtClean="0"/>
              <a:t> u </a:t>
            </a:r>
            <a:r>
              <a:rPr lang="en-GB" dirty="0" err="1" smtClean="0"/>
              <a:t>člověka</a:t>
            </a:r>
            <a:r>
              <a:rPr lang="en-GB" dirty="0" smtClean="0"/>
              <a:t>? </a:t>
            </a:r>
            <a:r>
              <a:rPr lang="en-GB" dirty="0" err="1" smtClean="0"/>
              <a:t>Jaké</a:t>
            </a:r>
            <a:r>
              <a:rPr lang="en-GB" dirty="0" smtClean="0"/>
              <a:t> </a:t>
            </a:r>
            <a:r>
              <a:rPr lang="en-GB" dirty="0" err="1" smtClean="0"/>
              <a:t>jsou</a:t>
            </a:r>
            <a:r>
              <a:rPr lang="en-GB" dirty="0" smtClean="0"/>
              <a:t> </a:t>
            </a:r>
            <a:r>
              <a:rPr lang="en-GB" dirty="0" err="1" smtClean="0"/>
              <a:t>důsledky</a:t>
            </a:r>
            <a:r>
              <a:rPr lang="en-GB" dirty="0" smtClean="0"/>
              <a:t> </a:t>
            </a:r>
            <a:r>
              <a:rPr lang="en-GB" dirty="0" err="1" smtClean="0"/>
              <a:t>mutagenity</a:t>
            </a:r>
            <a:r>
              <a:rPr lang="en-GB" dirty="0" smtClean="0"/>
              <a:t> u </a:t>
            </a:r>
            <a:r>
              <a:rPr lang="en-GB" dirty="0" err="1" smtClean="0"/>
              <a:t>přírodních</a:t>
            </a:r>
            <a:r>
              <a:rPr lang="en-GB" dirty="0" smtClean="0"/>
              <a:t> </a:t>
            </a:r>
            <a:r>
              <a:rPr lang="en-GB" dirty="0" err="1" smtClean="0"/>
              <a:t>organismů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147459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b="1" smtClean="0">
                <a:solidFill>
                  <a:schemeClr val="tx1"/>
                </a:solidFill>
              </a:rPr>
              <a:t>Příkladové otázky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84150" y="549275"/>
            <a:ext cx="9067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1">
                <a:solidFill>
                  <a:schemeClr val="tx2"/>
                </a:solidFill>
              </a:rPr>
              <a:t>Interakce</a:t>
            </a:r>
            <a:r>
              <a:rPr lang="cs-CZ" altLang="en-US" sz="2200" b="1">
                <a:solidFill>
                  <a:schemeClr val="tx2"/>
                </a:solidFill>
              </a:rPr>
              <a:t> toxických látek s </a:t>
            </a:r>
            <a:r>
              <a:rPr lang="en-US" altLang="en-US" sz="2200" b="1">
                <a:solidFill>
                  <a:schemeClr val="tx2"/>
                </a:solidFill>
              </a:rPr>
              <a:t>receptor</a:t>
            </a:r>
            <a:r>
              <a:rPr lang="cs-CZ" altLang="en-US" sz="2200" b="1">
                <a:solidFill>
                  <a:schemeClr val="tx2"/>
                </a:solidFill>
              </a:rPr>
              <a:t>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- interakce pozitivní </a:t>
            </a:r>
            <a:r>
              <a:rPr lang="cs-CZ" altLang="en-US" sz="22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200">
                <a:solidFill>
                  <a:schemeClr val="tx1"/>
                </a:solidFill>
              </a:rPr>
              <a:t>indukce odpov</a:t>
            </a:r>
            <a:r>
              <a:rPr lang="cs-CZ" altLang="en-US" sz="2200">
                <a:solidFill>
                  <a:schemeClr val="tx1"/>
                </a:solidFill>
              </a:rPr>
              <a:t>ědi (</a:t>
            </a:r>
            <a:r>
              <a:rPr lang="cs-CZ" altLang="en-US" sz="2200" b="1">
                <a:solidFill>
                  <a:srgbClr val="FF0000"/>
                </a:solidFill>
              </a:rPr>
              <a:t>agonista</a:t>
            </a:r>
            <a:r>
              <a:rPr lang="cs-CZ" altLang="en-US" sz="220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(</a:t>
            </a:r>
            <a:r>
              <a:rPr lang="cs-CZ" altLang="en-US" sz="1800" i="1">
                <a:solidFill>
                  <a:schemeClr val="tx1"/>
                </a:solidFill>
              </a:rPr>
              <a:t>nahrazuje efekt ligandu, mimic effect, </a:t>
            </a:r>
            <a:r>
              <a:rPr lang="cs-CZ" altLang="en-US" sz="1800" b="1" i="1">
                <a:solidFill>
                  <a:schemeClr val="accent2"/>
                </a:solidFill>
              </a:rPr>
              <a:t>hormone-like effect</a:t>
            </a:r>
            <a:r>
              <a:rPr lang="cs-CZ" altLang="en-US" sz="1800" i="1">
                <a:solidFill>
                  <a:schemeClr val="tx1"/>
                </a:solidFill>
              </a:rPr>
              <a:t>)</a:t>
            </a:r>
            <a:br>
              <a:rPr lang="cs-CZ" altLang="en-US" sz="1800" i="1">
                <a:solidFill>
                  <a:schemeClr val="tx1"/>
                </a:solidFill>
              </a:rPr>
            </a:br>
            <a:endParaRPr lang="cs-CZ" altLang="en-US" sz="18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- interakce negativní </a:t>
            </a:r>
            <a:r>
              <a:rPr lang="cs-CZ" altLang="en-US" sz="22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>
                <a:solidFill>
                  <a:schemeClr val="tx1"/>
                </a:solidFill>
              </a:rPr>
              <a:t> kompetice: nevyvolává reakci </a:t>
            </a:r>
            <a:r>
              <a:rPr lang="cs-CZ" altLang="en-US" sz="2200">
                <a:solidFill>
                  <a:schemeClr val="tx1"/>
                </a:solidFill>
              </a:rPr>
              <a:t>(</a:t>
            </a:r>
            <a:r>
              <a:rPr lang="cs-CZ" altLang="en-US" sz="2200" b="1">
                <a:solidFill>
                  <a:srgbClr val="FF0000"/>
                </a:solidFill>
              </a:rPr>
              <a:t>antagonista</a:t>
            </a:r>
            <a:r>
              <a:rPr lang="cs-CZ" altLang="en-US" sz="2200">
                <a:solidFill>
                  <a:schemeClr val="tx1"/>
                </a:solidFill>
              </a:rPr>
              <a:t>)</a:t>
            </a: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	(</a:t>
            </a:r>
            <a:r>
              <a:rPr lang="cs-CZ" altLang="en-US" sz="1800" i="1">
                <a:solidFill>
                  <a:schemeClr val="tx1"/>
                </a:solidFill>
              </a:rPr>
              <a:t>blokuje navázání a efekt přirozeného ligandu</a:t>
            </a:r>
            <a:r>
              <a:rPr lang="en-US" altLang="en-US" sz="1800" i="1">
                <a:solidFill>
                  <a:schemeClr val="tx1"/>
                </a:solidFill>
              </a:rPr>
              <a:t>, </a:t>
            </a:r>
            <a:r>
              <a:rPr lang="en-US" altLang="en-US" sz="1800" b="1" i="1">
                <a:solidFill>
                  <a:schemeClr val="accent2"/>
                </a:solidFill>
              </a:rPr>
              <a:t>p</a:t>
            </a:r>
            <a:r>
              <a:rPr lang="cs-CZ" altLang="en-US" sz="1800" b="1" i="1">
                <a:solidFill>
                  <a:schemeClr val="accent2"/>
                </a:solidFill>
              </a:rPr>
              <a:t>ř. a</a:t>
            </a:r>
            <a:r>
              <a:rPr lang="en-US" altLang="en-US" sz="1800" b="1" i="1">
                <a:solidFill>
                  <a:schemeClr val="accent2"/>
                </a:solidFill>
              </a:rPr>
              <a:t>nti/estrogenita</a:t>
            </a:r>
            <a:r>
              <a:rPr lang="cs-CZ" altLang="en-US" sz="1800" i="1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b="1">
              <a:solidFill>
                <a:schemeClr val="tx1"/>
              </a:solidFill>
            </a:endParaRPr>
          </a:p>
        </p:txBody>
      </p:sp>
      <p:sp>
        <p:nvSpPr>
          <p:cNvPr id="20483" name="AutoShape 5"/>
          <p:cNvSpPr>
            <a:spLocks noChangeArrowheads="1"/>
          </p:cNvSpPr>
          <p:nvPr/>
        </p:nvSpPr>
        <p:spPr bwMode="auto">
          <a:xfrm>
            <a:off x="1371600" y="3678238"/>
            <a:ext cx="855663" cy="58578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484" name="Oval 6"/>
          <p:cNvSpPr>
            <a:spLocks noChangeArrowheads="1"/>
          </p:cNvSpPr>
          <p:nvPr/>
        </p:nvSpPr>
        <p:spPr bwMode="auto">
          <a:xfrm>
            <a:off x="2090738" y="4114800"/>
            <a:ext cx="1257300" cy="3937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bg2"/>
                </a:solidFill>
                <a:latin typeface="Times New Roman" panose="02020603050405020304" pitchFamily="18" charset="0"/>
              </a:rPr>
              <a:t>HORMONE</a:t>
            </a:r>
          </a:p>
        </p:txBody>
      </p:sp>
      <p:sp>
        <p:nvSpPr>
          <p:cNvPr id="20485" name="AutoShape 7"/>
          <p:cNvSpPr>
            <a:spLocks noChangeArrowheads="1"/>
          </p:cNvSpPr>
          <p:nvPr/>
        </p:nvSpPr>
        <p:spPr bwMode="auto">
          <a:xfrm>
            <a:off x="3279775" y="3922713"/>
            <a:ext cx="722313" cy="146050"/>
          </a:xfrm>
          <a:prstGeom prst="rightArrow">
            <a:avLst>
              <a:gd name="adj1" fmla="val 50000"/>
              <a:gd name="adj2" fmla="val 12364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0486" name="AutoShape 8"/>
          <p:cNvSpPr>
            <a:spLocks noChangeArrowheads="1"/>
          </p:cNvSpPr>
          <p:nvPr/>
        </p:nvSpPr>
        <p:spPr bwMode="auto">
          <a:xfrm>
            <a:off x="4265613" y="4019550"/>
            <a:ext cx="788987" cy="5365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487" name="Oval 9"/>
          <p:cNvSpPr>
            <a:spLocks noChangeArrowheads="1"/>
          </p:cNvSpPr>
          <p:nvPr/>
        </p:nvSpPr>
        <p:spPr bwMode="auto">
          <a:xfrm>
            <a:off x="4462463" y="4165600"/>
            <a:ext cx="325437" cy="21431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0488" name="AutoShape 10"/>
          <p:cNvSpPr>
            <a:spLocks noChangeArrowheads="1"/>
          </p:cNvSpPr>
          <p:nvPr/>
        </p:nvSpPr>
        <p:spPr bwMode="auto">
          <a:xfrm>
            <a:off x="5449888" y="3922713"/>
            <a:ext cx="723900" cy="146050"/>
          </a:xfrm>
          <a:prstGeom prst="rightArrow">
            <a:avLst>
              <a:gd name="adj1" fmla="val 50000"/>
              <a:gd name="adj2" fmla="val 12391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0489" name="Rectangle 11"/>
          <p:cNvSpPr>
            <a:spLocks noChangeArrowheads="1"/>
          </p:cNvSpPr>
          <p:nvPr/>
        </p:nvSpPr>
        <p:spPr bwMode="auto">
          <a:xfrm>
            <a:off x="6435725" y="3775075"/>
            <a:ext cx="1184275" cy="488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bg2"/>
                </a:solidFill>
                <a:latin typeface="Times New Roman" panose="02020603050405020304" pitchFamily="18" charset="0"/>
              </a:rPr>
              <a:t>EFFECT</a:t>
            </a:r>
          </a:p>
        </p:txBody>
      </p:sp>
      <p:sp>
        <p:nvSpPr>
          <p:cNvPr id="20490" name="Oval 12"/>
          <p:cNvSpPr>
            <a:spLocks noChangeArrowheads="1"/>
          </p:cNvSpPr>
          <p:nvPr/>
        </p:nvSpPr>
        <p:spPr bwMode="auto">
          <a:xfrm>
            <a:off x="2019300" y="3397250"/>
            <a:ext cx="1400175" cy="4635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bg2"/>
                </a:solidFill>
                <a:latin typeface="Times New Roman" panose="02020603050405020304" pitchFamily="18" charset="0"/>
              </a:rPr>
              <a:t>TOXIN</a:t>
            </a:r>
          </a:p>
        </p:txBody>
      </p:sp>
      <p:sp>
        <p:nvSpPr>
          <p:cNvPr id="20491" name="AutoShape 13"/>
          <p:cNvSpPr>
            <a:spLocks noChangeArrowheads="1"/>
          </p:cNvSpPr>
          <p:nvPr/>
        </p:nvSpPr>
        <p:spPr bwMode="auto">
          <a:xfrm>
            <a:off x="4265613" y="3336925"/>
            <a:ext cx="788987" cy="5365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492" name="Oval 14"/>
          <p:cNvSpPr>
            <a:spLocks noChangeArrowheads="1"/>
          </p:cNvSpPr>
          <p:nvPr/>
        </p:nvSpPr>
        <p:spPr bwMode="auto">
          <a:xfrm>
            <a:off x="4462463" y="3482975"/>
            <a:ext cx="325437" cy="2143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0493" name="AutoShape 16"/>
          <p:cNvSpPr>
            <a:spLocks noChangeArrowheads="1"/>
          </p:cNvSpPr>
          <p:nvPr/>
        </p:nvSpPr>
        <p:spPr bwMode="auto">
          <a:xfrm>
            <a:off x="1066800" y="5135563"/>
            <a:ext cx="885825" cy="5937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494" name="Oval 17"/>
          <p:cNvSpPr>
            <a:spLocks noChangeArrowheads="1"/>
          </p:cNvSpPr>
          <p:nvPr/>
        </p:nvSpPr>
        <p:spPr bwMode="auto">
          <a:xfrm>
            <a:off x="4948238" y="4941888"/>
            <a:ext cx="1352550" cy="2857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bg2"/>
                </a:solidFill>
                <a:latin typeface="Times New Roman" panose="02020603050405020304" pitchFamily="18" charset="0"/>
              </a:rPr>
              <a:t>HORMONE</a:t>
            </a:r>
          </a:p>
        </p:txBody>
      </p:sp>
      <p:sp>
        <p:nvSpPr>
          <p:cNvPr id="20495" name="AutoShape 18"/>
          <p:cNvSpPr>
            <a:spLocks noChangeArrowheads="1"/>
          </p:cNvSpPr>
          <p:nvPr/>
        </p:nvSpPr>
        <p:spPr bwMode="auto">
          <a:xfrm>
            <a:off x="3043238" y="5383213"/>
            <a:ext cx="750887" cy="147637"/>
          </a:xfrm>
          <a:prstGeom prst="rightArrow">
            <a:avLst>
              <a:gd name="adj1" fmla="val 50000"/>
              <a:gd name="adj2" fmla="val 12715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0496" name="AutoShape 19"/>
          <p:cNvSpPr>
            <a:spLocks noChangeArrowheads="1"/>
          </p:cNvSpPr>
          <p:nvPr/>
        </p:nvSpPr>
        <p:spPr bwMode="auto">
          <a:xfrm>
            <a:off x="5257800" y="5546725"/>
            <a:ext cx="749300" cy="147638"/>
          </a:xfrm>
          <a:prstGeom prst="rightArrow">
            <a:avLst>
              <a:gd name="adj1" fmla="val 50000"/>
              <a:gd name="adj2" fmla="val 12688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0497" name="Rectangle 20"/>
          <p:cNvSpPr>
            <a:spLocks noChangeArrowheads="1"/>
          </p:cNvSpPr>
          <p:nvPr/>
        </p:nvSpPr>
        <p:spPr bwMode="auto">
          <a:xfrm>
            <a:off x="6705600" y="5241925"/>
            <a:ext cx="1227138" cy="495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bg2"/>
                </a:solidFill>
                <a:latin typeface="Times New Roman" panose="02020603050405020304" pitchFamily="18" charset="0"/>
              </a:rPr>
              <a:t>EFFECT</a:t>
            </a:r>
          </a:p>
        </p:txBody>
      </p:sp>
      <p:sp>
        <p:nvSpPr>
          <p:cNvPr id="20498" name="Oval 21"/>
          <p:cNvSpPr>
            <a:spLocks noChangeArrowheads="1"/>
          </p:cNvSpPr>
          <p:nvPr/>
        </p:nvSpPr>
        <p:spPr bwMode="auto">
          <a:xfrm>
            <a:off x="2020888" y="4937125"/>
            <a:ext cx="887412" cy="2968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bg2"/>
                </a:solidFill>
                <a:latin typeface="Times New Roman" panose="02020603050405020304" pitchFamily="18" charset="0"/>
              </a:rPr>
              <a:t>TOXIN</a:t>
            </a:r>
          </a:p>
        </p:txBody>
      </p:sp>
      <p:sp>
        <p:nvSpPr>
          <p:cNvPr id="20499" name="AutoShape 22"/>
          <p:cNvSpPr>
            <a:spLocks noChangeArrowheads="1"/>
          </p:cNvSpPr>
          <p:nvPr/>
        </p:nvSpPr>
        <p:spPr bwMode="auto">
          <a:xfrm>
            <a:off x="4067175" y="5086350"/>
            <a:ext cx="817563" cy="54451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500" name="Oval 23"/>
          <p:cNvSpPr>
            <a:spLocks noChangeArrowheads="1"/>
          </p:cNvSpPr>
          <p:nvPr/>
        </p:nvSpPr>
        <p:spPr bwMode="auto">
          <a:xfrm>
            <a:off x="4203700" y="5233988"/>
            <a:ext cx="544513" cy="21748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0501" name="Line 24"/>
          <p:cNvSpPr>
            <a:spLocks noChangeShapeType="1"/>
          </p:cNvSpPr>
          <p:nvPr/>
        </p:nvSpPr>
        <p:spPr bwMode="auto">
          <a:xfrm flipH="1">
            <a:off x="5410200" y="5394325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02" name="Line 25"/>
          <p:cNvSpPr>
            <a:spLocks noChangeShapeType="1"/>
          </p:cNvSpPr>
          <p:nvPr/>
        </p:nvSpPr>
        <p:spPr bwMode="auto">
          <a:xfrm>
            <a:off x="5410200" y="5318125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03" name="Line 26"/>
          <p:cNvSpPr>
            <a:spLocks noChangeShapeType="1"/>
          </p:cNvSpPr>
          <p:nvPr/>
        </p:nvSpPr>
        <p:spPr bwMode="auto">
          <a:xfrm flipH="1">
            <a:off x="6934200" y="4860925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04" name="Line 27"/>
          <p:cNvSpPr>
            <a:spLocks noChangeShapeType="1"/>
          </p:cNvSpPr>
          <p:nvPr/>
        </p:nvSpPr>
        <p:spPr bwMode="auto">
          <a:xfrm>
            <a:off x="6934200" y="4860925"/>
            <a:ext cx="838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4800" y="333375"/>
            <a:ext cx="86106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2"/>
                </a:solidFill>
              </a:rPr>
              <a:t>Příklady cílových struktur</a:t>
            </a: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(receptor = jakákoliv biomolekula, kterou může ovlivnit toxikant)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-</a:t>
            </a:r>
            <a:r>
              <a:rPr lang="cs-CZ" altLang="en-US" sz="2200">
                <a:solidFill>
                  <a:srgbClr val="FF0000"/>
                </a:solidFill>
              </a:rPr>
              <a:t> buněčná membrána</a:t>
            </a:r>
            <a:endParaRPr lang="cs-CZ" altLang="en-US" sz="20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	</a:t>
            </a:r>
            <a:r>
              <a:rPr lang="cs-CZ" altLang="en-US" sz="1600" i="1">
                <a:solidFill>
                  <a:schemeClr val="tx1"/>
                </a:solidFill>
              </a:rPr>
              <a:t>narkotická toxicita - dosažení takové koncentrace, že dochází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i="1">
                <a:solidFill>
                  <a:schemeClr val="tx1"/>
                </a:solidFill>
              </a:rPr>
              <a:t>	k blokaci fluidity membrány a tím její funkce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600" i="1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rgbClr val="FF0000"/>
                </a:solidFill>
              </a:rPr>
              <a:t>- acetylcholinesteráza</a:t>
            </a:r>
            <a:endParaRPr lang="cs-CZ" altLang="en-US" sz="20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>
                <a:solidFill>
                  <a:schemeClr val="tx1"/>
                </a:solidFill>
              </a:rPr>
              <a:t>	</a:t>
            </a:r>
            <a:r>
              <a:rPr lang="cs-CZ" altLang="en-US" sz="1400" i="1">
                <a:solidFill>
                  <a:schemeClr val="tx1"/>
                </a:solidFill>
              </a:rPr>
              <a:t>enzym - inhibice v aktivním místě organofosfátovými pesticidy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400" i="1">
                <a:solidFill>
                  <a:schemeClr val="tx1"/>
                </a:solidFill>
              </a:rPr>
              <a:t>	(substrate mimics)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i="1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- Arylhydrocarbon </a:t>
            </a:r>
            <a:r>
              <a:rPr lang="cs-CZ" altLang="en-US" sz="2200">
                <a:solidFill>
                  <a:srgbClr val="FF0000"/>
                </a:solidFill>
              </a:rPr>
              <a:t>receptor</a:t>
            </a:r>
            <a:r>
              <a:rPr lang="cs-CZ" altLang="en-US" sz="2200">
                <a:solidFill>
                  <a:schemeClr val="tx1"/>
                </a:solidFill>
              </a:rPr>
              <a:t> (AhR), estrogenní receptor (ER)</a:t>
            </a:r>
            <a:endParaRPr lang="cs-CZ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</a:t>
            </a:r>
            <a:r>
              <a:rPr lang="cs-CZ" altLang="en-US" sz="1400" i="1">
                <a:solidFill>
                  <a:schemeClr val="tx1"/>
                </a:solidFill>
              </a:rPr>
              <a:t>specifické mechanismy toxicity, xenoestrogenity</a:t>
            </a:r>
            <a:endParaRPr lang="cs-CZ" altLang="en-US" sz="20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000" i="1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- další ….</a:t>
            </a:r>
            <a:endParaRPr lang="cs-CZ" altLang="en-US" sz="2000" i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5450</TotalTime>
  <Words>1655</Words>
  <Application>Microsoft Office PowerPoint</Application>
  <PresentationFormat>On-screen Show (4:3)</PresentationFormat>
  <Paragraphs>628</Paragraphs>
  <Slides>70</Slides>
  <Notes>70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7" baseType="lpstr">
      <vt:lpstr>ＭＳ Ｐゴシック</vt:lpstr>
      <vt:lpstr>Arial</vt:lpstr>
      <vt:lpstr>Calibri</vt:lpstr>
      <vt:lpstr>Tahoma</vt:lpstr>
      <vt:lpstr>Times New Roman</vt:lpstr>
      <vt:lpstr>Wingdings</vt:lpstr>
      <vt:lpstr>Motiv sady Office</vt:lpstr>
      <vt:lpstr>PowerPoint Presentation</vt:lpstr>
      <vt:lpstr>Co by si měl student odnést z této přednášky?</vt:lpstr>
      <vt:lpstr>PowerPoint Presentation</vt:lpstr>
      <vt:lpstr>ToxicoDYNAMICS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Interakce mezi „receptory“ a malými molekulami (toxikanty)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 by si student(ka) měl(a) odnést ?</vt:lpstr>
      <vt:lpstr>Připomenutí:  mechanistický koncept od molekuly k populacím (V literatuře: „Adverse Outcome Pathway“)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Ethidium bromide  (běžná látka v mol-biol výzkumu: vizualizace DNA)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Příkladové otázky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Windows User</cp:lastModifiedBy>
  <cp:revision>147</cp:revision>
  <dcterms:created xsi:type="dcterms:W3CDTF">2010-05-17T15:27:49Z</dcterms:created>
  <dcterms:modified xsi:type="dcterms:W3CDTF">2018-10-17T08:42:29Z</dcterms:modified>
</cp:coreProperties>
</file>