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8" r:id="rId3"/>
    <p:sldId id="360" r:id="rId4"/>
    <p:sldId id="414" r:id="rId5"/>
    <p:sldId id="474" r:id="rId6"/>
    <p:sldId id="472" r:id="rId7"/>
    <p:sldId id="473" r:id="rId8"/>
    <p:sldId id="425" r:id="rId9"/>
    <p:sldId id="419" r:id="rId10"/>
    <p:sldId id="421" r:id="rId11"/>
    <p:sldId id="422" r:id="rId12"/>
    <p:sldId id="423" r:id="rId13"/>
    <p:sldId id="424" r:id="rId14"/>
    <p:sldId id="427" r:id="rId15"/>
    <p:sldId id="387" r:id="rId16"/>
    <p:sldId id="428" r:id="rId17"/>
    <p:sldId id="452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520" r:id="rId27"/>
    <p:sldId id="521" r:id="rId28"/>
    <p:sldId id="522" r:id="rId29"/>
    <p:sldId id="52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6" r:id="rId53"/>
    <p:sldId id="507" r:id="rId54"/>
    <p:sldId id="508" r:id="rId55"/>
    <p:sldId id="509" r:id="rId56"/>
    <p:sldId id="510" r:id="rId57"/>
    <p:sldId id="511" r:id="rId58"/>
    <p:sldId id="512" r:id="rId59"/>
    <p:sldId id="513" r:id="rId60"/>
    <p:sldId id="514" r:id="rId61"/>
    <p:sldId id="515" r:id="rId62"/>
    <p:sldId id="516" r:id="rId63"/>
    <p:sldId id="517" r:id="rId64"/>
    <p:sldId id="518" r:id="rId65"/>
    <p:sldId id="519" r:id="rId66"/>
    <p:sldId id="457" r:id="rId67"/>
    <p:sldId id="458" r:id="rId68"/>
    <p:sldId id="459" r:id="rId69"/>
    <p:sldId id="475" r:id="rId70"/>
    <p:sldId id="460" r:id="rId71"/>
    <p:sldId id="461" r:id="rId72"/>
    <p:sldId id="462" r:id="rId73"/>
    <p:sldId id="463" r:id="rId74"/>
    <p:sldId id="464" r:id="rId75"/>
    <p:sldId id="465" r:id="rId76"/>
    <p:sldId id="466" r:id="rId77"/>
    <p:sldId id="467" r:id="rId78"/>
    <p:sldId id="447" r:id="rId79"/>
    <p:sldId id="448" r:id="rId80"/>
    <p:sldId id="449" r:id="rId81"/>
    <p:sldId id="456" r:id="rId82"/>
    <p:sldId id="450" r:id="rId83"/>
    <p:sldId id="451" r:id="rId84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3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09FA7-7E0D-4A73-AED4-AB6A0D8C78FC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8794E-4F78-4027-A73A-07584EFBB470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8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2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290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46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48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89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05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11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2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2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65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40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61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91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40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743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68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28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545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630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462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671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710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81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121BF-4A87-4A60-BBDC-C9E2AE542C12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756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15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54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837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558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83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B6FF9-B609-43A3-A57F-814D567BD1B5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141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002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827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04EC02-DEB9-43B4-A398-94BA6983D52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cs-CZ" altLang="en-US" sz="1300">
              <a:latin typeface="Arial" panose="020B0604020202020204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588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5C95F-EA63-4AC6-A181-C32FC558FEBA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3E513-D6E5-4518-A631-8F18853DF00D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Účinky toxických látek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rgbClr val="FF3300"/>
                </a:solidFill>
              </a:rPr>
              <a:t>Projevy molekulárních mechanismů</a:t>
            </a:r>
            <a:br>
              <a:rPr lang="cs-CZ" altLang="en-US" sz="2200" b="0">
                <a:solidFill>
                  <a:srgbClr val="FF3300"/>
                </a:solidFill>
              </a:rPr>
            </a:br>
            <a:r>
              <a:rPr lang="cs-CZ" altLang="en-US" sz="2200" b="0">
                <a:solidFill>
                  <a:srgbClr val="FF3300"/>
                </a:solidFill>
              </a:rPr>
              <a:t>na úrovni </a:t>
            </a:r>
            <a:r>
              <a:rPr lang="cs-CZ" altLang="en-US" sz="2200" u="sng">
                <a:solidFill>
                  <a:srgbClr val="FF3300"/>
                </a:solidFill>
              </a:rPr>
              <a:t>buňky</a:t>
            </a:r>
            <a:r>
              <a:rPr lang="cs-CZ" altLang="en-US" sz="2200" b="0">
                <a:solidFill>
                  <a:srgbClr val="FF3300"/>
                </a:solidFill>
              </a:rPr>
              <a:t> a </a:t>
            </a:r>
            <a:r>
              <a:rPr lang="cs-CZ" altLang="en-US" sz="2200" u="sng">
                <a:solidFill>
                  <a:srgbClr val="FF3300"/>
                </a:solidFill>
              </a:rPr>
              <a:t>organismu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u="sng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b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Důsledky poškození molekulárních procesů uvnitř buněk</a:t>
            </a:r>
            <a:endParaRPr lang="en-GB" alt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850" y="1074738"/>
            <a:ext cx="84963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400" dirty="0">
                <a:latin typeface="Arial" charset="0"/>
                <a:cs typeface="Arial" charset="0"/>
                <a:sym typeface="Wingdings" pitchFamily="2" charset="2"/>
              </a:rPr>
              <a:t>Viditelné projevy toxicity na úrovni buněk</a:t>
            </a: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endParaRPr lang="cs-CZ" sz="20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1) Akutní a nekontrolované poškození (úplná destrukce)</a:t>
            </a:r>
            <a:b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nekr</a:t>
            </a:r>
            <a:r>
              <a:rPr lang="cs-CZ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óza</a:t>
            </a:r>
            <a:endParaRPr lang="cs-CZ" sz="2000" dirty="0">
              <a:solidFill>
                <a:srgbClr val="00B0F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endParaRPr lang="cs-CZ" sz="20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2)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Poruchy v hlavních kontrolovaných řídících pochodech v buňkách</a:t>
            </a: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b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u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ňka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u="sng" dirty="0">
                <a:latin typeface="Arial" charset="0"/>
                <a:cs typeface="Arial" charset="0"/>
                <a:sym typeface="Wingdings" pitchFamily="2" charset="2"/>
              </a:rPr>
              <a:t>nejčastěji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kontrolovaně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apoptozuje</a:t>
            </a: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b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    (příp. </a:t>
            </a:r>
            <a:r>
              <a:rPr lang="cs-CZ" sz="2000" b="0" i="1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nekroptozuje</a:t>
            </a: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i="1" dirty="0">
                <a:latin typeface="Arial" charset="0"/>
                <a:cs typeface="Arial" charset="0"/>
                <a:sym typeface="Wingdings" pitchFamily="2" charset="2"/>
              </a:rPr>
              <a:t>– nově objevený mechanismus)</a:t>
            </a:r>
            <a:b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… neopravitelné změny v dělení, 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apoptoze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, diferenciaci: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	         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</a:t>
            </a:r>
            <a:r>
              <a:rPr lang="en-GB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atologie</a:t>
            </a:r>
            <a:r>
              <a:rPr lang="en-GB" alt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 v </a:t>
            </a:r>
            <a:r>
              <a:rPr lang="en-GB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uveden</a:t>
            </a:r>
            <a:r>
              <a:rPr lang="cs-CZ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ých</a:t>
            </a:r>
            <a:r>
              <a:rPr lang="cs-CZ" alt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 procesech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Maligní zvrat (nádory)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Poruchy </a:t>
            </a:r>
            <a:r>
              <a:rPr lang="cs-CZ" altLang="en-US" sz="1600" b="0" dirty="0" err="1">
                <a:latin typeface="Arial" charset="0"/>
                <a:cs typeface="Arial" charset="0"/>
              </a:rPr>
              <a:t>apoptozy</a:t>
            </a:r>
            <a:r>
              <a:rPr lang="cs-CZ" altLang="en-US" sz="1600" b="0" dirty="0">
                <a:latin typeface="Arial" charset="0"/>
                <a:cs typeface="Arial" charset="0"/>
              </a:rPr>
              <a:t> (</a:t>
            </a:r>
            <a:r>
              <a:rPr lang="cs-CZ" altLang="en-US" sz="1600" b="0" dirty="0" err="1">
                <a:latin typeface="Arial" charset="0"/>
                <a:cs typeface="Arial" charset="0"/>
              </a:rPr>
              <a:t>imunotoxicita</a:t>
            </a:r>
            <a:r>
              <a:rPr lang="cs-CZ" altLang="en-US" sz="1600" b="0" dirty="0">
                <a:latin typeface="Arial" charset="0"/>
                <a:cs typeface="Arial" charset="0"/>
              </a:rPr>
              <a:t>) 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atp.</a:t>
            </a:r>
            <a:endParaRPr lang="cs-CZ" altLang="en-US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endParaRPr lang="cs-CZ" sz="2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BUNĚČNÁ SMRT</a:t>
            </a:r>
            <a:endParaRPr lang="en-GB" alt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052513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800">
                <a:solidFill>
                  <a:srgbClr val="00B0F0"/>
                </a:solidFill>
                <a:latin typeface="+mn-lt"/>
                <a:cs typeface="+mn-cs"/>
              </a:rPr>
              <a:t>NEKRÓZA</a:t>
            </a:r>
            <a:endParaRPr lang="cs-CZ" sz="280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b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patologický jev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bobtnání buňky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kondenzace chromatinu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dezintegrace membrán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buněčná autolýza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zánět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zajizvení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811713" y="1052513"/>
            <a:ext cx="4114800" cy="5181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800">
                <a:solidFill>
                  <a:srgbClr val="00B0F0"/>
                </a:solidFill>
                <a:latin typeface="+mn-lt"/>
                <a:cs typeface="+mn-cs"/>
              </a:rPr>
              <a:t>APOPTÓZA</a:t>
            </a:r>
            <a:endParaRPr lang="cs-CZ" sz="280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000" b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buněčná sebevražda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fyziologický jev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smrštění buňky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fragmentace DNA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membránové blebování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apoptotická tělíska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chybí zánětlivá reakce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bez následků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Příklady - </a:t>
            </a:r>
            <a:r>
              <a:rPr lang="cs-CZ" altLang="en-US" b="1">
                <a:solidFill>
                  <a:srgbClr val="FF0000"/>
                </a:solidFill>
              </a:rPr>
              <a:t>důsledky</a:t>
            </a:r>
            <a:r>
              <a:rPr lang="cs-CZ" altLang="en-US"/>
              <a:t> a projevy na úrovni buněk</a:t>
            </a:r>
            <a:endParaRPr lang="en-GB" altLang="en-US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>
                <a:solidFill>
                  <a:schemeClr val="tx1"/>
                </a:solidFill>
              </a:rPr>
              <a:t>Poruchy dělení buněk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Rychle se dělící buňky (nádory)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Poruchy imunitního systému (řada procesů zahrnujících dělení buněk)</a:t>
            </a:r>
            <a:endParaRPr lang="cs-CZ" altLang="en-US" sz="28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>
                <a:solidFill>
                  <a:schemeClr val="tx1"/>
                </a:solidFill>
                <a:sym typeface="Wingdings" panose="05000000000000000000" pitchFamily="2" charset="2"/>
              </a:rPr>
              <a:t>Poruchy diferenciace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Významná poškození zejména v ranném vývoji (embryotoxicita, teratogenita)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Vznik nádorů (buňky nejsou diferencované)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Poruchy v imunitním systému (řada diferenciačních procesů) </a:t>
            </a:r>
            <a:endParaRPr lang="cs-CZ" altLang="en-US" sz="28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>
                <a:solidFill>
                  <a:schemeClr val="tx1"/>
                </a:solidFill>
                <a:sym typeface="Wingdings" panose="05000000000000000000" pitchFamily="2" charset="2"/>
              </a:rPr>
              <a:t>Poruchy apoptozy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Vznik nádorů (poškozené buňky nesměřují k apoptoze)</a:t>
            </a:r>
          </a:p>
          <a:p>
            <a:pPr eaLnBrk="1" hangingPunct="1">
              <a:buClrTx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Poruchy v imunitním systému (TCDD </a:t>
            </a:r>
            <a:r>
              <a:rPr lang="en-US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 indukce apopto</a:t>
            </a: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zy v thymu)</a:t>
            </a:r>
          </a:p>
          <a:p>
            <a:pPr eaLnBrk="1" hangingPunct="1">
              <a:buClrTx/>
            </a:pPr>
            <a:endParaRPr lang="cs-CZ" altLang="en-US" sz="16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Projevy toxicity na úrovni organismu</a:t>
            </a:r>
            <a:endParaRPr lang="en-US" altLang="en-US" sz="35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funkce organismu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381000" y="838200"/>
            <a:ext cx="8610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Přijatá energie (</a:t>
            </a:r>
            <a:r>
              <a:rPr lang="cs-CZ" sz="2200" b="0" dirty="0">
                <a:latin typeface="Arial" charset="0"/>
                <a:cs typeface="Arial" charset="0"/>
              </a:rPr>
              <a:t>u všech organismů) </a:t>
            </a:r>
            <a:r>
              <a:rPr lang="cs-CZ" sz="2200" dirty="0">
                <a:latin typeface="Arial" charset="0"/>
                <a:cs typeface="Arial" charset="0"/>
              </a:rPr>
              <a:t>se rozděluje na hlavní funkce: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Udržování života 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(… </a:t>
            </a:r>
            <a:r>
              <a:rPr lang="cs-CZ" sz="22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délka života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Růst (zvětšování vlastní hmoty)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Rozmnožování</a:t>
            </a:r>
          </a:p>
          <a:p>
            <a:pPr lvl="1">
              <a:buFontTx/>
              <a:buChar char="-"/>
              <a:defRPr/>
            </a:pP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S</a:t>
            </a:r>
            <a:r>
              <a:rPr lang="en-US" sz="22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ign</a:t>
            </a:r>
            <a:r>
              <a:rPr lang="cs-CZ" sz="22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ály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 jejich zpracování</a:t>
            </a:r>
          </a:p>
          <a:p>
            <a:pPr>
              <a:defRPr/>
            </a:pPr>
            <a:endParaRPr lang="cs-CZ" sz="2200" b="0" dirty="0">
              <a:latin typeface="Arial" charset="0"/>
              <a:cs typeface="Arial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08350"/>
            <a:ext cx="50673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skupiny organismů  1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0825" y="1103313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Dělení dle biologie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Jednobuněčné </a:t>
            </a:r>
            <a:r>
              <a:rPr lang="cs-CZ" altLang="en-US" sz="2000" b="0">
                <a:solidFill>
                  <a:schemeClr val="tx1"/>
                </a:solidFill>
              </a:rPr>
              <a:t>(nediferencované)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Prokaryotické (mikroorganismy)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Eukaryotické – prvoci apod.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Mnohobuněčné </a:t>
            </a:r>
            <a:r>
              <a:rPr lang="cs-CZ" altLang="en-US" sz="2000" b="0">
                <a:solidFill>
                  <a:schemeClr val="tx1"/>
                </a:solidFill>
              </a:rPr>
              <a:t>(eukaryota)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Živočichové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Rostliny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(Houby)</a:t>
            </a:r>
          </a:p>
        </p:txBody>
      </p:sp>
      <p:pic>
        <p:nvPicPr>
          <p:cNvPr id="36868" name="Picture 2" descr="http://www.aldebaran.cz/bulletin/2010_16/cel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776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76463"/>
            <a:ext cx="54435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skupiny organismů  2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38916" name="TextovéPole 3"/>
          <p:cNvSpPr txBox="1">
            <a:spLocks noChangeArrowheads="1"/>
          </p:cNvSpPr>
          <p:nvPr/>
        </p:nvSpPr>
        <p:spPr bwMode="auto">
          <a:xfrm>
            <a:off x="323850" y="836613"/>
            <a:ext cx="8159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Dělení funkční v ekosystémech (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reflexe v Ekotoxikologii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br>
              <a:rPr lang="cs-CZ" altLang="en-US" sz="2000" b="0">
                <a:solidFill>
                  <a:schemeClr val="tx1"/>
                </a:solidFill>
              </a:rPr>
            </a:br>
            <a:r>
              <a:rPr lang="cs-CZ" altLang="en-US" sz="2000" b="0">
                <a:solidFill>
                  <a:schemeClr val="tx1"/>
                </a:solidFill>
              </a:rPr>
              <a:t>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Destruenti </a:t>
            </a:r>
            <a:r>
              <a:rPr lang="en-US" altLang="en-US" sz="2000" b="0">
                <a:solidFill>
                  <a:schemeClr val="tx1"/>
                </a:solidFill>
              </a:rPr>
              <a:t>/ D</a:t>
            </a:r>
            <a:r>
              <a:rPr lang="cs-CZ" altLang="en-US" sz="2000" b="0">
                <a:solidFill>
                  <a:schemeClr val="tx1"/>
                </a:solidFill>
              </a:rPr>
              <a:t>ekompozitoři</a:t>
            </a:r>
            <a:endParaRPr lang="cs-CZ" alt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341438"/>
            <a:ext cx="861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u="sng">
                <a:solidFill>
                  <a:srgbClr val="FF3300"/>
                </a:solidFill>
              </a:rPr>
              <a:t>KONZUMENTI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- ŽIVOČICHOVÉ -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- BEZOBRATLÍ -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- OBRATLOVCI -  </a:t>
            </a:r>
            <a:br>
              <a:rPr lang="cs-CZ" altLang="en-US" sz="2400" b="0">
                <a:solidFill>
                  <a:srgbClr val="FF3300"/>
                </a:solidFill>
              </a:rPr>
            </a:br>
            <a:r>
              <a:rPr lang="cs-CZ" altLang="en-US" sz="2400" b="0">
                <a:solidFill>
                  <a:srgbClr val="FF3300"/>
                </a:solidFill>
              </a:rPr>
              <a:t>(</a:t>
            </a:r>
            <a:r>
              <a:rPr lang="cs-CZ" altLang="en-US" sz="2400" b="0" i="1">
                <a:solidFill>
                  <a:srgbClr val="FF3300"/>
                </a:solidFill>
              </a:rPr>
              <a:t>ryby, obojživelníci, ptáci, savci</a:t>
            </a:r>
            <a:r>
              <a:rPr lang="cs-CZ" altLang="en-US" sz="2400" b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625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0825" y="12398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>
                <a:solidFill>
                  <a:schemeClr val="tx2"/>
                </a:solidFill>
              </a:rPr>
              <a:t>významný článek v ekosystémech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regulace početnosti nižších pater potravních pyramid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mezistupně pro konzumenty vyšších řádů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terminální </a:t>
            </a:r>
            <a:r>
              <a:rPr lang="en-US" altLang="en-US" sz="2200" b="0">
                <a:solidFill>
                  <a:schemeClr val="tx1"/>
                </a:solidFill>
              </a:rPr>
              <a:t>kon</a:t>
            </a:r>
            <a:r>
              <a:rPr lang="cs-CZ" altLang="en-US" sz="2200" b="0">
                <a:solidFill>
                  <a:schemeClr val="tx1"/>
                </a:solidFill>
              </a:rPr>
              <a:t>zumenti -</a:t>
            </a:r>
            <a:r>
              <a:rPr lang="cs-CZ" altLang="en-US" sz="2200">
                <a:solidFill>
                  <a:schemeClr val="tx2"/>
                </a:solidFill>
              </a:rPr>
              <a:t> dravci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málo početné populace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velmi citlivé ke stresu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relativně </a:t>
            </a:r>
            <a:r>
              <a:rPr lang="cs-CZ" altLang="en-US" sz="2200">
                <a:solidFill>
                  <a:schemeClr val="tx2"/>
                </a:solidFill>
              </a:rPr>
              <a:t>dobře prostudovaná skupina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i="1">
                <a:solidFill>
                  <a:schemeClr val="tx1"/>
                </a:solidFill>
              </a:rPr>
              <a:t> patří sem i člověk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>
                <a:solidFill>
                  <a:schemeClr val="tx2"/>
                </a:solidFill>
              </a:rPr>
              <a:t>ekonomicky i esteticky </a:t>
            </a:r>
            <a:r>
              <a:rPr lang="cs-CZ" altLang="en-US" sz="2200" b="0">
                <a:solidFill>
                  <a:schemeClr val="tx1"/>
                </a:solidFill>
              </a:rPr>
              <a:t>velmi významná skupina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KONZUMENTI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67588" name="Picture 4" descr="WHALE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636838"/>
            <a:ext cx="32766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99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38" y="1268413"/>
            <a:ext cx="8893175" cy="452596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Znát hlavní procesy na úrovni buněk (dělení, </a:t>
            </a:r>
            <a:r>
              <a:rPr lang="cs-CZ" dirty="0" err="1"/>
              <a:t>apoptoza</a:t>
            </a:r>
            <a:r>
              <a:rPr lang="cs-CZ" dirty="0"/>
              <a:t>, diferenciace…) </a:t>
            </a:r>
            <a:r>
              <a:rPr lang="en-GB" dirty="0"/>
              <a:t>a </a:t>
            </a:r>
            <a:endParaRPr lang="cs-CZ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i</a:t>
            </a:r>
            <a:r>
              <a:rPr lang="cs-CZ" dirty="0" err="1"/>
              <a:t>nterpretovat</a:t>
            </a:r>
            <a:r>
              <a:rPr lang="cs-CZ" dirty="0"/>
              <a:t> vazby dolů (</a:t>
            </a:r>
            <a:r>
              <a:rPr lang="en-US" dirty="0">
                <a:sym typeface="Wingdings" pitchFamily="2" charset="2"/>
              </a:rPr>
              <a:t></a:t>
            </a:r>
            <a:r>
              <a:rPr lang="en-US" dirty="0" err="1">
                <a:sym typeface="Wingdings" pitchFamily="2" charset="2"/>
              </a:rPr>
              <a:t>mechanismy</a:t>
            </a:r>
            <a:r>
              <a:rPr lang="cs-CZ" dirty="0">
                <a:sym typeface="Wingdings" pitchFamily="2" charset="2"/>
              </a:rPr>
              <a:t>)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i nahoru (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organismus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endParaRPr lang="cs-CZ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cs-CZ" dirty="0">
                <a:sym typeface="Wingdings" pitchFamily="2" charset="2"/>
              </a:rPr>
              <a:t>Znát projevy toxických látek na úrovni organismu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Živočichové (konzumenti)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Rostliny (producenti)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Bakterie (</a:t>
            </a:r>
            <a:r>
              <a:rPr lang="cs-CZ" dirty="0" err="1">
                <a:sym typeface="Wingdings" pitchFamily="2" charset="2"/>
              </a:rPr>
              <a:t>destruenti</a:t>
            </a:r>
            <a:r>
              <a:rPr lang="en-US" dirty="0">
                <a:sym typeface="Wingdings" pitchFamily="2" charset="2"/>
              </a:rPr>
              <a:t> /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dekompozitoři</a:t>
            </a:r>
            <a:r>
              <a:rPr lang="cs-CZ" dirty="0">
                <a:sym typeface="Wingdings" pitchFamily="2" charset="2"/>
              </a:rPr>
              <a:t>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500" b="1"/>
              <a:t>Akutn</a:t>
            </a:r>
            <a:r>
              <a:rPr lang="cs-CZ" altLang="en-US" sz="3500" b="1"/>
              <a:t>í a chronická toxicita</a:t>
            </a: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0160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Příčina akutní toxicity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zásadní narušení fungování některého funkčního systému (nebo většího počtu funkčních systémů) v organismu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zpravidla po působení vysokých koncentrací (dávek)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Projevy akutní toxicity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400" b="0">
                <a:solidFill>
                  <a:schemeClr val="tx1"/>
                </a:solidFill>
              </a:rPr>
              <a:t> poruchy přijímání potravy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400" b="0">
                <a:solidFill>
                  <a:schemeClr val="tx1"/>
                </a:solidFill>
              </a:rPr>
              <a:t> poruchy dýchání, bezvědomí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Nejčastější konečný důsledek </a:t>
            </a:r>
            <a:r>
              <a:rPr lang="cs-CZ" altLang="en-US" sz="2400">
                <a:solidFill>
                  <a:schemeClr val="tx1"/>
                </a:solidFill>
              </a:rPr>
              <a:t>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Biochemické mechanismy</a:t>
            </a:r>
            <a:r>
              <a:rPr lang="cs-CZ" altLang="en-US" sz="2200" b="0">
                <a:solidFill>
                  <a:schemeClr val="tx1"/>
                </a:solidFill>
              </a:rPr>
              <a:t> v akutní toxicitě …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příčiny mohou být velice různorodé</a:t>
            </a:r>
            <a:r>
              <a:rPr lang="en-US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(všechny mechanismy)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zásadní (destruktivní) porušení hlavních procesů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Účinky na úrovni organismu -  AKUTNÍ TOXICITA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620713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ovéPole 4"/>
          <p:cNvSpPr txBox="1">
            <a:spLocks noChangeArrowheads="1"/>
          </p:cNvSpPr>
          <p:nvPr/>
        </p:nvSpPr>
        <p:spPr bwMode="auto">
          <a:xfrm>
            <a:off x="2700338" y="6392863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Russom et al. </a:t>
            </a:r>
            <a:r>
              <a:rPr lang="en-US" altLang="en-US" sz="120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>
              <a:solidFill>
                <a:schemeClr val="tx1"/>
              </a:solidFill>
            </a:endParaRPr>
          </a:p>
        </p:txBody>
      </p:sp>
      <p:sp>
        <p:nvSpPr>
          <p:cNvPr id="73732" name="TextovéPole 5"/>
          <p:cNvSpPr txBox="1">
            <a:spLocks noChangeArrowheads="1"/>
          </p:cNvSpPr>
          <p:nvPr/>
        </p:nvSpPr>
        <p:spPr bwMode="auto">
          <a:xfrm>
            <a:off x="468313" y="115888"/>
            <a:ext cx="819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Skupiny látek a mechanismy AKUTNÍ EKOTOXICITY u ryb</a:t>
            </a:r>
          </a:p>
        </p:txBody>
      </p:sp>
    </p:spTree>
    <p:extLst>
      <p:ext uri="{BB962C8B-B14F-4D97-AF65-F5344CB8AC3E}">
        <p14:creationId xmlns:p14="http://schemas.microsoft.com/office/powerpoint/2010/main" val="134603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Náhlé změny: </a:t>
            </a:r>
            <a:r>
              <a:rPr lang="cs-CZ" b="0" dirty="0">
                <a:latin typeface="Arial" charset="0"/>
                <a:cs typeface="Arial" charset="0"/>
              </a:rPr>
              <a:t>vyhynutí všech konzumentů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0" dirty="0" err="1">
                <a:latin typeface="Arial" charset="0"/>
                <a:cs typeface="Arial" charset="0"/>
                <a:sym typeface="Wingdings" pitchFamily="2" charset="2"/>
              </a:rPr>
              <a:t>naru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šení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potravních řetězců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  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přemnožení producentů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nárůst degradovatelné biomasy </a:t>
            </a:r>
            <a:br>
              <a:rPr lang="cs-CZ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    (destrukce organické hmoty bakteriemi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yčerpání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kyslíku)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celková degradace ekosystému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dirty="0">
                <a:latin typeface="Arial" charset="0"/>
                <a:cs typeface="Arial" charset="0"/>
              </a:rPr>
              <a:t>Dlouhodobější změny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změny diverzity, složení společenstev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převládání rezistentních druhů (</a:t>
            </a:r>
            <a:r>
              <a:rPr lang="cs-CZ" b="0" i="1" dirty="0">
                <a:latin typeface="Arial" charset="0"/>
                <a:cs typeface="Arial" charset="0"/>
              </a:rPr>
              <a:t>např. nitěnky, pakomáři v kontaminovaných </a:t>
            </a:r>
            <a:r>
              <a:rPr lang="cs-CZ" b="0" i="1" dirty="0" err="1">
                <a:latin typeface="Arial" charset="0"/>
                <a:cs typeface="Arial" charset="0"/>
              </a:rPr>
              <a:t>akvatických</a:t>
            </a:r>
            <a:r>
              <a:rPr lang="cs-CZ" b="0" i="1" dirty="0">
                <a:latin typeface="Arial" charset="0"/>
                <a:cs typeface="Arial" charset="0"/>
              </a:rPr>
              <a:t> ekosystémech</a:t>
            </a:r>
            <a:r>
              <a:rPr lang="cs-CZ" b="0" dirty="0">
                <a:latin typeface="Arial" charset="0"/>
                <a:cs typeface="Arial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AKUTNÍ TOXICITA - důsledky pro ekosystém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7578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8" y="4585544"/>
            <a:ext cx="2088895" cy="12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 descr="motalidad de carpa TajoPPT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90" y="4468813"/>
            <a:ext cx="2231677" cy="149075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74284" r="3883" b="5208"/>
          <a:stretch>
            <a:fillRect/>
          </a:stretch>
        </p:blipFill>
        <p:spPr bwMode="auto">
          <a:xfrm>
            <a:off x="7308850" y="4508500"/>
            <a:ext cx="13446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5" descr="https://encrypted-tbn1.gstatic.com/images?q=tbn:ANd9GcTxPTn0kjfolyiPZQZRb_e7ggWe0PR2Z67BpBmtzd608cC-j49f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931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>
            <a:off x="971550" y="6165850"/>
            <a:ext cx="73453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Chronické (subletální) účinky</a:t>
            </a: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67095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Mechanismy chronické a pozdní toxicity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méně prostudované než akutní efekty, které jsou snadno vidět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obtížnější poznání a identifikace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pomalé, ale významné efekty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Řada </a:t>
            </a:r>
            <a:r>
              <a:rPr lang="en-US" altLang="en-US" sz="2200" b="0" u="sng" dirty="0" err="1">
                <a:solidFill>
                  <a:schemeClr val="tx1"/>
                </a:solidFill>
              </a:rPr>
              <a:t>projev</a:t>
            </a:r>
            <a:r>
              <a:rPr lang="cs-CZ" altLang="en-US" sz="2200" b="0" u="sng" dirty="0">
                <a:solidFill>
                  <a:schemeClr val="tx1"/>
                </a:solidFill>
              </a:rPr>
              <a:t>ů: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poruchy růstu (</a:t>
            </a:r>
            <a:r>
              <a:rPr lang="en-US" altLang="en-US" sz="1800" b="0" dirty="0">
                <a:solidFill>
                  <a:schemeClr val="tx2"/>
                </a:solidFill>
              </a:rPr>
              <a:t>~ p</a:t>
            </a:r>
            <a:r>
              <a:rPr lang="cs-CZ" altLang="en-US" sz="1800" b="0" dirty="0" err="1">
                <a:solidFill>
                  <a:schemeClr val="tx2"/>
                </a:solidFill>
              </a:rPr>
              <a:t>říjem</a:t>
            </a:r>
            <a:r>
              <a:rPr lang="cs-CZ" altLang="en-US" sz="1800" b="0" dirty="0">
                <a:solidFill>
                  <a:schemeClr val="tx2"/>
                </a:solidFill>
              </a:rPr>
              <a:t> potravy)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karcinogenita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teratogenita a </a:t>
            </a:r>
            <a:r>
              <a:rPr lang="en-US" altLang="en-US" sz="1800" b="0" dirty="0">
                <a:solidFill>
                  <a:schemeClr val="tx2"/>
                </a:solidFill>
              </a:rPr>
              <a:t>v</a:t>
            </a:r>
            <a:r>
              <a:rPr lang="cs-CZ" altLang="en-US" sz="1800" b="0" dirty="0" err="1">
                <a:solidFill>
                  <a:schemeClr val="tx2"/>
                </a:solidFill>
              </a:rPr>
              <a:t>ývojová</a:t>
            </a:r>
            <a:r>
              <a:rPr lang="cs-CZ" altLang="en-US" sz="1800" b="0" dirty="0">
                <a:solidFill>
                  <a:schemeClr val="tx2"/>
                </a:solidFill>
              </a:rPr>
              <a:t> toxicita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reprodukční toxicita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400" dirty="0">
                <a:solidFill>
                  <a:srgbClr val="00B050"/>
                </a:solidFill>
              </a:rPr>
              <a:t>o</a:t>
            </a:r>
            <a:r>
              <a:rPr lang="en-US" altLang="en-US" sz="2400" dirty="0" err="1">
                <a:solidFill>
                  <a:srgbClr val="00B050"/>
                </a:solidFill>
              </a:rPr>
              <a:t>rg</a:t>
            </a:r>
            <a:r>
              <a:rPr lang="en-GB" altLang="en-US" sz="2400" dirty="0" err="1">
                <a:solidFill>
                  <a:srgbClr val="00B050"/>
                </a:solidFill>
              </a:rPr>
              <a:t>ánově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400" dirty="0" err="1">
                <a:solidFill>
                  <a:srgbClr val="00B050"/>
                </a:solidFill>
              </a:rPr>
              <a:t>specifické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200" b="0" dirty="0" err="1">
                <a:solidFill>
                  <a:schemeClr val="tx2"/>
                </a:solidFill>
              </a:rPr>
              <a:t>typy</a:t>
            </a:r>
            <a:r>
              <a:rPr lang="en-GB" altLang="en-US" sz="2200" b="0" dirty="0">
                <a:solidFill>
                  <a:schemeClr val="tx2"/>
                </a:solidFill>
              </a:rPr>
              <a:t> toxicity </a:t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>
                <a:solidFill>
                  <a:schemeClr val="tx2"/>
                </a:solidFill>
              </a:rPr>
              <a:t>munotoxicita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Neurotoxicita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>
                <a:solidFill>
                  <a:schemeClr val="tx2"/>
                </a:solidFill>
              </a:rPr>
              <a:t>Nefrotoxicita</a:t>
            </a:r>
            <a:r>
              <a:rPr lang="en-GB" altLang="en-US" sz="1800" b="0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	... a </a:t>
            </a:r>
            <a:r>
              <a:rPr lang="en-US" altLang="en-US" sz="1800" b="0" i="1" dirty="0">
                <a:solidFill>
                  <a:schemeClr val="tx2"/>
                </a:solidFill>
              </a:rPr>
              <a:t>dal</a:t>
            </a:r>
            <a:r>
              <a:rPr lang="en-GB" altLang="en-US" sz="1800" b="0" i="1" dirty="0" err="1">
                <a:solidFill>
                  <a:schemeClr val="tx2"/>
                </a:solidFill>
              </a:rPr>
              <a:t>ší</a:t>
            </a:r>
            <a:r>
              <a:rPr lang="en-GB" altLang="en-US" sz="1800" b="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>
                <a:solidFill>
                  <a:schemeClr val="tx2"/>
                </a:solidFill>
              </a:rPr>
              <a:t>typy (</a:t>
            </a:r>
            <a:r>
              <a:rPr lang="cs-CZ" altLang="en-US" sz="1800" b="0" i="1" dirty="0" err="1">
                <a:solidFill>
                  <a:schemeClr val="tx2"/>
                </a:solidFill>
              </a:rPr>
              <a:t>hepatotoxicita</a:t>
            </a:r>
            <a:r>
              <a:rPr lang="cs-CZ" altLang="en-US" sz="1800" b="0" i="1" dirty="0">
                <a:solidFill>
                  <a:schemeClr val="tx2"/>
                </a:solidFill>
              </a:rPr>
              <a:t>, </a:t>
            </a:r>
            <a:r>
              <a:rPr lang="cs-CZ" altLang="en-US" sz="1800" b="0" i="1" dirty="0" err="1">
                <a:solidFill>
                  <a:schemeClr val="tx2"/>
                </a:solidFill>
              </a:rPr>
              <a:t>hematotoxicita</a:t>
            </a:r>
            <a:r>
              <a:rPr lang="cs-CZ" altLang="en-US" sz="1800" b="0" i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CHRONICKÁ a POZDNÍ TOXICITA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„Systémové“ </a:t>
            </a:r>
          </a:p>
          <a:p>
            <a:pPr algn="ctr"/>
            <a:r>
              <a:rPr lang="cs-CZ" sz="2400" dirty="0">
                <a:solidFill>
                  <a:srgbClr val="00B050"/>
                </a:solidFill>
              </a:rPr>
              <a:t>účinky</a:t>
            </a: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/>
              <a:t>Poruchy růstu</a:t>
            </a:r>
            <a:r>
              <a:rPr lang="en-GB" altLang="en-US" sz="3200" b="1"/>
              <a:t> a příjmu potravy</a:t>
            </a:r>
            <a:endParaRPr lang="en-US" altLang="en-US" sz="3200" b="1"/>
          </a:p>
        </p:txBody>
      </p:sp>
    </p:spTree>
    <p:extLst>
      <p:ext uri="{BB962C8B-B14F-4D97-AF65-F5344CB8AC3E}">
        <p14:creationId xmlns:p14="http://schemas.microsoft.com/office/powerpoint/2010/main" val="57647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Akutní snížení </a:t>
            </a:r>
            <a:r>
              <a:rPr lang="cs-CZ" altLang="en-US" sz="2200" b="0">
                <a:solidFill>
                  <a:schemeClr val="tx1"/>
                </a:solidFill>
              </a:rPr>
              <a:t>přijmu potravy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reflektuje akutní i chronický zdravotní stav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en-GB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b="0">
                <a:solidFill>
                  <a:schemeClr val="tx1"/>
                </a:solidFill>
              </a:rPr>
              <a:t> ovlivnění růstu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Další příčiny </a:t>
            </a:r>
            <a:r>
              <a:rPr lang="en-US" altLang="en-US" sz="2200">
                <a:solidFill>
                  <a:schemeClr val="tx2"/>
                </a:solidFill>
              </a:rPr>
              <a:t>poruch p</a:t>
            </a:r>
            <a:r>
              <a:rPr lang="en-GB" altLang="en-US" sz="2200">
                <a:solidFill>
                  <a:schemeClr val="tx2"/>
                </a:solidFill>
              </a:rPr>
              <a:t>říjmu potravy</a:t>
            </a:r>
            <a:br>
              <a:rPr lang="en-GB" altLang="en-US" sz="2200">
                <a:solidFill>
                  <a:schemeClr val="tx2"/>
                </a:solidFill>
              </a:rPr>
            </a:br>
            <a:r>
              <a:rPr lang="cs-CZ" altLang="en-US" sz="2200" b="0">
                <a:solidFill>
                  <a:schemeClr val="tx1"/>
                </a:solidFill>
              </a:rPr>
              <a:t>snížený příjem potravy v důsledku snížených schopností vyhledat, chytit a konzumovat kořist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	</a:t>
            </a:r>
            <a:r>
              <a:rPr lang="cs-CZ" altLang="en-US" sz="1800" b="0">
                <a:solidFill>
                  <a:schemeClr val="tx1"/>
                </a:solidFill>
              </a:rPr>
              <a:t>- chemosenzory</a:t>
            </a:r>
            <a:r>
              <a:rPr lang="en-GB" altLang="en-US" sz="1800" b="0">
                <a:solidFill>
                  <a:schemeClr val="tx1"/>
                </a:solidFill>
              </a:rPr>
              <a:t> /  </a:t>
            </a:r>
            <a:r>
              <a:rPr lang="cs-CZ" altLang="en-US" sz="1800" b="0">
                <a:solidFill>
                  <a:schemeClr val="tx1"/>
                </a:solidFill>
              </a:rPr>
              <a:t>vizuální zpracování informace</a:t>
            </a:r>
            <a:r>
              <a:rPr lang="en-GB" altLang="en-US" sz="1800" b="0">
                <a:solidFill>
                  <a:schemeClr val="tx1"/>
                </a:solidFill>
              </a:rPr>
              <a:t> / </a:t>
            </a:r>
            <a:r>
              <a:rPr lang="cs-CZ" altLang="en-US" sz="1800" b="0">
                <a:solidFill>
                  <a:schemeClr val="tx1"/>
                </a:solidFill>
              </a:rPr>
              <a:t> koordinace a lokomoce</a:t>
            </a:r>
            <a:br>
              <a:rPr lang="en-GB" altLang="en-US" sz="1800" b="0">
                <a:solidFill>
                  <a:schemeClr val="tx1"/>
                </a:solidFill>
              </a:rPr>
            </a:br>
            <a:r>
              <a:rPr lang="en-GB" altLang="en-US" sz="1800" b="0">
                <a:solidFill>
                  <a:schemeClr val="tx1"/>
                </a:solidFill>
              </a:rPr>
              <a:t>(důsledky neurotoxicity)</a:t>
            </a:r>
            <a:endParaRPr lang="cs-CZ" altLang="en-US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Účinky prokázány u řady zvířat a toxikantů</a:t>
            </a:r>
            <a:r>
              <a:rPr lang="en-US" altLang="en-US" sz="2200" b="0">
                <a:solidFill>
                  <a:schemeClr val="tx1"/>
                </a:solidFill>
              </a:rPr>
              <a:t>/</a:t>
            </a:r>
            <a:r>
              <a:rPr lang="cs-CZ" altLang="en-US" sz="2200" b="0">
                <a:solidFill>
                  <a:schemeClr val="tx1"/>
                </a:solidFill>
              </a:rPr>
              <a:t>stresorů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>
                <a:solidFill>
                  <a:schemeClr val="tx1"/>
                </a:solidFill>
              </a:rPr>
              <a:t>	- </a:t>
            </a:r>
            <a:r>
              <a:rPr lang="cs-CZ" altLang="en-US" sz="1500" b="0" i="1">
                <a:solidFill>
                  <a:schemeClr val="tx1"/>
                </a:solidFill>
              </a:rPr>
              <a:t>ryby vs. kovy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i="1">
                <a:solidFill>
                  <a:schemeClr val="tx1"/>
                </a:solidFill>
              </a:rPr>
              <a:t>	- ryby vs. změny habitatu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i="1">
                <a:solidFill>
                  <a:schemeClr val="tx1"/>
                </a:solidFill>
              </a:rPr>
              <a:t>	- zvěř vs. infekce (imunosuprese po působení organochlorových látek)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 b="0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Sledování změn v příjmu potravy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	– citlivý parametr i v experimentálním testování (eko)toxicity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</a:t>
            </a:r>
            <a:endParaRPr lang="cs-CZ" altLang="en-US" sz="1500" b="0" i="1">
              <a:solidFill>
                <a:schemeClr val="tx1"/>
              </a:solidFill>
            </a:endParaRPr>
          </a:p>
        </p:txBody>
      </p: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ZMĚNY PŘÍJMU POTRAVY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RŮST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důležitý parametr umožňující přežít a rozmnožovat 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integruje 	příjem potravy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asimilaci a využití energie během dlouhé doby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2"/>
                </a:solidFill>
              </a:rPr>
              <a:t>- </a:t>
            </a:r>
            <a:r>
              <a:rPr lang="en-US" altLang="en-US" sz="2200" b="0">
                <a:solidFill>
                  <a:schemeClr val="tx2"/>
                </a:solidFill>
              </a:rPr>
              <a:t>D</a:t>
            </a:r>
            <a:r>
              <a:rPr lang="cs-CZ" altLang="en-US" sz="2200" b="0">
                <a:solidFill>
                  <a:schemeClr val="tx2"/>
                </a:solidFill>
              </a:rPr>
              <a:t>ůsledky zpomalení růstu: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en-GB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b="0">
                <a:solidFill>
                  <a:schemeClr val="tx1"/>
                </a:solidFill>
              </a:rPr>
              <a:t> zpožděné dosažení reprodukční vyspělosti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en-GB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snížený </a:t>
            </a:r>
            <a:r>
              <a:rPr lang="en-US" altLang="en-US" sz="2200" b="0">
                <a:solidFill>
                  <a:schemeClr val="tx1"/>
                </a:solidFill>
              </a:rPr>
              <a:t>reproduk</a:t>
            </a:r>
            <a:r>
              <a:rPr lang="cs-CZ" altLang="en-US" sz="2200" b="0">
                <a:solidFill>
                  <a:schemeClr val="tx1"/>
                </a:solidFill>
              </a:rPr>
              <a:t>ční úspěch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en-GB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b="0">
                <a:solidFill>
                  <a:schemeClr val="tx1"/>
                </a:solidFill>
              </a:rPr>
              <a:t>popula</a:t>
            </a:r>
            <a:r>
              <a:rPr lang="cs-CZ" altLang="en-US" sz="2200" b="0">
                <a:solidFill>
                  <a:schemeClr val="tx1"/>
                </a:solidFill>
              </a:rPr>
              <a:t>ční změny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Sledování růstu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rgbClr val="FF0000"/>
                </a:solidFill>
              </a:rPr>
              <a:t>– citlivý parametr i v experimentálním testování (eko)toxicity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– hodnocení velikosti jedinců (hmota, délka…) NEBO celých populací (zákal při růstu bakterií, množství chlorofylu u zelených řas atd.)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>
                <a:solidFill>
                  <a:srgbClr val="FF3300"/>
                </a:solidFill>
              </a:rPr>
              <a:t>POŠKOZENÍ RŮSTU</a:t>
            </a:r>
          </a:p>
        </p:txBody>
      </p:sp>
    </p:spTree>
    <p:extLst>
      <p:ext uri="{BB962C8B-B14F-4D97-AF65-F5344CB8AC3E}">
        <p14:creationId xmlns:p14="http://schemas.microsoft.com/office/powerpoint/2010/main" val="1086662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500438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412875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>
                <a:solidFill>
                  <a:srgbClr val="FF3300"/>
                </a:solidFill>
              </a:rPr>
              <a:t>Příklad: vliv PAH (fototoxicita +</a:t>
            </a:r>
            <a:r>
              <a:rPr lang="en-US" altLang="en-US" sz="2500">
                <a:solidFill>
                  <a:srgbClr val="FF3300"/>
                </a:solidFill>
              </a:rPr>
              <a:t>/</a:t>
            </a:r>
            <a:r>
              <a:rPr lang="cs-CZ" altLang="en-US" sz="2500">
                <a:solidFill>
                  <a:srgbClr val="FF3300"/>
                </a:solidFill>
              </a:rPr>
              <a:t>- UV) na růst ryb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981075"/>
            <a:ext cx="706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Modelový organismus – halančík rýžovištní (Japanese medaka)</a:t>
            </a: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5450" y="1643063"/>
            <a:ext cx="8610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Přehled (ke každému znát základní informace)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interakce látek s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inhibice enzymových aktivit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narušení přirozené fluidity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narušení redox-potenciálu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narušení gradientů na membránách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kompetice se substráty / přirozenými ligandy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indukce stresových proteinů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Připomenutí efekty toxikantů na molekulární a biochemické úrovni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KARCINOGEN</a:t>
            </a:r>
            <a:r>
              <a:rPr lang="en-US" altLang="en-US" sz="3500" b="1"/>
              <a:t>ITA</a:t>
            </a:r>
          </a:p>
        </p:txBody>
      </p:sp>
    </p:spTree>
    <p:extLst>
      <p:ext uri="{BB962C8B-B14F-4D97-AF65-F5344CB8AC3E}">
        <p14:creationId xmlns:p14="http://schemas.microsoft.com/office/powerpoint/2010/main" val="177207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189038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KARCINOGENEZE </a:t>
            </a:r>
            <a:r>
              <a:rPr lang="cs-CZ" altLang="en-US" sz="2200" b="0">
                <a:solidFill>
                  <a:schemeClr val="tx1"/>
                </a:solidFill>
              </a:rPr>
              <a:t>proces tvorby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</a:t>
            </a:r>
            <a:r>
              <a:rPr lang="cs-CZ" altLang="en-US" sz="2200" b="0" i="1">
                <a:solidFill>
                  <a:schemeClr val="tx1"/>
                </a:solidFill>
              </a:rPr>
              <a:t>benigní nádor (nemetastázující, lokalizovaný, léčitelný)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- maligní</a:t>
            </a: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 i="1">
                <a:solidFill>
                  <a:schemeClr val="tx1"/>
                </a:solidFill>
              </a:rPr>
              <a:t>nádor (=rakovina)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Karcinogeny - látky vedoucí k tvorbě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(chemicky indukovaná karcinogeneze)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(existují i další typy nádorů: indukce onkoviry, vrozené ...)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Existuje korelace mezi látkami </a:t>
            </a:r>
            <a:r>
              <a:rPr lang="cs-CZ" altLang="en-US" sz="2200" b="0">
                <a:solidFill>
                  <a:schemeClr val="tx2"/>
                </a:solidFill>
              </a:rPr>
              <a:t>mutagenními vs. karcinogenními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cs-CZ" altLang="en-US" sz="2200" b="0" i="1">
                <a:solidFill>
                  <a:schemeClr val="tx1"/>
                </a:solidFill>
              </a:rPr>
              <a:t>Ze 175 známých karcinogenů 90% jsou mutageny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Ze 108 známých nekarcinogenů jen 13% jsou mutageny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91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4 hlavní fáze</a:t>
            </a:r>
            <a:r>
              <a:rPr lang="en-US" altLang="en-US" sz="2200" b="0" u="sng">
                <a:solidFill>
                  <a:schemeClr val="tx1"/>
                </a:solidFill>
              </a:rPr>
              <a:t> karcinogene</a:t>
            </a:r>
            <a:r>
              <a:rPr lang="cs-CZ" altLang="en-US" sz="2200" b="0" u="sng">
                <a:solidFill>
                  <a:schemeClr val="tx1"/>
                </a:solidFill>
              </a:rPr>
              <a:t>z</a:t>
            </a:r>
            <a:r>
              <a:rPr lang="en-US" altLang="en-US" sz="2200" b="0" u="sng">
                <a:solidFill>
                  <a:schemeClr val="tx1"/>
                </a:solidFill>
              </a:rPr>
              <a:t>e</a:t>
            </a:r>
            <a:r>
              <a:rPr lang="cs-CZ" altLang="en-US" sz="2200" b="0" u="sng">
                <a:solidFill>
                  <a:schemeClr val="tx1"/>
                </a:solidFill>
              </a:rPr>
              <a:t>: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2"/>
                </a:solidFill>
              </a:rPr>
              <a:t> iniciace</a:t>
            </a:r>
            <a:r>
              <a:rPr lang="cs-CZ" altLang="en-US" sz="2200" b="0">
                <a:solidFill>
                  <a:schemeClr val="tx1"/>
                </a:solidFill>
              </a:rPr>
              <a:t> (</a:t>
            </a:r>
            <a:r>
              <a:rPr lang="cs-CZ" altLang="en-US" sz="2200" b="0" i="1">
                <a:solidFill>
                  <a:schemeClr val="tx1"/>
                </a:solidFill>
              </a:rPr>
              <a:t>změny na DNA</a:t>
            </a:r>
            <a:r>
              <a:rPr lang="cs-CZ" altLang="en-US" sz="2200" b="0">
                <a:solidFill>
                  <a:schemeClr val="tx1"/>
                </a:solidFill>
              </a:rPr>
              <a:t>) = mutageneze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2"/>
                </a:solidFill>
              </a:rPr>
              <a:t> promoce </a:t>
            </a:r>
            <a:r>
              <a:rPr lang="cs-CZ" altLang="en-US" sz="2200" b="0">
                <a:solidFill>
                  <a:schemeClr val="tx1"/>
                </a:solidFill>
              </a:rPr>
              <a:t>(</a:t>
            </a:r>
            <a:r>
              <a:rPr lang="cs-CZ" altLang="en-US" sz="2200" b="0" i="1">
                <a:solidFill>
                  <a:schemeClr val="tx1"/>
                </a:solidFill>
              </a:rPr>
              <a:t>fixace změn v genomu, další mutace, buňka roste 		neomezeně, blokace apoptozy)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2"/>
                </a:solidFill>
              </a:rPr>
              <a:t>- transformace </a:t>
            </a:r>
            <a:r>
              <a:rPr lang="cs-CZ" altLang="en-US" sz="2200" b="0">
                <a:solidFill>
                  <a:schemeClr val="tx1"/>
                </a:solidFill>
              </a:rPr>
              <a:t>(</a:t>
            </a:r>
            <a:r>
              <a:rPr lang="cs-CZ" altLang="en-US" sz="2200" b="0" i="1">
                <a:solidFill>
                  <a:schemeClr val="tx1"/>
                </a:solidFill>
              </a:rPr>
              <a:t>vznik maligní buňky)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2"/>
                </a:solidFill>
              </a:rPr>
              <a:t>- progrese</a:t>
            </a:r>
            <a:r>
              <a:rPr lang="cs-CZ" altLang="en-US" sz="2200" b="0">
                <a:solidFill>
                  <a:schemeClr val="tx1"/>
                </a:solidFill>
              </a:rPr>
              <a:t> (</a:t>
            </a:r>
            <a:r>
              <a:rPr lang="cs-CZ" altLang="en-US" sz="2200" b="0" i="1">
                <a:solidFill>
                  <a:schemeClr val="tx1"/>
                </a:solidFill>
              </a:rPr>
              <a:t>neoplasmie, metastázování</a:t>
            </a:r>
            <a:r>
              <a:rPr lang="cs-CZ" altLang="en-US" sz="2200" b="0">
                <a:solidFill>
                  <a:schemeClr val="tx1"/>
                </a:solidFill>
              </a:rPr>
              <a:t>)</a:t>
            </a:r>
            <a:endParaRPr lang="cs-CZ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79388" y="295275"/>
            <a:ext cx="8610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Prostředí a rakovina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Vznik a vývoj nádoru: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mnohostupňový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proces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Rakovinná buňka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musí během 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života 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získat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(genetická 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dispozice nebo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působení </a:t>
            </a:r>
            <a:b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vnějších</a:t>
            </a:r>
            <a:r>
              <a:rPr lang="en-US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/envi</a:t>
            </a: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 faktorů)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mnoho</a:t>
            </a:r>
            <a:b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nových</a:t>
            </a:r>
            <a:b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vlastností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	     </a:t>
            </a:r>
            <a:r>
              <a:rPr lang="cs-CZ" altLang="en-US" sz="5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cs-CZ" altLang="en-US">
              <a:solidFill>
                <a:schemeClr val="tx1"/>
              </a:solidFill>
            </a:endParaRPr>
          </a:p>
        </p:txBody>
      </p:sp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6056312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3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11188" y="981075"/>
            <a:ext cx="7507287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 procesu karcinogeneze (v různých fázích) hraje roli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velké množství různých mechanismů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Mutagenita / reaktivní toxicita / oxidativní stres </a:t>
            </a:r>
            <a:endParaRPr lang="en-US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změny DNA</a:t>
            </a:r>
            <a:endParaRPr lang="cs-CZ" altLang="en-US" sz="18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Inhibice nebo aktivace signálních drah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- přímo v transformovaných buňkách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- v ostatních buňkách (např. imunosuprese – viz dále)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Modulace jaderných receptorů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</a:rPr>
              <a:t>	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 poruch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y regulace dělení buněk (proliferace)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 poruch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y apoptozy</a:t>
            </a:r>
            <a:endParaRPr lang="cs-CZ" altLang="en-US" sz="1900" b="0">
              <a:solidFill>
                <a:schemeClr val="tx2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3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Významná a studovaná </a:t>
            </a:r>
            <a:r>
              <a:rPr lang="cs-CZ" altLang="en-US" sz="2200" b="0">
                <a:solidFill>
                  <a:schemeClr val="tx2"/>
                </a:solidFill>
              </a:rPr>
              <a:t>zejména u člověka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Řada studií prokazujících </a:t>
            </a:r>
            <a:r>
              <a:rPr lang="cs-CZ" altLang="en-US" sz="2200" b="0">
                <a:solidFill>
                  <a:schemeClr val="tx2"/>
                </a:solidFill>
              </a:rPr>
              <a:t>význam i u nehumánních organismů</a:t>
            </a:r>
            <a:r>
              <a:rPr lang="cs-CZ" altLang="en-US" sz="2200" b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</a:t>
            </a:r>
            <a:r>
              <a:rPr lang="cs-CZ" altLang="en-US" sz="2000" i="1">
                <a:solidFill>
                  <a:schemeClr val="tx2"/>
                </a:solidFill>
              </a:rPr>
              <a:t>aflatoxiny</a:t>
            </a:r>
            <a:r>
              <a:rPr lang="cs-CZ" altLang="en-US" sz="2000" b="0" i="1">
                <a:solidFill>
                  <a:schemeClr val="tx1"/>
                </a:solidFill>
              </a:rPr>
              <a:t> v potravě (ryby v sádkách, domácí zvířata - 				hepatokarcinomy)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>
                <a:solidFill>
                  <a:schemeClr val="tx1"/>
                </a:solidFill>
              </a:rPr>
              <a:t>	- kontaminace sedimentů </a:t>
            </a:r>
            <a:r>
              <a:rPr lang="cs-CZ" altLang="en-US" sz="2000" i="1">
                <a:solidFill>
                  <a:schemeClr val="tx2"/>
                </a:solidFill>
              </a:rPr>
              <a:t>PAHs</a:t>
            </a:r>
            <a:r>
              <a:rPr lang="cs-CZ" altLang="en-US" sz="2000" b="0" i="1">
                <a:solidFill>
                  <a:schemeClr val="tx1"/>
                </a:solidFill>
              </a:rPr>
              <a:t> a dalšími organickými látkami 			(neoplasie kůže, játra, ryby: USA - Pudget Sound, Boston 		Harbour, Velká jezera, Evropa - Porýní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>
                <a:solidFill>
                  <a:schemeClr val="tx1"/>
                </a:solidFill>
              </a:rPr>
              <a:t>	- papírny (pulp mills)  (Švédsko - skeletální deformity u štik) </a:t>
            </a:r>
            <a:br>
              <a:rPr lang="cs-CZ" altLang="en-US" sz="2000" b="0" i="1">
                <a:solidFill>
                  <a:schemeClr val="tx1"/>
                </a:solidFill>
              </a:rPr>
            </a:br>
            <a:r>
              <a:rPr lang="cs-CZ" altLang="en-US" sz="2000" b="0" i="1">
                <a:solidFill>
                  <a:schemeClr val="tx1"/>
                </a:solidFill>
              </a:rPr>
              <a:t>		- řada </a:t>
            </a:r>
            <a:r>
              <a:rPr lang="cs-CZ" altLang="en-US" sz="2000" i="1">
                <a:solidFill>
                  <a:schemeClr val="tx2"/>
                </a:solidFill>
              </a:rPr>
              <a:t>chlorovaných derivátů </a:t>
            </a:r>
            <a:r>
              <a:rPr lang="en-US" altLang="en-US" sz="2000" i="1">
                <a:solidFill>
                  <a:schemeClr val="tx2"/>
                </a:solidFill>
              </a:rPr>
              <a:t>org. l</a:t>
            </a:r>
            <a:r>
              <a:rPr lang="cs-CZ" altLang="en-US" sz="2000" i="1">
                <a:solidFill>
                  <a:schemeClr val="tx2"/>
                </a:solidFill>
              </a:rPr>
              <a:t>átek </a:t>
            </a:r>
            <a:r>
              <a:rPr lang="cs-CZ" altLang="en-US" sz="2000" b="0" i="1">
                <a:solidFill>
                  <a:schemeClr val="tx1"/>
                </a:solidFill>
              </a:rPr>
              <a:t>(bělení papíru)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12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Přímo pozorovatelné projevy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vznik a vývoj nádorových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histopatologické leze v tkáních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Biochemické změny –</a:t>
            </a:r>
            <a:r>
              <a:rPr lang="cs-CZ" altLang="en-US" sz="2200" u="sng">
                <a:solidFill>
                  <a:schemeClr val="tx2"/>
                </a:solidFill>
              </a:rPr>
              <a:t> biomarkery vývoje nádorů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prozkoumané u lidí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příklady: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odběry krve (detekce proteinů produkovaných nádory):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CEA - Carcinoembryonic antigen – nádory a fetus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AFP – alfa-fetoprotein – hepatokarcinom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PSA – prostate-specific antigen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odběr tkáně: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identifikace mutace v genech (př. </a:t>
            </a:r>
            <a:r>
              <a:rPr lang="cs-CZ" altLang="en-US" sz="1800" b="0" i="1">
                <a:solidFill>
                  <a:schemeClr val="tx1"/>
                </a:solidFill>
              </a:rPr>
              <a:t>ras</a:t>
            </a:r>
            <a:r>
              <a:rPr lang="cs-CZ" altLang="en-US" sz="1800" b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status receptorů (estrogenní, Her-2/Neu a další)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Jak se pozná rakovina </a:t>
            </a:r>
            <a:r>
              <a:rPr lang="cs-CZ" altLang="en-US" sz="2400" i="1">
                <a:solidFill>
                  <a:srgbClr val="FF3300"/>
                </a:solidFill>
              </a:rPr>
              <a:t>in vivo ?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27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/>
              <a:t>Endokrinní disrupce</a:t>
            </a:r>
            <a:endParaRPr lang="en-US" altLang="en-US" sz="3600" b="1"/>
          </a:p>
        </p:txBody>
      </p:sp>
    </p:spTree>
    <p:extLst>
      <p:ext uri="{BB962C8B-B14F-4D97-AF65-F5344CB8AC3E}">
        <p14:creationId xmlns:p14="http://schemas.microsoft.com/office/powerpoint/2010/main" val="2126146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11015"/>
          <a:stretch>
            <a:fillRect/>
          </a:stretch>
        </p:blipFill>
        <p:spPr bwMode="auto">
          <a:xfrm>
            <a:off x="0" y="-8890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5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BUŇKA a toxicita</a:t>
            </a:r>
            <a:endParaRPr lang="en-US" altLang="en-US" sz="3500" b="1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9843"/>
          <a:stretch>
            <a:fillRect/>
          </a:stretch>
        </p:blipFill>
        <p:spPr bwMode="auto">
          <a:xfrm>
            <a:off x="179388" y="125413"/>
            <a:ext cx="8856662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73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>
            <a:fillRect/>
          </a:stretch>
        </p:blipFill>
        <p:spPr bwMode="auto">
          <a:xfrm>
            <a:off x="252413" y="801688"/>
            <a:ext cx="748823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AutoShape 11"/>
          <p:cNvSpPr>
            <a:spLocks noChangeArrowheads="1"/>
          </p:cNvSpPr>
          <p:nvPr/>
        </p:nvSpPr>
        <p:spPr bwMode="auto">
          <a:xfrm flipV="1">
            <a:off x="7812088" y="476250"/>
            <a:ext cx="1042987" cy="5689600"/>
          </a:xfrm>
          <a:prstGeom prst="curvedLeftArrow">
            <a:avLst>
              <a:gd name="adj1" fmla="val 109102"/>
              <a:gd name="adj2" fmla="val 2182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4452" name="Text Box 12"/>
          <p:cNvSpPr txBox="1">
            <a:spLocks noChangeArrowheads="1"/>
          </p:cNvSpPr>
          <p:nvPr/>
        </p:nvSpPr>
        <p:spPr bwMode="auto">
          <a:xfrm>
            <a:off x="6011863" y="6264275"/>
            <a:ext cx="3125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ZPĚTNÁ VAZBA</a:t>
            </a:r>
          </a:p>
        </p:txBody>
      </p:sp>
      <p:sp>
        <p:nvSpPr>
          <p:cNvPr id="104453" name="TextovéPole 4"/>
          <p:cNvSpPr txBox="1">
            <a:spLocks noChangeArrowheads="1"/>
          </p:cNvSpPr>
          <p:nvPr/>
        </p:nvSpPr>
        <p:spPr bwMode="auto">
          <a:xfrm>
            <a:off x="755650" y="188913"/>
            <a:ext cx="7751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800">
                <a:solidFill>
                  <a:schemeClr val="tx2"/>
                </a:solidFill>
              </a:rPr>
              <a:t>Schéma hormonálních regulací v organismu</a:t>
            </a:r>
          </a:p>
        </p:txBody>
      </p:sp>
    </p:spTree>
    <p:extLst>
      <p:ext uri="{BB962C8B-B14F-4D97-AF65-F5344CB8AC3E}">
        <p14:creationId xmlns:p14="http://schemas.microsoft.com/office/powerpoint/2010/main" val="895881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1287463"/>
            <a:ext cx="8610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Důsledky </a:t>
            </a:r>
            <a:r>
              <a:rPr lang="cs-CZ" altLang="en-US" sz="2200">
                <a:solidFill>
                  <a:schemeClr val="tx1"/>
                </a:solidFill>
              </a:rPr>
              <a:t>porušení procesů řízených hormony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000" b="0">
                <a:solidFill>
                  <a:schemeClr val="tx1"/>
                </a:solidFill>
              </a:rPr>
              <a:t>Narušení vývoje a sexuální diferenciace (estrogeny, androgeny)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Poruchy rozmnožování (estrogeny, androgeny)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Teratogenita (estrogeny, androgeny, thyroidy)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Poruchy v metabolismu (kortikoidy, thyroidy)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Imunotoxicita (estrogeny, thyroidy, dioxinové látky)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Alergizace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Důsledky endokrinní disrupce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1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9843"/>
          <a:stretch>
            <a:fillRect/>
          </a:stretch>
        </p:blipFill>
        <p:spPr bwMode="auto">
          <a:xfrm>
            <a:off x="36513" y="52388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43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45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Projevy ED u bezobratlých </a:t>
            </a:r>
            <a:endParaRPr lang="en-US" altLang="en-US" sz="3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>
                <a:solidFill>
                  <a:schemeClr val="tx1"/>
                </a:solidFill>
              </a:rPr>
              <a:t>(mlži)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První průkaz ED v historii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 - </a:t>
            </a:r>
            <a:r>
              <a:rPr lang="cs-CZ" altLang="en-US" sz="2400">
                <a:solidFill>
                  <a:srgbClr val="FF3300"/>
                </a:solidFill>
              </a:rPr>
              <a:t>imposex </a:t>
            </a:r>
            <a:r>
              <a:rPr lang="cs-CZ" altLang="en-US" sz="1800">
                <a:solidFill>
                  <a:schemeClr val="tx2"/>
                </a:solidFill>
              </a:rPr>
              <a:t>u mořských plžů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* vývoj samčích pohl. orgánů u samic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* působení alkyl-sloučenin cínu (tributyl-cín)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* nátěry na lodích proti růstu bioty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(„antifouling agent“)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 b="0">
              <a:solidFill>
                <a:schemeClr val="tx1"/>
              </a:solidFill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976313" y="3505200"/>
            <a:ext cx="693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5" descr="dogwhel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8481" r="14355" b="8481"/>
          <a:stretch>
            <a:fillRect/>
          </a:stretch>
        </p:blipFill>
        <p:spPr bwMode="auto">
          <a:xfrm>
            <a:off x="5364163" y="2843213"/>
            <a:ext cx="3476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838"/>
            <a:ext cx="33718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1038"/>
          <a:stretch>
            <a:fillRect/>
          </a:stretch>
        </p:blipFill>
        <p:spPr bwMode="auto">
          <a:xfrm>
            <a:off x="179388" y="44450"/>
            <a:ext cx="8785225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81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Lidské hormony: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estrogeny v antikoncepčních přípravcích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343400"/>
            <a:ext cx="2322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Kidd, K.A. et al. 2007. </a:t>
            </a:r>
            <a:r>
              <a:rPr lang="cs-CZ" altLang="en-US" sz="1800" u="sng">
                <a:solidFill>
                  <a:srgbClr val="FF0000"/>
                </a:solidFill>
                <a:latin typeface="Verdana" panose="020B0604030504040204" pitchFamily="34" charset="0"/>
              </a:rPr>
              <a:t>Collapse of a fish population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 following exposure to </a:t>
            </a:r>
            <a:r>
              <a:rPr lang="cs-CZ" altLang="en-US" sz="1800" u="sng">
                <a:solidFill>
                  <a:srgbClr val="FF0000"/>
                </a:solidFill>
                <a:latin typeface="Verdana" panose="020B0604030504040204" pitchFamily="34" charset="0"/>
              </a:rPr>
              <a:t>a synthetic estrogen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s-CZ" altLang="en-US" sz="1800" b="0" i="1">
                <a:solidFill>
                  <a:schemeClr val="tx1"/>
                </a:solidFill>
                <a:latin typeface="Verdana" panose="020B0604030504040204" pitchFamily="34" charset="0"/>
              </a:rPr>
              <a:t>Proceedings of the National Academy of Sciences 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104(21):8897-8901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Controls        +Ethinylestradiol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5 ng</a:t>
            </a:r>
            <a:r>
              <a:rPr lang="en-US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/L </a:t>
            </a: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(!)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7 years</a:t>
            </a:r>
          </a:p>
        </p:txBody>
      </p:sp>
      <p:grpSp>
        <p:nvGrpSpPr>
          <p:cNvPr id="116745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1167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/>
          <a:stretch>
            <a:fillRect/>
          </a:stretch>
        </p:blipFill>
        <p:spPr bwMode="auto">
          <a:xfrm>
            <a:off x="323850" y="2578100"/>
            <a:ext cx="68405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4925" y="981075"/>
            <a:ext cx="8224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Mechanismů EDC je mnoho </a:t>
            </a:r>
            <a:r>
              <a:rPr lang="en-US" altLang="en-US" sz="1800">
                <a:solidFill>
                  <a:schemeClr val="tx1"/>
                </a:solidFill>
              </a:rPr>
              <a:t>.. Mnoh</a:t>
            </a:r>
            <a:r>
              <a:rPr lang="cs-CZ" altLang="en-US" sz="1800">
                <a:solidFill>
                  <a:schemeClr val="tx1"/>
                </a:solidFill>
              </a:rPr>
              <a:t>é zůstávají neznámé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0000"/>
                </a:solidFill>
              </a:rPr>
              <a:t>Jaké mechanismy už známe?</a:t>
            </a:r>
            <a:r>
              <a:rPr lang="en-US" altLang="en-US" sz="2400" b="0">
                <a:solidFill>
                  <a:srgbClr val="FF0000"/>
                </a:solidFill>
              </a:rPr>
              <a:t> </a:t>
            </a:r>
            <a:br>
              <a:rPr lang="cs-CZ" altLang="en-US" sz="2400" b="0">
                <a:solidFill>
                  <a:srgbClr val="FF0000"/>
                </a:solidFill>
              </a:rPr>
            </a:br>
            <a:r>
              <a:rPr lang="cs-CZ" altLang="en-US" sz="2400" b="0">
                <a:solidFill>
                  <a:srgbClr val="FF0000"/>
                </a:solidFill>
              </a:rPr>
              <a:t>ZEJMÉNA působení na </a:t>
            </a:r>
            <a:r>
              <a:rPr lang="cs-CZ" altLang="en-US" sz="2400">
                <a:solidFill>
                  <a:srgbClr val="FF0000"/>
                </a:solidFill>
              </a:rPr>
              <a:t>„Nukleární (jaderné) receptory“  </a:t>
            </a:r>
            <a:endParaRPr lang="cs-CZ" altLang="en-US" sz="2400" b="0">
              <a:solidFill>
                <a:srgbClr val="FF0000"/>
              </a:solidFill>
            </a:endParaRP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chemeClr val="bg1"/>
                </a:solidFill>
              </a:rPr>
              <a:t>Jak EDC funguj</a:t>
            </a:r>
            <a:r>
              <a:rPr lang="cs-CZ" altLang="en-US" sz="3500" b="0">
                <a:solidFill>
                  <a:schemeClr val="bg1"/>
                </a:solidFill>
              </a:rPr>
              <a:t>í ? </a:t>
            </a:r>
          </a:p>
        </p:txBody>
      </p:sp>
    </p:spTree>
    <p:extLst>
      <p:ext uri="{BB962C8B-B14F-4D97-AF65-F5344CB8AC3E}">
        <p14:creationId xmlns:p14="http://schemas.microsoft.com/office/powerpoint/2010/main" val="711944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28600" y="1219200"/>
            <a:ext cx="787241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/>
              <a:t>STEROIDNÍ HORMONY (ER, AR, GR..)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>
                <a:solidFill>
                  <a:srgbClr val="FF3300"/>
                </a:solidFill>
              </a:rPr>
              <a:t>Estrogeny</a:t>
            </a:r>
            <a:r>
              <a:rPr lang="cs-CZ" altLang="en-US" sz="2400" b="0"/>
              <a:t>, androgeny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/>
              <a:t>Glukokortikoidy, mineralokortikoidy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/>
              <a:t>THYROIDNÍ HORMONY (ThR)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/>
              <a:t>Řízení růstu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/>
              <a:t>RETINOIDY (RAR</a:t>
            </a:r>
            <a:r>
              <a:rPr lang="en-US" altLang="en-US" sz="2800" b="0"/>
              <a:t>/</a:t>
            </a:r>
            <a:r>
              <a:rPr lang="cs-CZ" altLang="en-US" sz="2800" b="0"/>
              <a:t>RXR)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/>
              <a:t>Vývoj, embryogeneze, vidění …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en-US" sz="28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/>
              <a:t>AhR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/>
              <a:t>dioxiny</a:t>
            </a:r>
          </a:p>
        </p:txBody>
      </p:sp>
      <p:sp>
        <p:nvSpPr>
          <p:cNvPr id="120840" name="Rectangle 8"/>
          <p:cNvSpPr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chemeClr val="bg1"/>
                </a:solidFill>
              </a:rPr>
              <a:t>„Přirozené“ ligandy nukleárních receptorů</a:t>
            </a:r>
            <a:endParaRPr lang="cs-CZ" altLang="en-US" sz="3500" b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6FF03-1543-45E2-B476-E40B313A8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1414" b="-788"/>
          <a:stretch/>
        </p:blipFill>
        <p:spPr>
          <a:xfrm>
            <a:off x="3642914" y="1041875"/>
            <a:ext cx="5255321" cy="5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71588"/>
            <a:ext cx="6516688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/>
              <a:t>Buňka, její osud a řízení</a:t>
            </a:r>
            <a:endParaRPr lang="en-GB" altLang="en-US"/>
          </a:p>
        </p:txBody>
      </p:sp>
      <p:sp>
        <p:nvSpPr>
          <p:cNvPr id="2" name="Šipka doprava 1"/>
          <p:cNvSpPr/>
          <p:nvPr/>
        </p:nvSpPr>
        <p:spPr>
          <a:xfrm>
            <a:off x="250825" y="4221163"/>
            <a:ext cx="1081088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(1)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1476375" y="5518150"/>
            <a:ext cx="1079500" cy="12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(2)</a:t>
            </a:r>
            <a:endParaRPr lang="en-US" dirty="0"/>
          </a:p>
        </p:txBody>
      </p:sp>
      <p:sp>
        <p:nvSpPr>
          <p:cNvPr id="6" name="Šipka doprava 5"/>
          <p:cNvSpPr/>
          <p:nvPr/>
        </p:nvSpPr>
        <p:spPr>
          <a:xfrm>
            <a:off x="7164388" y="1884363"/>
            <a:ext cx="1079500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(3)</a:t>
            </a:r>
            <a:endParaRPr lang="en-US" dirty="0"/>
          </a:p>
        </p:txBody>
      </p:sp>
      <p:sp>
        <p:nvSpPr>
          <p:cNvPr id="14343" name="AutoShape 4" descr="Výsledek obrázku pro death icon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7082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Nejlépe prozkoumaný biomarker estrogenity u vejcorodých obratlovců (zejména ryby)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rgbClr val="0070C0"/>
                </a:solidFill>
              </a:rPr>
              <a:t>VITELOGENIN (Vtg)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prekurzor vaječného žloutku,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syntéza v játrech je indukována přítomností estrogenů 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 i="1">
                <a:solidFill>
                  <a:schemeClr val="tx1"/>
                </a:solidFill>
              </a:rPr>
              <a:t>(aktivace estrogenního receptoru)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normální produkce u samic  před pářením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! U samců přítomnost 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>
                <a:solidFill>
                  <a:schemeClr val="tx1"/>
                </a:solidFill>
              </a:rPr>
              <a:t>estrogenních receptorů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>
                <a:solidFill>
                  <a:schemeClr val="tx1"/>
                </a:solidFill>
              </a:rPr>
              <a:t>   </a:t>
            </a:r>
            <a:r>
              <a:rPr lang="cs-CZ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 pr</a:t>
            </a:r>
            <a:r>
              <a:rPr lang="cs-CZ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ůkaz Vtg u samců (!)</a:t>
            </a:r>
            <a:br>
              <a:rPr lang="cs-CZ" altLang="en-US" sz="22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       = feminizace</a:t>
            </a: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Identifikace endokrinní disrupce </a:t>
            </a:r>
            <a:r>
              <a:rPr lang="cs-CZ" altLang="en-US" sz="2400" i="1">
                <a:solidFill>
                  <a:srgbClr val="FF3300"/>
                </a:solidFill>
              </a:rPr>
              <a:t>in vivo - </a:t>
            </a:r>
            <a:r>
              <a:rPr lang="cs-CZ" altLang="en-US" sz="2400">
                <a:solidFill>
                  <a:srgbClr val="FF3300"/>
                </a:solidFill>
              </a:rPr>
              <a:t>biomarkery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122884" name="Picture 5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r="12727"/>
          <a:stretch>
            <a:fillRect/>
          </a:stretch>
        </p:blipFill>
        <p:spPr bwMode="auto">
          <a:xfrm>
            <a:off x="5146675" y="3532188"/>
            <a:ext cx="39624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96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/>
              <a:t>Reprodukční toxicita, </a:t>
            </a:r>
            <a:br>
              <a:rPr lang="cs-CZ" altLang="en-US" sz="3200" b="1"/>
            </a:br>
            <a:r>
              <a:rPr lang="cs-CZ" altLang="en-US" sz="3200" b="1"/>
              <a:t>vývojová toxicita, teratogenita</a:t>
            </a:r>
            <a:endParaRPr lang="en-US" altLang="en-US" sz="3200" b="1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Reprodukce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cs-CZ" altLang="en-US" sz="2000" b="0">
                <a:solidFill>
                  <a:schemeClr val="tx1"/>
                </a:solidFill>
              </a:rPr>
              <a:t>- kritický proces cyklu pro populační dynamiku a přežití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- rozmnožování probíhá za velice optimálních podmínek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Reprodukce je spojena s vývojem/růstem/pohlavní zralostí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- úzké propojení Reprodukční a Vývojové (developmental)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REPRODUKČNÍ a VÝVOJOVÁ TOXICITA </a:t>
            </a: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4076700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47244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50825" y="836613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Toxikanty narušují reprodukci a vývoj na různých úrovních: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Nepřímé působení </a:t>
            </a:r>
            <a:r>
              <a:rPr lang="cs-CZ" altLang="en-US" sz="2000" b="0">
                <a:solidFill>
                  <a:schemeClr val="tx1"/>
                </a:solidFill>
              </a:rPr>
              <a:t>(u dospělců, ale i vývojových stádií)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endokrinní disruptory, neurotoxiny – viz jinde</a:t>
            </a:r>
            <a:endParaRPr lang="cs-CZ" altLang="en-US" sz="24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Gamety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* u vnějšího oplození (ryby, obojživelníci)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		přímá expozice, malá velikost/velký relativní povrch X řada obalů: obrana</a:t>
            </a: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       	* vliv na KVANTITU a KVALITU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</a:t>
            </a:r>
            <a:r>
              <a:rPr lang="cs-CZ" altLang="en-US" sz="1600" b="0">
                <a:solidFill>
                  <a:schemeClr val="tx1"/>
                </a:solidFill>
              </a:rPr>
              <a:t>velikost a množství vajíček, životnost spermií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Časná vývojová stádia </a:t>
            </a:r>
            <a:r>
              <a:rPr lang="cs-CZ" altLang="en-US" sz="2000">
                <a:solidFill>
                  <a:schemeClr val="tx2"/>
                </a:solidFill>
              </a:rPr>
              <a:t>(vývojová toxicita)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* kvalita embryí (množství žloutku, kvalitu skořápek u ptáků – viz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* vývoj embryí </a:t>
            </a:r>
            <a:r>
              <a:rPr lang="en-GB" altLang="en-US" sz="1800" b="0">
                <a:solidFill>
                  <a:schemeClr val="tx1"/>
                </a:solidFill>
              </a:rPr>
              <a:t>a </a:t>
            </a:r>
            <a:r>
              <a:rPr lang="cs-CZ" altLang="en-US" sz="1800" b="0">
                <a:solidFill>
                  <a:schemeClr val="tx1"/>
                </a:solidFill>
              </a:rPr>
              <a:t>příp. </a:t>
            </a:r>
            <a:r>
              <a:rPr lang="en-GB" altLang="en-US" sz="1800" b="0">
                <a:solidFill>
                  <a:schemeClr val="tx1"/>
                </a:solidFill>
              </a:rPr>
              <a:t>larev (</a:t>
            </a:r>
            <a:r>
              <a:rPr lang="en-GB" altLang="en-US" sz="1800">
                <a:solidFill>
                  <a:schemeClr val="tx2"/>
                </a:solidFill>
              </a:rPr>
              <a:t>EMBRYOTOXICITA</a:t>
            </a:r>
            <a:r>
              <a:rPr lang="en-GB" altLang="en-US" sz="1800" b="0">
                <a:solidFill>
                  <a:schemeClr val="tx1"/>
                </a:solidFill>
              </a:rPr>
              <a:t>)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	</a:t>
            </a:r>
            <a:r>
              <a:rPr lang="en-GB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cs-CZ" altLang="en-US" sz="1800" b="0">
                <a:solidFill>
                  <a:schemeClr val="tx1"/>
                </a:solidFill>
              </a:rPr>
              <a:t>malformace během vývoje (</a:t>
            </a:r>
            <a:r>
              <a:rPr lang="en-GB" altLang="en-US" sz="1800">
                <a:solidFill>
                  <a:schemeClr val="tx2"/>
                </a:solidFill>
              </a:rPr>
              <a:t>TERATOGENITA</a:t>
            </a:r>
            <a:r>
              <a:rPr lang="cs-CZ" altLang="en-US" sz="1800">
                <a:solidFill>
                  <a:schemeClr val="tx2"/>
                </a:solidFill>
              </a:rPr>
              <a:t>)</a:t>
            </a:r>
            <a:endParaRPr lang="en-GB" altLang="en-US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Poruch</a:t>
            </a:r>
            <a:r>
              <a:rPr lang="en-GB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y časného vývoje  neschopnost dalšího rozmnožování</a:t>
            </a:r>
            <a:endParaRPr lang="cs-CZ" altLang="en-US" sz="1800" b="0">
              <a:solidFill>
                <a:schemeClr val="tx1"/>
              </a:solidFill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REPRODUKČNÍ a VÝVOJOVÁ TOXICITA </a:t>
            </a:r>
          </a:p>
        </p:txBody>
      </p:sp>
    </p:spTree>
    <p:extLst>
      <p:ext uri="{BB962C8B-B14F-4D97-AF65-F5344CB8AC3E}">
        <p14:creationId xmlns:p14="http://schemas.microsoft.com/office/powerpoint/2010/main" val="1547011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>
                <a:solidFill>
                  <a:schemeClr val="tx1"/>
                </a:solidFill>
              </a:rPr>
              <a:t>V</a:t>
            </a:r>
            <a:r>
              <a:rPr lang="cs-CZ" altLang="en-US" sz="2200" b="0">
                <a:solidFill>
                  <a:schemeClr val="tx1"/>
                </a:solidFill>
              </a:rPr>
              <a:t>ývoj zárodku </a:t>
            </a:r>
            <a:endParaRPr lang="en-US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>
                <a:solidFill>
                  <a:schemeClr val="tx1"/>
                </a:solidFill>
              </a:rPr>
              <a:t>	</a:t>
            </a:r>
            <a:r>
              <a:rPr lang="cs-CZ" altLang="en-US" sz="1800" b="0">
                <a:solidFill>
                  <a:schemeClr val="tx1"/>
                </a:solidFill>
              </a:rPr>
              <a:t>- řada kritických stadií, náročná synchronizace</a:t>
            </a:r>
            <a:endParaRPr lang="en-GB" altLang="en-US" sz="1800" b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>
                <a:solidFill>
                  <a:schemeClr val="tx1"/>
                </a:solidFill>
              </a:rPr>
              <a:t> regulace bun</a:t>
            </a:r>
            <a:r>
              <a:rPr lang="en-GB" altLang="en-US" sz="1800" b="0">
                <a:solidFill>
                  <a:schemeClr val="tx1"/>
                </a:solidFill>
              </a:rPr>
              <a:t>ěčných procesů (</a:t>
            </a:r>
            <a:r>
              <a:rPr lang="cs-CZ" altLang="en-US" sz="1800" b="0">
                <a:solidFill>
                  <a:schemeClr val="tx1"/>
                </a:solidFill>
              </a:rPr>
              <a:t>proliferace / diferenciace / apoptóza</a:t>
            </a:r>
            <a:r>
              <a:rPr lang="en-GB" altLang="en-US" sz="1800" b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>
                <a:solidFill>
                  <a:schemeClr val="tx1"/>
                </a:solidFill>
              </a:rPr>
              <a:t> proces</a:t>
            </a:r>
            <a:r>
              <a:rPr lang="cs-CZ" altLang="en-US" sz="1800" b="0">
                <a:solidFill>
                  <a:schemeClr val="tx1"/>
                </a:solidFill>
              </a:rPr>
              <a:t>y velmi citlivé na působení toxikantů </a:t>
            </a:r>
            <a:endParaRPr lang="en-GB" altLang="en-US" sz="18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>
                <a:solidFill>
                  <a:schemeClr val="tx1"/>
                </a:solidFill>
              </a:rPr>
              <a:t>Nejcitlivější fáze</a:t>
            </a:r>
            <a:r>
              <a:rPr lang="cs-CZ" altLang="en-US" sz="2200" b="0" i="1">
                <a:solidFill>
                  <a:schemeClr val="tx1"/>
                </a:solidFill>
              </a:rPr>
              <a:t> </a:t>
            </a:r>
            <a:endParaRPr lang="en-GB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>
                <a:solidFill>
                  <a:schemeClr val="tx1"/>
                </a:solidFill>
              </a:rPr>
              <a:t>	-</a:t>
            </a:r>
            <a:r>
              <a:rPr lang="en-GB" altLang="en-US" sz="1800" b="0">
                <a:solidFill>
                  <a:schemeClr val="tx1"/>
                </a:solidFill>
              </a:rPr>
              <a:t> </a:t>
            </a:r>
            <a:r>
              <a:rPr lang="cs-CZ" altLang="en-US" sz="1800" b="0">
                <a:solidFill>
                  <a:schemeClr val="tx1"/>
                </a:solidFill>
              </a:rPr>
              <a:t>organogeneze </a:t>
            </a:r>
            <a:r>
              <a:rPr lang="en-US" altLang="en-US" sz="1800" b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	-</a:t>
            </a:r>
            <a:r>
              <a:rPr lang="cs-CZ" altLang="en-US" sz="1800" b="0">
                <a:solidFill>
                  <a:schemeClr val="tx1"/>
                </a:solidFill>
              </a:rPr>
              <a:t> zejména u obojživelníků: </a:t>
            </a:r>
            <a:r>
              <a:rPr lang="cs-CZ" altLang="en-US" sz="1800">
                <a:solidFill>
                  <a:schemeClr val="tx2"/>
                </a:solidFill>
              </a:rPr>
              <a:t>úplná metamorfoza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  <a:sym typeface="Wingdings" panose="05000000000000000000" pitchFamily="2" charset="2"/>
              </a:rPr>
              <a:t>Embryotoxicita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Obecný pojem: toxicita pro embryo</a:t>
            </a:r>
            <a:endParaRPr lang="cs-CZ" altLang="en-US" sz="17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>
                <a:solidFill>
                  <a:schemeClr val="tx2"/>
                </a:solidFill>
                <a:sym typeface="Wingdings" panose="05000000000000000000" pitchFamily="2" charset="2"/>
              </a:rPr>
              <a:t>TERATOGENITA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>
                <a:solidFill>
                  <a:schemeClr val="tx1"/>
                </a:solidFill>
                <a:sym typeface="Wingdings" panose="05000000000000000000" pitchFamily="2" charset="2"/>
              </a:rPr>
              <a:t>= Morfologické v</a:t>
            </a:r>
            <a:r>
              <a:rPr lang="cs-CZ" altLang="en-US" sz="2200" b="0">
                <a:solidFill>
                  <a:schemeClr val="tx1"/>
                </a:solidFill>
              </a:rPr>
              <a:t>ývojové poruchy</a:t>
            </a:r>
            <a:endParaRPr lang="cs-CZ" altLang="en-US" sz="1700" b="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malformace, chybějící/přebývající orgány, poruchy růstu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en-US" altLang="en-US" sz="2200" b="0">
                <a:solidFill>
                  <a:schemeClr val="tx1"/>
                </a:solidFill>
              </a:rPr>
              <a:t>dob</a:t>
            </a:r>
            <a:r>
              <a:rPr lang="cs-CZ" altLang="en-US" sz="2200" b="0">
                <a:solidFill>
                  <a:schemeClr val="tx1"/>
                </a:solidFill>
              </a:rPr>
              <a:t>ře charakterizována zejm. u obratlovců</a:t>
            </a:r>
            <a:endParaRPr lang="en-GB" altLang="en-US" sz="18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>
                <a:solidFill>
                  <a:schemeClr val="tx1"/>
                </a:solidFill>
              </a:rPr>
              <a:t> sledování v testech ekotoxicity - </a:t>
            </a:r>
            <a:r>
              <a:rPr lang="en-GB" altLang="en-US" sz="1800" b="0">
                <a:solidFill>
                  <a:schemeClr val="tx1"/>
                </a:solidFill>
              </a:rPr>
              <a:t>Danio rerio</a:t>
            </a:r>
            <a:r>
              <a:rPr lang="cs-CZ" altLang="en-US" sz="1800" b="0">
                <a:solidFill>
                  <a:schemeClr val="tx1"/>
                </a:solidFill>
              </a:rPr>
              <a:t>, Xenopus laevis</a:t>
            </a:r>
            <a:r>
              <a:rPr lang="en-GB" altLang="en-US" sz="1800" b="0">
                <a:solidFill>
                  <a:schemeClr val="tx1"/>
                </a:solidFill>
              </a:rPr>
              <a:t> (viz také dále)</a:t>
            </a:r>
            <a:endParaRPr lang="cs-CZ" altLang="en-US" sz="1800" b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Vývojová toxicita (toxicita pro časná vývojová stádia)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TERATOGENITA - příklady</a:t>
            </a: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58023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Příklady </a:t>
            </a:r>
            <a:r>
              <a:rPr lang="en-GB" altLang="en-US" sz="1800" b="0" i="1">
                <a:solidFill>
                  <a:schemeClr val="tx1"/>
                </a:solidFill>
              </a:rPr>
              <a:t>teratogenů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>
                <a:solidFill>
                  <a:schemeClr val="tx1"/>
                </a:solidFill>
              </a:rPr>
              <a:t>	</a:t>
            </a:r>
            <a:r>
              <a:rPr lang="cs-CZ" altLang="en-US" sz="1800" b="0" i="1">
                <a:solidFill>
                  <a:schemeClr val="tx1"/>
                </a:solidFill>
              </a:rPr>
              <a:t>- organochlorové látky, pesticidy (</a:t>
            </a:r>
            <a:r>
              <a:rPr lang="cs-CZ" altLang="en-US" sz="1800" i="1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	- moderní pesticidy – herbicid</a:t>
            </a:r>
            <a:r>
              <a:rPr lang="cs-CZ" altLang="en-US" sz="1800" i="1">
                <a:solidFill>
                  <a:schemeClr val="tx2"/>
                </a:solidFill>
              </a:rPr>
              <a:t> ATRAZIN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	- </a:t>
            </a:r>
            <a:r>
              <a:rPr lang="cs-CZ" altLang="en-US" sz="1800" i="1">
                <a:solidFill>
                  <a:schemeClr val="tx2"/>
                </a:solidFill>
              </a:rPr>
              <a:t>PCBs </a:t>
            </a:r>
            <a:r>
              <a:rPr lang="cs-CZ" altLang="en-US" sz="1800" b="0" i="1">
                <a:solidFill>
                  <a:schemeClr val="tx1"/>
                </a:solidFill>
              </a:rPr>
              <a:t>a látky s dioxinovou toxicitou obecně,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	- </a:t>
            </a:r>
            <a:r>
              <a:rPr lang="cs-CZ" altLang="en-US" sz="1800" i="1">
                <a:solidFill>
                  <a:schemeClr val="tx2"/>
                </a:solidFill>
              </a:rPr>
              <a:t>toxické kovy </a:t>
            </a:r>
            <a:r>
              <a:rPr lang="cs-CZ" altLang="en-US" sz="1800" b="0" i="1">
                <a:solidFill>
                  <a:schemeClr val="tx1"/>
                </a:solidFill>
              </a:rPr>
              <a:t>-</a:t>
            </a:r>
            <a:r>
              <a:rPr lang="en-US" altLang="en-US" sz="1800" b="0" i="1">
                <a:solidFill>
                  <a:schemeClr val="tx1"/>
                </a:solidFill>
              </a:rPr>
              <a:t>&gt; pt</a:t>
            </a:r>
            <a:r>
              <a:rPr lang="cs-CZ" altLang="en-US" sz="1800" b="0" i="1">
                <a:solidFill>
                  <a:schemeClr val="tx1"/>
                </a:solidFill>
              </a:rPr>
              <a:t>áci/ryby/plazi-želvy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	- metabolity ve vodních květech sinic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	</a:t>
            </a:r>
            <a:endParaRPr lang="cs-CZ" altLang="en-US" sz="1800" b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21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Embrya (pulci) </a:t>
            </a:r>
            <a:r>
              <a:rPr lang="cs-CZ" altLang="en-US" sz="1800" i="1">
                <a:solidFill>
                  <a:schemeClr val="tx1"/>
                </a:solidFill>
              </a:rPr>
              <a:t>X. laevis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Kontrola		   malformace: </a:t>
            </a:r>
            <a:r>
              <a:rPr lang="cs-CZ" altLang="en-US" sz="1800">
                <a:solidFill>
                  <a:schemeClr val="tx2"/>
                </a:solidFill>
              </a:rPr>
              <a:t>sinice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27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Halančík (medaka)</a:t>
            </a:r>
            <a:r>
              <a:rPr lang="en-GB" altLang="en-US" sz="1800">
                <a:solidFill>
                  <a:schemeClr val="tx1"/>
                </a:solidFill>
              </a:rPr>
              <a:t> </a:t>
            </a:r>
            <a:br>
              <a:rPr lang="en-GB" altLang="en-US" sz="1800">
                <a:solidFill>
                  <a:schemeClr val="tx1"/>
                </a:solidFill>
              </a:rPr>
            </a:br>
            <a:r>
              <a:rPr lang="en-GB" altLang="en-US" sz="1800" b="0">
                <a:solidFill>
                  <a:schemeClr val="tx1"/>
                </a:solidFill>
              </a:rPr>
              <a:t>teratogenita </a:t>
            </a:r>
            <a:r>
              <a:rPr lang="en-GB" altLang="en-US" sz="1800">
                <a:solidFill>
                  <a:schemeClr val="tx2"/>
                </a:solidFill>
              </a:rPr>
              <a:t>PCBs</a:t>
            </a:r>
            <a:endParaRPr lang="cs-CZ" alt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br>
              <a:rPr lang="en-GB" altLang="en-US" sz="2500" b="1"/>
            </a:br>
            <a:r>
              <a:rPr lang="cs-CZ" altLang="en-US" sz="2500" b="1"/>
              <a:t>Imunotoxicita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3664385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Tox-Stimul-Def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50838" y="265113"/>
            <a:ext cx="68135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2"/>
                </a:solidFill>
              </a:rPr>
              <a:t>Narušení funkcí imunitního systému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Stimulace IS</a:t>
            </a:r>
            <a:r>
              <a:rPr lang="cs-CZ" altLang="en-US" sz="1800" b="0">
                <a:solidFill>
                  <a:schemeClr val="tx1"/>
                </a:solidFill>
              </a:rPr>
              <a:t>	- Vznik </a:t>
            </a:r>
            <a:r>
              <a:rPr lang="cs-CZ" altLang="en-US" sz="1800">
                <a:solidFill>
                  <a:srgbClr val="FF0000"/>
                </a:solidFill>
              </a:rPr>
              <a:t>alergií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- </a:t>
            </a:r>
            <a:r>
              <a:rPr lang="cs-CZ" altLang="en-US" sz="1800">
                <a:solidFill>
                  <a:srgbClr val="FF0000"/>
                </a:solidFill>
              </a:rPr>
              <a:t>Autoimunitní </a:t>
            </a:r>
            <a:r>
              <a:rPr lang="cs-CZ" altLang="en-US" sz="1800" b="0">
                <a:solidFill>
                  <a:schemeClr val="tx1"/>
                </a:solidFill>
              </a:rPr>
              <a:t>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Suprese	 IS</a:t>
            </a:r>
            <a:r>
              <a:rPr lang="cs-CZ" altLang="en-US" sz="1800" b="0">
                <a:solidFill>
                  <a:schemeClr val="tx1"/>
                </a:solidFill>
              </a:rPr>
              <a:t>	- </a:t>
            </a:r>
            <a:r>
              <a:rPr lang="cs-CZ" altLang="en-US" sz="1800">
                <a:solidFill>
                  <a:srgbClr val="FF0000"/>
                </a:solidFill>
              </a:rPr>
              <a:t>Infekční </a:t>
            </a:r>
            <a:r>
              <a:rPr lang="cs-CZ" altLang="en-US" sz="1800" b="0">
                <a:solidFill>
                  <a:schemeClr val="tx1"/>
                </a:solidFill>
              </a:rPr>
              <a:t>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	- Neschopnost odstraňovat </a:t>
            </a:r>
            <a:r>
              <a:rPr lang="cs-CZ" altLang="en-US" sz="1800">
                <a:solidFill>
                  <a:srgbClr val="FF0000"/>
                </a:solidFill>
              </a:rPr>
              <a:t>nádory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Oba mechanismy narušení jsou škodlivé !</a:t>
            </a:r>
          </a:p>
        </p:txBody>
      </p:sp>
    </p:spTree>
    <p:extLst>
      <p:ext uri="{BB962C8B-B14F-4D97-AF65-F5344CB8AC3E}">
        <p14:creationId xmlns:p14="http://schemas.microsoft.com/office/powerpoint/2010/main" val="1288788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323850" y="-100013"/>
            <a:ext cx="8785225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  <a:latin typeface="Tahoma" panose="020B0604030504040204" pitchFamily="34" charset="0"/>
              </a:rPr>
              <a:t>Důsledky imunomodulací (imunotoxicity)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2"/>
                </a:solidFill>
                <a:latin typeface="Tahoma" panose="020B0604030504040204" pitchFamily="34" charset="0"/>
              </a:rPr>
              <a:t>	- porušení proti-infekční a proti-nádorové ochrany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2"/>
                </a:solidFill>
                <a:latin typeface="Tahoma" panose="020B0604030504040204" pitchFamily="34" charset="0"/>
              </a:rPr>
              <a:t>	- neschopnost reagovat na vakcíny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2"/>
                </a:solidFill>
                <a:latin typeface="Tahoma" panose="020B0604030504040204" pitchFamily="34" charset="0"/>
              </a:rPr>
              <a:t>	- imunopatologie (autoimunita, hypersensitivity)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  <a:latin typeface="Tahoma" panose="020B0604030504040204" pitchFamily="34" charset="0"/>
              </a:rPr>
              <a:t>Působení imunomodulačních faktorů: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	- přímo na buňky I.S.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	- na jiné buňky, které modulují I.S. (neuroendokrinní řízení)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  <a:latin typeface="Tahoma" panose="020B0604030504040204" pitchFamily="34" charset="0"/>
              </a:rPr>
              <a:t>TCDD – velmi významný imunotoxikant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Prenatální expozice TCDD (a dalším ligandům AhR)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</a:t>
            </a:r>
            <a:r>
              <a:rPr lang="en-US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indukce apoptozy</a:t>
            </a:r>
            <a:r>
              <a:rPr lang="en-US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v br</a:t>
            </a: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zlíku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kompletn</a:t>
            </a: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í destrukce („konvoluce“ brzlíku)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narušení vývoje T-buněk: řídící elementy celého 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	</a:t>
            </a:r>
            <a:r>
              <a:rPr lang="en-US" altLang="en-US" sz="2200" b="0" i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s</a:t>
            </a:r>
            <a:r>
              <a:rPr lang="cs-CZ" altLang="en-US" sz="2200" b="0" i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ystémové imunosuprese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2200" b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</a:br>
            <a:endParaRPr lang="cs-CZ" altLang="en-US" sz="2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7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50825" y="307975"/>
            <a:ext cx="87852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5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Příčiny </a:t>
            </a:r>
            <a:r>
              <a:rPr lang="cs-CZ" sz="2500" dirty="0" err="1">
                <a:solidFill>
                  <a:schemeClr val="tx2"/>
                </a:solidFill>
                <a:latin typeface="Tahoma" pitchFamily="34" charset="0"/>
                <a:cs typeface="Arial" charset="0"/>
              </a:rPr>
              <a:t>imunomodulací</a:t>
            </a:r>
            <a:r>
              <a:rPr lang="cs-CZ" sz="25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200" b="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(</a:t>
            </a:r>
            <a:r>
              <a:rPr lang="cs-CZ" sz="2200" b="0" i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pozitivní i negativní)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cs-CZ" sz="2200" dirty="0">
                <a:latin typeface="Tahoma" pitchFamily="34" charset="0"/>
                <a:cs typeface="Arial" charset="0"/>
              </a:rPr>
              <a:t>Primární = Genetická fixace</a:t>
            </a:r>
          </a:p>
          <a:p>
            <a:pPr eaLnBrk="1" hangingPunct="1">
              <a:defRPr/>
            </a:pPr>
            <a:endParaRPr lang="cs-CZ" sz="220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dirty="0">
                <a:latin typeface="Tahoma" pitchFamily="34" charset="0"/>
                <a:cs typeface="Arial" charset="0"/>
              </a:rPr>
              <a:t>2) Sekundární = získané během života (vliv prostředí)</a:t>
            </a: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imunitní systém je citlivě regulován </a:t>
            </a: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již malé změny regulací </a:t>
            </a:r>
            <a:r>
              <a:rPr lang="cs-CZ" sz="2200" b="0" dirty="0">
                <a:latin typeface="Tahoma" pitchFamily="34" charset="0"/>
                <a:cs typeface="Arial" charset="0"/>
                <a:sym typeface="Wingdings" pitchFamily="2" charset="2"/>
              </a:rPr>
              <a:t></a:t>
            </a:r>
            <a:r>
              <a:rPr lang="en-US" sz="2200" b="0" dirty="0">
                <a:latin typeface="Tahoma" pitchFamily="34" charset="0"/>
                <a:cs typeface="Arial" charset="0"/>
                <a:sym typeface="Wingdings" pitchFamily="2" charset="2"/>
              </a:rPr>
              <a:t> v</a:t>
            </a:r>
            <a:r>
              <a:rPr lang="cs-CZ" sz="2200" b="0" dirty="0" err="1">
                <a:latin typeface="Tahoma" pitchFamily="34" charset="0"/>
                <a:cs typeface="Arial" charset="0"/>
                <a:sym typeface="Wingdings" pitchFamily="2" charset="2"/>
              </a:rPr>
              <a:t>elké</a:t>
            </a:r>
            <a:r>
              <a:rPr lang="cs-CZ" sz="2200" b="0" dirty="0">
                <a:latin typeface="Tahoma" pitchFamily="34" charset="0"/>
                <a:cs typeface="Arial" charset="0"/>
                <a:sym typeface="Wingdings" pitchFamily="2" charset="2"/>
              </a:rPr>
              <a:t> efekty</a:t>
            </a:r>
            <a:endParaRPr lang="cs-CZ" sz="2200" b="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řada faktorů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metabolismus a výživa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záření (včetně slunečního)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věk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poranění (např. popáleniny)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chronické infekce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chemické látky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stres </a:t>
            </a:r>
            <a:r>
              <a:rPr lang="cs-CZ" sz="1700" b="0" i="1" dirty="0">
                <a:latin typeface="Tahoma" pitchFamily="34" charset="0"/>
                <a:cs typeface="Arial" charset="0"/>
              </a:rPr>
              <a:t>- spojení s hormonálním řízením </a:t>
            </a:r>
          </a:p>
          <a:p>
            <a:pPr eaLnBrk="1" hangingPunct="1">
              <a:defRPr/>
            </a:pPr>
            <a:endParaRPr lang="cs-CZ" sz="1700" b="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AIDS</a:t>
            </a:r>
            <a:r>
              <a:rPr lang="cs-CZ" sz="2200" b="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: </a:t>
            </a:r>
            <a:r>
              <a:rPr lang="cs-CZ" sz="2200" b="0" dirty="0">
                <a:latin typeface="Tahoma" pitchFamily="34" charset="0"/>
                <a:cs typeface="Arial" charset="0"/>
              </a:rPr>
              <a:t>retroviry (integrace do genomu) - HIV-1, HIV-2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infikuje řídící T-buňky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důsledky: selhání </a:t>
            </a:r>
            <a:r>
              <a:rPr lang="cs-CZ" sz="1600" b="0" dirty="0" err="1">
                <a:latin typeface="Tahoma" pitchFamily="34" charset="0"/>
                <a:cs typeface="Arial" charset="0"/>
              </a:rPr>
              <a:t>IS</a:t>
            </a:r>
            <a:r>
              <a:rPr lang="cs-CZ" sz="1600" b="0" dirty="0">
                <a:latin typeface="Tahoma" pitchFamily="34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	- smrt v důsledku oportunních infekcí 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	- neobvyklé nádory</a:t>
            </a:r>
          </a:p>
        </p:txBody>
      </p:sp>
    </p:spTree>
    <p:extLst>
      <p:ext uri="{BB962C8B-B14F-4D97-AF65-F5344CB8AC3E}">
        <p14:creationId xmlns:p14="http://schemas.microsoft.com/office/powerpoint/2010/main" val="92023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en-US" b="1" dirty="0">
                <a:solidFill>
                  <a:schemeClr val="tx2">
                    <a:lumMod val="75000"/>
                  </a:schemeClr>
                </a:solidFill>
              </a:rPr>
              <a:t>Buněčný cyklus </a:t>
            </a:r>
            <a:r>
              <a:rPr lang="cs-CZ" altLang="en-US" b="1" dirty="0"/>
              <a:t>a jeho význam</a:t>
            </a:r>
            <a:endParaRPr lang="en-GB" altLang="en-US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1163" y="1052513"/>
            <a:ext cx="84978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>
                <a:solidFill>
                  <a:schemeClr val="tx1"/>
                </a:solidFill>
              </a:rPr>
              <a:t>Regulace </a:t>
            </a:r>
            <a:r>
              <a:rPr lang="cs-CZ" altLang="en-US" sz="2800" b="0">
                <a:solidFill>
                  <a:srgbClr val="00B050"/>
                </a:solidFill>
              </a:rPr>
              <a:t>správného vývoje </a:t>
            </a:r>
            <a:r>
              <a:rPr lang="cs-CZ" altLang="en-US" sz="2800" b="0">
                <a:solidFill>
                  <a:schemeClr val="tx1"/>
                </a:solidFill>
              </a:rPr>
              <a:t>organismu během embryogeneze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>
                <a:solidFill>
                  <a:srgbClr val="00B050"/>
                </a:solidFill>
              </a:rPr>
              <a:t>Obnova tkání </a:t>
            </a:r>
            <a:r>
              <a:rPr lang="cs-CZ" altLang="en-US" sz="2800" b="0">
                <a:solidFill>
                  <a:schemeClr val="tx1"/>
                </a:solidFill>
              </a:rPr>
              <a:t>v dospělém organismu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>
                <a:solidFill>
                  <a:schemeClr val="tx1"/>
                </a:solidFill>
              </a:rPr>
              <a:t>Správné </a:t>
            </a:r>
            <a:r>
              <a:rPr lang="cs-CZ" altLang="en-US" sz="2800" b="0">
                <a:solidFill>
                  <a:srgbClr val="00B050"/>
                </a:solidFill>
              </a:rPr>
              <a:t>rozdělení genetického materiálu </a:t>
            </a:r>
            <a:r>
              <a:rPr lang="cs-CZ" altLang="en-US" sz="2800" b="0">
                <a:solidFill>
                  <a:schemeClr val="tx1"/>
                </a:solidFill>
              </a:rPr>
              <a:t>do dceřiných buněk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>
                <a:solidFill>
                  <a:srgbClr val="00B050"/>
                </a:solidFill>
              </a:rPr>
              <a:t>Kontrola a oprava </a:t>
            </a:r>
            <a:r>
              <a:rPr lang="cs-CZ" altLang="en-US" sz="2800" b="0">
                <a:solidFill>
                  <a:schemeClr val="tx1"/>
                </a:solidFill>
              </a:rPr>
              <a:t>genetické informace, protinádorová kontrola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>
                <a:solidFill>
                  <a:schemeClr val="tx1"/>
                </a:solidFill>
              </a:rPr>
              <a:t>… a další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404813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Příklady</a:t>
            </a:r>
            <a:endParaRPr lang="cs-CZ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- </a:t>
            </a:r>
            <a:r>
              <a:rPr lang="cs-CZ" altLang="en-US" sz="1800">
                <a:solidFill>
                  <a:schemeClr val="tx2"/>
                </a:solidFill>
              </a:rPr>
              <a:t>vymírání delfínů a tuleňů na morbilivirové infekce </a:t>
            </a:r>
            <a:r>
              <a:rPr lang="cs-CZ" altLang="en-US" sz="1800" b="0">
                <a:solidFill>
                  <a:schemeClr val="tx1"/>
                </a:solidFill>
              </a:rPr>
              <a:t>- korelace s PCBs, PCDDs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- zvýšené </a:t>
            </a:r>
            <a:r>
              <a:rPr lang="cs-CZ" altLang="en-US" sz="1800">
                <a:solidFill>
                  <a:schemeClr val="tx2"/>
                </a:solidFill>
              </a:rPr>
              <a:t>incidence kožních onemocnění u ryb </a:t>
            </a:r>
            <a:r>
              <a:rPr lang="cs-CZ" altLang="en-US" sz="1800" b="0">
                <a:solidFill>
                  <a:schemeClr val="tx1"/>
                </a:solidFill>
              </a:rPr>
              <a:t>z kontaminovaných oblastí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- </a:t>
            </a:r>
            <a:r>
              <a:rPr lang="en-US" altLang="en-US" sz="1800">
                <a:solidFill>
                  <a:schemeClr val="tx2"/>
                </a:solidFill>
              </a:rPr>
              <a:t>As </a:t>
            </a:r>
            <a:r>
              <a:rPr lang="cs-CZ" altLang="en-US" sz="1800">
                <a:solidFill>
                  <a:schemeClr val="tx2"/>
                </a:solidFill>
              </a:rPr>
              <a:t>-</a:t>
            </a:r>
            <a:r>
              <a:rPr lang="en-US" altLang="en-US" sz="1800">
                <a:solidFill>
                  <a:schemeClr val="tx2"/>
                </a:solidFill>
              </a:rPr>
              <a:t>&gt; p</a:t>
            </a:r>
            <a:r>
              <a:rPr lang="cs-CZ" altLang="en-US" sz="1800">
                <a:solidFill>
                  <a:schemeClr val="tx2"/>
                </a:solidFill>
              </a:rPr>
              <a:t>římá toxicita pro buňky odstraňující nádory (NK) – karcinogenita 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- imunotoxicita v důsledku embryo-fetální expozice PCDDs -</a:t>
            </a:r>
            <a:r>
              <a:rPr lang="en-US" altLang="en-US" sz="1800" b="0">
                <a:solidFill>
                  <a:schemeClr val="tx1"/>
                </a:solidFill>
              </a:rPr>
              <a:t>&gt; </a:t>
            </a:r>
            <a:r>
              <a:rPr lang="cs-CZ" altLang="en-US" sz="1800">
                <a:solidFill>
                  <a:schemeClr val="tx2"/>
                </a:solidFill>
              </a:rPr>
              <a:t>konvoluce </a:t>
            </a:r>
            <a:r>
              <a:rPr lang="en-US" altLang="en-US" sz="1800">
                <a:solidFill>
                  <a:schemeClr val="tx2"/>
                </a:solidFill>
              </a:rPr>
              <a:t>brzl</a:t>
            </a:r>
            <a:r>
              <a:rPr lang="cs-CZ" altLang="en-US" sz="1800">
                <a:solidFill>
                  <a:schemeClr val="tx2"/>
                </a:solidFill>
              </a:rPr>
              <a:t>íku </a:t>
            </a:r>
            <a:r>
              <a:rPr lang="cs-CZ" altLang="en-US" sz="1800" b="0">
                <a:solidFill>
                  <a:schemeClr val="tx1"/>
                </a:solidFill>
              </a:rPr>
              <a:t>(úplná degradace </a:t>
            </a:r>
            <a:r>
              <a:rPr lang="en-US" altLang="en-US" sz="1800" b="0">
                <a:solidFill>
                  <a:schemeClr val="tx1"/>
                </a:solidFill>
              </a:rPr>
              <a:t>/ apoptoza</a:t>
            </a:r>
            <a:r>
              <a:rPr lang="cs-CZ" altLang="en-US" sz="1800" b="0">
                <a:solidFill>
                  <a:schemeClr val="tx1"/>
                </a:solidFill>
              </a:rPr>
              <a:t>)– organismus bez T-buněk</a:t>
            </a: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r>
              <a:rPr lang="en-GB" altLang="en-US" sz="2500" b="1"/>
              <a:t> </a:t>
            </a:r>
            <a:br>
              <a:rPr lang="en-GB" altLang="en-US" sz="2500" b="1"/>
            </a:br>
            <a:r>
              <a:rPr lang="cs-CZ" altLang="en-US" sz="2500" b="1"/>
              <a:t>NEUROTOXICITA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3201891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>
                <a:solidFill>
                  <a:schemeClr val="tx1"/>
                </a:solidFill>
              </a:rPr>
              <a:t> AKUTNÍ toxicita </a:t>
            </a:r>
            <a:r>
              <a:rPr lang="cs-CZ" altLang="en-US" sz="1800" b="0">
                <a:solidFill>
                  <a:schemeClr val="tx1"/>
                </a:solidFill>
              </a:rPr>
              <a:t>	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- křeče, selhání CNS, smrt udušením atp.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>
                <a:solidFill>
                  <a:schemeClr val="tx1"/>
                </a:solidFill>
              </a:rPr>
              <a:t>2]</a:t>
            </a:r>
            <a:r>
              <a:rPr lang="cs-CZ" altLang="en-US" sz="2500">
                <a:solidFill>
                  <a:schemeClr val="tx1"/>
                </a:solidFill>
              </a:rPr>
              <a:t> CHRONICKÉ ÚČINKY</a:t>
            </a:r>
            <a:br>
              <a:rPr lang="cs-CZ" altLang="en-US" sz="2500" b="0">
                <a:solidFill>
                  <a:schemeClr val="tx1"/>
                </a:solidFill>
              </a:rPr>
            </a:br>
            <a:r>
              <a:rPr lang="cs-CZ" altLang="en-US" sz="25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>
                <a:solidFill>
                  <a:schemeClr val="tx1"/>
                </a:solidFill>
                <a:sym typeface="Wingdings" panose="05000000000000000000" pitchFamily="2" charset="2"/>
              </a:rPr>
              <a:t> popula</a:t>
            </a:r>
            <a:r>
              <a:rPr lang="cs-CZ" altLang="en-US" sz="2500" b="0">
                <a:solidFill>
                  <a:schemeClr val="tx1"/>
                </a:solidFill>
                <a:sym typeface="Wingdings" panose="05000000000000000000" pitchFamily="2" charset="2"/>
              </a:rPr>
              <a:t>ční změny atd.</a:t>
            </a:r>
            <a:endParaRPr lang="en-US" altLang="en-US" sz="25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500" b="0">
                <a:solidFill>
                  <a:schemeClr val="tx1"/>
                </a:solidFill>
              </a:rPr>
              <a:t>Změny v chování </a:t>
            </a:r>
            <a:r>
              <a:rPr lang="cs-CZ" altLang="en-US" sz="1800" b="0">
                <a:solidFill>
                  <a:schemeClr val="tx1"/>
                </a:solidFill>
              </a:rPr>
              <a:t>-</a:t>
            </a:r>
            <a:r>
              <a:rPr lang="cs-CZ" altLang="en-US" sz="1700" b="0">
                <a:solidFill>
                  <a:schemeClr val="tx1"/>
                </a:solidFill>
              </a:rPr>
              <a:t> kritické pro přežití: reprodukční chování, hledání kořisti, potravní zvyky, ochrana před predátory, učení a paměť, orientace, komunikace, socializace a lokomoce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u="sng">
                <a:solidFill>
                  <a:schemeClr val="tx1"/>
                </a:solidFill>
              </a:rPr>
              <a:t>Příklady neurotoxických kontaminantů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* Insekticidy (organofosfáty, karbamáty …)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Vliv látek na nervový systém NEUROTOXICITA 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>
                <a:solidFill>
                  <a:schemeClr val="tx1"/>
                </a:solidFill>
              </a:rPr>
              <a:t> narušení </a:t>
            </a:r>
            <a:r>
              <a:rPr lang="cs-CZ" altLang="en-US" sz="2000">
                <a:solidFill>
                  <a:schemeClr val="tx2"/>
                </a:solidFill>
              </a:rPr>
              <a:t>synchronizace uvolňování gamet </a:t>
            </a:r>
            <a:r>
              <a:rPr lang="cs-CZ" altLang="en-US" sz="2000" b="0">
                <a:solidFill>
                  <a:schemeClr val="tx1"/>
                </a:solidFill>
              </a:rPr>
              <a:t>při páření vodních živočichů (bezobratlích i obratlovců)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- uvolňování a recepce </a:t>
            </a:r>
            <a:r>
              <a:rPr lang="cs-CZ" altLang="en-US" sz="2000">
                <a:solidFill>
                  <a:schemeClr val="tx2"/>
                </a:solidFill>
              </a:rPr>
              <a:t>feromonů </a:t>
            </a:r>
            <a:r>
              <a:rPr lang="cs-CZ" altLang="en-US" sz="2000" b="0">
                <a:solidFill>
                  <a:schemeClr val="tx1"/>
                </a:solidFill>
              </a:rPr>
              <a:t>u hmyzu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- ptáci / savci - </a:t>
            </a:r>
            <a:r>
              <a:rPr lang="cs-CZ" altLang="en-US" sz="2000">
                <a:solidFill>
                  <a:schemeClr val="tx2"/>
                </a:solidFill>
              </a:rPr>
              <a:t>poruchy složitého reprodukčního chování </a:t>
            </a:r>
            <a:r>
              <a:rPr lang="cs-CZ" altLang="en-US" sz="2000" b="0">
                <a:solidFill>
                  <a:schemeClr val="tx1"/>
                </a:solidFill>
              </a:rPr>
              <a:t>(vábení apod.)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- synchronizace </a:t>
            </a:r>
            <a:r>
              <a:rPr lang="cs-CZ" altLang="en-US" sz="2000">
                <a:solidFill>
                  <a:schemeClr val="tx2"/>
                </a:solidFill>
              </a:rPr>
              <a:t>potravních zvyků s proudy/přílivem-odlivem </a:t>
            </a:r>
            <a:r>
              <a:rPr lang="cs-CZ" altLang="en-US" sz="2000" b="0">
                <a:solidFill>
                  <a:schemeClr val="tx1"/>
                </a:solidFill>
              </a:rPr>
              <a:t>u řady měkkýšů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0">
                <a:solidFill>
                  <a:srgbClr val="FF0000"/>
                </a:solidFill>
              </a:rPr>
              <a:t>ni</a:t>
            </a:r>
            <a:r>
              <a:rPr lang="cs-CZ" altLang="en-US" sz="2400" b="0">
                <a:solidFill>
                  <a:srgbClr val="FF0000"/>
                </a:solidFill>
              </a:rPr>
              <a:t>žší reprodukční úspěch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- snížení </a:t>
            </a:r>
            <a:r>
              <a:rPr lang="cs-CZ" altLang="en-US" sz="2000">
                <a:solidFill>
                  <a:schemeClr val="tx2"/>
                </a:solidFill>
              </a:rPr>
              <a:t>schopnosti lovit </a:t>
            </a:r>
            <a:r>
              <a:rPr lang="cs-CZ" altLang="en-US" sz="2000" b="0">
                <a:solidFill>
                  <a:schemeClr val="tx1"/>
                </a:solidFill>
              </a:rPr>
              <a:t>potravu u ryb (Hg kontaminovaná místa)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- snížení rychlosti </a:t>
            </a:r>
            <a:r>
              <a:rPr lang="cs-CZ" altLang="en-US" sz="2000">
                <a:solidFill>
                  <a:schemeClr val="tx2"/>
                </a:solidFill>
              </a:rPr>
              <a:t>zahrabání (schování před predátory) u škeblí</a:t>
            </a:r>
          </a:p>
          <a:p>
            <a:pPr marL="0" lvl="1">
              <a:spcBef>
                <a:spcPct val="0"/>
              </a:spcBef>
              <a:buClrTx/>
              <a:buFontTx/>
              <a:buNone/>
            </a:pPr>
            <a:r>
              <a:rPr lang="cs-CZ" altLang="en-US" sz="3200" b="0">
                <a:solidFill>
                  <a:schemeClr val="tx1"/>
                </a:solidFill>
              </a:rPr>
              <a:t>	</a:t>
            </a:r>
            <a:r>
              <a:rPr lang="cs-CZ" altLang="en-US" sz="2400" b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0">
                <a:solidFill>
                  <a:srgbClr val="FF0000"/>
                </a:solidFill>
              </a:rPr>
              <a:t>ni</a:t>
            </a:r>
            <a:r>
              <a:rPr lang="cs-CZ" altLang="en-US" sz="2400" b="0">
                <a:solidFill>
                  <a:srgbClr val="FF0000"/>
                </a:solidFill>
              </a:rPr>
              <a:t>žší fitness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>
              <a:solidFill>
                <a:schemeClr val="tx1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NEUROTOXICITA – chronické projevy: příklady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0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br>
              <a:rPr lang="en-GB" altLang="en-US" sz="2500" b="1"/>
            </a:br>
            <a:r>
              <a:rPr lang="en-GB" altLang="en-US" sz="2500" b="1"/>
              <a:t>Nefrotoxicita </a:t>
            </a:r>
            <a:r>
              <a:rPr lang="cs-CZ" altLang="en-US" sz="2500" b="1"/>
              <a:t>(</a:t>
            </a:r>
            <a:r>
              <a:rPr lang="en-GB" altLang="en-US" sz="2500" b="1"/>
              <a:t>příklad diclofenac</a:t>
            </a:r>
            <a:r>
              <a:rPr lang="cs-CZ" altLang="en-US" sz="2500" b="1"/>
              <a:t>)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1091623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Nefrotoxicita – příklad DICLOFENAC</a:t>
            </a:r>
            <a:endParaRPr lang="cs-CZ" altLang="en-US" sz="280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</p:txBody>
      </p:sp>
      <p:pic>
        <p:nvPicPr>
          <p:cNvPr id="153604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7449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555875" y="2133600"/>
            <a:ext cx="1944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TextovéPole 15"/>
          <p:cNvSpPr txBox="1">
            <a:spLocks noChangeArrowheads="1"/>
          </p:cNvSpPr>
          <p:nvPr/>
        </p:nvSpPr>
        <p:spPr bwMode="auto">
          <a:xfrm>
            <a:off x="250825" y="1125538"/>
            <a:ext cx="68691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Diclofenac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b="0">
                <a:solidFill>
                  <a:schemeClr val="tx1"/>
                </a:solidFill>
              </a:rPr>
              <a:t>Zástupce ze skupiny NSAD (nonsteroidal antiinflammatory drugs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b="0">
                <a:solidFill>
                  <a:schemeClr val="tx1"/>
                </a:solidFill>
              </a:rPr>
              <a:t>Podobné účinky (tlumí projevy zánětu) jako ibuprofen, paralen </a:t>
            </a:r>
          </a:p>
        </p:txBody>
      </p:sp>
      <p:sp>
        <p:nvSpPr>
          <p:cNvPr id="153609" name="TextovéPole 18"/>
          <p:cNvSpPr txBox="1">
            <a:spLocks noChangeArrowheads="1"/>
          </p:cNvSpPr>
          <p:nvPr/>
        </p:nvSpPr>
        <p:spPr bwMode="auto">
          <a:xfrm>
            <a:off x="323850" y="3933825"/>
            <a:ext cx="46497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1600" b="0">
                <a:solidFill>
                  <a:schemeClr val="tx1"/>
                </a:solidFill>
              </a:rPr>
              <a:t>Používání ve veterinární medicíně</a:t>
            </a: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6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b="0">
                <a:solidFill>
                  <a:schemeClr val="tx1"/>
                </a:solidFill>
              </a:rPr>
              <a:t>neočekávané akumulace v domácích zvířatech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b="0">
                <a:solidFill>
                  <a:schemeClr val="tx1"/>
                </a:solidFill>
              </a:rPr>
              <a:t>velká toxicita pro dravce (mrchožrouty)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: neočekávaná NEFROTOXICITA </a:t>
            </a:r>
            <a:br>
              <a:rPr lang="en-GB" altLang="en-US" sz="1600" b="0">
                <a:solidFill>
                  <a:schemeClr val="tx1"/>
                </a:solidFill>
              </a:rPr>
            </a:br>
            <a:r>
              <a:rPr lang="en-GB" altLang="en-US" sz="1600" b="0">
                <a:solidFill>
                  <a:schemeClr val="tx1"/>
                </a:solidFill>
              </a:rPr>
              <a:t>	</a:t>
            </a:r>
            <a:r>
              <a:rPr lang="cs-CZ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 akutn</a:t>
            </a:r>
            <a:r>
              <a:rPr lang="en-GB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í mortalita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Velký problém v Indii a Pakistánu, </a:t>
            </a:r>
            <a:br>
              <a:rPr lang="en-GB" altLang="en-US" sz="16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altLang="en-US" sz="1600" b="0">
                <a:solidFill>
                  <a:schemeClr val="tx1"/>
                </a:solidFill>
                <a:sym typeface="Wingdings" panose="05000000000000000000" pitchFamily="2" charset="2"/>
              </a:rPr>
              <a:t>ale i v Evropě (Řecko, Španělsko, Itálie, Kypr)</a:t>
            </a:r>
            <a:endParaRPr lang="en-GB" altLang="en-US" sz="16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6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1341438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u="sng">
                <a:solidFill>
                  <a:srgbClr val="FF3300"/>
                </a:solidFill>
              </a:rPr>
              <a:t>PRODUCENTI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- Rostliny, řasy, sinice -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850" y="836613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>
                <a:solidFill>
                  <a:schemeClr val="tx2"/>
                </a:solidFill>
              </a:rPr>
              <a:t>hlavní zdroj energie </a:t>
            </a:r>
            <a:r>
              <a:rPr lang="cs-CZ" altLang="en-US" sz="2200" b="0">
                <a:solidFill>
                  <a:schemeClr val="tx1"/>
                </a:solidFill>
              </a:rPr>
              <a:t>a organické hmoty v ekosystémech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zdroj kyslíku </a:t>
            </a:r>
            <a:r>
              <a:rPr lang="cs-CZ" altLang="en-US" sz="2200" b="0">
                <a:solidFill>
                  <a:schemeClr val="tx1"/>
                </a:solidFill>
              </a:rPr>
              <a:t>pro ostatní organismy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ekonomicky významné organismy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potraviny, zdroje surovin (</a:t>
            </a:r>
            <a:r>
              <a:rPr lang="cs-CZ" altLang="en-US" sz="2200" b="0" i="1">
                <a:solidFill>
                  <a:schemeClr val="tx1"/>
                </a:solidFill>
              </a:rPr>
              <a:t>dřevo</a:t>
            </a:r>
            <a:r>
              <a:rPr lang="cs-CZ" altLang="en-US" sz="2200" b="0">
                <a:solidFill>
                  <a:schemeClr val="tx1"/>
                </a:solidFill>
              </a:rPr>
              <a:t>) ....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esteticky významné organismy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Ekotoxicita pro producenty </a:t>
            </a:r>
            <a:br>
              <a:rPr lang="cs-CZ" altLang="en-US" sz="2200" b="0" u="sng">
                <a:solidFill>
                  <a:schemeClr val="tx1"/>
                </a:solidFill>
              </a:rPr>
            </a:br>
            <a:r>
              <a:rPr lang="cs-CZ" altLang="en-US" sz="2200" b="0" u="sng">
                <a:solidFill>
                  <a:schemeClr val="tx1"/>
                </a:solidFill>
              </a:rPr>
              <a:t>má zásadní význam </a:t>
            </a:r>
            <a:br>
              <a:rPr lang="cs-CZ" altLang="en-US" sz="2200" b="0" u="sng">
                <a:solidFill>
                  <a:schemeClr val="tx1"/>
                </a:solidFill>
              </a:rPr>
            </a:br>
            <a:r>
              <a:rPr lang="cs-CZ" altLang="en-US" sz="2200" b="0" u="sng">
                <a:solidFill>
                  <a:schemeClr val="tx1"/>
                </a:solidFill>
              </a:rPr>
              <a:t>pro celý ekosystém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PRODUCENTI</a:t>
            </a:r>
            <a:r>
              <a:rPr lang="en-US" altLang="en-US" sz="2400">
                <a:solidFill>
                  <a:srgbClr val="FF3300"/>
                </a:solidFill>
              </a:rPr>
              <a:t> a jejich v</a:t>
            </a:r>
            <a:r>
              <a:rPr lang="cs-CZ" altLang="en-US" sz="2400">
                <a:solidFill>
                  <a:srgbClr val="FF3300"/>
                </a:solidFill>
              </a:rPr>
              <a:t>ýznam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89" r="2054" b="3767"/>
          <a:stretch>
            <a:fillRect/>
          </a:stretch>
        </p:blipFill>
        <p:spPr bwMode="auto">
          <a:xfrm>
            <a:off x="5435600" y="2133600"/>
            <a:ext cx="35417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444875" y="4149725"/>
            <a:ext cx="2063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Producenti: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ŘASY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VYŠŠÍ ROSTLINY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94213"/>
            <a:ext cx="33131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081088"/>
            <a:ext cx="8610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Fotosyntéza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Unikátní metabolický proces u producentů (rostliny, řasy)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(pozn. mají i „respiraci“ jako živočichové !)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GB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Změny fotosyntetické aktivity </a:t>
            </a:r>
            <a:r>
              <a:rPr lang="cs-CZ" altLang="en-US" sz="2200">
                <a:solidFill>
                  <a:srgbClr val="FF0000"/>
                </a:solidFill>
              </a:rPr>
              <a:t>dobrým ukazatelem intoxikace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Možnosti sledování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inhibice </a:t>
            </a:r>
            <a:r>
              <a:rPr lang="cs-CZ" altLang="en-US" sz="2200">
                <a:solidFill>
                  <a:schemeClr val="tx2"/>
                </a:solidFill>
              </a:rPr>
              <a:t>produkce kyslíku</a:t>
            </a:r>
            <a:r>
              <a:rPr lang="en-GB" altLang="en-US" sz="2200">
                <a:solidFill>
                  <a:schemeClr val="tx2"/>
                </a:solidFill>
              </a:rPr>
              <a:t> 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změny </a:t>
            </a:r>
            <a:r>
              <a:rPr lang="cs-CZ" altLang="en-US" sz="2200">
                <a:solidFill>
                  <a:schemeClr val="tx2"/>
                </a:solidFill>
              </a:rPr>
              <a:t>fluorescence fotosyntetických </a:t>
            </a:r>
            <a:r>
              <a:rPr lang="cs-CZ" altLang="en-US" sz="2200" b="0">
                <a:solidFill>
                  <a:schemeClr val="tx1"/>
                </a:solidFill>
              </a:rPr>
              <a:t>pigmentů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TOXICKÉ ÚČINKY NA FOTOSYNTÉZU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Sledování fotosyntézy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7107" name="Picture 2" descr="http://www.ekotechnika.cz/uploaded/gallery/products/gallery/big/AC_LCi_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636838"/>
            <a:ext cx="44291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4140200" cy="1223963"/>
          </a:xfrm>
        </p:spPr>
        <p:txBody>
          <a:bodyPr/>
          <a:lstStyle/>
          <a:p>
            <a:r>
              <a:rPr lang="cs-CZ" altLang="cs-CZ" sz="2400"/>
              <a:t>Gazometrie (IR) - měření spotřeby CO2, produkce O2</a:t>
            </a:r>
            <a:endParaRPr lang="en-US" altLang="cs-CZ" sz="2400"/>
          </a:p>
        </p:txBody>
      </p:sp>
      <p:sp>
        <p:nvSpPr>
          <p:cNvPr id="47109" name="Zástupný symbol pro obsah 4"/>
          <p:cNvSpPr txBox="1">
            <a:spLocks/>
          </p:cNvSpPr>
          <p:nvPr/>
        </p:nvSpPr>
        <p:spPr bwMode="auto">
          <a:xfrm>
            <a:off x="4770438" y="1196975"/>
            <a:ext cx="41386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/>
              <a:t>Selektivní elektrody – měření O2 ve vodném prostředí</a:t>
            </a:r>
            <a:endParaRPr lang="en-US" altLang="cs-CZ" sz="2400" b="0"/>
          </a:p>
        </p:txBody>
      </p:sp>
      <p:sp>
        <p:nvSpPr>
          <p:cNvPr id="47110" name="AutoShape 4" descr="Výsledek obrázku pro m&amp;ecaron;&amp;rcaron;ení kyslí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8725"/>
            <a:ext cx="29384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REGULACE v buněčném cyklu</a:t>
            </a:r>
            <a:endParaRPr lang="en-GB" alt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8436" name="Picture 6" descr="Regulace bun cyklu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4275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9388" y="836613"/>
            <a:ext cx="82819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u="sng">
                <a:solidFill>
                  <a:schemeClr val="tx1"/>
                </a:solidFill>
              </a:rPr>
              <a:t>Kontrolované faktory: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>
                <a:solidFill>
                  <a:schemeClr val="tx1"/>
                </a:solidFill>
              </a:rPr>
              <a:t>Extracelulární signály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>
                <a:solidFill>
                  <a:schemeClr val="tx1"/>
                </a:solidFill>
              </a:rPr>
              <a:t>Správná posloupnost událostí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>
                <a:solidFill>
                  <a:schemeClr val="tx1"/>
                </a:solidFill>
              </a:rPr>
              <a:t>Bezchybnost procesů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>
                <a:solidFill>
                  <a:schemeClr val="tx1"/>
                </a:solidFill>
              </a:rPr>
              <a:t>Dokončení každé fáze před zahájením další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cs-CZ" altLang="en-US" sz="20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u="sng">
                <a:solidFill>
                  <a:schemeClr val="tx1"/>
                </a:solidFill>
              </a:rPr>
              <a:t>Principy řízení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Fosforylace/Defosforylace</a:t>
            </a:r>
            <a:br>
              <a:rPr lang="cs-CZ" altLang="en-US" sz="2000">
                <a:solidFill>
                  <a:srgbClr val="FF0000"/>
                </a:solidFill>
              </a:rPr>
            </a:br>
            <a:r>
              <a:rPr lang="cs-CZ" altLang="en-US" sz="2000" b="0">
                <a:solidFill>
                  <a:schemeClr val="tx1"/>
                </a:solidFill>
              </a:rPr>
              <a:t>proteinů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Cykliny / CDK </a:t>
            </a:r>
            <a:r>
              <a:rPr lang="cs-CZ" altLang="en-US" sz="2000" b="0">
                <a:solidFill>
                  <a:schemeClr val="tx1"/>
                </a:solidFill>
              </a:rPr>
              <a:t>(cyklin-</a:t>
            </a:r>
            <a:br>
              <a:rPr lang="cs-CZ" altLang="en-US" sz="2000" b="0">
                <a:solidFill>
                  <a:schemeClr val="tx1"/>
                </a:solidFill>
              </a:rPr>
            </a:br>
            <a:r>
              <a:rPr lang="cs-CZ" altLang="en-US" sz="2000" b="0">
                <a:solidFill>
                  <a:schemeClr val="tx1"/>
                </a:solidFill>
              </a:rPr>
              <a:t>dependentní </a:t>
            </a:r>
            <a:r>
              <a:rPr lang="cs-CZ" altLang="en-US" sz="2000" u="sng">
                <a:solidFill>
                  <a:schemeClr val="tx1"/>
                </a:solidFill>
              </a:rPr>
              <a:t>kinázy</a:t>
            </a:r>
            <a:r>
              <a:rPr lang="cs-CZ" altLang="en-US" sz="20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Velký význam proteinu </a:t>
            </a:r>
            <a:r>
              <a:rPr lang="cs-CZ" altLang="en-US" sz="2000">
                <a:solidFill>
                  <a:srgbClr val="FF0000"/>
                </a:solidFill>
              </a:rPr>
              <a:t>p53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1919288" y="5013325"/>
            <a:ext cx="29845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ovéPole 4"/>
          <p:cNvSpPr txBox="1">
            <a:spLocks noChangeArrowheads="1"/>
          </p:cNvSpPr>
          <p:nvPr/>
        </p:nvSpPr>
        <p:spPr bwMode="auto">
          <a:xfrm>
            <a:off x="2195513" y="5253038"/>
            <a:ext cx="2449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Cíle toxických látek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(„receptory“)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</a:rPr>
              <a:t>aktivace</a:t>
            </a:r>
            <a:r>
              <a:rPr lang="en-US" altLang="en-US" sz="1800" b="0">
                <a:solidFill>
                  <a:schemeClr val="tx1"/>
                </a:solidFill>
              </a:rPr>
              <a:t> /</a:t>
            </a:r>
            <a:r>
              <a:rPr lang="cs-CZ" altLang="en-US" sz="1800" b="0">
                <a:solidFill>
                  <a:schemeClr val="tx1"/>
                </a:solidFill>
              </a:rPr>
              <a:t> inhibice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toxicita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3635375" y="3284538"/>
            <a:ext cx="1728788" cy="863600"/>
          </a:xfrm>
          <a:prstGeom prst="cloudCallout">
            <a:avLst>
              <a:gd name="adj1" fmla="val -96535"/>
              <a:gd name="adj2" fmla="val -289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Mechanismy: modulace enzymů</a:t>
            </a:r>
            <a:endParaRPr lang="en-US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>
            <a:off x="3851275" y="4149725"/>
            <a:ext cx="1728788" cy="863600"/>
          </a:xfrm>
          <a:prstGeom prst="cloudCallout">
            <a:avLst>
              <a:gd name="adj1" fmla="val -74706"/>
              <a:gd name="adj2" fmla="val 966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0" dirty="0" err="1">
                <a:solidFill>
                  <a:schemeClr val="tx2">
                    <a:lumMod val="75000"/>
                  </a:schemeClr>
                </a:solidFill>
              </a:rPr>
              <a:t>Signálování</a:t>
            </a: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 eaLnBrk="1" hangingPunct="1">
              <a:defRPr/>
            </a:pP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regulace</a:t>
            </a:r>
            <a:endParaRPr lang="en-US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4475"/>
            <a:ext cx="41878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Sledování fluorescence chlorofylu v listech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9156" name="Picture 2" descr="FC3DVi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4953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68313" y="4508500"/>
            <a:ext cx="40782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Sledování fluorescence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Impuls světla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absorbce 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chlorof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ylem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  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emise sv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ětla (červené)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(u poškozených rostlin změny v </a:t>
            </a:r>
            <a:b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 intenzitě a kinetice fluorescence)</a:t>
            </a:r>
            <a:endParaRPr lang="cs-CZ" altLang="en-US" sz="1800" b="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111250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Toxick</a:t>
            </a:r>
            <a:r>
              <a:rPr lang="cs-CZ" altLang="en-US" sz="2200" u="sng">
                <a:solidFill>
                  <a:schemeClr val="tx1"/>
                </a:solidFill>
              </a:rPr>
              <a:t>é látky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specifické účinky </a:t>
            </a:r>
            <a:r>
              <a:rPr lang="cs-CZ" altLang="en-US" sz="2200" b="0">
                <a:solidFill>
                  <a:schemeClr val="tx1"/>
                </a:solidFill>
              </a:rPr>
              <a:t>- řada herbicidů cílena na blokaci přenosu  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>
                <a:solidFill>
                  <a:schemeClr val="tx1"/>
                </a:solidFill>
              </a:rPr>
              <a:t>   elektronů mezi fotosystémy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2"/>
                </a:solidFill>
              </a:rPr>
              <a:t> nespecifické účinky </a:t>
            </a:r>
            <a:r>
              <a:rPr lang="cs-CZ" altLang="en-US" sz="2200" b="0">
                <a:solidFill>
                  <a:schemeClr val="tx1"/>
                </a:solidFill>
              </a:rPr>
              <a:t>– toxické kovy, narkotická toxicita, akutní toxicita plynů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TOXICKÉ ÚČINKY NA FOTOSYNTÉZU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Herbicidy – př. </a:t>
            </a:r>
            <a:r>
              <a:rPr lang="en-GB" altLang="en-US" sz="2400">
                <a:solidFill>
                  <a:srgbClr val="FF3300"/>
                </a:solidFill>
              </a:rPr>
              <a:t>Diuron (DCMU) </a:t>
            </a:r>
            <a:r>
              <a:rPr lang="cs-CZ" altLang="en-US" sz="2400">
                <a:solidFill>
                  <a:srgbClr val="FF3300"/>
                </a:solidFill>
              </a:rPr>
              <a:t>a Paraquat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(narušení přenosu elektronů při fotosyntéze)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4925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95738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fotosyntézy: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triazinové herbicidy</a:t>
            </a:r>
            <a:r>
              <a:rPr lang="en-GB" altLang="en-US" sz="1600">
                <a:solidFill>
                  <a:schemeClr val="tx2"/>
                </a:solidFill>
              </a:rPr>
              <a:t> (př. Atrazin)</a:t>
            </a:r>
            <a:r>
              <a:rPr lang="cs-CZ" altLang="en-US" sz="1600" b="0">
                <a:solidFill>
                  <a:schemeClr val="tx1"/>
                </a:solidFill>
              </a:rPr>
              <a:t>, fenyl-karbamáty, </a:t>
            </a:r>
            <a:r>
              <a:rPr lang="cs-CZ" altLang="en-US" sz="1600">
                <a:solidFill>
                  <a:schemeClr val="tx2"/>
                </a:solidFill>
              </a:rPr>
              <a:t>substituované močoviny </a:t>
            </a:r>
            <a:r>
              <a:rPr lang="en-GB" altLang="en-US" sz="1600">
                <a:solidFill>
                  <a:schemeClr val="tx2"/>
                </a:solidFill>
              </a:rPr>
              <a:t>(př. Diuron) </a:t>
            </a:r>
            <a:r>
              <a:rPr lang="cs-CZ" altLang="en-US" sz="1600" b="0">
                <a:solidFill>
                  <a:schemeClr val="tx1"/>
                </a:solidFill>
              </a:rPr>
              <a:t>(zejména část fotosystému II. vazba s bílkovinou v chloroplastech, tlumí se Hillova reakce fotosyntetického přenosu elektronů)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syntetické auxiny: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Deriváty kyseliny fenoxyoctové – např.- M</a:t>
            </a:r>
            <a:r>
              <a:rPr lang="cs-CZ" altLang="en-US" sz="1600">
                <a:solidFill>
                  <a:schemeClr val="tx2"/>
                </a:solidFill>
              </a:rPr>
              <a:t>CPA</a:t>
            </a:r>
            <a:r>
              <a:rPr lang="cs-CZ" altLang="en-US" sz="1600" b="0">
                <a:solidFill>
                  <a:schemeClr val="tx1"/>
                </a:solidFill>
              </a:rPr>
              <a:t>, </a:t>
            </a:r>
            <a:r>
              <a:rPr lang="en-GB" altLang="en-US" sz="1600" b="0">
                <a:solidFill>
                  <a:schemeClr val="tx1"/>
                </a:solidFill>
              </a:rPr>
              <a:t>nebo </a:t>
            </a:r>
            <a:r>
              <a:rPr lang="cs-CZ" altLang="en-US" sz="1600">
                <a:solidFill>
                  <a:schemeClr val="tx2"/>
                </a:solidFill>
              </a:rPr>
              <a:t>2</a:t>
            </a:r>
            <a:r>
              <a:rPr lang="en-GB" altLang="en-US" sz="1600">
                <a:solidFill>
                  <a:schemeClr val="tx2"/>
                </a:solidFill>
              </a:rPr>
              <a:t>,</a:t>
            </a:r>
            <a:r>
              <a:rPr lang="cs-CZ" altLang="en-US" sz="1600">
                <a:solidFill>
                  <a:schemeClr val="tx2"/>
                </a:solidFill>
              </a:rPr>
              <a:t>4</a:t>
            </a:r>
            <a:r>
              <a:rPr lang="en-GB" altLang="en-US" sz="1600">
                <a:solidFill>
                  <a:schemeClr val="tx2"/>
                </a:solidFill>
              </a:rPr>
              <a:t>-</a:t>
            </a:r>
            <a:r>
              <a:rPr lang="cs-CZ" altLang="en-US" sz="1600">
                <a:solidFill>
                  <a:schemeClr val="tx2"/>
                </a:solidFill>
              </a:rPr>
              <a:t>D</a:t>
            </a:r>
            <a:r>
              <a:rPr lang="en-GB" altLang="en-US" sz="1600">
                <a:solidFill>
                  <a:schemeClr val="tx2"/>
                </a:solidFill>
              </a:rPr>
              <a:t>. </a:t>
            </a:r>
            <a:r>
              <a:rPr lang="cs-CZ" altLang="en-US" sz="1600" b="0">
                <a:solidFill>
                  <a:schemeClr val="tx1"/>
                </a:solidFill>
              </a:rPr>
              <a:t>dicamba, dichlorprop, clopyralid, fluroxypyr (deformace listů, nadměrný růst, vyčerpání rostliny)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syntézy aminokyselin: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sulfonylmočovina, triazolopyrimidin, </a:t>
            </a:r>
            <a:r>
              <a:rPr lang="cs-CZ" altLang="en-US" sz="1600">
                <a:solidFill>
                  <a:schemeClr val="tx2"/>
                </a:solidFill>
              </a:rPr>
              <a:t>gly</a:t>
            </a:r>
            <a:r>
              <a:rPr lang="en-GB" altLang="en-US" sz="1600">
                <a:solidFill>
                  <a:schemeClr val="tx2"/>
                </a:solidFill>
              </a:rPr>
              <a:t>f</a:t>
            </a:r>
            <a:r>
              <a:rPr lang="cs-CZ" altLang="en-US" sz="1600">
                <a:solidFill>
                  <a:schemeClr val="tx2"/>
                </a:solidFill>
              </a:rPr>
              <a:t>os</a:t>
            </a:r>
            <a:r>
              <a:rPr lang="en-GB" altLang="en-US" sz="1600">
                <a:solidFill>
                  <a:schemeClr val="tx2"/>
                </a:solidFill>
              </a:rPr>
              <a:t>á</a:t>
            </a:r>
            <a:r>
              <a:rPr lang="cs-CZ" altLang="en-US" sz="1600">
                <a:solidFill>
                  <a:schemeClr val="tx2"/>
                </a:solidFill>
              </a:rPr>
              <a:t>t</a:t>
            </a:r>
            <a:r>
              <a:rPr lang="en-GB" altLang="en-US" sz="1600">
                <a:solidFill>
                  <a:schemeClr val="tx2"/>
                </a:solidFill>
              </a:rPr>
              <a:t> = produkt RoundUp</a:t>
            </a:r>
            <a:r>
              <a:rPr lang="cs-CZ" altLang="en-US" sz="1600" b="0">
                <a:solidFill>
                  <a:schemeClr val="tx1"/>
                </a:solidFill>
              </a:rPr>
              <a:t> (zastavení růstu)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buněčného dělení: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chlor-acetamidy, karbamáty (zejména na klíčící plevele)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syntézy karotenoidů: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diflufenican, clomazone, isoxaflutol (doplňkové pigmenty, narušení tvorby barviv, včetně chlorofylu, vybělení)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acetyl-CoA—karboxylázy: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cyklohexandion a další (metabolismus glukózy)</a:t>
            </a:r>
            <a:endParaRPr lang="en-GB" altLang="en-US" sz="16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i="1">
                <a:solidFill>
                  <a:schemeClr val="tx1"/>
                </a:solidFill>
              </a:rPr>
              <a:t>Předpokládá se, že student zná některé zástupce herbicidů – zejm. vyznačené (názvy a orientační strukturu)</a:t>
            </a:r>
            <a:endParaRPr lang="cs-CZ" altLang="en-US" sz="1400" b="0" i="1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HERBICIDY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1096963"/>
            <a:ext cx="86106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Akutní efekty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 b="0">
                <a:solidFill>
                  <a:schemeClr val="tx2"/>
                </a:solidFill>
              </a:rPr>
              <a:t>inhibice fotosyntézy</a:t>
            </a:r>
            <a:r>
              <a:rPr lang="cs-CZ" altLang="en-US" sz="2200" b="0">
                <a:solidFill>
                  <a:schemeClr val="tx1"/>
                </a:solidFill>
              </a:rPr>
              <a:t> a další poruchy metabolismu (</a:t>
            </a:r>
            <a:r>
              <a:rPr lang="cs-CZ" altLang="en-US" sz="2200" b="0" i="1">
                <a:solidFill>
                  <a:schemeClr val="tx1"/>
                </a:solidFill>
              </a:rPr>
              <a:t>žloutnutí a změny na listech, další poruchy – krupičkovatost jehlic stromů)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2"/>
                </a:solidFill>
              </a:rPr>
              <a:t>indukce detoxikačního aparátu</a:t>
            </a:r>
            <a:endParaRPr lang="cs-CZ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i="1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inhibice </a:t>
            </a:r>
            <a:r>
              <a:rPr lang="cs-CZ" altLang="en-US" sz="2200">
                <a:solidFill>
                  <a:schemeClr val="tx2"/>
                </a:solidFill>
              </a:rPr>
              <a:t>růstu </a:t>
            </a:r>
            <a:r>
              <a:rPr lang="cs-CZ" altLang="en-US" sz="2200" b="0">
                <a:solidFill>
                  <a:schemeClr val="tx1"/>
                </a:solidFill>
              </a:rPr>
              <a:t>(resp. množení – např. </a:t>
            </a:r>
            <a:r>
              <a:rPr lang="en-GB" altLang="en-US" sz="2200" b="0">
                <a:solidFill>
                  <a:schemeClr val="tx1"/>
                </a:solidFill>
              </a:rPr>
              <a:t>často měřený parametr </a:t>
            </a:r>
            <a:r>
              <a:rPr lang="cs-CZ" altLang="en-US" sz="2200" b="0">
                <a:solidFill>
                  <a:schemeClr val="tx1"/>
                </a:solidFill>
              </a:rPr>
              <a:t>u řas) a </a:t>
            </a:r>
            <a:r>
              <a:rPr lang="cs-CZ" altLang="en-US" sz="2200">
                <a:solidFill>
                  <a:schemeClr val="tx2"/>
                </a:solidFill>
              </a:rPr>
              <a:t>letalita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u="sng">
                <a:solidFill>
                  <a:schemeClr val="tx1"/>
                </a:solidFill>
              </a:rPr>
              <a:t>Důsledky akutních efektů na producentech v ekosystému: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- </a:t>
            </a:r>
            <a:r>
              <a:rPr lang="cs-CZ" altLang="en-US" sz="1700" b="0">
                <a:solidFill>
                  <a:schemeClr val="tx1"/>
                </a:solidFill>
              </a:rPr>
              <a:t>změny složení společenstva - </a:t>
            </a:r>
            <a:r>
              <a:rPr lang="cs-CZ" altLang="en-US" sz="1700">
                <a:solidFill>
                  <a:schemeClr val="tx2"/>
                </a:solidFill>
              </a:rPr>
              <a:t>ztráty citlivých druhů </a:t>
            </a:r>
            <a:r>
              <a:rPr lang="cs-CZ" altLang="en-US" sz="1700" b="0">
                <a:solidFill>
                  <a:schemeClr val="tx1"/>
                </a:solidFill>
              </a:rPr>
              <a:t>producentů a nahrazení oportunisty (</a:t>
            </a:r>
            <a:r>
              <a:rPr lang="cs-CZ" altLang="en-US" sz="1700" b="0" i="1">
                <a:solidFill>
                  <a:schemeClr val="tx1"/>
                </a:solidFill>
              </a:rPr>
              <a:t>sinice vs. zelené řasy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- </a:t>
            </a:r>
            <a:r>
              <a:rPr lang="cs-CZ" altLang="en-US" sz="1700">
                <a:solidFill>
                  <a:schemeClr val="tx2"/>
                </a:solidFill>
              </a:rPr>
              <a:t>snížení diverzity </a:t>
            </a:r>
            <a:r>
              <a:rPr lang="cs-CZ" altLang="en-US" sz="17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700" b="0">
                <a:solidFill>
                  <a:schemeClr val="tx1"/>
                </a:solidFill>
              </a:rPr>
              <a:t>jediný resistentní druh (</a:t>
            </a:r>
            <a:r>
              <a:rPr lang="en-US" altLang="en-US" sz="1700" b="0">
                <a:solidFill>
                  <a:schemeClr val="tx1"/>
                </a:solidFill>
              </a:rPr>
              <a:t>hor</a:t>
            </a:r>
            <a:r>
              <a:rPr lang="cs-CZ" altLang="en-US" sz="1700" b="0">
                <a:solidFill>
                  <a:schemeClr val="tx1"/>
                </a:solidFill>
              </a:rPr>
              <a:t>y: </a:t>
            </a:r>
            <a:r>
              <a:rPr lang="cs-CZ" altLang="en-US" sz="1700" b="0" i="1">
                <a:solidFill>
                  <a:schemeClr val="tx1"/>
                </a:solidFill>
              </a:rPr>
              <a:t>vrcholové louky – např. třtina křovištní</a:t>
            </a:r>
            <a:r>
              <a:rPr lang="en-US" altLang="en-US" sz="1700" b="0" i="1">
                <a:solidFill>
                  <a:schemeClr val="tx1"/>
                </a:solidFill>
              </a:rPr>
              <a:t>; </a:t>
            </a:r>
            <a:r>
              <a:rPr lang="cs-CZ" altLang="en-US" sz="1700" b="0">
                <a:solidFill>
                  <a:schemeClr val="tx1"/>
                </a:solidFill>
              </a:rPr>
              <a:t>vodní nádrže – jeden druh sinice, např. </a:t>
            </a:r>
            <a:r>
              <a:rPr lang="cs-CZ" altLang="en-US" sz="1700" b="0" i="1">
                <a:solidFill>
                  <a:schemeClr val="tx1"/>
                </a:solidFill>
              </a:rPr>
              <a:t>Microcystis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- </a:t>
            </a:r>
            <a:r>
              <a:rPr lang="cs-CZ" altLang="en-US" sz="1700">
                <a:solidFill>
                  <a:schemeClr val="tx2"/>
                </a:solidFill>
              </a:rPr>
              <a:t>likvidace producentů</a:t>
            </a:r>
            <a:r>
              <a:rPr lang="cs-CZ" altLang="en-US" sz="1700" b="0">
                <a:solidFill>
                  <a:schemeClr val="tx1"/>
                </a:solidFill>
              </a:rPr>
              <a:t> v ekosystému = </a:t>
            </a:r>
            <a:r>
              <a:rPr lang="cs-CZ" altLang="en-US" sz="1700">
                <a:solidFill>
                  <a:schemeClr val="tx2"/>
                </a:solidFill>
              </a:rPr>
              <a:t>kolaps, katastrofy</a:t>
            </a:r>
            <a:r>
              <a:rPr lang="cs-CZ" altLang="en-US" sz="1700" b="0">
                <a:solidFill>
                  <a:schemeClr val="tx1"/>
                </a:solidFill>
              </a:rPr>
              <a:t> (např. zemědělské monokultury, monokultury smrku – velká citlivost i např. na škůdce: kůrovec)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Projevy – akutní toxicita u rostlin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Projevy akutní intoxikace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249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Příklad: </a:t>
            </a:r>
            <a:r>
              <a:rPr lang="cs-CZ" altLang="en-US" sz="1800" b="0">
                <a:solidFill>
                  <a:schemeClr val="tx1"/>
                </a:solidFill>
              </a:rPr>
              <a:t>experiment vliv kovů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na fotosyntézu (množství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chlorofylu-a)</a:t>
            </a: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380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Příklad: </a:t>
            </a:r>
            <a:r>
              <a:rPr lang="cs-CZ" altLang="en-US" sz="1800" b="0">
                <a:solidFill>
                  <a:schemeClr val="tx1"/>
                </a:solidFill>
              </a:rPr>
              <a:t>krupičkovitost a poškození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pigmentů na listech producentů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1373188"/>
            <a:ext cx="8610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2"/>
                </a:solidFill>
              </a:rPr>
              <a:t>1) Genotoxicita</a:t>
            </a:r>
            <a:r>
              <a:rPr lang="cs-CZ" altLang="en-US" sz="2200" b="0">
                <a:solidFill>
                  <a:schemeClr val="tx2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 - prokázána v laboratořích ale také </a:t>
            </a:r>
            <a:r>
              <a:rPr lang="cs-CZ" altLang="en-US" sz="2200" b="0" i="1">
                <a:solidFill>
                  <a:schemeClr val="tx1"/>
                </a:solidFill>
              </a:rPr>
              <a:t>in situ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Důsledky: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poruchy rozmnožování (</a:t>
            </a:r>
            <a:r>
              <a:rPr lang="cs-CZ" altLang="en-US" sz="1700" i="1">
                <a:solidFill>
                  <a:schemeClr val="tx2"/>
                </a:solidFill>
              </a:rPr>
              <a:t>gametické mutace v semenech</a:t>
            </a:r>
            <a:r>
              <a:rPr lang="cs-CZ" altLang="en-US" sz="1700" b="0">
                <a:solidFill>
                  <a:schemeClr val="tx1"/>
                </a:solidFill>
              </a:rPr>
              <a:t>) </a:t>
            </a:r>
            <a:r>
              <a:rPr lang="cs-CZ" altLang="en-US" sz="17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700" b="0">
                <a:solidFill>
                  <a:schemeClr val="tx1"/>
                </a:solidFill>
              </a:rPr>
              <a:t>populační změny (</a:t>
            </a:r>
            <a:r>
              <a:rPr lang="cs-CZ" altLang="en-US" sz="1700" b="0" i="1">
                <a:solidFill>
                  <a:schemeClr val="tx1"/>
                </a:solidFill>
              </a:rPr>
              <a:t>změna demografie – ubývání mladých jedinců, semenáčků ...)</a:t>
            </a:r>
            <a:endParaRPr lang="cs-CZ" altLang="en-US" sz="17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(vzácný) výskyt chemicky indukovaných nádorů u rostlin</a:t>
            </a:r>
            <a:r>
              <a:rPr lang="en-US" altLang="en-US" sz="1700" b="0">
                <a:solidFill>
                  <a:schemeClr val="tx1"/>
                </a:solidFill>
              </a:rPr>
              <a:t> </a:t>
            </a: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2) Poruchy </a:t>
            </a:r>
            <a:r>
              <a:rPr lang="cs-CZ" altLang="en-US" sz="2200" u="sng">
                <a:solidFill>
                  <a:schemeClr val="tx2"/>
                </a:solidFill>
              </a:rPr>
              <a:t>klíčení, růstu a zdraví rostlin</a:t>
            </a:r>
            <a:r>
              <a:rPr lang="cs-CZ" altLang="en-US" sz="2200" b="0" u="sng">
                <a:solidFill>
                  <a:schemeClr val="tx1"/>
                </a:solidFill>
              </a:rPr>
              <a:t>, pozdní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Důsledky: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následné populační změny (</a:t>
            </a:r>
            <a:r>
              <a:rPr lang="cs-CZ" altLang="en-US" sz="1700" b="0" i="1">
                <a:solidFill>
                  <a:schemeClr val="tx1"/>
                </a:solidFill>
              </a:rPr>
              <a:t>změny demografie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podobné jako u akutních efektů (ztráty citlivých druhů – ztráty producentů, změny společenstva ...)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PRODUCENTI – chronické a pozdní efekty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2895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191000" y="692150"/>
            <a:ext cx="4395788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i="1">
                <a:solidFill>
                  <a:schemeClr val="tx1"/>
                </a:solidFill>
              </a:rPr>
              <a:t>Arabidopsis thaliana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- modelový organismus v biologii</a:t>
            </a:r>
            <a:r>
              <a:rPr lang="en-US" altLang="en-US" sz="1600" b="0">
                <a:solidFill>
                  <a:schemeClr val="tx1"/>
                </a:solidFill>
              </a:rPr>
              <a:t>; 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- </a:t>
            </a:r>
            <a:r>
              <a:rPr lang="en-US" altLang="en-US" sz="1600" b="0">
                <a:solidFill>
                  <a:schemeClr val="tx1"/>
                </a:solidFill>
              </a:rPr>
              <a:t>studium a pr</a:t>
            </a:r>
            <a:r>
              <a:rPr lang="cs-CZ" altLang="en-US" sz="1600" b="0">
                <a:solidFill>
                  <a:schemeClr val="tx1"/>
                </a:solidFill>
              </a:rPr>
              <a:t>ůkaz mutací 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(indukce mutací – optické změny v barvě listů)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2362200" y="1143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3493" name="Picture 5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5527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116013" y="4038600"/>
            <a:ext cx="425291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Nádory u rostliny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600" b="0" i="1">
                <a:solidFill>
                  <a:schemeClr val="tx1"/>
                </a:solidFill>
              </a:rPr>
              <a:t> nejčastěji v důsledku infekcí nebo parazitů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600" b="0">
                <a:solidFill>
                  <a:schemeClr val="tx1"/>
                </a:solidFill>
              </a:rPr>
              <a:t> prokázány ale </a:t>
            </a:r>
            <a:r>
              <a:rPr lang="cs-CZ" altLang="en-US" sz="1600" b="0">
                <a:solidFill>
                  <a:schemeClr val="tx2"/>
                </a:solidFill>
              </a:rPr>
              <a:t>také po indukci chemikáliemi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DESTRUENTI </a:t>
            </a:r>
            <a:r>
              <a:rPr lang="en-US" altLang="en-US" sz="4000">
                <a:solidFill>
                  <a:srgbClr val="FF3300"/>
                </a:solidFill>
              </a:rPr>
              <a:t>/ DEKOMPO</a:t>
            </a:r>
            <a:r>
              <a:rPr lang="cs-CZ" altLang="en-US" sz="4000">
                <a:solidFill>
                  <a:srgbClr val="FF3300"/>
                </a:solidFill>
              </a:rPr>
              <a:t>ZITOŘI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- BAKTERIE </a:t>
            </a:r>
            <a:r>
              <a:rPr lang="en-US" altLang="en-US" sz="3000">
                <a:solidFill>
                  <a:srgbClr val="FF3300"/>
                </a:solidFill>
              </a:rPr>
              <a:t>&amp; </a:t>
            </a:r>
            <a:r>
              <a:rPr lang="cs-CZ" altLang="en-US" sz="3000">
                <a:solidFill>
                  <a:srgbClr val="FF3300"/>
                </a:solidFill>
              </a:rPr>
              <a:t>DALŠÍ MIKROORGANISMY –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i="1">
                <a:solidFill>
                  <a:srgbClr val="FF3300"/>
                </a:solidFill>
              </a:rPr>
              <a:t>tj. h</a:t>
            </a:r>
            <a:r>
              <a:rPr lang="cs-CZ" altLang="en-US" sz="3000" i="1">
                <a:solidFill>
                  <a:srgbClr val="FF3300"/>
                </a:solidFill>
              </a:rPr>
              <a:t>ouby, plísně, kvasinky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Funkčně velmi důležitá složka ekosystémů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recyklace živin a materiálu (</a:t>
            </a:r>
            <a:r>
              <a:rPr lang="cs-CZ" altLang="en-US" sz="2200">
                <a:solidFill>
                  <a:schemeClr val="tx2"/>
                </a:solidFill>
              </a:rPr>
              <a:t>biogeochemické cykly</a:t>
            </a:r>
            <a:r>
              <a:rPr lang="cs-CZ" altLang="en-US" sz="2200" b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udržení úrodnosti a kvality půdy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biodegradační procesy v půdě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samočistící schopnost vody atd.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Význam destruentů (bakterie, mikroorganismy)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Protein p53 -význam v kontrole buněčných procesů</a:t>
            </a:r>
          </a:p>
        </p:txBody>
      </p:sp>
      <p:pic>
        <p:nvPicPr>
          <p:cNvPr id="20483" name="Picture 2" descr="p53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4"/>
          <p:cNvSpPr txBox="1">
            <a:spLocks noChangeArrowheads="1"/>
          </p:cNvSpPr>
          <p:nvPr/>
        </p:nvSpPr>
        <p:spPr bwMode="auto">
          <a:xfrm>
            <a:off x="376238" y="115888"/>
            <a:ext cx="7850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Bio-geo-chemické cykly</a:t>
            </a:r>
            <a:endParaRPr lang="cs-CZ" altLang="en-US" sz="30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7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 i="1">
                <a:solidFill>
                  <a:schemeClr val="tx1"/>
                </a:solidFill>
              </a:rPr>
              <a:t>Jen pro připomenutí … studenti</a:t>
            </a:r>
            <a:r>
              <a:rPr lang="en-US" altLang="en-US" sz="1700" b="0" i="1">
                <a:solidFill>
                  <a:schemeClr val="tx1"/>
                </a:solidFill>
              </a:rPr>
              <a:t> b</a:t>
            </a:r>
            <a:r>
              <a:rPr lang="cs-CZ" altLang="en-US" sz="1700" b="0" i="1">
                <a:solidFill>
                  <a:schemeClr val="tx1"/>
                </a:solidFill>
              </a:rPr>
              <a:t>y se měli orientovat v klíčových procesech</a:t>
            </a:r>
            <a:br>
              <a:rPr lang="cs-CZ" altLang="en-US" sz="1700" b="0">
                <a:solidFill>
                  <a:schemeClr val="tx1"/>
                </a:solidFill>
              </a:rPr>
            </a:br>
            <a:r>
              <a:rPr lang="cs-CZ" altLang="en-US" sz="1700" b="0">
                <a:solidFill>
                  <a:schemeClr val="tx1"/>
                </a:solidFill>
              </a:rPr>
              <a:t>    * Koloběh vody,     * Koloběh kyslíku    * Koloběh dusíku    * Koloběh uhlíku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    * Koloběh síry        * Koloběh fosforu    * Koloběh vodíku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700" b="0">
              <a:solidFill>
                <a:schemeClr val="tx1"/>
              </a:solidFill>
            </a:endParaRPr>
          </a:p>
        </p:txBody>
      </p:sp>
      <p:pic>
        <p:nvPicPr>
          <p:cNvPr id="1679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6327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1) jedno(málo)buněčné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velký specifický povrch </a:t>
            </a:r>
            <a:r>
              <a:rPr lang="cs-CZ" altLang="en-US" sz="2200" b="0">
                <a:solidFill>
                  <a:schemeClr val="tx1"/>
                </a:solidFill>
              </a:rPr>
              <a:t>- snadný cíl řady toxických látek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2) Relativně dobrá</a:t>
            </a:r>
            <a:r>
              <a:rPr lang="en-US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ochrana před okolím (buněčná stěna)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3) </a:t>
            </a:r>
            <a:r>
              <a:rPr lang="en-US" altLang="en-US" sz="2200">
                <a:solidFill>
                  <a:schemeClr val="tx2"/>
                </a:solidFill>
              </a:rPr>
              <a:t>r</a:t>
            </a:r>
            <a:r>
              <a:rPr lang="cs-CZ" altLang="en-US" sz="2200">
                <a:solidFill>
                  <a:schemeClr val="tx2"/>
                </a:solidFill>
              </a:rPr>
              <a:t>ychlý růst a dělení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zpravidla </a:t>
            </a:r>
            <a:r>
              <a:rPr lang="cs-CZ" altLang="en-US" sz="2200" b="0">
                <a:solidFill>
                  <a:schemeClr val="tx2"/>
                </a:solidFill>
              </a:rPr>
              <a:t>dobrá adaptace</a:t>
            </a:r>
            <a:r>
              <a:rPr lang="cs-CZ" altLang="en-US" sz="2200" b="0">
                <a:solidFill>
                  <a:schemeClr val="tx1"/>
                </a:solidFill>
              </a:rPr>
              <a:t> populací na změny podmínek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 i="1">
                <a:solidFill>
                  <a:schemeClr val="tx1"/>
                </a:solidFill>
              </a:rPr>
              <a:t>(viz příklady – vznik rezistencí)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Specifické vlastnosti mikroorganismů </a:t>
            </a:r>
            <a:br>
              <a:rPr lang="cs-CZ" altLang="en-US" sz="2400">
                <a:solidFill>
                  <a:srgbClr val="FF3300"/>
                </a:solidFill>
              </a:rPr>
            </a:br>
            <a:r>
              <a:rPr lang="cs-CZ" altLang="en-US" sz="2400" b="0">
                <a:solidFill>
                  <a:srgbClr val="FF3300"/>
                </a:solidFill>
              </a:rPr>
              <a:t>v kontextu ekotoxikologie </a:t>
            </a: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Důsledky ekotoxicity pro destruenty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Narušení základních funkcí mikroorganismů: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 snížená metabolická aktivita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 snížení recyklace materiálu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…. neschopnost samočištění a biodegradací toxických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obecný problém </a:t>
            </a:r>
            <a:r>
              <a:rPr lang="cs-CZ" altLang="en-US" sz="2200">
                <a:solidFill>
                  <a:schemeClr val="tx2"/>
                </a:solidFill>
              </a:rPr>
              <a:t>změny genofondu</a:t>
            </a:r>
            <a:r>
              <a:rPr lang="cs-CZ" altLang="en-US" sz="2200" b="0">
                <a:solidFill>
                  <a:schemeClr val="tx1"/>
                </a:solidFill>
              </a:rPr>
              <a:t> v ekosystému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další důsledky genotoxicity u bakterií: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  <a:r>
              <a:rPr lang="cs-CZ" altLang="en-US" sz="2200" b="0">
                <a:solidFill>
                  <a:schemeClr val="tx2"/>
                </a:solidFill>
              </a:rPr>
              <a:t>selekce bakterií resistentních na antibiotika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  <a:r>
              <a:rPr lang="cs-CZ" altLang="en-US" sz="2200" b="0">
                <a:solidFill>
                  <a:schemeClr val="tx2"/>
                </a:solidFill>
              </a:rPr>
              <a:t>selekce virulentních bakterií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	-</a:t>
            </a:r>
            <a:r>
              <a:rPr lang="en-US" altLang="en-US" sz="2200" b="0">
                <a:solidFill>
                  <a:schemeClr val="tx1"/>
                </a:solidFill>
              </a:rPr>
              <a:t>&gt; </a:t>
            </a:r>
            <a:r>
              <a:rPr lang="cs-CZ" altLang="en-US" sz="2200" b="0" i="1">
                <a:solidFill>
                  <a:schemeClr val="tx1"/>
                </a:solidFill>
              </a:rPr>
              <a:t>zvýšené infekce u vyšších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		</a:t>
            </a:r>
            <a:r>
              <a:rPr lang="cs-CZ" altLang="en-US" sz="2200" b="0">
                <a:solidFill>
                  <a:schemeClr val="tx1"/>
                </a:solidFill>
              </a:rPr>
              <a:t>-</a:t>
            </a:r>
            <a:r>
              <a:rPr lang="en-US" altLang="en-US" sz="2200" b="0">
                <a:solidFill>
                  <a:schemeClr val="tx1"/>
                </a:solidFill>
              </a:rPr>
              <a:t>&gt; </a:t>
            </a:r>
            <a:r>
              <a:rPr lang="cs-CZ" altLang="en-US" sz="2200" b="0" i="1">
                <a:solidFill>
                  <a:schemeClr val="tx1"/>
                </a:solidFill>
              </a:rPr>
              <a:t>úmrtnost na infekce: populační změny !			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4800" y="4762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DESTRUENTI (dekompozitoři) - účinky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0655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7"/>
          <p:cNvSpPr txBox="1">
            <a:spLocks noChangeArrowheads="1"/>
          </p:cNvSpPr>
          <p:nvPr/>
        </p:nvSpPr>
        <p:spPr bwMode="auto">
          <a:xfrm>
            <a:off x="611188" y="352425"/>
            <a:ext cx="540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Připomínka - selekce ATB-rezistentních bakterií</a:t>
            </a:r>
          </a:p>
        </p:txBody>
      </p:sp>
      <p:pic>
        <p:nvPicPr>
          <p:cNvPr id="17408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84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/>
              <a:t>O</a:t>
            </a:r>
            <a:r>
              <a:rPr lang="cs-CZ" altLang="en-US"/>
              <a:t>sudu buněk v průběhu cyklu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Normální</a:t>
            </a:r>
            <a:r>
              <a:rPr lang="cs-CZ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bun</a:t>
            </a:r>
            <a:r>
              <a:rPr lang="cs-CZ" altLang="en-US" sz="2800">
                <a:solidFill>
                  <a:srgbClr val="FF0000"/>
                </a:solidFill>
              </a:rPr>
              <a:t>ěčný osud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>
                <a:solidFill>
                  <a:srgbClr val="00B0F0"/>
                </a:solidFill>
              </a:rPr>
              <a:t> Konstantní cyklování </a:t>
            </a:r>
            <a:r>
              <a:rPr lang="cs-CZ" altLang="en-US" sz="2400" b="0">
                <a:solidFill>
                  <a:schemeClr val="tx1"/>
                </a:solidFill>
              </a:rPr>
              <a:t>během života organizmu, nebo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>
                <a:solidFill>
                  <a:schemeClr val="tx1"/>
                </a:solidFill>
              </a:rPr>
              <a:t> Časově omezená proliferace </a:t>
            </a:r>
            <a:r>
              <a:rPr lang="cs-CZ" altLang="en-US" sz="24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b="0">
                <a:solidFill>
                  <a:schemeClr val="tx1"/>
                </a:solidFill>
              </a:rPr>
              <a:t> , nebo</a:t>
            </a:r>
            <a:endParaRPr lang="cs-CZ" altLang="en-US" sz="2400">
              <a:solidFill>
                <a:srgbClr val="00B0F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>
                <a:solidFill>
                  <a:schemeClr val="tx1"/>
                </a:solidFill>
              </a:rPr>
              <a:t> Terminální </a:t>
            </a:r>
            <a:r>
              <a:rPr lang="cs-CZ" altLang="en-US" sz="2400">
                <a:solidFill>
                  <a:srgbClr val="00B0F0"/>
                </a:solidFill>
              </a:rPr>
              <a:t>diferenciace</a:t>
            </a:r>
            <a:r>
              <a:rPr lang="cs-CZ" altLang="en-US" sz="2400" b="0">
                <a:solidFill>
                  <a:schemeClr val="tx1"/>
                </a:solidFill>
              </a:rPr>
              <a:t> , nebo</a:t>
            </a:r>
            <a:endParaRPr lang="cs-CZ" altLang="en-US" sz="2400">
              <a:solidFill>
                <a:srgbClr val="00B0F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>
                <a:solidFill>
                  <a:schemeClr val="tx1"/>
                </a:solidFill>
              </a:rPr>
              <a:t> Buněčná smrt </a:t>
            </a:r>
            <a:r>
              <a:rPr lang="cs-CZ" altLang="en-US" sz="2400" b="0">
                <a:solidFill>
                  <a:schemeClr val="tx1"/>
                </a:solidFill>
                <a:sym typeface="Wingdings" panose="05000000000000000000" pitchFamily="2" charset="2"/>
              </a:rPr>
              <a:t>–</a:t>
            </a:r>
            <a:r>
              <a:rPr lang="cs-CZ" altLang="en-US" sz="2400" b="0">
                <a:solidFill>
                  <a:schemeClr val="tx1"/>
                </a:solidFill>
              </a:rPr>
              <a:t> </a:t>
            </a:r>
            <a:r>
              <a:rPr lang="cs-CZ" altLang="en-US" sz="2400">
                <a:solidFill>
                  <a:srgbClr val="00B0F0"/>
                </a:solidFill>
              </a:rPr>
              <a:t>apoptóza</a:t>
            </a:r>
          </a:p>
          <a:p>
            <a:pPr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Rovnováha – pečlivé sledování klíčových systémů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chemeClr val="tx1"/>
                </a:solidFill>
              </a:rPr>
              <a:t>	</a:t>
            </a:r>
            <a:r>
              <a:rPr lang="cs-CZ" altLang="en-US" sz="2000" b="0">
                <a:solidFill>
                  <a:schemeClr val="tx1"/>
                </a:solidFill>
              </a:rPr>
              <a:t>Integrita buněčné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Aerobní respirace (mitochondrie)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Proteosyntéza (ribozomy)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Integrita genetické informace</a:t>
            </a:r>
            <a:endParaRPr lang="cs-CZ" altLang="en-US" sz="240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00B0F0"/>
                </a:solidFill>
                <a:sym typeface="Wingdings" panose="05000000000000000000" pitchFamily="2" charset="2"/>
              </a:rPr>
              <a:t>	…. jejich po</a:t>
            </a:r>
            <a:r>
              <a:rPr lang="cs-CZ" altLang="en-US" sz="2400" b="0">
                <a:solidFill>
                  <a:srgbClr val="00B0F0"/>
                </a:solidFill>
                <a:sym typeface="Wingdings" panose="05000000000000000000" pitchFamily="2" charset="2"/>
              </a:rPr>
              <a:t>škození </a:t>
            </a:r>
            <a:r>
              <a:rPr lang="en-US" altLang="en-US" sz="2400" b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>
                <a:solidFill>
                  <a:srgbClr val="00B0F0"/>
                </a:solidFill>
                <a:sym typeface="Wingdings" panose="05000000000000000000" pitchFamily="2" charset="2"/>
              </a:rPr>
              <a:t>toxicita</a:t>
            </a:r>
            <a:endParaRPr lang="cs-CZ" altLang="en-US" sz="2000" b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2077</Words>
  <Application>Microsoft Office PowerPoint</Application>
  <PresentationFormat>On-screen Show (4:3)</PresentationFormat>
  <Paragraphs>648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Tahoma</vt:lpstr>
      <vt:lpstr>Verdana</vt:lpstr>
      <vt:lpstr>Wingdings</vt:lpstr>
      <vt:lpstr>Motiv sady Office</vt:lpstr>
      <vt:lpstr>PowerPoint Presentation</vt:lpstr>
      <vt:lpstr>Co by si student(ka) měl(a) odnést ?</vt:lpstr>
      <vt:lpstr>PowerPoint Presentation</vt:lpstr>
      <vt:lpstr>BUŇKA a toxicita</vt:lpstr>
      <vt:lpstr>Buňka, její osud a řízení</vt:lpstr>
      <vt:lpstr>Buněčný cyklus a jeho význam</vt:lpstr>
      <vt:lpstr>REGULACE v buněčném cyklu</vt:lpstr>
      <vt:lpstr>Protein p53 -význam v kontrole buněčných procesů</vt:lpstr>
      <vt:lpstr>Osudu buněk v průběhu cyklu</vt:lpstr>
      <vt:lpstr>Důsledky poškození molekulárních procesů uvnitř buněk</vt:lpstr>
      <vt:lpstr>BUNĚČNÁ SMRT</vt:lpstr>
      <vt:lpstr>PowerPoint Presentation</vt:lpstr>
      <vt:lpstr>Příklady - důsledky a projevy na úrovni buněk</vt:lpstr>
      <vt:lpstr>Projevy toxicity na úrovni organismu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Akutní a chronická toxicita</vt:lpstr>
      <vt:lpstr>PowerPoint Presentation</vt:lpstr>
      <vt:lpstr>PowerPoint Presentation</vt:lpstr>
      <vt:lpstr>PowerPoint Presentation</vt:lpstr>
      <vt:lpstr>Chronické (subletální) účinky</vt:lpstr>
      <vt:lpstr>PowerPoint Presentation</vt:lpstr>
      <vt:lpstr>Poruchy růstu a příjmu potravy</vt:lpstr>
      <vt:lpstr>PowerPoint Presentation</vt:lpstr>
      <vt:lpstr>PowerPoint Presentation</vt:lpstr>
      <vt:lpstr>PowerPoint Presentation</vt:lpstr>
      <vt:lpstr>KARCINOGENITA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Endokrinní disrupce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Lidské hormony:  estrogeny v antikoncepčních přípravcích</vt:lpstr>
      <vt:lpstr>PowerPoint Presentation</vt:lpstr>
      <vt:lpstr>PowerPoint Presentation</vt:lpstr>
      <vt:lpstr>PowerPoint Presentation</vt:lpstr>
      <vt:lpstr>PowerPoint Presentation</vt:lpstr>
      <vt:lpstr>Reprodukční toxicita,  vývojová toxicita, teratogenita</vt:lpstr>
      <vt:lpstr>PowerPoint Presentation</vt:lpstr>
      <vt:lpstr>PowerPoint Presentation</vt:lpstr>
      <vt:lpstr>PowerPoint Presentation</vt:lpstr>
      <vt:lpstr>PowerPoint Presentation</vt:lpstr>
      <vt:lpstr>Orgánově-specifické typy toxicity  Imunotoxicita</vt:lpstr>
      <vt:lpstr>PowerPoint Presentation</vt:lpstr>
      <vt:lpstr>PowerPoint Presentation</vt:lpstr>
      <vt:lpstr>PowerPoint Presentation</vt:lpstr>
      <vt:lpstr>PowerPoint Presentation</vt:lpstr>
      <vt:lpstr>Orgánově-specifické typy toxicity   NEUROTOXICITA</vt:lpstr>
      <vt:lpstr>PowerPoint Presentation</vt:lpstr>
      <vt:lpstr>PowerPoint Presentation</vt:lpstr>
      <vt:lpstr>Orgánově-specifické typy toxicity  Nefrotoxicita (příklad diclofenac)</vt:lpstr>
      <vt:lpstr>Nefrotoxicita – příklad DICLOFENAC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154</cp:revision>
  <dcterms:created xsi:type="dcterms:W3CDTF">2010-05-17T15:27:49Z</dcterms:created>
  <dcterms:modified xsi:type="dcterms:W3CDTF">2019-11-06T07:35:50Z</dcterms:modified>
</cp:coreProperties>
</file>