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36"/>
  </p:notesMasterIdLst>
  <p:handoutMasterIdLst>
    <p:handoutMasterId r:id="rId137"/>
  </p:handoutMasterIdLst>
  <p:sldIdLst>
    <p:sldId id="1228" r:id="rId2"/>
    <p:sldId id="732" r:id="rId3"/>
    <p:sldId id="1218" r:id="rId4"/>
    <p:sldId id="606" r:id="rId5"/>
    <p:sldId id="733" r:id="rId6"/>
    <p:sldId id="734" r:id="rId7"/>
    <p:sldId id="740" r:id="rId8"/>
    <p:sldId id="1014" r:id="rId9"/>
    <p:sldId id="741" r:id="rId10"/>
    <p:sldId id="903" r:id="rId11"/>
    <p:sldId id="1222" r:id="rId12"/>
    <p:sldId id="1223" r:id="rId13"/>
    <p:sldId id="945" r:id="rId14"/>
    <p:sldId id="947" r:id="rId15"/>
    <p:sldId id="954" r:id="rId16"/>
    <p:sldId id="955" r:id="rId17"/>
    <p:sldId id="950" r:id="rId18"/>
    <p:sldId id="1063" r:id="rId19"/>
    <p:sldId id="796" r:id="rId20"/>
    <p:sldId id="790" r:id="rId21"/>
    <p:sldId id="745" r:id="rId22"/>
    <p:sldId id="874" r:id="rId23"/>
    <p:sldId id="875" r:id="rId24"/>
    <p:sldId id="1128" r:id="rId25"/>
    <p:sldId id="1129" r:id="rId26"/>
    <p:sldId id="889" r:id="rId27"/>
    <p:sldId id="1011" r:id="rId28"/>
    <p:sldId id="881" r:id="rId29"/>
    <p:sldId id="882" r:id="rId30"/>
    <p:sldId id="885" r:id="rId31"/>
    <p:sldId id="886" r:id="rId32"/>
    <p:sldId id="1145" r:id="rId33"/>
    <p:sldId id="969" r:id="rId34"/>
    <p:sldId id="970" r:id="rId35"/>
    <p:sldId id="971" r:id="rId36"/>
    <p:sldId id="972" r:id="rId37"/>
    <p:sldId id="973" r:id="rId38"/>
    <p:sldId id="975" r:id="rId39"/>
    <p:sldId id="976" r:id="rId40"/>
    <p:sldId id="977" r:id="rId41"/>
    <p:sldId id="1233" r:id="rId42"/>
    <p:sldId id="1234" r:id="rId43"/>
    <p:sldId id="1236" r:id="rId44"/>
    <p:sldId id="1237" r:id="rId45"/>
    <p:sldId id="1238" r:id="rId46"/>
    <p:sldId id="1239" r:id="rId47"/>
    <p:sldId id="1240" r:id="rId48"/>
    <p:sldId id="1241" r:id="rId49"/>
    <p:sldId id="1242" r:id="rId50"/>
    <p:sldId id="1243" r:id="rId51"/>
    <p:sldId id="1244" r:id="rId52"/>
    <p:sldId id="1246" r:id="rId53"/>
    <p:sldId id="1247" r:id="rId54"/>
    <p:sldId id="1251" r:id="rId55"/>
    <p:sldId id="1252" r:id="rId56"/>
    <p:sldId id="1249" r:id="rId57"/>
    <p:sldId id="1253" r:id="rId58"/>
    <p:sldId id="1254" r:id="rId59"/>
    <p:sldId id="1255" r:id="rId60"/>
    <p:sldId id="1256" r:id="rId61"/>
    <p:sldId id="1257" r:id="rId62"/>
    <p:sldId id="1258" r:id="rId63"/>
    <p:sldId id="1261" r:id="rId64"/>
    <p:sldId id="1262" r:id="rId65"/>
    <p:sldId id="1264" r:id="rId66"/>
    <p:sldId id="1265" r:id="rId67"/>
    <p:sldId id="1266" r:id="rId68"/>
    <p:sldId id="1267" r:id="rId69"/>
    <p:sldId id="1269" r:id="rId70"/>
    <p:sldId id="1270" r:id="rId71"/>
    <p:sldId id="1271" r:id="rId72"/>
    <p:sldId id="1272" r:id="rId73"/>
    <p:sldId id="1273" r:id="rId74"/>
    <p:sldId id="1274" r:id="rId75"/>
    <p:sldId id="1279" r:id="rId76"/>
    <p:sldId id="1280" r:id="rId77"/>
    <p:sldId id="1283" r:id="rId78"/>
    <p:sldId id="1284" r:id="rId79"/>
    <p:sldId id="1287" r:id="rId80"/>
    <p:sldId id="1378" r:id="rId81"/>
    <p:sldId id="1288" r:id="rId82"/>
    <p:sldId id="1400" r:id="rId83"/>
    <p:sldId id="1381" r:id="rId84"/>
    <p:sldId id="1380" r:id="rId85"/>
    <p:sldId id="1397" r:id="rId86"/>
    <p:sldId id="1384" r:id="rId87"/>
    <p:sldId id="1387" r:id="rId88"/>
    <p:sldId id="1390" r:id="rId89"/>
    <p:sldId id="1392" r:id="rId90"/>
    <p:sldId id="1393" r:id="rId91"/>
    <p:sldId id="1394" r:id="rId92"/>
    <p:sldId id="1395" r:id="rId93"/>
    <p:sldId id="1396" r:id="rId94"/>
    <p:sldId id="1312" r:id="rId95"/>
    <p:sldId id="1313" r:id="rId96"/>
    <p:sldId id="1314" r:id="rId97"/>
    <p:sldId id="1315" r:id="rId98"/>
    <p:sldId id="1316" r:id="rId99"/>
    <p:sldId id="1319" r:id="rId100"/>
    <p:sldId id="1320" r:id="rId101"/>
    <p:sldId id="1321" r:id="rId102"/>
    <p:sldId id="1322" r:id="rId103"/>
    <p:sldId id="1323" r:id="rId104"/>
    <p:sldId id="1324" r:id="rId105"/>
    <p:sldId id="1325" r:id="rId106"/>
    <p:sldId id="1326" r:id="rId107"/>
    <p:sldId id="1327" r:id="rId108"/>
    <p:sldId id="1328" r:id="rId109"/>
    <p:sldId id="1329" r:id="rId110"/>
    <p:sldId id="1330" r:id="rId111"/>
    <p:sldId id="1331" r:id="rId112"/>
    <p:sldId id="1332" r:id="rId113"/>
    <p:sldId id="1333" r:id="rId114"/>
    <p:sldId id="1334" r:id="rId115"/>
    <p:sldId id="1398" r:id="rId116"/>
    <p:sldId id="1399" r:id="rId117"/>
    <p:sldId id="1347" r:id="rId118"/>
    <p:sldId id="1348" r:id="rId119"/>
    <p:sldId id="1349" r:id="rId120"/>
    <p:sldId id="1351" r:id="rId121"/>
    <p:sldId id="1352" r:id="rId122"/>
    <p:sldId id="1354" r:id="rId123"/>
    <p:sldId id="1355" r:id="rId124"/>
    <p:sldId id="1356" r:id="rId125"/>
    <p:sldId id="1357" r:id="rId126"/>
    <p:sldId id="1358" r:id="rId127"/>
    <p:sldId id="1364" r:id="rId128"/>
    <p:sldId id="1365" r:id="rId129"/>
    <p:sldId id="1366" r:id="rId130"/>
    <p:sldId id="1367" r:id="rId131"/>
    <p:sldId id="1368" r:id="rId132"/>
    <p:sldId id="1369" r:id="rId133"/>
    <p:sldId id="1370" r:id="rId134"/>
    <p:sldId id="1371" r:id="rId135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929292"/>
    <a:srgbClr val="5F5F5F"/>
    <a:srgbClr val="75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 autoAdjust="0"/>
    <p:restoredTop sz="94008" autoAdjust="0"/>
  </p:normalViewPr>
  <p:slideViewPr>
    <p:cSldViewPr>
      <p:cViewPr varScale="1">
        <p:scale>
          <a:sx n="68" d="100"/>
          <a:sy n="68" d="100"/>
        </p:scale>
        <p:origin x="1026" y="72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70500"/>
    </p:cViewPr>
  </p:sorterViewPr>
  <p:notesViewPr>
    <p:cSldViewPr>
      <p:cViewPr varScale="1">
        <p:scale>
          <a:sx n="59" d="100"/>
          <a:sy n="59" d="100"/>
        </p:scale>
        <p:origin x="-1938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A4C83880-3811-4DD1-8184-4AE1A4FEBE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426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1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00B0FD79-A3EB-444C-893B-C65C306680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653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143891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5CBB1A-2A94-4A72-B9C6-B66769F637C6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40</a:t>
            </a:fld>
            <a:endParaRPr lang="cs-CZ" altLang="cs-CZ" sz="1300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615227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570046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70558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69931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404095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160718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282612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2C56F1-0347-4939-92E1-72152A0A5564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76</a:t>
            </a:fld>
            <a:endParaRPr lang="cs-CZ" altLang="cs-CZ" sz="1300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/>
              <a:t>Také zástupce předožábrých plžů. Nechtěně introdukován do oblasti Sev. a Baltského moře s balastní vodou z Nového Zélandu. V původním areálu obě pohlaví, v Evropě partenogeneze.</a:t>
            </a:r>
          </a:p>
          <a:p>
            <a:r>
              <a:rPr lang="cs-CZ" altLang="cs-CZ" smtClean="0"/>
              <a:t>3-4 generace za rok, množení 10 000/rok</a:t>
            </a:r>
          </a:p>
        </p:txBody>
      </p:sp>
    </p:spTree>
    <p:extLst>
      <p:ext uri="{BB962C8B-B14F-4D97-AF65-F5344CB8AC3E}">
        <p14:creationId xmlns:p14="http://schemas.microsoft.com/office/powerpoint/2010/main" val="319126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044292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034458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95B75-DEE7-4DC3-9D47-79D630C37A9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07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188738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95B75-DEE7-4DC3-9D47-79D630C37A9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95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95B75-DEE7-4DC3-9D47-79D630C37A9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39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299604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144317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701209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95B75-DEE7-4DC3-9D47-79D630C37A9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36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95B75-DEE7-4DC3-9D47-79D630C37A9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98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63330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442334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7530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219240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9087712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1433300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7086347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92B29C-A913-4FC4-AF5F-FC0AC79420B5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106</a:t>
            </a:fld>
            <a:endParaRPr lang="cs-CZ" altLang="cs-CZ" sz="1300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9688" cy="3838575"/>
          </a:xfrm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2513"/>
            <a:ext cx="5210175" cy="4605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0828851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98045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B06DBF-27CC-42C6-91D3-7C442E1892E0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119</a:t>
            </a:fld>
            <a:endParaRPr lang="cs-CZ" altLang="cs-CZ" sz="1300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45264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2752520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43422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905312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0971735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4845972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0986663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8019563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1379736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2957767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4197877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4469080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686502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49035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E4CE30-0E43-4A2F-ACE1-6A493688BA4F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cs-CZ" sz="1300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Půdní prostředí má svá specifika, především … </a:t>
            </a:r>
          </a:p>
          <a:p>
            <a:pPr eaLnBrk="1" hangingPunct="1"/>
            <a:r>
              <a:rPr lang="cs-CZ" altLang="cs-CZ" smtClean="0">
                <a:latin typeface="Arial" pitchFamily="34" charset="0"/>
              </a:rPr>
              <a:t>… důsledkem je prostorová distribuce a výskyt různých forem – vázané, rozpuštěné, sekvestrované v nanopórech apod. U kovů je pak velmi výrazná SPECIACE</a:t>
            </a:r>
          </a:p>
          <a:p>
            <a:pPr eaLnBrk="1" hangingPunct="1"/>
            <a:r>
              <a:rPr lang="cs-CZ" altLang="cs-CZ" smtClean="0">
                <a:latin typeface="Arial" pitchFamily="34" charset="0"/>
              </a:rPr>
              <a:t>Biodostupnost hraje klíčovou roli v ekotoxikologii půdních organismů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2A09E4-DD48-4005-81F1-A5B48315ABDC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25</a:t>
            </a:fld>
            <a:endParaRPr lang="cs-CZ" altLang="cs-CZ" sz="1300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9688" cy="3840163"/>
          </a:xfrm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2513"/>
            <a:ext cx="52101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718EF6-DECD-4A1B-98DB-1268E2AEEF3B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32</a:t>
            </a:fld>
            <a:endParaRPr lang="cs-CZ" altLang="cs-CZ" sz="1300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3D70F8-76F8-4C7A-8D5B-C6E1298A0A98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38</a:t>
            </a:fld>
            <a:endParaRPr lang="cs-CZ" altLang="cs-CZ" sz="1300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B99942-5028-41F6-A623-AA7505B46581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39</a:t>
            </a:fld>
            <a:endParaRPr lang="cs-CZ" altLang="cs-CZ" sz="1300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99592" y="2276872"/>
            <a:ext cx="7359650" cy="1462088"/>
          </a:xfrm>
        </p:spPr>
        <p:txBody>
          <a:bodyPr/>
          <a:lstStyle>
            <a:lvl1pPr algn="ctr">
              <a:defRPr sz="3600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2561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378904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0"/>
            </a:lvl1pPr>
          </a:lstStyle>
          <a:p>
            <a:r>
              <a:rPr lang="cs-CZ" dirty="0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95400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F7F9D-3B33-4587-8075-A9253B78F9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91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55650" y="1341438"/>
            <a:ext cx="4022725" cy="4791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30775" y="1341438"/>
            <a:ext cx="4024313" cy="4791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8E79C-7C31-4AF3-82B6-582B8044F7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36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550D2-E629-48C7-A453-B6953093EC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00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1F60E-B125-4AF1-81B5-B655D13161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911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0"/>
            <a:ext cx="7685087" cy="105251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55650" y="1341438"/>
            <a:ext cx="4022725" cy="47910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930775" y="1341438"/>
            <a:ext cx="4024313" cy="23193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930775" y="3813175"/>
            <a:ext cx="4024313" cy="231933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C7086-4B84-4CCA-B231-3F89F4A816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97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0"/>
            <a:ext cx="7685087" cy="105251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55650" y="1341438"/>
            <a:ext cx="4022725" cy="47910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30775" y="1341438"/>
            <a:ext cx="4024313" cy="47910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31BCE-8BE3-4D10-BE98-4D1D9BBF0C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553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0"/>
            <a:ext cx="7685087" cy="105251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55650" y="1341438"/>
            <a:ext cx="8199438" cy="4791075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1B816-04AA-48BE-817C-93C122F911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852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258888" y="0"/>
            <a:ext cx="7685087" cy="105251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55650" y="1341438"/>
            <a:ext cx="4022725" cy="23193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930775" y="1341438"/>
            <a:ext cx="4024313" cy="23193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755650" y="3813175"/>
            <a:ext cx="4022725" cy="231933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930775" y="3813175"/>
            <a:ext cx="4024313" cy="231933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13F9E-6155-44B1-92A3-C4E21FA9B2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13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7" descr="1212570_28446780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2413" cy="576262"/>
          </a:xfrm>
          <a:prstGeom prst="rect">
            <a:avLst/>
          </a:prstGeom>
          <a:solidFill>
            <a:srgbClr val="929292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…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908050"/>
            <a:ext cx="8486775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458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2372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497638"/>
            <a:ext cx="5381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1400" b="0"/>
            </a:lvl1pPr>
          </a:lstStyle>
          <a:p>
            <a:pPr>
              <a:defRPr/>
            </a:pPr>
            <a:fld id="{E6C4F785-486A-4C1F-8EC3-6A21D0318F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2" name="Obrázek 9" descr="logo_mu_cerne.gif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8725"/>
            <a:ext cx="1816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rgbClr val="4D4D4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rgbClr val="4D4D4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600">
          <a:solidFill>
            <a:srgbClr val="4D4D4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rgbClr val="4D4D4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7" Type="http://schemas.openxmlformats.org/officeDocument/2006/relationships/image" Target="../media/image218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eg"/><Relationship Id="rId3" Type="http://schemas.openxmlformats.org/officeDocument/2006/relationships/image" Target="../media/image230.png"/><Relationship Id="rId7" Type="http://schemas.openxmlformats.org/officeDocument/2006/relationships/image" Target="../media/image234.jpe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6.jpeg"/><Relationship Id="rId3" Type="http://schemas.openxmlformats.org/officeDocument/2006/relationships/video" Target="file:///C:\!!!%20FLE&#352;KA\UK%202015\22%20Folsomia%20candida.avi" TargetMode="External"/><Relationship Id="rId7" Type="http://schemas.openxmlformats.org/officeDocument/2006/relationships/image" Target="../media/image240.png"/><Relationship Id="rId12" Type="http://schemas.openxmlformats.org/officeDocument/2006/relationships/image" Target="../media/image245.png"/><Relationship Id="rId2" Type="http://schemas.openxmlformats.org/officeDocument/2006/relationships/video" Target="file:///C:\!!!%20FLE&#352;KA\UK%202015\23%20Folsomia%20candida.avi" TargetMode="External"/><Relationship Id="rId1" Type="http://schemas.openxmlformats.org/officeDocument/2006/relationships/video" Target="file:///C:\!!!%20FLE&#352;KA\UK%202015\17%20Enchytraeus%20albidus.avi" TargetMode="External"/><Relationship Id="rId6" Type="http://schemas.openxmlformats.org/officeDocument/2006/relationships/image" Target="../media/image239.jpeg"/><Relationship Id="rId11" Type="http://schemas.openxmlformats.org/officeDocument/2006/relationships/image" Target="../media/image2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3.jpeg"/><Relationship Id="rId4" Type="http://schemas.openxmlformats.org/officeDocument/2006/relationships/video" Target="file:///C:\!!!%20FLE&#352;KA\UK%202015\14%20Panagrellus.avi" TargetMode="External"/><Relationship Id="rId9" Type="http://schemas.openxmlformats.org/officeDocument/2006/relationships/image" Target="../media/image242.png"/><Relationship Id="rId14" Type="http://schemas.openxmlformats.org/officeDocument/2006/relationships/image" Target="../media/image247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1.jpeg"/><Relationship Id="rId5" Type="http://schemas.openxmlformats.org/officeDocument/2006/relationships/image" Target="../media/image250.png"/><Relationship Id="rId4" Type="http://schemas.openxmlformats.org/officeDocument/2006/relationships/image" Target="../media/image249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7" Type="http://schemas.openxmlformats.org/officeDocument/2006/relationships/image" Target="../media/image259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7" Type="http://schemas.openxmlformats.org/officeDocument/2006/relationships/image" Target="../media/image27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4.png"/><Relationship Id="rId5" Type="http://schemas.openxmlformats.org/officeDocument/2006/relationships/image" Target="../media/image273.png"/><Relationship Id="rId4" Type="http://schemas.openxmlformats.org/officeDocument/2006/relationships/image" Target="../media/image27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hyperlink" Target="http://www.oecd.org/document/40/0,3746,en_2649_34377_37051368_1_1_1_1,00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ecd.org/env/ehs/testing/oecdguidelinesforthetestingofchemicals.htm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0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www.oecd.org/home/0,3675,en_2649_201185_1_1_1_1_1,00.html" TargetMode="External"/><Relationship Id="rId7" Type="http://schemas.openxmlformats.org/officeDocument/2006/relationships/image" Target="../media/image19.jpeg"/><Relationship Id="rId2" Type="http://schemas.openxmlformats.org/officeDocument/2006/relationships/hyperlink" Target="http://www.oecd.org/document/40/0,3746,en_2649_34377_37051368_1_1_1_1,00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5.pn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unmz.cz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wm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protist.i.hosei.ac.jp/PDB/Images/Chlorophyta/Scenedesmus/Scenedesmus.jpg&amp;imgrefurl=http://protist.i.hosei.ac.jp/PDB/Images/Chlorophyta/Scenedesmus/&amp;h=313&amp;w=545&amp;prev=/images?q=Scenedesmus&amp;svnum=10&amp;hl=cs&amp;lr=&amp;ie=UTF-8&amp;oe=UTF-8" TargetMode="External"/><Relationship Id="rId13" Type="http://schemas.openxmlformats.org/officeDocument/2006/relationships/image" Target="../media/image63.jpeg"/><Relationship Id="rId18" Type="http://schemas.openxmlformats.org/officeDocument/2006/relationships/image" Target="../media/image66.jpeg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12" Type="http://schemas.openxmlformats.org/officeDocument/2006/relationships/hyperlink" Target="http://images.google.com/imgres?imgurl=www.hamburg.de/Behoerden/Umweltbehoerde/Badegewaesser/bad_hh/chlorella.jpg&amp;imgrefurl=http://www.hamburg.de/Behoerden/Umweltbehoerde/Badegewaesser/bad_hh/mikri.htm&amp;h=423&amp;w=421&amp;prev=/images?q=Chlorella&amp;start=20&amp;svnum=10&amp;hl=cs&amp;lr=&amp;ie=UTF-8&amp;oe=UTF-8&amp;sa=N" TargetMode="External"/><Relationship Id="rId17" Type="http://schemas.openxmlformats.org/officeDocument/2006/relationships/image" Target="../media/image65.jpeg"/><Relationship Id="rId2" Type="http://schemas.openxmlformats.org/officeDocument/2006/relationships/hyperlink" Target="http://images.google.com/imgres?imgurl=protist.i.hosei.ac.jp/PDB/Images/Chlorophyta/Selenastrum/Selenastrum.jpg&amp;imgrefurl=http://protist.i.hosei.ac.jp/PDB/Images/Chlorophyta/Selenastrum/&amp;h=358&amp;w=558&amp;prev=/images?q=Selenastrum&amp;svnum=10&amp;hl=cs&amp;lr=&amp;ie=UTF-8&amp;oe=UTF-8" TargetMode="External"/><Relationship Id="rId16" Type="http://schemas.openxmlformats.org/officeDocument/2006/relationships/hyperlink" Target="http://images.google.com/imgres?imgurl=www.durr.demon.co.uk/microcystis%202.jpg&amp;imgrefurl=http://www.durr.demon.co.uk/microcystist.html&amp;h=315&amp;w=296&amp;prev=/images?q=Microcystis&amp;svnum=10&amp;hl=cs&amp;lr=&amp;ie=UTF-8&amp;oe=UTF-8&amp;sa=N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images.google.com/imgres?imgurl=www.iopan.gda.pl/chemia/bch/scen_acumi.jpg&amp;imgrefurl=http://www.iopan.gda.pl/chemia/bch/scen_ac.htm&amp;h=297&amp;w=285&amp;prev=/images?q=Scenedesmus&amp;svnum=10&amp;hl=cs&amp;lr=&amp;ie=UTF-8&amp;oe=UTF-8" TargetMode="External"/><Relationship Id="rId11" Type="http://schemas.openxmlformats.org/officeDocument/2006/relationships/image" Target="../media/image62.jpeg"/><Relationship Id="rId5" Type="http://schemas.openxmlformats.org/officeDocument/2006/relationships/image" Target="../media/image59.jpeg"/><Relationship Id="rId15" Type="http://schemas.openxmlformats.org/officeDocument/2006/relationships/image" Target="../media/image64.jpeg"/><Relationship Id="rId10" Type="http://schemas.openxmlformats.org/officeDocument/2006/relationships/hyperlink" Target="http://images.google.com/imgres?imgurl=www.naturalways.com/graphics/chorell1.gif&amp;imgrefurl=http://www.naturalways.com/chlor01.htm&amp;h=176&amp;w=227&amp;prev=/images?q=Chlorella&amp;svnum=10&amp;hl=cs&amp;lr=&amp;ie=UTF-8&amp;oe=UTF-8" TargetMode="External"/><Relationship Id="rId19" Type="http://schemas.openxmlformats.org/officeDocument/2006/relationships/image" Target="../media/image67.jpeg"/><Relationship Id="rId4" Type="http://schemas.openxmlformats.org/officeDocument/2006/relationships/hyperlink" Target="http://images.google.com/imgres?imgurl=www.biol.tsukuba.ac.jp/~inouye/ino/g/chl/Scenedesmus.GIF&amp;imgrefurl=http://www.biol.tsukuba.ac.jp/~inouye/ino/g/chl/chl_pic2.html&amp;h=257&amp;w=340&amp;prev=/images?q=Scenedesmus&amp;svnum=10&amp;hl=cs&amp;lr=&amp;ie=UTF-8&amp;oe=UTF-8" TargetMode="External"/><Relationship Id="rId9" Type="http://schemas.openxmlformats.org/officeDocument/2006/relationships/image" Target="../media/image61.jpeg"/><Relationship Id="rId14" Type="http://schemas.openxmlformats.org/officeDocument/2006/relationships/hyperlink" Target="http://images.google.com/imgres?imgurl=protist.i.hosei.ac.jp/PDB/Images/Chlorophyta/Stichococcus/minor_1.jpg&amp;imgrefurl=http://protist.i.hosei.ac.jp/PDB/Images/Chlorophyta/Stichococcus/&amp;h=366&amp;w=455&amp;prev=/images?q=Stichococcus&amp;svnum=10&amp;hl=cs&amp;lr=&amp;ie=UTF-8&amp;oe=UTF-8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hyperlink" Target="http://images.google.com/imgres?imgurl=www.butbn.cas.cz/ccala/sbirka.jpg&amp;imgrefurl=http://www.butbn.cas.cz/ccala/sbirka.htm&amp;h=367&amp;w=253&amp;prev=/images?q=+site:www.butbn.cas.cz+algal+collection&amp;svnum=10&amp;hl=cs&amp;lr=&amp;ie=UTF-8&amp;oe=UTF-8" TargetMode="External"/><Relationship Id="rId3" Type="http://schemas.openxmlformats.org/officeDocument/2006/relationships/hyperlink" Target="http://www.imp.mtu.edu/matchar/algal1.JPG" TargetMode="External"/><Relationship Id="rId7" Type="http://schemas.openxmlformats.org/officeDocument/2006/relationships/image" Target="../media/image72.jpeg"/><Relationship Id="rId12" Type="http://schemas.openxmlformats.org/officeDocument/2006/relationships/image" Target="../media/image7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google.com/imgres?imgurl=www.aquatic.uoguelph.ca/Human/Research/vwxyz/images/wegerh.jpg&amp;imgrefurl=http://www.aquatic.uoguelph.ca/Human/Research/vwxyz/wegerh.htm&amp;h=217&amp;w=300&amp;prev=/images?q=algal&amp;start=120&amp;svnum=10&amp;hl=cs&amp;lr=&amp;ie=UTF-8&amp;oe=UTF-8&amp;sa=N" TargetMode="External"/><Relationship Id="rId11" Type="http://schemas.openxmlformats.org/officeDocument/2006/relationships/hyperlink" Target="http://images.google.com/imgres?imgurl=www.sunwellness.com/images/FlaskSeedCulture.jpg&amp;imgrefurl=http://www.sunwellness.com/chlorprod2.htm&amp;h=164&amp;w=210&amp;prev=/images?q=Chlorella&amp;start=40&amp;svnum=10&amp;hl=cs&amp;lr=&amp;ie=UTF-8&amp;oe=UTF-8&amp;sa=N" TargetMode="External"/><Relationship Id="rId5" Type="http://schemas.openxmlformats.org/officeDocument/2006/relationships/image" Target="../media/image71.png"/><Relationship Id="rId15" Type="http://schemas.openxmlformats.org/officeDocument/2006/relationships/image" Target="../media/image57.jpeg"/><Relationship Id="rId10" Type="http://schemas.openxmlformats.org/officeDocument/2006/relationships/image" Target="../media/image74.jpeg"/><Relationship Id="rId4" Type="http://schemas.openxmlformats.org/officeDocument/2006/relationships/image" Target="../media/image70.jpeg"/><Relationship Id="rId9" Type="http://schemas.openxmlformats.org/officeDocument/2006/relationships/hyperlink" Target="http://www.ftns.wau.nl/prock/Research/Rene/Picture/alpha_1.jpg" TargetMode="External"/><Relationship Id="rId1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hyperlink" Target="http://www.microbiotests.be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://images.google.com/imgres?imgurl=www.naturegrid.org.uk/biodiversity/invert/graphics/daphnia.jpg&amp;imgrefurl=http://www.naturegrid.org.uk/biodiversity/invert/daphnia.html&amp;h=237&amp;w=269&amp;prev=/images?q=daphnia&amp;svnum=10&amp;hl=cs&amp;lr=&amp;ie=UTF-8&amp;oe=UTF-8&amp;sa=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1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13" Type="http://schemas.openxmlformats.org/officeDocument/2006/relationships/image" Target="../media/image125.emf"/><Relationship Id="rId18" Type="http://schemas.openxmlformats.org/officeDocument/2006/relationships/image" Target="../media/image130.emf"/><Relationship Id="rId26" Type="http://schemas.openxmlformats.org/officeDocument/2006/relationships/image" Target="../media/image138.emf"/><Relationship Id="rId3" Type="http://schemas.openxmlformats.org/officeDocument/2006/relationships/image" Target="../media/image115.emf"/><Relationship Id="rId21" Type="http://schemas.openxmlformats.org/officeDocument/2006/relationships/image" Target="../media/image133.emf"/><Relationship Id="rId7" Type="http://schemas.openxmlformats.org/officeDocument/2006/relationships/image" Target="../media/image119.emf"/><Relationship Id="rId12" Type="http://schemas.openxmlformats.org/officeDocument/2006/relationships/image" Target="../media/image124.emf"/><Relationship Id="rId17" Type="http://schemas.openxmlformats.org/officeDocument/2006/relationships/image" Target="../media/image129.emf"/><Relationship Id="rId25" Type="http://schemas.openxmlformats.org/officeDocument/2006/relationships/image" Target="../media/image137.jpeg"/><Relationship Id="rId2" Type="http://schemas.openxmlformats.org/officeDocument/2006/relationships/image" Target="../media/image114.png"/><Relationship Id="rId16" Type="http://schemas.openxmlformats.org/officeDocument/2006/relationships/image" Target="../media/image128.emf"/><Relationship Id="rId20" Type="http://schemas.openxmlformats.org/officeDocument/2006/relationships/image" Target="../media/image132.emf"/><Relationship Id="rId29" Type="http://schemas.openxmlformats.org/officeDocument/2006/relationships/image" Target="../media/image14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emf"/><Relationship Id="rId11" Type="http://schemas.openxmlformats.org/officeDocument/2006/relationships/image" Target="../media/image123.emf"/><Relationship Id="rId24" Type="http://schemas.openxmlformats.org/officeDocument/2006/relationships/image" Target="../media/image136.png"/><Relationship Id="rId5" Type="http://schemas.openxmlformats.org/officeDocument/2006/relationships/image" Target="../media/image117.emf"/><Relationship Id="rId15" Type="http://schemas.openxmlformats.org/officeDocument/2006/relationships/image" Target="../media/image127.emf"/><Relationship Id="rId23" Type="http://schemas.openxmlformats.org/officeDocument/2006/relationships/image" Target="../media/image135.jpeg"/><Relationship Id="rId28" Type="http://schemas.openxmlformats.org/officeDocument/2006/relationships/image" Target="../media/image140.emf"/><Relationship Id="rId10" Type="http://schemas.openxmlformats.org/officeDocument/2006/relationships/image" Target="../media/image122.png"/><Relationship Id="rId19" Type="http://schemas.openxmlformats.org/officeDocument/2006/relationships/image" Target="../media/image131.emf"/><Relationship Id="rId31" Type="http://schemas.openxmlformats.org/officeDocument/2006/relationships/image" Target="../media/image143.emf"/><Relationship Id="rId4" Type="http://schemas.openxmlformats.org/officeDocument/2006/relationships/image" Target="../media/image116.emf"/><Relationship Id="rId9" Type="http://schemas.openxmlformats.org/officeDocument/2006/relationships/image" Target="../media/image121.emf"/><Relationship Id="rId14" Type="http://schemas.openxmlformats.org/officeDocument/2006/relationships/image" Target="../media/image126.emf"/><Relationship Id="rId22" Type="http://schemas.openxmlformats.org/officeDocument/2006/relationships/image" Target="../media/image134.emf"/><Relationship Id="rId27" Type="http://schemas.openxmlformats.org/officeDocument/2006/relationships/image" Target="../media/image139.emf"/><Relationship Id="rId30" Type="http://schemas.openxmlformats.org/officeDocument/2006/relationships/image" Target="../media/image142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10" Type="http://schemas.openxmlformats.org/officeDocument/2006/relationships/image" Target="../media/image170.jpeg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hyperlink" Target="http://drapatka.ic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dnadpis 2"/>
          <p:cNvSpPr>
            <a:spLocks/>
          </p:cNvSpPr>
          <p:nvPr/>
        </p:nvSpPr>
        <p:spPr bwMode="auto">
          <a:xfrm>
            <a:off x="1331913" y="4365625"/>
            <a:ext cx="6400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000">
                <a:solidFill>
                  <a:srgbClr val="000066"/>
                </a:solidFill>
                <a:latin typeface="Tahoma" panose="020B0604030504040204" pitchFamily="34" charset="0"/>
              </a:rPr>
              <a:t/>
            </a:r>
            <a:br>
              <a:rPr lang="cs-CZ" altLang="cs-CZ" sz="2000">
                <a:solidFill>
                  <a:srgbClr val="000066"/>
                </a:solidFill>
                <a:latin typeface="Tahoma" panose="020B0604030504040204" pitchFamily="34" charset="0"/>
              </a:rPr>
            </a:br>
            <a:r>
              <a:rPr lang="cs-CZ" altLang="cs-CZ" sz="2000">
                <a:solidFill>
                  <a:srgbClr val="000066"/>
                </a:solidFill>
                <a:latin typeface="Tahoma" panose="020B0604030504040204" pitchFamily="34" charset="0"/>
              </a:rPr>
              <a:t>Luděk Bláha, PřF MU</a:t>
            </a: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468313" y="3448050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4000" b="1" dirty="0">
                <a:solidFill>
                  <a:srgbClr val="FF3300"/>
                </a:solidFill>
              </a:rPr>
              <a:t>Testování </a:t>
            </a:r>
            <a:r>
              <a:rPr lang="cs-CZ" altLang="cs-CZ" sz="4000" b="1" dirty="0" err="1">
                <a:solidFill>
                  <a:srgbClr val="FF3300"/>
                </a:solidFill>
              </a:rPr>
              <a:t>ekotoxicity</a:t>
            </a:r>
            <a:r>
              <a:rPr lang="cs-CZ" altLang="cs-CZ" sz="4000" b="1" dirty="0">
                <a:solidFill>
                  <a:srgbClr val="FF3300"/>
                </a:solidFill>
              </a:rPr>
              <a:t> - BIOTESTY</a:t>
            </a:r>
          </a:p>
        </p:txBody>
      </p:sp>
      <p:pic>
        <p:nvPicPr>
          <p:cNvPr id="6148" name="Picture 7" descr="OPVK_MU_stred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516563"/>
            <a:ext cx="4537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8113"/>
            <a:ext cx="377983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9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Organizace spojené s </a:t>
            </a:r>
            <a:r>
              <a:rPr lang="cs-CZ" dirty="0" err="1" smtClean="0"/>
              <a:t>biotesty</a:t>
            </a:r>
            <a:endParaRPr lang="cs-CZ" dirty="0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OECD = </a:t>
            </a:r>
            <a:r>
              <a:rPr lang="en-US" altLang="cs-CZ" sz="2000" dirty="0" smtClean="0"/>
              <a:t>Organization for Economic Cooperation Development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ISO = </a:t>
            </a:r>
            <a:r>
              <a:rPr lang="cs-CZ" altLang="cs-CZ" sz="2000" dirty="0" err="1" smtClean="0"/>
              <a:t>International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Standardization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Organization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US EPA = US </a:t>
            </a:r>
            <a:r>
              <a:rPr lang="cs-CZ" altLang="cs-CZ" sz="2000" dirty="0" err="1" smtClean="0"/>
              <a:t>Environmental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Protection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Agency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SETAC = Society </a:t>
            </a:r>
            <a:r>
              <a:rPr lang="cs-CZ" altLang="cs-CZ" sz="2000" dirty="0" err="1" smtClean="0"/>
              <a:t>for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Environmental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Toxicology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and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Chemistry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IOBC = </a:t>
            </a:r>
            <a:r>
              <a:rPr lang="en-US" altLang="cs-CZ" sz="2000" dirty="0" smtClean="0"/>
              <a:t>International </a:t>
            </a:r>
            <a:r>
              <a:rPr lang="en-US" altLang="cs-CZ" sz="2000" dirty="0" err="1" smtClean="0"/>
              <a:t>Organisation</a:t>
            </a:r>
            <a:r>
              <a:rPr lang="en-US" altLang="cs-CZ" sz="2000" dirty="0" smtClean="0"/>
              <a:t> for Biological and Integrated Control of Noxious Animals and Plants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EPPO = </a:t>
            </a:r>
            <a:r>
              <a:rPr lang="en-US" altLang="cs-CZ" sz="2000" dirty="0" smtClean="0"/>
              <a:t>European and Mediterranean Plant Protection Organization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ASTM = </a:t>
            </a:r>
            <a:r>
              <a:rPr lang="cs-CZ" altLang="cs-CZ" sz="2000" dirty="0" err="1" smtClean="0"/>
              <a:t>American</a:t>
            </a:r>
            <a:r>
              <a:rPr lang="cs-CZ" altLang="cs-CZ" sz="2000" dirty="0" smtClean="0"/>
              <a:t> Society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Testing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and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Materials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CEN = </a:t>
            </a:r>
            <a:r>
              <a:rPr lang="cs-CZ" altLang="cs-CZ" sz="2000" dirty="0" err="1" smtClean="0"/>
              <a:t>European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Commitee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Standardization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WHO = </a:t>
            </a:r>
            <a:r>
              <a:rPr lang="cs-CZ" altLang="cs-CZ" sz="2000" dirty="0" err="1" smtClean="0"/>
              <a:t>World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Health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Organisation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BBA = </a:t>
            </a:r>
            <a:r>
              <a:rPr lang="de-DE" altLang="cs-CZ" sz="2000" dirty="0" smtClean="0"/>
              <a:t>Biologische Bundesanstalt für Land- und Forstwirtschaft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OPPTS = </a:t>
            </a:r>
            <a:r>
              <a:rPr lang="en-US" altLang="cs-CZ" sz="2000" dirty="0" smtClean="0"/>
              <a:t>The Office of Prevention, Pesticides and Toxic Substances</a:t>
            </a:r>
            <a:r>
              <a:rPr lang="cs-CZ" altLang="cs-CZ" sz="2000" dirty="0" smtClean="0"/>
              <a:t> (EPA)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DIN = </a:t>
            </a:r>
            <a:r>
              <a:rPr lang="de-DE" altLang="cs-CZ" sz="2000" dirty="0" smtClean="0"/>
              <a:t>German Deutsches Institut für Normung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ČSN = Česká státní norma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 smtClean="0"/>
          </a:p>
        </p:txBody>
      </p:sp>
      <p:sp>
        <p:nvSpPr>
          <p:cNvPr id="204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21FE1C9-26A5-4896-ADCD-8DCC9AE7737A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8580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1141158-4114-4259-A3B6-42B551055EB6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100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Půdní biotesty</a:t>
            </a:r>
          </a:p>
        </p:txBody>
      </p:sp>
    </p:spTree>
    <p:extLst>
      <p:ext uri="{BB962C8B-B14F-4D97-AF65-F5344CB8AC3E}">
        <p14:creationId xmlns:p14="http://schemas.microsoft.com/office/powerpoint/2010/main" val="115669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Půdní biotesty s mikroorganismy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19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Testy s půdními mikroorganismy</a:t>
            </a:r>
          </a:p>
        </p:txBody>
      </p:sp>
      <p:sp>
        <p:nvSpPr>
          <p:cNvPr id="92163" name="AutoShape 4"/>
          <p:cNvSpPr>
            <a:spLocks noChangeArrowheads="1"/>
          </p:cNvSpPr>
          <p:nvPr/>
        </p:nvSpPr>
        <p:spPr bwMode="auto">
          <a:xfrm>
            <a:off x="598488" y="2954338"/>
            <a:ext cx="1778000" cy="358775"/>
          </a:xfrm>
          <a:prstGeom prst="roundRect">
            <a:avLst>
              <a:gd name="adj" fmla="val 16731"/>
            </a:avLst>
          </a:prstGeom>
          <a:solidFill>
            <a:schemeClr val="accent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Soil sampling</a:t>
            </a:r>
          </a:p>
        </p:txBody>
      </p:sp>
      <p:sp>
        <p:nvSpPr>
          <p:cNvPr id="92164" name="AutoShape 5"/>
          <p:cNvSpPr>
            <a:spLocks noChangeArrowheads="1"/>
          </p:cNvSpPr>
          <p:nvPr/>
        </p:nvSpPr>
        <p:spPr bwMode="auto">
          <a:xfrm>
            <a:off x="625475" y="3790950"/>
            <a:ext cx="1724025" cy="3587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92165" name="AutoShape 6"/>
          <p:cNvSpPr>
            <a:spLocks noChangeArrowheads="1"/>
          </p:cNvSpPr>
          <p:nvPr/>
        </p:nvSpPr>
        <p:spPr bwMode="auto">
          <a:xfrm>
            <a:off x="611188" y="4665663"/>
            <a:ext cx="1752600" cy="593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Pre-incubation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(7 days)</a:t>
            </a:r>
          </a:p>
        </p:txBody>
      </p:sp>
      <p:sp>
        <p:nvSpPr>
          <p:cNvPr id="92166" name="AutoShape 7"/>
          <p:cNvSpPr>
            <a:spLocks noChangeArrowheads="1"/>
          </p:cNvSpPr>
          <p:nvPr/>
        </p:nvSpPr>
        <p:spPr bwMode="auto">
          <a:xfrm>
            <a:off x="623888" y="5938838"/>
            <a:ext cx="1727200" cy="3587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92167" name="Text Box 8"/>
          <p:cNvSpPr txBox="1">
            <a:spLocks noChangeArrowheads="1"/>
          </p:cNvSpPr>
          <p:nvPr/>
        </p:nvSpPr>
        <p:spPr bwMode="auto">
          <a:xfrm>
            <a:off x="3430588" y="3730625"/>
            <a:ext cx="1285875" cy="5461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Substance application</a:t>
            </a:r>
          </a:p>
        </p:txBody>
      </p:sp>
      <p:sp>
        <p:nvSpPr>
          <p:cNvPr id="92168" name="Text Box 9"/>
          <p:cNvSpPr txBox="1">
            <a:spLocks noChangeArrowheads="1"/>
          </p:cNvSpPr>
          <p:nvPr/>
        </p:nvSpPr>
        <p:spPr bwMode="auto">
          <a:xfrm>
            <a:off x="3430588" y="5116513"/>
            <a:ext cx="1143000" cy="5461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Negative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92169" name="Text Box 10"/>
          <p:cNvSpPr txBox="1">
            <a:spLocks noChangeArrowheads="1"/>
          </p:cNvSpPr>
          <p:nvPr/>
        </p:nvSpPr>
        <p:spPr bwMode="auto">
          <a:xfrm>
            <a:off x="3430588" y="6259513"/>
            <a:ext cx="1143000" cy="5461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Positive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92170" name="AutoShape 11"/>
          <p:cNvSpPr>
            <a:spLocks noChangeArrowheads="1"/>
          </p:cNvSpPr>
          <p:nvPr/>
        </p:nvSpPr>
        <p:spPr bwMode="auto">
          <a:xfrm>
            <a:off x="5868988" y="3836988"/>
            <a:ext cx="1654175" cy="2673350"/>
          </a:xfrm>
          <a:prstGeom prst="rightArrowCallout">
            <a:avLst>
              <a:gd name="adj1" fmla="val 13827"/>
              <a:gd name="adj2" fmla="val 16924"/>
              <a:gd name="adj3" fmla="val 15477"/>
              <a:gd name="adj4" fmla="val 66667"/>
            </a:avLst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rIns="90000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7th day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14th day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21st day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28th day</a:t>
            </a:r>
          </a:p>
        </p:txBody>
      </p:sp>
      <p:sp>
        <p:nvSpPr>
          <p:cNvPr id="92171" name="Text Box 12"/>
          <p:cNvSpPr txBox="1">
            <a:spLocks noChangeArrowheads="1"/>
          </p:cNvSpPr>
          <p:nvPr/>
        </p:nvSpPr>
        <p:spPr bwMode="auto">
          <a:xfrm>
            <a:off x="7667625" y="4868863"/>
            <a:ext cx="1476375" cy="5461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</a:rPr>
              <a:t>Microbial parameters</a:t>
            </a:r>
          </a:p>
        </p:txBody>
      </p:sp>
      <p:cxnSp>
        <p:nvCxnSpPr>
          <p:cNvPr id="92172" name="AutoShape 13"/>
          <p:cNvCxnSpPr>
            <a:cxnSpLocks noChangeShapeType="1"/>
            <a:stCxn id="92166" idx="3"/>
            <a:endCxn id="92167" idx="1"/>
          </p:cNvCxnSpPr>
          <p:nvPr/>
        </p:nvCxnSpPr>
        <p:spPr bwMode="auto">
          <a:xfrm flipV="1">
            <a:off x="2365375" y="4003675"/>
            <a:ext cx="1050925" cy="211455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73" name="AutoShape 14"/>
          <p:cNvCxnSpPr>
            <a:cxnSpLocks noChangeShapeType="1"/>
            <a:stCxn id="92166" idx="3"/>
            <a:endCxn id="92168" idx="1"/>
          </p:cNvCxnSpPr>
          <p:nvPr/>
        </p:nvCxnSpPr>
        <p:spPr bwMode="auto">
          <a:xfrm flipV="1">
            <a:off x="2365375" y="5389563"/>
            <a:ext cx="1050925" cy="728662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74" name="AutoShape 15"/>
          <p:cNvCxnSpPr>
            <a:cxnSpLocks noChangeShapeType="1"/>
            <a:stCxn id="92166" idx="3"/>
            <a:endCxn id="92169" idx="1"/>
          </p:cNvCxnSpPr>
          <p:nvPr/>
        </p:nvCxnSpPr>
        <p:spPr bwMode="auto">
          <a:xfrm>
            <a:off x="2365375" y="6118225"/>
            <a:ext cx="1050925" cy="414338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75" name="AutoShape 16"/>
          <p:cNvCxnSpPr>
            <a:cxnSpLocks noChangeShapeType="1"/>
            <a:stCxn id="92163" idx="2"/>
            <a:endCxn id="92164" idx="0"/>
          </p:cNvCxnSpPr>
          <p:nvPr/>
        </p:nvCxnSpPr>
        <p:spPr bwMode="auto">
          <a:xfrm>
            <a:off x="1487488" y="3327400"/>
            <a:ext cx="0" cy="449263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76" name="AutoShape 17"/>
          <p:cNvCxnSpPr>
            <a:cxnSpLocks noChangeShapeType="1"/>
            <a:stCxn id="92164" idx="2"/>
            <a:endCxn id="92165" idx="0"/>
          </p:cNvCxnSpPr>
          <p:nvPr/>
        </p:nvCxnSpPr>
        <p:spPr bwMode="auto">
          <a:xfrm>
            <a:off x="1487488" y="4164013"/>
            <a:ext cx="0" cy="487362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77" name="AutoShape 18"/>
          <p:cNvCxnSpPr>
            <a:cxnSpLocks noChangeShapeType="1"/>
            <a:stCxn id="92165" idx="2"/>
            <a:endCxn id="92166" idx="0"/>
          </p:cNvCxnSpPr>
          <p:nvPr/>
        </p:nvCxnSpPr>
        <p:spPr bwMode="auto">
          <a:xfrm>
            <a:off x="1487488" y="5273675"/>
            <a:ext cx="0" cy="650875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178" name="AutoShape 19"/>
          <p:cNvSpPr>
            <a:spLocks noChangeArrowheads="1"/>
          </p:cNvSpPr>
          <p:nvPr/>
        </p:nvSpPr>
        <p:spPr bwMode="auto">
          <a:xfrm>
            <a:off x="4802188" y="3768725"/>
            <a:ext cx="838200" cy="485775"/>
          </a:xfrm>
          <a:prstGeom prst="rightArrow">
            <a:avLst>
              <a:gd name="adj1" fmla="val 50000"/>
              <a:gd name="adj2" fmla="val 43137"/>
            </a:avLst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92179" name="AutoShape 20"/>
          <p:cNvSpPr>
            <a:spLocks noChangeArrowheads="1"/>
          </p:cNvSpPr>
          <p:nvPr/>
        </p:nvSpPr>
        <p:spPr bwMode="auto">
          <a:xfrm>
            <a:off x="4802188" y="5140325"/>
            <a:ext cx="838200" cy="485775"/>
          </a:xfrm>
          <a:prstGeom prst="rightArrow">
            <a:avLst>
              <a:gd name="adj1" fmla="val 50000"/>
              <a:gd name="adj2" fmla="val 43137"/>
            </a:avLst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92180" name="AutoShape 21"/>
          <p:cNvSpPr>
            <a:spLocks noChangeArrowheads="1"/>
          </p:cNvSpPr>
          <p:nvPr/>
        </p:nvSpPr>
        <p:spPr bwMode="auto">
          <a:xfrm>
            <a:off x="4802188" y="6283325"/>
            <a:ext cx="838200" cy="485775"/>
          </a:xfrm>
          <a:prstGeom prst="rightArrow">
            <a:avLst>
              <a:gd name="adj1" fmla="val 50000"/>
              <a:gd name="adj2" fmla="val 43137"/>
            </a:avLst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374806" name="Rectangle 22"/>
          <p:cNvSpPr>
            <a:spLocks noChangeArrowheads="1"/>
          </p:cNvSpPr>
          <p:nvPr/>
        </p:nvSpPr>
        <p:spPr bwMode="auto">
          <a:xfrm>
            <a:off x="4067175" y="2636838"/>
            <a:ext cx="3024188" cy="75882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r>
              <a:rPr lang="cs-CZ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g per replicate</a:t>
            </a:r>
            <a:endParaRPr lang="cs-CZ" sz="1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aerobic conditions</a:t>
            </a:r>
            <a:endParaRPr lang="cs-CZ" sz="1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60% WHC; 22°C</a:t>
            </a:r>
            <a:r>
              <a:rPr lang="cs-CZ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; dark</a:t>
            </a:r>
            <a:endParaRPr lang="en-US" sz="1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374858" name="Group 74"/>
          <p:cNvGraphicFramePr>
            <a:graphicFrameLocks noGrp="1"/>
          </p:cNvGraphicFramePr>
          <p:nvPr>
            <p:ph idx="1"/>
          </p:nvPr>
        </p:nvGraphicFramePr>
        <p:xfrm>
          <a:off x="755650" y="1341438"/>
          <a:ext cx="7488238" cy="1176338"/>
        </p:xfrm>
        <a:graphic>
          <a:graphicData uri="http://schemas.openxmlformats.org/drawingml/2006/table">
            <a:tbl>
              <a:tblPr/>
              <a:tblGrid>
                <a:gridCol w="7488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OECD 216 (2000) Soil Microorganisms, Nitrogen Transformation Test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OECD 217 (2000) Soil Microorganisms, Carbon Transformation Test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ISO 14238</a:t>
                      </a: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(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1997</a:t>
                      </a: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)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Determination of nitrogen mineralization and nitrification in soils and the influence of chemicals on these processes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2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Endpointy v mikrobiálním testu</a:t>
            </a:r>
          </a:p>
        </p:txBody>
      </p:sp>
      <p:sp>
        <p:nvSpPr>
          <p:cNvPr id="94211" name="Rectangle 12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Standarně pouze mineralizace dusíku a uhlíku jako produkci CO</a:t>
            </a:r>
            <a:r>
              <a:rPr lang="cs-CZ" altLang="cs-CZ" baseline="-25000" smtClean="0"/>
              <a:t>2</a:t>
            </a:r>
            <a:r>
              <a:rPr lang="cs-CZ" altLang="cs-CZ" smtClean="0"/>
              <a:t> a sumy minerálních forem dusíku (NH</a:t>
            </a:r>
            <a:r>
              <a:rPr lang="cs-CZ" altLang="cs-CZ" baseline="-25000" smtClean="0"/>
              <a:t>4</a:t>
            </a:r>
            <a:r>
              <a:rPr lang="en-US" altLang="cs-CZ" smtClean="0"/>
              <a:t>+</a:t>
            </a:r>
            <a:r>
              <a:rPr lang="cs-CZ" altLang="cs-CZ" smtClean="0"/>
              <a:t>, NO</a:t>
            </a:r>
            <a:r>
              <a:rPr lang="cs-CZ" altLang="cs-CZ" baseline="-25000" smtClean="0"/>
              <a:t>2</a:t>
            </a:r>
            <a:r>
              <a:rPr lang="cs-CZ" altLang="cs-CZ" smtClean="0"/>
              <a:t>-, NO</a:t>
            </a:r>
            <a:r>
              <a:rPr lang="cs-CZ" altLang="cs-CZ" baseline="-25000" smtClean="0"/>
              <a:t>3</a:t>
            </a:r>
            <a:r>
              <a:rPr lang="cs-CZ" altLang="cs-CZ" smtClean="0"/>
              <a:t>-)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Lze ale stanovit i další parametry: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Mikrobiální biomasu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Substrátem indukovanou respiraci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Enzymatické aktivity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Kinetiku mineralizace C a N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Amonifikaci, nitrifikaci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Diverzitu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/>
              <a:t>Výstupy:</a:t>
            </a:r>
            <a:r>
              <a:rPr lang="cs-CZ" altLang="cs-CZ" smtClean="0"/>
              <a:t> NOEC, LOEC, LC50, EC50, IC50 ...</a:t>
            </a:r>
          </a:p>
        </p:txBody>
      </p:sp>
    </p:spTree>
    <p:extLst>
      <p:ext uri="{BB962C8B-B14F-4D97-AF65-F5344CB8AC3E}">
        <p14:creationId xmlns:p14="http://schemas.microsoft.com/office/powerpoint/2010/main" val="42381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Půdní </a:t>
            </a:r>
            <a:r>
              <a:rPr lang="cs-CZ" dirty="0" err="1" smtClean="0"/>
              <a:t>biotesty</a:t>
            </a:r>
            <a:r>
              <a:rPr lang="cs-CZ" dirty="0" smtClean="0"/>
              <a:t> s bezobratlými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962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Žížaly v ekotoxikologii</a:t>
            </a:r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836613"/>
            <a:ext cx="8199437" cy="55165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žížaly jsou asi nevíce a nejdéle ekotoxikologicky užívaný představitel půdní fauny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b="1" smtClean="0"/>
              <a:t>Výhody a důvody: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celý vývojový cyklus probíhá v půdě - </a:t>
            </a:r>
            <a:r>
              <a:rPr lang="cs-CZ" altLang="cs-CZ" sz="2000" b="1" smtClean="0"/>
              <a:t>typický geobiont</a:t>
            </a: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zkonzumují velká množství půdy (</a:t>
            </a:r>
            <a:r>
              <a:rPr lang="cs-CZ" altLang="cs-CZ" sz="2000" b="1" smtClean="0"/>
              <a:t>vysoká expozice potravou a akumulace kontaminantů</a:t>
            </a:r>
            <a:r>
              <a:rPr lang="cs-CZ" altLang="cs-CZ" sz="200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mají velmi úzký fyzikální kontakt s půdou (</a:t>
            </a:r>
            <a:r>
              <a:rPr lang="cs-CZ" altLang="cs-CZ" sz="2000" b="1" smtClean="0"/>
              <a:t>expozice pokožkou</a:t>
            </a:r>
            <a:r>
              <a:rPr lang="cs-CZ" altLang="cs-CZ" sz="200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mají </a:t>
            </a:r>
            <a:r>
              <a:rPr lang="cs-CZ" altLang="cs-CZ" sz="2000" b="1" smtClean="0"/>
              <a:t>výrazné bioakumulační a biokoncantrační charaktery</a:t>
            </a:r>
            <a:r>
              <a:rPr lang="cs-CZ" altLang="cs-CZ" sz="2000" smtClean="0"/>
              <a:t> (jejich analýzou posuzujeme vliv delšího časového období) = patří mezi tzv. </a:t>
            </a:r>
            <a:r>
              <a:rPr lang="cs-CZ" altLang="cs-CZ" sz="2000" b="1" smtClean="0"/>
              <a:t>makrokoncentrátory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vysoký a významný podíl na </a:t>
            </a:r>
            <a:r>
              <a:rPr lang="cs-CZ" altLang="cs-CZ" sz="2000" b="1" smtClean="0"/>
              <a:t>tvorbě půdy</a:t>
            </a:r>
            <a:r>
              <a:rPr lang="cs-CZ" altLang="cs-CZ" sz="2000" smtClean="0"/>
              <a:t>, </a:t>
            </a:r>
            <a:r>
              <a:rPr lang="cs-CZ" altLang="cs-CZ" sz="2000" b="1" smtClean="0"/>
              <a:t>dekompozičních procesech</a:t>
            </a:r>
            <a:r>
              <a:rPr lang="cs-CZ" altLang="cs-CZ" sz="2000" smtClean="0"/>
              <a:t>, </a:t>
            </a:r>
            <a:r>
              <a:rPr lang="cs-CZ" altLang="cs-CZ" sz="2000" b="1" smtClean="0"/>
              <a:t>půdní úrodnosti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klíčové postavení v </a:t>
            </a:r>
            <a:r>
              <a:rPr lang="cs-CZ" altLang="cs-CZ" sz="2000" b="1" smtClean="0"/>
              <a:t>přenosu polutantů v potravních řetězcích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výskyt téměř </a:t>
            </a:r>
            <a:r>
              <a:rPr lang="cs-CZ" altLang="cs-CZ" sz="2000" b="1" smtClean="0"/>
              <a:t>ve všech půdách </a:t>
            </a:r>
            <a:r>
              <a:rPr lang="cs-CZ" altLang="cs-CZ" sz="2000" smtClean="0"/>
              <a:t>ve vysokých počtech i váhách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osvědčené, zavedené v laboratorních testech (</a:t>
            </a:r>
            <a:r>
              <a:rPr lang="cs-CZ" altLang="cs-CZ" sz="2000" b="1" smtClean="0"/>
              <a:t>nenáročný chov</a:t>
            </a:r>
            <a:r>
              <a:rPr lang="cs-CZ" altLang="cs-CZ" sz="200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snadno se identifikují v reálných vzorcích (díky </a:t>
            </a:r>
            <a:r>
              <a:rPr lang="cs-CZ" altLang="cs-CZ" sz="2000" b="1" smtClean="0"/>
              <a:t>velikosti</a:t>
            </a:r>
            <a:r>
              <a:rPr lang="cs-CZ" altLang="cs-CZ" sz="200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682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30EAEF9-7009-4E0B-9A87-EFDDC145CB9D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106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2194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33400"/>
          </a:xfr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pPr>
              <a:defRPr/>
            </a:pPr>
            <a:r>
              <a:rPr lang="cs-CZ" sz="2400"/>
              <a:t>Žížaly</a:t>
            </a:r>
          </a:p>
        </p:txBody>
      </p:sp>
      <p:pic>
        <p:nvPicPr>
          <p:cNvPr id="102404" name="Picture 3" descr="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560763"/>
            <a:ext cx="51308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4" descr="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8650"/>
            <a:ext cx="44100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5" descr="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49275"/>
            <a:ext cx="48609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04814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V různých testech různé endpointy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27313" y="1341438"/>
            <a:ext cx="6327775" cy="511175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chemeClr val="hlink"/>
                </a:solidFill>
              </a:rPr>
              <a:t>Mortalita</a:t>
            </a:r>
          </a:p>
          <a:p>
            <a:pPr eaLnBrk="1" hangingPunct="1"/>
            <a:r>
              <a:rPr lang="cs-CZ" altLang="cs-CZ" b="1" smtClean="0">
                <a:solidFill>
                  <a:schemeClr val="hlink"/>
                </a:solidFill>
              </a:rPr>
              <a:t>Reprodukce</a:t>
            </a:r>
          </a:p>
          <a:p>
            <a:pPr eaLnBrk="1" hangingPunct="1"/>
            <a:r>
              <a:rPr lang="cs-CZ" altLang="cs-CZ" b="1" smtClean="0">
                <a:solidFill>
                  <a:schemeClr val="hlink"/>
                </a:solidFill>
              </a:rPr>
              <a:t>Změny váhy</a:t>
            </a:r>
          </a:p>
          <a:p>
            <a:pPr eaLnBrk="1" hangingPunct="1"/>
            <a:r>
              <a:rPr lang="cs-CZ" altLang="cs-CZ" smtClean="0">
                <a:solidFill>
                  <a:schemeClr val="hlink"/>
                </a:solidFill>
              </a:rPr>
              <a:t>Behaviorální změny</a:t>
            </a:r>
          </a:p>
          <a:p>
            <a:pPr eaLnBrk="1" hangingPunct="1"/>
            <a:r>
              <a:rPr lang="cs-CZ" altLang="cs-CZ" smtClean="0"/>
              <a:t>Malformace </a:t>
            </a:r>
          </a:p>
          <a:p>
            <a:pPr eaLnBrk="1" hangingPunct="1"/>
            <a:r>
              <a:rPr lang="cs-CZ" altLang="cs-CZ" smtClean="0"/>
              <a:t>Fyziologické změny</a:t>
            </a:r>
          </a:p>
          <a:p>
            <a:pPr eaLnBrk="1" hangingPunct="1"/>
            <a:r>
              <a:rPr lang="cs-CZ" altLang="cs-CZ" smtClean="0"/>
              <a:t>Snížení imunity</a:t>
            </a:r>
          </a:p>
          <a:p>
            <a:pPr eaLnBrk="1" hangingPunct="1"/>
            <a:r>
              <a:rPr lang="cs-CZ" altLang="cs-CZ" smtClean="0"/>
              <a:t>Aktivity enzymů</a:t>
            </a:r>
          </a:p>
          <a:p>
            <a:pPr eaLnBrk="1" hangingPunct="1"/>
            <a:r>
              <a:rPr lang="cs-CZ" altLang="cs-CZ" smtClean="0"/>
              <a:t>Biochemické markery</a:t>
            </a:r>
          </a:p>
          <a:p>
            <a:pPr eaLnBrk="1" hangingPunct="1"/>
            <a:r>
              <a:rPr lang="cs-CZ" altLang="cs-CZ" smtClean="0"/>
              <a:t>Genotoxicita</a:t>
            </a:r>
          </a:p>
          <a:p>
            <a:pPr eaLnBrk="1" hangingPunct="1"/>
            <a:r>
              <a:rPr lang="cs-CZ" altLang="cs-CZ" smtClean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1840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676275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GB" altLang="cs-CZ" sz="2800" b="0" i="1">
              <a:solidFill>
                <a:schemeClr val="tx1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cs-CZ" sz="2800" b="0">
              <a:solidFill>
                <a:schemeClr val="tx1"/>
              </a:solidFill>
            </a:endParaRPr>
          </a:p>
        </p:txBody>
      </p:sp>
      <p:pic>
        <p:nvPicPr>
          <p:cNvPr id="104452" name="Picture 5" descr="Eisenia Cy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75149"/>
            <a:ext cx="4080050" cy="31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 smtClean="0"/>
              <a:t>Eisenia fetida</a:t>
            </a:r>
          </a:p>
        </p:txBody>
      </p:sp>
      <p:sp>
        <p:nvSpPr>
          <p:cNvPr id="10445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b="1" smtClean="0"/>
              <a:t>Výhody</a:t>
            </a:r>
          </a:p>
          <a:p>
            <a:pPr eaLnBrk="1" hangingPunct="1"/>
            <a:r>
              <a:rPr lang="cs-CZ" altLang="cs-CZ" smtClean="0"/>
              <a:t>Standardní druh</a:t>
            </a:r>
          </a:p>
          <a:p>
            <a:pPr eaLnBrk="1" hangingPunct="1"/>
            <a:r>
              <a:rPr lang="cs-CZ" altLang="cs-CZ" smtClean="0"/>
              <a:t>Snadná kultivace velkých počtů</a:t>
            </a:r>
          </a:p>
          <a:p>
            <a:pPr eaLnBrk="1" hangingPunct="1"/>
            <a:r>
              <a:rPr lang="cs-CZ" altLang="cs-CZ" smtClean="0"/>
              <a:t>Krátký životní cyklus</a:t>
            </a:r>
          </a:p>
        </p:txBody>
      </p:sp>
      <p:pic>
        <p:nvPicPr>
          <p:cNvPr id="7" name="Picture 3" descr="CE8c mating LR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2483768" y="3820070"/>
            <a:ext cx="891447" cy="60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CE8a-cocoon L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11" y="3387451"/>
            <a:ext cx="1271222" cy="86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Lumdia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4663" y="5805488"/>
            <a:ext cx="1047750" cy="105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 descr="STUPD00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6001" y="4221088"/>
            <a:ext cx="1076412" cy="144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t3.gstatic.com/images?q=tbn:ANd9GcR7-3EeXeOV0fHO4s2TOGWEnFANnR74gi6jRAso6-WCvT_OWvmIZlw3FsoMy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797152"/>
            <a:ext cx="292866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79638" y="793067"/>
            <a:ext cx="3162775" cy="237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72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WHC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2159000" cy="1619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7" name="Picture 3" descr="vesselsready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2159000" cy="1619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 descr="controlwithworms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6050"/>
            <a:ext cx="2159000" cy="1619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9" name="Picture 5" descr="wormsweighi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56050"/>
            <a:ext cx="2159000" cy="1619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0" name="Picture 6" descr="wahingworms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56050"/>
            <a:ext cx="2159000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1" name="Line 7"/>
          <p:cNvSpPr>
            <a:spLocks noChangeShapeType="1"/>
          </p:cNvSpPr>
          <p:nvPr/>
        </p:nvSpPr>
        <p:spPr bwMode="auto">
          <a:xfrm>
            <a:off x="2628900" y="2203450"/>
            <a:ext cx="533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5562600" y="2203450"/>
            <a:ext cx="533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8553" name="Line 9"/>
          <p:cNvSpPr>
            <a:spLocks noChangeShapeType="1"/>
          </p:cNvSpPr>
          <p:nvPr/>
        </p:nvSpPr>
        <p:spPr bwMode="auto">
          <a:xfrm>
            <a:off x="8459788" y="3213100"/>
            <a:ext cx="0" cy="45085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8554" name="Line 10"/>
          <p:cNvSpPr>
            <a:spLocks noChangeShapeType="1"/>
          </p:cNvSpPr>
          <p:nvPr/>
        </p:nvSpPr>
        <p:spPr bwMode="auto">
          <a:xfrm flipH="1">
            <a:off x="5638800" y="4872038"/>
            <a:ext cx="533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8555" name="Line 11"/>
          <p:cNvSpPr>
            <a:spLocks noChangeShapeType="1"/>
          </p:cNvSpPr>
          <p:nvPr/>
        </p:nvSpPr>
        <p:spPr bwMode="auto">
          <a:xfrm flipH="1">
            <a:off x="2638425" y="4852988"/>
            <a:ext cx="485775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228600" y="28956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P</a:t>
            </a: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říprava půd</a:t>
            </a:r>
            <a:endParaRPr lang="en-US" altLang="cs-CZ" sz="180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8557" name="Text Box 13"/>
          <p:cNvSpPr txBox="1">
            <a:spLocks noChangeArrowheads="1"/>
          </p:cNvSpPr>
          <p:nvPr/>
        </p:nvSpPr>
        <p:spPr bwMode="auto">
          <a:xfrm>
            <a:off x="3124200" y="28956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Měření WHC půd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8558" name="Text Box 14"/>
          <p:cNvSpPr txBox="1">
            <a:spLocks noChangeArrowheads="1"/>
          </p:cNvSpPr>
          <p:nvPr/>
        </p:nvSpPr>
        <p:spPr bwMode="auto">
          <a:xfrm>
            <a:off x="6227763" y="2852738"/>
            <a:ext cx="25146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Ovlhčená AS rozvážená do testovacích nádob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8559" name="Text Box 15"/>
          <p:cNvSpPr txBox="1">
            <a:spLocks noChangeArrowheads="1"/>
          </p:cNvSpPr>
          <p:nvPr/>
        </p:nvSpPr>
        <p:spPr bwMode="auto">
          <a:xfrm>
            <a:off x="6350000" y="5715000"/>
            <a:ext cx="2133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Výběr 10 reprezentativních adultů z chovu a jejich omytí d</a:t>
            </a:r>
            <a:r>
              <a:rPr lang="en-GB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H</a:t>
            </a:r>
            <a:r>
              <a:rPr lang="en-GB" altLang="cs-CZ" sz="1800" b="0" baseline="-2500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2</a:t>
            </a:r>
            <a:r>
              <a:rPr lang="en-GB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0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8560" name="Text Box 16"/>
          <p:cNvSpPr txBox="1">
            <a:spLocks noChangeArrowheads="1"/>
          </p:cNvSpPr>
          <p:nvPr/>
        </p:nvSpPr>
        <p:spPr bwMode="auto">
          <a:xfrm>
            <a:off x="3276600" y="57150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Zvážení jedinců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8561" name="Text Box 17"/>
          <p:cNvSpPr txBox="1">
            <a:spLocks noChangeArrowheads="1"/>
          </p:cNvSpPr>
          <p:nvPr/>
        </p:nvSpPr>
        <p:spPr bwMode="auto">
          <a:xfrm>
            <a:off x="228600" y="5715000"/>
            <a:ext cx="2667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Přídavek 10 adultů do nádoby na test</a:t>
            </a:r>
            <a:endParaRPr lang="en-US" altLang="cs-CZ" sz="16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pic>
        <p:nvPicPr>
          <p:cNvPr id="108562" name="Picture 18" descr="dryso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159000" cy="16176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91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 smtClean="0"/>
              <a:t>Eisenia fetida</a:t>
            </a:r>
            <a:r>
              <a:rPr lang="cs-CZ" smtClean="0"/>
              <a:t> reprodukční test - začátek</a:t>
            </a:r>
          </a:p>
        </p:txBody>
      </p:sp>
    </p:spTree>
    <p:extLst>
      <p:ext uri="{BB962C8B-B14F-4D97-AF65-F5344CB8AC3E}">
        <p14:creationId xmlns:p14="http://schemas.microsoft.com/office/powerpoint/2010/main" val="31564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593725" y="119063"/>
            <a:ext cx="7088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</a:rPr>
              <a:t>STANDARDY : Globálně nejvýznamnější jsou OECD Guidelines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http:</a:t>
            </a:r>
            <a:r>
              <a:rPr lang="en-US" altLang="cs-CZ" sz="1800">
                <a:solidFill>
                  <a:schemeClr val="tx1"/>
                </a:solidFill>
              </a:rPr>
              <a:t>//www.oecd.org</a:t>
            </a:r>
            <a:endParaRPr lang="cs-CZ" altLang="cs-CZ" sz="1800">
              <a:solidFill>
                <a:schemeClr val="tx1"/>
              </a:solidFill>
            </a:endParaRPr>
          </a:p>
        </p:txBody>
      </p:sp>
      <p:pic>
        <p:nvPicPr>
          <p:cNvPr id="20483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4000" r="5450" b="11841"/>
          <a:stretch>
            <a:fillRect/>
          </a:stretch>
        </p:blipFill>
        <p:spPr bwMode="auto">
          <a:xfrm>
            <a:off x="34925" y="1341438"/>
            <a:ext cx="90836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33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wormssearchi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30650"/>
            <a:ext cx="2698750" cy="19796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1" name="Picture 3" descr="wormsweighi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0650"/>
            <a:ext cx="2698750" cy="19796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Picture 4" descr="bottomofvessel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71563"/>
            <a:ext cx="2698750" cy="19796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Line 5"/>
          <p:cNvSpPr>
            <a:spLocks noChangeShapeType="1"/>
          </p:cNvSpPr>
          <p:nvPr/>
        </p:nvSpPr>
        <p:spPr bwMode="auto">
          <a:xfrm flipH="1">
            <a:off x="6858000" y="3543300"/>
            <a:ext cx="0" cy="381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410200" y="3182938"/>
            <a:ext cx="342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Prohlídka nádob (známky aktivity)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9575" name="Line 7"/>
          <p:cNvSpPr>
            <a:spLocks noChangeShapeType="1"/>
          </p:cNvSpPr>
          <p:nvPr/>
        </p:nvSpPr>
        <p:spPr bwMode="auto">
          <a:xfrm flipV="1">
            <a:off x="3962400" y="2286000"/>
            <a:ext cx="8382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5765800" y="606425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Zhodnocení mortality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914400" y="6064250"/>
            <a:ext cx="3352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Zvážení žížal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9578" name="Line 10"/>
          <p:cNvSpPr>
            <a:spLocks noChangeShapeType="1"/>
          </p:cNvSpPr>
          <p:nvPr/>
        </p:nvSpPr>
        <p:spPr bwMode="auto">
          <a:xfrm flipH="1">
            <a:off x="3962400" y="5043488"/>
            <a:ext cx="8382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109579" name="Picture 11" descr="trolleywithworms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71563"/>
            <a:ext cx="2698750" cy="19796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80" name="Text Box 12"/>
          <p:cNvSpPr txBox="1">
            <a:spLocks noChangeArrowheads="1"/>
          </p:cNvSpPr>
          <p:nvPr/>
        </p:nvSpPr>
        <p:spPr bwMode="auto">
          <a:xfrm>
            <a:off x="914400" y="3092450"/>
            <a:ext cx="3886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Nádoby během testu v kontrolované místnosti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80909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 smtClean="0"/>
              <a:t>E. fetida</a:t>
            </a:r>
            <a:r>
              <a:rPr lang="cs-CZ" smtClean="0"/>
              <a:t> test – po 28 dnech</a:t>
            </a:r>
          </a:p>
        </p:txBody>
      </p:sp>
    </p:spTree>
    <p:extLst>
      <p:ext uri="{BB962C8B-B14F-4D97-AF65-F5344CB8AC3E}">
        <p14:creationId xmlns:p14="http://schemas.microsoft.com/office/powerpoint/2010/main" val="121728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waterbathS"/>
          <p:cNvPicPr>
            <a:picLocks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2519363" cy="1800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Oval 3"/>
          <p:cNvSpPr>
            <a:spLocks noChangeArrowheads="1"/>
          </p:cNvSpPr>
          <p:nvPr/>
        </p:nvSpPr>
        <p:spPr bwMode="auto">
          <a:xfrm>
            <a:off x="1828800" y="1752600"/>
            <a:ext cx="1143000" cy="762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110596" name="Line 4"/>
          <p:cNvSpPr>
            <a:spLocks noChangeShapeType="1"/>
          </p:cNvSpPr>
          <p:nvPr/>
        </p:nvSpPr>
        <p:spPr bwMode="auto">
          <a:xfrm flipV="1">
            <a:off x="3048000" y="1371600"/>
            <a:ext cx="198120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110597" name="Picture 5" descr="juvenileszoome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20713"/>
            <a:ext cx="1524000" cy="1393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8" name="Picture 6" descr="juvpicking"/>
          <p:cNvPicPr>
            <a:picLocks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2519363" cy="1800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9" name="Picture 7" descr="cocoonsievingS"/>
          <p:cNvPicPr>
            <a:picLocks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2519363" cy="1800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0" name="Picture 8" descr="cocoonsearchontray"/>
          <p:cNvPicPr>
            <a:picLocks noChangeArrowheads="1"/>
          </p:cNvPicPr>
          <p:nvPr/>
        </p:nvPicPr>
        <p:blipFill>
          <a:blip r:embed="rId6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4267200"/>
            <a:ext cx="2519362" cy="1800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1" name="Picture 9" descr="cocoonsinthehand"/>
          <p:cNvPicPr>
            <a:picLocks noChangeArrowheads="1"/>
          </p:cNvPicPr>
          <p:nvPr/>
        </p:nvPicPr>
        <p:blipFill>
          <a:blip r:embed="rId7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2519363" cy="1800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02" name="Line 10"/>
          <p:cNvSpPr>
            <a:spLocks noChangeShapeType="1"/>
          </p:cNvSpPr>
          <p:nvPr/>
        </p:nvSpPr>
        <p:spPr bwMode="auto">
          <a:xfrm>
            <a:off x="3962400" y="2667000"/>
            <a:ext cx="6096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10603" name="Line 11"/>
          <p:cNvSpPr>
            <a:spLocks noChangeShapeType="1"/>
          </p:cNvSpPr>
          <p:nvPr/>
        </p:nvSpPr>
        <p:spPr bwMode="auto">
          <a:xfrm>
            <a:off x="2743200" y="4800600"/>
            <a:ext cx="457200" cy="3048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10604" name="Line 12"/>
          <p:cNvSpPr>
            <a:spLocks noChangeShapeType="1"/>
          </p:cNvSpPr>
          <p:nvPr/>
        </p:nvSpPr>
        <p:spPr bwMode="auto">
          <a:xfrm>
            <a:off x="5905500" y="5105400"/>
            <a:ext cx="406400" cy="3048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10605" name="Text Box 13"/>
          <p:cNvSpPr txBox="1">
            <a:spLocks noChangeArrowheads="1"/>
          </p:cNvSpPr>
          <p:nvPr/>
        </p:nvSpPr>
        <p:spPr bwMode="auto">
          <a:xfrm>
            <a:off x="5076825" y="1196975"/>
            <a:ext cx="2209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Po cca </a:t>
            </a:r>
            <a:r>
              <a:rPr lang="en-US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20 min juvenil</a:t>
            </a: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ové na povrchu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10606" name="Text Box 14"/>
          <p:cNvSpPr txBox="1">
            <a:spLocks noChangeArrowheads="1"/>
          </p:cNvSpPr>
          <p:nvPr/>
        </p:nvSpPr>
        <p:spPr bwMode="auto">
          <a:xfrm>
            <a:off x="774700" y="3140075"/>
            <a:ext cx="3744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Vodní lázeň s narůstající teplotou </a:t>
            </a:r>
            <a:r>
              <a:rPr lang="en-GB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40ºC </a:t>
            </a: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až </a:t>
            </a:r>
            <a:r>
              <a:rPr lang="en-GB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60ºC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10607" name="Text Box 15"/>
          <p:cNvSpPr txBox="1">
            <a:spLocks noChangeArrowheads="1"/>
          </p:cNvSpPr>
          <p:nvPr/>
        </p:nvSpPr>
        <p:spPr bwMode="auto">
          <a:xfrm>
            <a:off x="114300" y="5851525"/>
            <a:ext cx="2857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Přesátí půdy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10608" name="Rectangle 16"/>
          <p:cNvSpPr>
            <a:spLocks noChangeArrowheads="1"/>
          </p:cNvSpPr>
          <p:nvPr/>
        </p:nvSpPr>
        <p:spPr bwMode="auto">
          <a:xfrm>
            <a:off x="7315200" y="25908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Sbírání a počítání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10609" name="Text Box 17"/>
          <p:cNvSpPr txBox="1">
            <a:spLocks noChangeArrowheads="1"/>
          </p:cNvSpPr>
          <p:nvPr/>
        </p:nvSpPr>
        <p:spPr bwMode="auto">
          <a:xfrm>
            <a:off x="6934200" y="6219825"/>
            <a:ext cx="1828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Počítání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10610" name="Text Box 18"/>
          <p:cNvSpPr txBox="1">
            <a:spLocks noChangeArrowheads="1"/>
          </p:cNvSpPr>
          <p:nvPr/>
        </p:nvSpPr>
        <p:spPr bwMode="auto">
          <a:xfrm>
            <a:off x="3048000" y="6172200"/>
            <a:ext cx="2971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Ruční třídění kokonů</a:t>
            </a:r>
            <a:endParaRPr lang="en-US" altLang="cs-CZ" sz="140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 smtClean="0"/>
              <a:t>E. fetida</a:t>
            </a:r>
            <a:r>
              <a:rPr lang="cs-CZ" smtClean="0"/>
              <a:t> – po 8 týdnech</a:t>
            </a:r>
          </a:p>
        </p:txBody>
      </p:sp>
    </p:spTree>
    <p:extLst>
      <p:ext uri="{BB962C8B-B14F-4D97-AF65-F5344CB8AC3E}">
        <p14:creationId xmlns:p14="http://schemas.microsoft.com/office/powerpoint/2010/main" val="75343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728" y="4293095"/>
            <a:ext cx="4161934" cy="2602133"/>
          </a:xfrm>
          <a:noFill/>
        </p:spPr>
      </p:pic>
      <p:pic>
        <p:nvPicPr>
          <p:cNvPr id="1116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0688"/>
            <a:ext cx="4572000" cy="3413125"/>
          </a:xfrm>
          <a:noFill/>
        </p:spPr>
      </p:pic>
      <p:pic>
        <p:nvPicPr>
          <p:cNvPr id="5" name="Picture 1" descr="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778" y="980728"/>
            <a:ext cx="2448297" cy="183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700808"/>
            <a:ext cx="2448297" cy="184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7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8876" y="2852936"/>
            <a:ext cx="2300199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0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933056"/>
            <a:ext cx="2664321" cy="1773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012"/>
          <p:cNvPicPr>
            <a:picLocks noChangeAspect="1" noChangeArrowheads="1"/>
          </p:cNvPicPr>
          <p:nvPr/>
        </p:nvPicPr>
        <p:blipFill>
          <a:blip r:embed="rId8" cstate="print"/>
          <a:srcRect t="38162"/>
          <a:stretch>
            <a:fillRect/>
          </a:stretch>
        </p:blipFill>
        <p:spPr bwMode="auto">
          <a:xfrm>
            <a:off x="6804248" y="4723901"/>
            <a:ext cx="2304827" cy="2134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672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Earthworm Avoidance Test </a:t>
            </a:r>
          </a:p>
        </p:txBody>
      </p:sp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323850" y="908050"/>
            <a:ext cx="73723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42925" indent="-542925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altLang="cs-CZ">
                <a:solidFill>
                  <a:schemeClr val="tx1"/>
                </a:solidFill>
              </a:rPr>
              <a:t>Guideline:</a:t>
            </a:r>
            <a:r>
              <a:rPr lang="en-US" altLang="cs-CZ" b="0">
                <a:solidFill>
                  <a:schemeClr val="tx1"/>
                </a:solidFill>
              </a:rPr>
              <a:t>		ISO/DIS 17512 (draft)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altLang="cs-CZ">
                <a:solidFill>
                  <a:schemeClr val="tx1"/>
                </a:solidFill>
              </a:rPr>
              <a:t>Species:</a:t>
            </a:r>
            <a:r>
              <a:rPr lang="en-US" altLang="cs-CZ" b="0">
                <a:solidFill>
                  <a:schemeClr val="tx1"/>
                </a:solidFill>
              </a:rPr>
              <a:t> 		</a:t>
            </a:r>
            <a:r>
              <a:rPr lang="en-US" altLang="cs-CZ" i="1">
                <a:solidFill>
                  <a:schemeClr val="tx1"/>
                </a:solidFill>
              </a:rPr>
              <a:t>E. </a:t>
            </a:r>
            <a:r>
              <a:rPr lang="cs-CZ" altLang="cs-CZ" i="1">
                <a:solidFill>
                  <a:schemeClr val="tx1"/>
                </a:solidFill>
              </a:rPr>
              <a:t>fetida / E. </a:t>
            </a:r>
            <a:r>
              <a:rPr lang="en-US" altLang="cs-CZ" i="1">
                <a:solidFill>
                  <a:schemeClr val="tx1"/>
                </a:solidFill>
              </a:rPr>
              <a:t>andrei</a:t>
            </a:r>
            <a:endParaRPr lang="en-US" altLang="cs-CZ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altLang="cs-CZ">
                <a:solidFill>
                  <a:schemeClr val="tx1"/>
                </a:solidFill>
              </a:rPr>
              <a:t>Substrate:</a:t>
            </a:r>
            <a:r>
              <a:rPr lang="en-US" altLang="cs-CZ" b="0">
                <a:solidFill>
                  <a:schemeClr val="tx1"/>
                </a:solidFill>
              </a:rPr>
              <a:t> 		LUFA St. 2.2 standard soil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altLang="cs-CZ">
                <a:solidFill>
                  <a:schemeClr val="tx1"/>
                </a:solidFill>
              </a:rPr>
              <a:t>Duration:</a:t>
            </a:r>
            <a:r>
              <a:rPr lang="en-US" altLang="cs-CZ" b="0">
                <a:solidFill>
                  <a:schemeClr val="tx1"/>
                </a:solidFill>
              </a:rPr>
              <a:t> 		1 - 2 days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altLang="cs-CZ">
                <a:solidFill>
                  <a:schemeClr val="tx1"/>
                </a:solidFill>
              </a:rPr>
              <a:t>Parameter:</a:t>
            </a:r>
            <a:r>
              <a:rPr lang="en-US" altLang="cs-CZ" b="0">
                <a:solidFill>
                  <a:schemeClr val="tx1"/>
                </a:solidFill>
              </a:rPr>
              <a:t> 		Behaviour of the worms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altLang="cs-CZ">
                <a:solidFill>
                  <a:schemeClr val="tx1"/>
                </a:solidFill>
              </a:rPr>
              <a:t>Test vessels:	</a:t>
            </a:r>
            <a:r>
              <a:rPr lang="en-US" altLang="cs-CZ" b="0">
                <a:solidFill>
                  <a:schemeClr val="tx1"/>
                </a:solidFill>
              </a:rPr>
              <a:t>Dual chamber</a:t>
            </a:r>
          </a:p>
        </p:txBody>
      </p:sp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345757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3669" name="Picture 5" descr="DSC077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319588"/>
            <a:ext cx="33845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141663"/>
            <a:ext cx="2484437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56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Další modelové organismy – půdní bezobratlí</a:t>
            </a:r>
          </a:p>
        </p:txBody>
      </p:sp>
      <p:pic>
        <p:nvPicPr>
          <p:cNvPr id="5" name="Content Placeholder 4" descr="grindal_wor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136" y="3028960"/>
            <a:ext cx="2127384" cy="1595538"/>
          </a:xfrm>
          <a:prstGeom prst="rect">
            <a:avLst/>
          </a:prstGeom>
          <a:noFill/>
        </p:spPr>
      </p:pic>
      <p:pic>
        <p:nvPicPr>
          <p:cNvPr id="7" name="17 Enchytraeus albidu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264032" y="1124744"/>
            <a:ext cx="2120437" cy="173490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692696"/>
            <a:ext cx="461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Roupice (např. </a:t>
            </a:r>
            <a:r>
              <a:rPr lang="cs-CZ" dirty="0" err="1" smtClean="0"/>
              <a:t>Enchytraeus</a:t>
            </a:r>
            <a:r>
              <a:rPr lang="cs-CZ" dirty="0" smtClean="0"/>
              <a:t> </a:t>
            </a:r>
            <a:r>
              <a:rPr lang="cs-CZ" dirty="0" err="1" smtClean="0"/>
              <a:t>crypticus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771800" y="1235828"/>
            <a:ext cx="466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Chvostoskoci (např. </a:t>
            </a:r>
            <a:r>
              <a:rPr lang="cs-CZ" dirty="0" err="1" smtClean="0"/>
              <a:t>Folsomia</a:t>
            </a:r>
            <a:r>
              <a:rPr lang="cs-CZ" dirty="0" smtClean="0"/>
              <a:t> </a:t>
            </a:r>
            <a:r>
              <a:rPr lang="cs-CZ" dirty="0" err="1" smtClean="0"/>
              <a:t>candida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1" name="23 Folsomia candida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2894806" y="1818530"/>
            <a:ext cx="1893218" cy="1548997"/>
          </a:xfrm>
          <a:prstGeom prst="rect">
            <a:avLst/>
          </a:prstGeom>
        </p:spPr>
      </p:pic>
      <p:pic>
        <p:nvPicPr>
          <p:cNvPr id="12" name="22 Folsomia candida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2894806" y="3422211"/>
            <a:ext cx="1893218" cy="154899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076056" y="1848518"/>
            <a:ext cx="402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Hlístice </a:t>
            </a:r>
            <a:r>
              <a:rPr lang="cs-CZ" dirty="0" smtClean="0"/>
              <a:t>(</a:t>
            </a:r>
            <a:r>
              <a:rPr lang="cs-CZ" dirty="0" err="1" smtClean="0"/>
              <a:t>Caenorhabditis</a:t>
            </a:r>
            <a:r>
              <a:rPr lang="cs-CZ" dirty="0" smtClean="0"/>
              <a:t> </a:t>
            </a:r>
            <a:r>
              <a:rPr lang="cs-CZ" dirty="0" err="1" smtClean="0"/>
              <a:t>elegans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4" name="Picture 4" descr="body1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84" y="2350262"/>
            <a:ext cx="1629856" cy="179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4 Panagrellus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1" cstate="print"/>
          <a:stretch>
            <a:fillRect/>
          </a:stretch>
        </p:blipFill>
        <p:spPr>
          <a:xfrm>
            <a:off x="6788058" y="2336503"/>
            <a:ext cx="2176430" cy="1780715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5076055" y="4439832"/>
            <a:ext cx="37748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Plži, např. </a:t>
            </a:r>
          </a:p>
          <a:p>
            <a:r>
              <a:rPr lang="cs-CZ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Helix </a:t>
            </a:r>
            <a:r>
              <a:rPr lang="cs-CZ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pomatia</a:t>
            </a:r>
            <a:r>
              <a:rPr lang="cs-CZ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(hlemýžď </a:t>
            </a:r>
            <a:r>
              <a:rPr lang="cs-CZ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zahradní), </a:t>
            </a:r>
          </a:p>
          <a:p>
            <a:r>
              <a:rPr lang="cs-CZ" b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Arion</a:t>
            </a:r>
            <a:r>
              <a:rPr lang="cs-CZ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ater</a:t>
            </a:r>
            <a:r>
              <a:rPr lang="cs-CZ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cs-CZ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plzák</a:t>
            </a:r>
            <a:r>
              <a:rPr lang="cs-CZ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cs-CZ" b="0" dirty="0"/>
          </a:p>
        </p:txBody>
      </p:sp>
      <p:pic>
        <p:nvPicPr>
          <p:cNvPr id="18" name="Picture 8" descr="散大蜗牛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2" y="5445224"/>
            <a:ext cx="2247776" cy="132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hwg0007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5445224"/>
            <a:ext cx="1580510" cy="92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1"/>
          <a:stretch/>
        </p:blipFill>
        <p:spPr bwMode="auto">
          <a:xfrm>
            <a:off x="107504" y="5589240"/>
            <a:ext cx="4017963" cy="12386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1" name="TextovéPole 20"/>
          <p:cNvSpPr txBox="1"/>
          <p:nvPr/>
        </p:nvSpPr>
        <p:spPr>
          <a:xfrm>
            <a:off x="180728" y="5147900"/>
            <a:ext cx="403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Prospěšní členovci </a:t>
            </a:r>
            <a:r>
              <a:rPr lang="cs-CZ" b="0" dirty="0" smtClean="0"/>
              <a:t>(testy pesticidů)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30588913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>
                <p:cTn id="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152400" y="914400"/>
            <a:ext cx="86106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200" u="sng">
                <a:solidFill>
                  <a:schemeClr val="tx1"/>
                </a:solidFill>
              </a:rPr>
              <a:t>TERESTRICKÉ PROSTŘEDÍ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</a:rPr>
              <a:t>Další biotesty s terestrickými bezobratlími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u="sng">
                <a:solidFill>
                  <a:schemeClr val="tx1"/>
                </a:solidFill>
              </a:rPr>
              <a:t>VČELY</a:t>
            </a:r>
          </a:p>
          <a:p>
            <a:pPr lvl="2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>
                <a:solidFill>
                  <a:schemeClr val="tx1"/>
                </a:solidFill>
              </a:rPr>
              <a:t> testování insekticidů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- dávkování v potravě</a:t>
            </a:r>
            <a:br>
              <a:rPr lang="cs-CZ" altLang="cs-CZ">
                <a:solidFill>
                  <a:schemeClr val="tx1"/>
                </a:solidFill>
              </a:rPr>
            </a:br>
            <a:endParaRPr lang="cs-CZ" altLang="cs-CZ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u="sng">
                <a:solidFill>
                  <a:schemeClr val="tx1"/>
                </a:solidFill>
              </a:rPr>
              <a:t>Moucha domácí</a:t>
            </a:r>
            <a:r>
              <a:rPr lang="cs-CZ" altLang="cs-CZ" sz="1800">
                <a:solidFill>
                  <a:schemeClr val="tx1"/>
                </a:solidFill>
              </a:rPr>
              <a:t>					</a:t>
            </a:r>
            <a:r>
              <a:rPr lang="cs-CZ" altLang="cs-CZ" sz="1800" u="sng">
                <a:solidFill>
                  <a:schemeClr val="tx1"/>
                </a:solidFill>
              </a:rPr>
              <a:t>Drosophila</a:t>
            </a:r>
            <a:r>
              <a:rPr lang="cs-CZ" altLang="cs-CZ" sz="1800">
                <a:solidFill>
                  <a:schemeClr val="tx1"/>
                </a:solidFill>
              </a:rPr>
              <a:t> 							(hodnocení genotoxicity)</a:t>
            </a:r>
          </a:p>
          <a:p>
            <a:pPr lvl="2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>
              <a:solidFill>
                <a:schemeClr val="tx1"/>
              </a:solidFill>
            </a:endParaRPr>
          </a:p>
        </p:txBody>
      </p:sp>
      <p:pic>
        <p:nvPicPr>
          <p:cNvPr id="184323" name="Picture 3" descr="figur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0"/>
            <a:ext cx="1524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4" descr="figure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5065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5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724400"/>
            <a:ext cx="157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6" descr="figure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508500"/>
            <a:ext cx="26670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rgbClr val="FF3300"/>
                </a:solidFill>
              </a:rPr>
              <a:t>Ekotoxikologické biotesty – konzumenti - bezobratlí</a:t>
            </a:r>
          </a:p>
        </p:txBody>
      </p:sp>
    </p:spTree>
    <p:extLst>
      <p:ext uri="{BB962C8B-B14F-4D97-AF65-F5344CB8AC3E}">
        <p14:creationId xmlns:p14="http://schemas.microsoft.com/office/powerpoint/2010/main" val="32234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Terestrické prostředí</a:t>
            </a:r>
            <a:endParaRPr lang="cs-CZ" dirty="0"/>
          </a:p>
        </p:txBody>
      </p:sp>
      <p:sp>
        <p:nvSpPr>
          <p:cNvPr id="185347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Akutní orální toxicita pro včelu medonosnou</a:t>
            </a:r>
          </a:p>
          <a:p>
            <a:r>
              <a:rPr lang="cs-CZ" altLang="cs-CZ" smtClean="0"/>
              <a:t>Metoda C.16 podle přílohy směrnice 2001/59/ES</a:t>
            </a:r>
          </a:p>
          <a:p>
            <a:r>
              <a:rPr lang="cs-CZ" altLang="cs-CZ" smtClean="0"/>
              <a:t>Podstata metody: </a:t>
            </a:r>
          </a:p>
          <a:p>
            <a:pPr lvl="1"/>
            <a:r>
              <a:rPr lang="cs-CZ" altLang="cs-CZ" smtClean="0"/>
              <a:t>dospělé dělnice včely medonosné (Apis mellifera) se exponují řadě dávek zkoušené látky rozptýlené do cukerného roztoku</a:t>
            </a:r>
          </a:p>
          <a:p>
            <a:pPr lvl="1"/>
            <a:r>
              <a:rPr lang="cs-CZ" altLang="cs-CZ" smtClean="0"/>
              <a:t>každé zkušební skupině včel se podá 100-200 </a:t>
            </a:r>
            <a:r>
              <a:rPr lang="el-GR" altLang="cs-CZ" smtClean="0"/>
              <a:t>μ</a:t>
            </a:r>
            <a:r>
              <a:rPr lang="cs-CZ" altLang="cs-CZ" smtClean="0"/>
              <a:t>l 50% vodného cukerného roztoku obsahujícího zkoušenou látku</a:t>
            </a:r>
          </a:p>
          <a:p>
            <a:pPr lvl="1"/>
            <a:r>
              <a:rPr lang="cs-CZ" altLang="cs-CZ" smtClean="0"/>
              <a:t>po spotřebování potravy (3-4 hod) se odebere krmící zařízení a nahradí se zařízením obsahujícím pouze cukerný roztok, který mohou přijímat dle libosti</a:t>
            </a:r>
          </a:p>
          <a:p>
            <a:pPr lvl="1"/>
            <a:r>
              <a:rPr lang="cs-CZ" altLang="cs-CZ" smtClean="0"/>
              <a:t>mortalita se zaznamenává denně během alespoň 48 hodin a porovnává se s kontrolními hodnotami</a:t>
            </a:r>
          </a:p>
        </p:txBody>
      </p:sp>
      <p:sp>
        <p:nvSpPr>
          <p:cNvPr id="18534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6A6A74C-167C-402B-934E-E98B059CC15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116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18534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0"/>
            <a:ext cx="16224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229225"/>
            <a:ext cx="116205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31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Půdní </a:t>
            </a:r>
            <a:r>
              <a:rPr lang="cs-CZ" dirty="0" err="1" smtClean="0"/>
              <a:t>biotesty</a:t>
            </a:r>
            <a:r>
              <a:rPr lang="cs-CZ" dirty="0" smtClean="0"/>
              <a:t> s vyššími rostlinami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7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Testy s vyššími rostlinami</a:t>
            </a:r>
            <a:endParaRPr lang="en-US" smtClean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908050"/>
            <a:ext cx="8199437" cy="5472113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cs-CZ" altLang="cs-CZ" smtClean="0"/>
              <a:t>velké množství – obtížná přehlednost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cs-CZ" smtClean="0"/>
              <a:t>dřívější testy zaměřené na klíčivost semen a elongaci kořene </a:t>
            </a:r>
            <a:r>
              <a:rPr lang="cs-CZ" altLang="cs-CZ" smtClean="0"/>
              <a:t>jsou o</a:t>
            </a:r>
            <a:r>
              <a:rPr lang="en-US" altLang="cs-CZ" smtClean="0"/>
              <a:t>značovány jako poměrně necitlivé a málo relevantní pro ekologii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cs-CZ" smtClean="0"/>
              <a:t>pro relevantnější interopretace byly vyvinuty testy vícegenerační </a:t>
            </a:r>
            <a:r>
              <a:rPr lang="cs-CZ" altLang="cs-CZ" smtClean="0"/>
              <a:t>s </a:t>
            </a:r>
            <a:r>
              <a:rPr lang="en-US" altLang="cs-CZ" smtClean="0"/>
              <a:t>možnost</a:t>
            </a:r>
            <a:r>
              <a:rPr lang="cs-CZ" altLang="cs-CZ" smtClean="0"/>
              <a:t>í</a:t>
            </a:r>
            <a:r>
              <a:rPr lang="en-US" altLang="cs-CZ" smtClean="0"/>
              <a:t> studia subletálních účinků</a:t>
            </a:r>
            <a:endParaRPr lang="cs-CZ" altLang="cs-CZ" smtClean="0"/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1800" b="1" smtClean="0"/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800" b="1" smtClean="0"/>
              <a:t>Nejpoužívanější endpointy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1800" b="1" smtClean="0"/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smtClean="0"/>
              <a:t>Klíčivost semen (půdní roztok) - nerelevantní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smtClean="0"/>
              <a:t>Elongace kořene (půdní roztok či půda)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smtClean="0"/>
              <a:t>Růst sazenic 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smtClean="0"/>
              <a:t>Produkce biomasy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smtClean="0"/>
              <a:t>Životní cyklus (změny hmotnosti, počet květů, semen ..)</a:t>
            </a:r>
            <a:endParaRPr lang="en-US" altLang="cs-CZ" sz="1800" smtClean="0"/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smtClean="0"/>
              <a:t>Enzymatický test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smtClean="0"/>
              <a:t>Fyziologické testy (fotosyntéza, respirace)</a:t>
            </a:r>
          </a:p>
        </p:txBody>
      </p:sp>
    </p:spTree>
    <p:extLst>
      <p:ext uri="{BB962C8B-B14F-4D97-AF65-F5344CB8AC3E}">
        <p14:creationId xmlns:p14="http://schemas.microsoft.com/office/powerpoint/2010/main" val="42755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381000" y="1412875"/>
            <a:ext cx="8382000" cy="4454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cs-CZ" altLang="cs-CZ" sz="1800" b="0">
                <a:solidFill>
                  <a:schemeClr val="tx1"/>
                </a:solidFill>
              </a:rPr>
              <a:t>semena jsou exponovány v substrátu (křemenný písek), půdě toxické látce či přímo v kontaminované půdě z terénu a po 5 dnech se sleduje klíčivost - direct test</a:t>
            </a:r>
          </a:p>
          <a:p>
            <a:pPr algn="just" eaLnBrk="1" hangingPunct="1"/>
            <a:r>
              <a:rPr lang="cs-CZ" altLang="cs-CZ" sz="1800" b="0">
                <a:solidFill>
                  <a:schemeClr val="tx1"/>
                </a:solidFill>
              </a:rPr>
              <a:t>relativně necitlivý: semeno má bariéry pro vstup látky a energeticky je soběstačné, látka ho nemůže stresovat</a:t>
            </a:r>
          </a:p>
          <a:p>
            <a:pPr algn="just" eaLnBrk="1" hangingPunct="1"/>
            <a:r>
              <a:rPr lang="cs-CZ" altLang="cs-CZ" sz="1800" b="0">
                <a:solidFill>
                  <a:schemeClr val="tx1"/>
                </a:solidFill>
              </a:rPr>
              <a:t>postupy se v detailech liší, někdy bývá přímo spojen (US EPA) se sledováním délky kořene</a:t>
            </a:r>
          </a:p>
          <a:p>
            <a:pPr algn="just" eaLnBrk="1" hangingPunct="1"/>
            <a:r>
              <a:rPr lang="cs-CZ" altLang="cs-CZ" sz="1800" b="0">
                <a:solidFill>
                  <a:schemeClr val="tx1"/>
                </a:solidFill>
              </a:rPr>
              <a:t>jindy se ale vliv na délku kořene sleduje jako nepřímá expozice v roztoku</a:t>
            </a:r>
          </a:p>
          <a:p>
            <a:pPr algn="just" eaLnBrk="1" hangingPunct="1"/>
            <a:endParaRPr lang="cs-CZ" altLang="cs-CZ" sz="1800" b="0">
              <a:solidFill>
                <a:schemeClr val="tx1"/>
              </a:solidFill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cs-CZ" sz="1600">
                <a:solidFill>
                  <a:schemeClr val="tx1"/>
                </a:solidFill>
              </a:rPr>
              <a:t>Test inhibice růstu kořene Sinapsis alba</a:t>
            </a:r>
          </a:p>
          <a:p>
            <a:pPr algn="just" eaLnBrk="1" hangingPunct="1"/>
            <a:r>
              <a:rPr lang="cs-CZ" altLang="cs-CZ" sz="1600" b="0">
                <a:solidFill>
                  <a:schemeClr val="tx1"/>
                </a:solidFill>
              </a:rPr>
              <a:t>72 hodin jsou semena vystavena roztoku látky (+kontrola)</a:t>
            </a:r>
          </a:p>
          <a:p>
            <a:pPr algn="just" eaLnBrk="1" hangingPunct="1"/>
            <a:r>
              <a:rPr lang="cs-CZ" altLang="cs-CZ" sz="1600" b="0">
                <a:solidFill>
                  <a:schemeClr val="tx1"/>
                </a:solidFill>
              </a:rPr>
              <a:t>20°C; 5ml roztoku na petriho misku; 30 semen na misku; tma</a:t>
            </a:r>
          </a:p>
          <a:p>
            <a:pPr algn="just" eaLnBrk="1" hangingPunct="1"/>
            <a:r>
              <a:rPr lang="cs-CZ" altLang="cs-CZ" sz="1600" b="0">
                <a:solidFill>
                  <a:schemeClr val="tx1"/>
                </a:solidFill>
              </a:rPr>
              <a:t>stanoví se délka kořene a počet vyklíčených semen</a:t>
            </a:r>
          </a:p>
        </p:txBody>
      </p:sp>
      <p:sp>
        <p:nvSpPr>
          <p:cNvPr id="171011" name="Freeform 4"/>
          <p:cNvSpPr>
            <a:spLocks/>
          </p:cNvSpPr>
          <p:nvPr/>
        </p:nvSpPr>
        <p:spPr bwMode="auto">
          <a:xfrm>
            <a:off x="1395413" y="5857875"/>
            <a:ext cx="3619500" cy="735013"/>
          </a:xfrm>
          <a:custGeom>
            <a:avLst/>
            <a:gdLst>
              <a:gd name="T0" fmla="*/ 2147483647 w 2280"/>
              <a:gd name="T1" fmla="*/ 2147483647 h 463"/>
              <a:gd name="T2" fmla="*/ 2147483647 w 2280"/>
              <a:gd name="T3" fmla="*/ 2147483647 h 463"/>
              <a:gd name="T4" fmla="*/ 2147483647 w 2280"/>
              <a:gd name="T5" fmla="*/ 2147483647 h 463"/>
              <a:gd name="T6" fmla="*/ 2147483647 w 2280"/>
              <a:gd name="T7" fmla="*/ 2147483647 h 463"/>
              <a:gd name="T8" fmla="*/ 2147483647 w 2280"/>
              <a:gd name="T9" fmla="*/ 2147483647 h 463"/>
              <a:gd name="T10" fmla="*/ 2147483647 w 2280"/>
              <a:gd name="T11" fmla="*/ 2147483647 h 463"/>
              <a:gd name="T12" fmla="*/ 2147483647 w 2280"/>
              <a:gd name="T13" fmla="*/ 2147483647 h 463"/>
              <a:gd name="T14" fmla="*/ 2147483647 w 2280"/>
              <a:gd name="T15" fmla="*/ 2147483647 h 463"/>
              <a:gd name="T16" fmla="*/ 2147483647 w 2280"/>
              <a:gd name="T17" fmla="*/ 2147483647 h 463"/>
              <a:gd name="T18" fmla="*/ 2147483647 w 2280"/>
              <a:gd name="T19" fmla="*/ 0 h 463"/>
              <a:gd name="T20" fmla="*/ 2147483647 w 2280"/>
              <a:gd name="T21" fmla="*/ 2147483647 h 463"/>
              <a:gd name="T22" fmla="*/ 2147483647 w 2280"/>
              <a:gd name="T23" fmla="*/ 2147483647 h 463"/>
              <a:gd name="T24" fmla="*/ 2147483647 w 2280"/>
              <a:gd name="T25" fmla="*/ 2147483647 h 463"/>
              <a:gd name="T26" fmla="*/ 2147483647 w 2280"/>
              <a:gd name="T27" fmla="*/ 2147483647 h 463"/>
              <a:gd name="T28" fmla="*/ 2147483647 w 2280"/>
              <a:gd name="T29" fmla="*/ 2147483647 h 463"/>
              <a:gd name="T30" fmla="*/ 2147483647 w 2280"/>
              <a:gd name="T31" fmla="*/ 2147483647 h 463"/>
              <a:gd name="T32" fmla="*/ 2147483647 w 2280"/>
              <a:gd name="T33" fmla="*/ 2147483647 h 463"/>
              <a:gd name="T34" fmla="*/ 2147483647 w 2280"/>
              <a:gd name="T35" fmla="*/ 2147483647 h 463"/>
              <a:gd name="T36" fmla="*/ 2147483647 w 2280"/>
              <a:gd name="T37" fmla="*/ 2147483647 h 463"/>
              <a:gd name="T38" fmla="*/ 2147483647 w 2280"/>
              <a:gd name="T39" fmla="*/ 2147483647 h 463"/>
              <a:gd name="T40" fmla="*/ 2147483647 w 2280"/>
              <a:gd name="T41" fmla="*/ 2147483647 h 463"/>
              <a:gd name="T42" fmla="*/ 2147483647 w 2280"/>
              <a:gd name="T43" fmla="*/ 2147483647 h 463"/>
              <a:gd name="T44" fmla="*/ 2147483647 w 2280"/>
              <a:gd name="T45" fmla="*/ 2147483647 h 463"/>
              <a:gd name="T46" fmla="*/ 2147483647 w 2280"/>
              <a:gd name="T47" fmla="*/ 2147483647 h 463"/>
              <a:gd name="T48" fmla="*/ 2147483647 w 2280"/>
              <a:gd name="T49" fmla="*/ 2147483647 h 463"/>
              <a:gd name="T50" fmla="*/ 2147483647 w 2280"/>
              <a:gd name="T51" fmla="*/ 2147483647 h 463"/>
              <a:gd name="T52" fmla="*/ 2147483647 w 2280"/>
              <a:gd name="T53" fmla="*/ 2147483647 h 463"/>
              <a:gd name="T54" fmla="*/ 2147483647 w 2280"/>
              <a:gd name="T55" fmla="*/ 2147483647 h 463"/>
              <a:gd name="T56" fmla="*/ 2147483647 w 2280"/>
              <a:gd name="T57" fmla="*/ 2147483647 h 463"/>
              <a:gd name="T58" fmla="*/ 2147483647 w 2280"/>
              <a:gd name="T59" fmla="*/ 2147483647 h 463"/>
              <a:gd name="T60" fmla="*/ 2147483647 w 2280"/>
              <a:gd name="T61" fmla="*/ 2147483647 h 463"/>
              <a:gd name="T62" fmla="*/ 2147483647 w 2280"/>
              <a:gd name="T63" fmla="*/ 2147483647 h 463"/>
              <a:gd name="T64" fmla="*/ 2147483647 w 2280"/>
              <a:gd name="T65" fmla="*/ 2147483647 h 463"/>
              <a:gd name="T66" fmla="*/ 2147483647 w 2280"/>
              <a:gd name="T67" fmla="*/ 2147483647 h 463"/>
              <a:gd name="T68" fmla="*/ 2147483647 w 2280"/>
              <a:gd name="T69" fmla="*/ 2147483647 h 463"/>
              <a:gd name="T70" fmla="*/ 2147483647 w 2280"/>
              <a:gd name="T71" fmla="*/ 2147483647 h 463"/>
              <a:gd name="T72" fmla="*/ 2147483647 w 2280"/>
              <a:gd name="T73" fmla="*/ 2147483647 h 463"/>
              <a:gd name="T74" fmla="*/ 2147483647 w 2280"/>
              <a:gd name="T75" fmla="*/ 2147483647 h 463"/>
              <a:gd name="T76" fmla="*/ 2147483647 w 2280"/>
              <a:gd name="T77" fmla="*/ 2147483647 h 463"/>
              <a:gd name="T78" fmla="*/ 2147483647 w 2280"/>
              <a:gd name="T79" fmla="*/ 2147483647 h 463"/>
              <a:gd name="T80" fmla="*/ 2147483647 w 2280"/>
              <a:gd name="T81" fmla="*/ 2147483647 h 463"/>
              <a:gd name="T82" fmla="*/ 2147483647 w 2280"/>
              <a:gd name="T83" fmla="*/ 2147483647 h 463"/>
              <a:gd name="T84" fmla="*/ 2147483647 w 2280"/>
              <a:gd name="T85" fmla="*/ 2147483647 h 463"/>
              <a:gd name="T86" fmla="*/ 2147483647 w 2280"/>
              <a:gd name="T87" fmla="*/ 2147483647 h 46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280"/>
              <a:gd name="T133" fmla="*/ 0 h 463"/>
              <a:gd name="T134" fmla="*/ 2280 w 2280"/>
              <a:gd name="T135" fmla="*/ 463 h 46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280" h="463">
                <a:moveTo>
                  <a:pt x="189" y="180"/>
                </a:moveTo>
                <a:cubicBezTo>
                  <a:pt x="151" y="190"/>
                  <a:pt x="142" y="213"/>
                  <a:pt x="111" y="234"/>
                </a:cubicBezTo>
                <a:cubicBezTo>
                  <a:pt x="90" y="266"/>
                  <a:pt x="68" y="258"/>
                  <a:pt x="33" y="252"/>
                </a:cubicBezTo>
                <a:cubicBezTo>
                  <a:pt x="28" y="247"/>
                  <a:pt x="4" y="225"/>
                  <a:pt x="3" y="216"/>
                </a:cubicBezTo>
                <a:cubicBezTo>
                  <a:pt x="2" y="202"/>
                  <a:pt x="0" y="185"/>
                  <a:pt x="9" y="174"/>
                </a:cubicBezTo>
                <a:cubicBezTo>
                  <a:pt x="21" y="159"/>
                  <a:pt x="44" y="157"/>
                  <a:pt x="63" y="156"/>
                </a:cubicBezTo>
                <a:cubicBezTo>
                  <a:pt x="115" y="154"/>
                  <a:pt x="167" y="152"/>
                  <a:pt x="219" y="150"/>
                </a:cubicBezTo>
                <a:cubicBezTo>
                  <a:pt x="230" y="118"/>
                  <a:pt x="246" y="84"/>
                  <a:pt x="261" y="54"/>
                </a:cubicBezTo>
                <a:cubicBezTo>
                  <a:pt x="264" y="48"/>
                  <a:pt x="263" y="40"/>
                  <a:pt x="267" y="36"/>
                </a:cubicBezTo>
                <a:cubicBezTo>
                  <a:pt x="294" y="9"/>
                  <a:pt x="321" y="6"/>
                  <a:pt x="357" y="0"/>
                </a:cubicBezTo>
                <a:cubicBezTo>
                  <a:pt x="397" y="8"/>
                  <a:pt x="412" y="14"/>
                  <a:pt x="435" y="48"/>
                </a:cubicBezTo>
                <a:cubicBezTo>
                  <a:pt x="433" y="68"/>
                  <a:pt x="436" y="89"/>
                  <a:pt x="429" y="108"/>
                </a:cubicBezTo>
                <a:cubicBezTo>
                  <a:pt x="427" y="114"/>
                  <a:pt x="417" y="111"/>
                  <a:pt x="411" y="114"/>
                </a:cubicBezTo>
                <a:cubicBezTo>
                  <a:pt x="380" y="129"/>
                  <a:pt x="354" y="145"/>
                  <a:pt x="321" y="156"/>
                </a:cubicBezTo>
                <a:cubicBezTo>
                  <a:pt x="298" y="164"/>
                  <a:pt x="249" y="168"/>
                  <a:pt x="249" y="168"/>
                </a:cubicBezTo>
                <a:cubicBezTo>
                  <a:pt x="258" y="194"/>
                  <a:pt x="286" y="213"/>
                  <a:pt x="309" y="228"/>
                </a:cubicBezTo>
                <a:cubicBezTo>
                  <a:pt x="316" y="239"/>
                  <a:pt x="320" y="253"/>
                  <a:pt x="327" y="264"/>
                </a:cubicBezTo>
                <a:cubicBezTo>
                  <a:pt x="339" y="282"/>
                  <a:pt x="360" y="303"/>
                  <a:pt x="375" y="318"/>
                </a:cubicBezTo>
                <a:cubicBezTo>
                  <a:pt x="385" y="347"/>
                  <a:pt x="394" y="368"/>
                  <a:pt x="423" y="378"/>
                </a:cubicBezTo>
                <a:cubicBezTo>
                  <a:pt x="440" y="404"/>
                  <a:pt x="452" y="402"/>
                  <a:pt x="483" y="408"/>
                </a:cubicBezTo>
                <a:cubicBezTo>
                  <a:pt x="493" y="407"/>
                  <a:pt x="529" y="404"/>
                  <a:pt x="543" y="396"/>
                </a:cubicBezTo>
                <a:cubicBezTo>
                  <a:pt x="566" y="383"/>
                  <a:pt x="586" y="361"/>
                  <a:pt x="615" y="360"/>
                </a:cubicBezTo>
                <a:cubicBezTo>
                  <a:pt x="709" y="358"/>
                  <a:pt x="803" y="356"/>
                  <a:pt x="897" y="354"/>
                </a:cubicBezTo>
                <a:cubicBezTo>
                  <a:pt x="957" y="344"/>
                  <a:pt x="1017" y="334"/>
                  <a:pt x="1077" y="324"/>
                </a:cubicBezTo>
                <a:cubicBezTo>
                  <a:pt x="1178" y="328"/>
                  <a:pt x="1260" y="335"/>
                  <a:pt x="1359" y="324"/>
                </a:cubicBezTo>
                <a:cubicBezTo>
                  <a:pt x="1387" y="321"/>
                  <a:pt x="1421" y="306"/>
                  <a:pt x="1449" y="300"/>
                </a:cubicBezTo>
                <a:cubicBezTo>
                  <a:pt x="1489" y="291"/>
                  <a:pt x="1529" y="290"/>
                  <a:pt x="1569" y="282"/>
                </a:cubicBezTo>
                <a:cubicBezTo>
                  <a:pt x="1639" y="284"/>
                  <a:pt x="1709" y="285"/>
                  <a:pt x="1779" y="288"/>
                </a:cubicBezTo>
                <a:cubicBezTo>
                  <a:pt x="1853" y="292"/>
                  <a:pt x="1928" y="330"/>
                  <a:pt x="2001" y="342"/>
                </a:cubicBezTo>
                <a:cubicBezTo>
                  <a:pt x="2085" y="356"/>
                  <a:pt x="2193" y="352"/>
                  <a:pt x="2265" y="354"/>
                </a:cubicBezTo>
                <a:cubicBezTo>
                  <a:pt x="2173" y="385"/>
                  <a:pt x="2280" y="370"/>
                  <a:pt x="2067" y="378"/>
                </a:cubicBezTo>
                <a:cubicBezTo>
                  <a:pt x="2013" y="376"/>
                  <a:pt x="1959" y="377"/>
                  <a:pt x="1905" y="372"/>
                </a:cubicBezTo>
                <a:cubicBezTo>
                  <a:pt x="1874" y="369"/>
                  <a:pt x="1788" y="341"/>
                  <a:pt x="1755" y="330"/>
                </a:cubicBezTo>
                <a:cubicBezTo>
                  <a:pt x="1678" y="336"/>
                  <a:pt x="1610" y="367"/>
                  <a:pt x="1533" y="372"/>
                </a:cubicBezTo>
                <a:cubicBezTo>
                  <a:pt x="1335" y="385"/>
                  <a:pt x="1145" y="392"/>
                  <a:pt x="945" y="396"/>
                </a:cubicBezTo>
                <a:cubicBezTo>
                  <a:pt x="835" y="418"/>
                  <a:pt x="735" y="427"/>
                  <a:pt x="621" y="432"/>
                </a:cubicBezTo>
                <a:cubicBezTo>
                  <a:pt x="615" y="434"/>
                  <a:pt x="609" y="435"/>
                  <a:pt x="603" y="438"/>
                </a:cubicBezTo>
                <a:cubicBezTo>
                  <a:pt x="597" y="441"/>
                  <a:pt x="592" y="447"/>
                  <a:pt x="585" y="450"/>
                </a:cubicBezTo>
                <a:cubicBezTo>
                  <a:pt x="573" y="455"/>
                  <a:pt x="549" y="462"/>
                  <a:pt x="549" y="462"/>
                </a:cubicBezTo>
                <a:cubicBezTo>
                  <a:pt x="513" y="460"/>
                  <a:pt x="476" y="463"/>
                  <a:pt x="441" y="456"/>
                </a:cubicBezTo>
                <a:cubicBezTo>
                  <a:pt x="415" y="451"/>
                  <a:pt x="389" y="419"/>
                  <a:pt x="369" y="402"/>
                </a:cubicBezTo>
                <a:cubicBezTo>
                  <a:pt x="344" y="381"/>
                  <a:pt x="320" y="359"/>
                  <a:pt x="297" y="336"/>
                </a:cubicBezTo>
                <a:cubicBezTo>
                  <a:pt x="266" y="305"/>
                  <a:pt x="257" y="259"/>
                  <a:pt x="219" y="234"/>
                </a:cubicBezTo>
                <a:cubicBezTo>
                  <a:pt x="212" y="213"/>
                  <a:pt x="201" y="198"/>
                  <a:pt x="189" y="18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1012" name="Line 5"/>
          <p:cNvSpPr>
            <a:spLocks noChangeShapeType="1"/>
          </p:cNvSpPr>
          <p:nvPr/>
        </p:nvSpPr>
        <p:spPr bwMode="auto">
          <a:xfrm>
            <a:off x="1600200" y="62484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1013" name="Line 6"/>
          <p:cNvSpPr>
            <a:spLocks noChangeShapeType="1"/>
          </p:cNvSpPr>
          <p:nvPr/>
        </p:nvSpPr>
        <p:spPr bwMode="auto">
          <a:xfrm flipV="1">
            <a:off x="2209800" y="6172200"/>
            <a:ext cx="2743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1014" name="Text Box 7"/>
          <p:cNvSpPr txBox="1">
            <a:spLocks noChangeArrowheads="1"/>
          </p:cNvSpPr>
          <p:nvPr/>
        </p:nvSpPr>
        <p:spPr bwMode="auto">
          <a:xfrm>
            <a:off x="669925" y="6356350"/>
            <a:ext cx="1157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</a:rPr>
              <a:t>hypokotyl</a:t>
            </a:r>
          </a:p>
        </p:txBody>
      </p:sp>
      <p:sp>
        <p:nvSpPr>
          <p:cNvPr id="171015" name="Text Box 8"/>
          <p:cNvSpPr txBox="1">
            <a:spLocks noChangeArrowheads="1"/>
          </p:cNvSpPr>
          <p:nvPr/>
        </p:nvSpPr>
        <p:spPr bwMode="auto">
          <a:xfrm>
            <a:off x="2590800" y="5867400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</a:rPr>
              <a:t>délka kořene</a:t>
            </a:r>
          </a:p>
        </p:txBody>
      </p:sp>
      <p:sp>
        <p:nvSpPr>
          <p:cNvPr id="10752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Testy klíčivosti a elongace kořene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857408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07950" y="376238"/>
            <a:ext cx="9013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OECD Guidelines – sekce „</a:t>
            </a:r>
            <a:r>
              <a:rPr lang="cs-CZ" altLang="cs-CZ" sz="1800" b="1">
                <a:solidFill>
                  <a:srgbClr val="FF0000"/>
                </a:solidFill>
              </a:rPr>
              <a:t>2“ Effects on biotic systems</a:t>
            </a:r>
            <a:r>
              <a:rPr lang="en-US" altLang="cs-CZ" sz="1800" b="1">
                <a:solidFill>
                  <a:srgbClr val="FF0000"/>
                </a:solidFill>
              </a:rPr>
              <a:t> </a:t>
            </a:r>
            <a:r>
              <a:rPr lang="cs-CZ" altLang="cs-CZ" sz="1800" b="1">
                <a:solidFill>
                  <a:srgbClr val="FF0000"/>
                </a:solidFill>
              </a:rPr>
              <a:t>(= Ekotoxikologické testy)</a:t>
            </a:r>
            <a:r>
              <a:rPr lang="en-US" altLang="cs-CZ" sz="1800" b="1">
                <a:solidFill>
                  <a:srgbClr val="FF0000"/>
                </a:solidFill>
              </a:rPr>
              <a:t/>
            </a:r>
            <a:br>
              <a:rPr lang="en-US" altLang="cs-CZ" sz="1800" b="1">
                <a:solidFill>
                  <a:srgbClr val="FF0000"/>
                </a:solidFill>
              </a:rPr>
            </a:br>
            <a:r>
              <a:rPr lang="cs-CZ" altLang="cs-CZ" sz="1400" i="1">
                <a:solidFill>
                  <a:srgbClr val="FF0000"/>
                </a:solidFill>
              </a:rPr>
              <a:t>(2013 - celkem 37 standardizovaných návodů</a:t>
            </a:r>
            <a:r>
              <a:rPr lang="en-GB" altLang="cs-CZ" sz="1400" i="1">
                <a:solidFill>
                  <a:srgbClr val="FF0000"/>
                </a:solidFill>
              </a:rPr>
              <a:t> v této sekci</a:t>
            </a:r>
            <a:r>
              <a:rPr lang="en-US" altLang="cs-CZ" sz="1400" i="1">
                <a:solidFill>
                  <a:srgbClr val="FF0000"/>
                </a:solidFill>
              </a:rPr>
              <a:t>; da</a:t>
            </a:r>
            <a:r>
              <a:rPr lang="en-GB" altLang="cs-CZ" sz="1400" i="1">
                <a:solidFill>
                  <a:srgbClr val="FF0000"/>
                </a:solidFill>
              </a:rPr>
              <a:t>lší sekce např. humánní toxicita</a:t>
            </a:r>
            <a:r>
              <a:rPr lang="cs-CZ" altLang="cs-CZ" sz="1400" i="1">
                <a:solidFill>
                  <a:srgbClr val="FF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cs-CZ" sz="1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</a:rPr>
              <a:t>Detaily k vybraným (nejčastěji užívaným) testům </a:t>
            </a:r>
            <a:r>
              <a:rPr lang="cs-CZ" altLang="cs-CZ" sz="1600" b="1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1600" b="1">
                <a:solidFill>
                  <a:srgbClr val="FF0000"/>
                </a:solidFill>
                <a:sym typeface="Wingdings" panose="05000000000000000000" pitchFamily="2" charset="2"/>
              </a:rPr>
              <a:t> viz d</a:t>
            </a:r>
            <a:r>
              <a:rPr lang="en-GB" altLang="cs-CZ" sz="1600" b="1">
                <a:solidFill>
                  <a:srgbClr val="FF0000"/>
                </a:solidFill>
                <a:sym typeface="Wingdings" panose="05000000000000000000" pitchFamily="2" charset="2"/>
              </a:rPr>
              <a:t>ále</a:t>
            </a:r>
            <a:endParaRPr lang="cs-CZ" altLang="cs-CZ" sz="1600" b="1">
              <a:solidFill>
                <a:srgbClr val="FF0000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5750" r="10896" b="3532"/>
          <a:stretch>
            <a:fillRect/>
          </a:stretch>
        </p:blipFill>
        <p:spPr bwMode="auto">
          <a:xfrm>
            <a:off x="144463" y="1641475"/>
            <a:ext cx="8891587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92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Postup salát setý</a:t>
            </a:r>
            <a:endParaRPr lang="en-US" smtClean="0"/>
          </a:p>
        </p:txBody>
      </p:sp>
      <p:sp>
        <p:nvSpPr>
          <p:cNvPr id="8" name="Obdélník 7"/>
          <p:cNvSpPr/>
          <p:nvPr/>
        </p:nvSpPr>
        <p:spPr>
          <a:xfrm>
            <a:off x="4570413" y="98072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b="1" dirty="0" err="1" smtClean="0"/>
              <a:t>Germination</a:t>
            </a:r>
            <a:r>
              <a:rPr lang="cs-CZ" sz="1800" b="1" dirty="0" smtClean="0"/>
              <a:t> </a:t>
            </a:r>
            <a:r>
              <a:rPr lang="en-US" sz="1800" b="1" dirty="0" smtClean="0"/>
              <a:t>tests with plants</a:t>
            </a:r>
            <a:r>
              <a:rPr lang="cs-CZ" sz="1800" b="1" dirty="0" smtClean="0"/>
              <a:t> </a:t>
            </a:r>
            <a:r>
              <a:rPr lang="cs-CZ" sz="1800" dirty="0" smtClean="0"/>
              <a:t>– </a:t>
            </a:r>
            <a:r>
              <a:rPr lang="cs-CZ" sz="1600" dirty="0" err="1" smtClean="0"/>
              <a:t>testing</a:t>
            </a:r>
            <a:r>
              <a:rPr lang="cs-CZ" sz="1600" dirty="0" smtClean="0"/>
              <a:t> toxicity in the </a:t>
            </a:r>
            <a:r>
              <a:rPr lang="cs-CZ" sz="1600" dirty="0" err="1" smtClean="0"/>
              <a:t>aquatic</a:t>
            </a:r>
            <a:r>
              <a:rPr lang="cs-CZ" sz="1600" dirty="0" smtClean="0"/>
              <a:t> media</a:t>
            </a:r>
            <a:r>
              <a:rPr lang="en-US" sz="1600" b="1" dirty="0" smtClean="0"/>
              <a:t> </a:t>
            </a:r>
            <a:r>
              <a:rPr lang="cs-CZ" sz="1600" dirty="0" smtClean="0"/>
              <a:t>(</a:t>
            </a:r>
            <a:r>
              <a:rPr lang="cs-CZ" sz="1600" i="1" dirty="0" err="1" smtClean="0"/>
              <a:t>Sinapis</a:t>
            </a:r>
            <a:r>
              <a:rPr lang="cs-CZ" sz="1600" i="1" dirty="0" smtClean="0"/>
              <a:t> alba</a:t>
            </a:r>
            <a:r>
              <a:rPr lang="cs-CZ" sz="1600" dirty="0" smtClean="0"/>
              <a:t>) </a:t>
            </a:r>
            <a:r>
              <a:rPr lang="cs-CZ" sz="1600" dirty="0" err="1" smtClean="0"/>
              <a:t>or</a:t>
            </a:r>
            <a:r>
              <a:rPr lang="cs-CZ" sz="1600" dirty="0" smtClean="0"/>
              <a:t> in </a:t>
            </a:r>
            <a:r>
              <a:rPr lang="cs-CZ" sz="1600" dirty="0" err="1" smtClean="0"/>
              <a:t>soil</a:t>
            </a:r>
            <a:r>
              <a:rPr lang="cs-CZ" sz="1600" dirty="0" smtClean="0"/>
              <a:t> (</a:t>
            </a:r>
            <a:r>
              <a:rPr lang="cs-CZ" sz="1600" i="1" dirty="0" err="1" smtClean="0"/>
              <a:t>Lactuca</a:t>
            </a:r>
            <a:r>
              <a:rPr lang="cs-CZ" sz="1600" i="1" dirty="0" smtClean="0"/>
              <a:t> sativa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pic>
        <p:nvPicPr>
          <p:cNvPr id="9" name="Picture 1" descr="P1010052 pok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266998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IMG_02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5614"/>
            <a:ext cx="2268992" cy="150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IMG_01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766" y="1851250"/>
            <a:ext cx="2210142" cy="25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IMG_7021_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7158" y="4434335"/>
            <a:ext cx="2976697" cy="223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7" descr="IMG_70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7635" y="4393333"/>
            <a:ext cx="3673475" cy="232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bdélník 13"/>
          <p:cNvSpPr/>
          <p:nvPr/>
        </p:nvSpPr>
        <p:spPr>
          <a:xfrm>
            <a:off x="7439703" y="476672"/>
            <a:ext cx="1702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400" dirty="0" smtClean="0">
                <a:solidFill>
                  <a:srgbClr val="000000"/>
                </a:solidFill>
                <a:latin typeface="Calibri"/>
              </a:rPr>
              <a:t>ISO 11269-1</a:t>
            </a:r>
            <a:endParaRPr lang="cs-CZ" sz="24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" name="Picture 5" descr="IMG_7022_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916832"/>
            <a:ext cx="3314943" cy="248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29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 smtClean="0"/>
              <a:t>Vyšší rostliny</a:t>
            </a:r>
          </a:p>
        </p:txBody>
      </p:sp>
      <p:pic>
        <p:nvPicPr>
          <p:cNvPr id="741379" name="Picture 3" descr="IMG_05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9737"/>
            <a:ext cx="2698750" cy="35972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0" name="Picture 4" descr="IMG_04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9" y="3429000"/>
            <a:ext cx="3263533" cy="244729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2" name="Picture 6" descr="IMG_08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627" y="1015206"/>
            <a:ext cx="3598863" cy="2698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3" name="Picture 7" descr="IMG_08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05263"/>
            <a:ext cx="3598862" cy="2698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1043782" y="6100446"/>
            <a:ext cx="4032250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0">
                <a:solidFill>
                  <a:schemeClr val="tx1"/>
                </a:solidFill>
              </a:rPr>
              <a:t>ISO 22030</a:t>
            </a:r>
            <a:r>
              <a:rPr lang="cs-CZ" altLang="cs-CZ" sz="1800" b="0">
                <a:solidFill>
                  <a:schemeClr val="tx1"/>
                </a:solidFill>
              </a:rPr>
              <a:t> (</a:t>
            </a:r>
            <a:r>
              <a:rPr lang="en-US" altLang="cs-CZ" sz="1800" b="0">
                <a:solidFill>
                  <a:schemeClr val="tx1"/>
                </a:solidFill>
              </a:rPr>
              <a:t>2005</a:t>
            </a:r>
            <a:r>
              <a:rPr lang="cs-CZ" altLang="cs-CZ" sz="1800" b="0">
                <a:solidFill>
                  <a:schemeClr val="tx1"/>
                </a:solidFill>
              </a:rPr>
              <a:t>): </a:t>
            </a:r>
            <a:r>
              <a:rPr lang="en-US" altLang="cs-CZ" sz="1800" b="0">
                <a:solidFill>
                  <a:schemeClr val="tx1"/>
                </a:solidFill>
              </a:rPr>
              <a:t>Chronic toxicity in higher plants</a:t>
            </a:r>
          </a:p>
        </p:txBody>
      </p:sp>
      <p:pic>
        <p:nvPicPr>
          <p:cNvPr id="178185" name="Picture 9" descr="plant01.jpg (54.086 Byte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-26988"/>
            <a:ext cx="1920875" cy="194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5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56388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90800"/>
            <a:ext cx="354806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ovéPole 4"/>
          <p:cNvSpPr txBox="1">
            <a:spLocks noChangeArrowheads="1"/>
          </p:cNvSpPr>
          <p:nvPr/>
        </p:nvSpPr>
        <p:spPr bwMode="auto">
          <a:xfrm>
            <a:off x="268288" y="260350"/>
            <a:ext cx="84820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Toxicita PAHs a jejich N-derivátů pro rostliny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(Pašková et al. 2006 Environmental Chemistry and Ecotoxicology 25:3238–3245)</a:t>
            </a: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1" t="15565" r="9779" b="17474"/>
          <a:stretch>
            <a:fillRect/>
          </a:stretch>
        </p:blipFill>
        <p:spPr bwMode="auto">
          <a:xfrm>
            <a:off x="2124075" y="1196975"/>
            <a:ext cx="482441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9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ovéPole 4"/>
          <p:cNvSpPr txBox="1">
            <a:spLocks noChangeArrowheads="1"/>
          </p:cNvSpPr>
          <p:nvPr/>
        </p:nvSpPr>
        <p:spPr bwMode="auto">
          <a:xfrm>
            <a:off x="268288" y="260350"/>
            <a:ext cx="84820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Toxicita PAHs a jejich N-derivátů pro rostliny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(Pašková et al. 2006 Environmental Chemistry and Ecotoxicology 25:3238–3245)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t="28526" r="21478" b="10275"/>
          <a:stretch>
            <a:fillRect/>
          </a:stretch>
        </p:blipFill>
        <p:spPr bwMode="auto">
          <a:xfrm>
            <a:off x="395288" y="1160463"/>
            <a:ext cx="842486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65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4"/>
          <p:cNvSpPr txBox="1">
            <a:spLocks noChangeArrowheads="1"/>
          </p:cNvSpPr>
          <p:nvPr/>
        </p:nvSpPr>
        <p:spPr bwMode="auto">
          <a:xfrm>
            <a:off x="268288" y="260350"/>
            <a:ext cx="84820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Toxicita PAHs a jejich N-derivátů pro rostliny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(Pašková et al. 2006 Environmental Chemistry and Ecotoxicology 25:3238–3245)</a:t>
            </a:r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0" t="13406" r="11807" b="8115"/>
          <a:stretch>
            <a:fillRect/>
          </a:stretch>
        </p:blipFill>
        <p:spPr bwMode="auto">
          <a:xfrm>
            <a:off x="2339975" y="1139825"/>
            <a:ext cx="52197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3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152400" y="914400"/>
            <a:ext cx="86106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200" b="1" u="sng">
                <a:solidFill>
                  <a:schemeClr val="tx1"/>
                </a:solidFill>
              </a:rPr>
              <a:t>Hodnocení GENOTOXICITY s využitím rostlin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2200" b="1" u="sng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 u="sng">
                <a:solidFill>
                  <a:schemeClr val="tx1"/>
                </a:solidFill>
              </a:rPr>
              <a:t>uspořádání</a:t>
            </a:r>
            <a:endParaRPr lang="cs-CZ" altLang="cs-CZ" sz="180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i="1">
                <a:solidFill>
                  <a:schemeClr val="tx1"/>
                </a:solidFill>
              </a:rPr>
              <a:t> mikroskopické hodnocení chromozomových</a:t>
            </a:r>
            <a:br>
              <a:rPr lang="cs-CZ" altLang="cs-CZ" sz="1800" i="1">
                <a:solidFill>
                  <a:schemeClr val="tx1"/>
                </a:solidFill>
              </a:rPr>
            </a:br>
            <a:r>
              <a:rPr lang="cs-CZ" altLang="cs-CZ" sz="1800" i="1">
                <a:solidFill>
                  <a:schemeClr val="tx1"/>
                </a:solidFill>
              </a:rPr>
              <a:t>aberací v rychle rostoucích buňkách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cs-CZ" altLang="cs-CZ" sz="1800" i="1">
                <a:solidFill>
                  <a:schemeClr val="tx1"/>
                </a:solidFill>
              </a:rPr>
              <a:t>(kořenová špička)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i="1">
                <a:solidFill>
                  <a:schemeClr val="tx1"/>
                </a:solidFill>
              </a:rPr>
              <a:t> bob setý, cibule (Allium cepa)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endParaRPr lang="cs-CZ" altLang="cs-CZ" sz="1800" i="1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i="1">
                <a:solidFill>
                  <a:schemeClr val="tx1"/>
                </a:solidFill>
              </a:rPr>
              <a:t> expozice kořenů do vodných roztoků (extraktů), nebo půdních vzorků </a:t>
            </a:r>
            <a:br>
              <a:rPr lang="cs-CZ" altLang="cs-CZ" sz="1800" i="1">
                <a:solidFill>
                  <a:schemeClr val="tx1"/>
                </a:solidFill>
              </a:rPr>
            </a:br>
            <a:endParaRPr lang="cs-CZ" altLang="cs-CZ" sz="1800" i="1">
              <a:solidFill>
                <a:schemeClr val="tx1"/>
              </a:solidFill>
            </a:endParaRP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Ekotoxikologické biotesty - producenti</a:t>
            </a:r>
            <a:endParaRPr lang="cs-CZ" altLang="cs-CZ" sz="2400">
              <a:solidFill>
                <a:srgbClr val="FF3300"/>
              </a:solidFill>
            </a:endParaRPr>
          </a:p>
        </p:txBody>
      </p:sp>
      <p:pic>
        <p:nvPicPr>
          <p:cNvPr id="81924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3800"/>
            <a:ext cx="48768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2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Terestrické prostředí - obratlovci</a:t>
            </a:r>
            <a:endParaRPr lang="cs-CZ" dirty="0"/>
          </a:p>
        </p:txBody>
      </p:sp>
      <p:sp>
        <p:nvSpPr>
          <p:cNvPr id="183299" name="Zástupný symbol pro číslo snímku 1"/>
          <p:cNvSpPr>
            <a:spLocks noGrp="1"/>
          </p:cNvSpPr>
          <p:nvPr>
            <p:ph type="sldNum" sz="quarter" idx="4294967295"/>
          </p:nvPr>
        </p:nvSpPr>
        <p:spPr>
          <a:xfrm>
            <a:off x="8605838" y="6497638"/>
            <a:ext cx="538162" cy="36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94C6BA3-DDA0-49D9-883F-6441D9B710CD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127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9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152400" y="742950"/>
            <a:ext cx="8610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200" b="1" u="sng" dirty="0">
                <a:solidFill>
                  <a:schemeClr val="tx1"/>
                </a:solidFill>
              </a:rPr>
              <a:t>TERESTRICKÉ PROSTŘEDÍ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2200" b="1" u="sng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cs-CZ" sz="2200" b="1" u="sng" dirty="0" err="1">
                <a:solidFill>
                  <a:srgbClr val="00B050"/>
                </a:solidFill>
              </a:rPr>
              <a:t>Eko</a:t>
            </a:r>
            <a:r>
              <a:rPr lang="cs-CZ" altLang="cs-CZ" sz="2200" b="1" u="sng" dirty="0">
                <a:solidFill>
                  <a:srgbClr val="00B050"/>
                </a:solidFill>
              </a:rPr>
              <a:t>toxikologické testy s ptáky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cs-CZ" sz="2200" u="sng" dirty="0">
              <a:solidFill>
                <a:srgbClr val="00B050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 u="sng" dirty="0">
                <a:solidFill>
                  <a:srgbClr val="00B050"/>
                </a:solidFill>
              </a:rPr>
              <a:t>uspořádání</a:t>
            </a:r>
            <a:endParaRPr lang="cs-CZ" altLang="cs-CZ" sz="1800" dirty="0">
              <a:solidFill>
                <a:srgbClr val="00B050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rgbClr val="00B050"/>
                </a:solidFill>
              </a:rPr>
              <a:t> dietární testy toxicity, </a:t>
            </a:r>
            <a:r>
              <a:rPr lang="cs-CZ" altLang="cs-CZ" sz="1800" dirty="0">
                <a:solidFill>
                  <a:schemeClr val="tx1"/>
                </a:solidFill>
              </a:rPr>
              <a:t/>
            </a:r>
            <a:br>
              <a:rPr lang="cs-CZ" altLang="cs-CZ" sz="1800" dirty="0">
                <a:solidFill>
                  <a:schemeClr val="tx1"/>
                </a:solidFill>
              </a:rPr>
            </a:br>
            <a:r>
              <a:rPr lang="cs-CZ" altLang="cs-CZ" sz="1800" dirty="0">
                <a:solidFill>
                  <a:schemeClr val="tx1"/>
                </a:solidFill>
              </a:rPr>
              <a:t>dávkování v potravě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chemeClr val="tx1"/>
                </a:solidFill>
              </a:rPr>
              <a:t> krátkodobé (5 dní expozice + 3 dny)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chemeClr val="tx1"/>
                </a:solidFill>
              </a:rPr>
              <a:t> reprodukční testy – dlouhodobé (týdny)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i="1" dirty="0" smtClean="0">
                <a:solidFill>
                  <a:schemeClr val="tx1"/>
                </a:solidFill>
              </a:rPr>
              <a:t>Hrabaví </a:t>
            </a:r>
            <a:r>
              <a:rPr lang="cs-CZ" altLang="cs-CZ" sz="1800" i="1" dirty="0">
                <a:solidFill>
                  <a:schemeClr val="tx1"/>
                </a:solidFill>
              </a:rPr>
              <a:t>ptáci, křepelky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00B050"/>
                </a:solidFill>
              </a:rPr>
              <a:t>Křepelka </a:t>
            </a:r>
            <a:r>
              <a:rPr lang="cs-CZ" altLang="cs-CZ" sz="1800" dirty="0">
                <a:solidFill>
                  <a:schemeClr val="tx1"/>
                </a:solidFill>
              </a:rPr>
              <a:t>virginská (1)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(</a:t>
            </a:r>
            <a:r>
              <a:rPr lang="cs-CZ" altLang="cs-CZ" sz="1800" dirty="0" err="1">
                <a:solidFill>
                  <a:schemeClr val="tx1"/>
                </a:solidFill>
              </a:rPr>
              <a:t>Northern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bobwhite</a:t>
            </a:r>
            <a:r>
              <a:rPr lang="cs-CZ" altLang="cs-CZ" sz="1800" i="1" dirty="0">
                <a:solidFill>
                  <a:schemeClr val="tx1"/>
                </a:solidFill>
              </a:rPr>
              <a:t>, </a:t>
            </a:r>
            <a:r>
              <a:rPr lang="cs-CZ" altLang="cs-CZ" sz="1800" i="1" dirty="0" err="1">
                <a:solidFill>
                  <a:schemeClr val="tx1"/>
                </a:solidFill>
              </a:rPr>
              <a:t>Collinus</a:t>
            </a:r>
            <a:r>
              <a:rPr lang="cs-CZ" altLang="cs-CZ" sz="1800" i="1" dirty="0">
                <a:solidFill>
                  <a:schemeClr val="tx1"/>
                </a:solidFill>
              </a:rPr>
              <a:t> </a:t>
            </a:r>
            <a:r>
              <a:rPr lang="cs-CZ" altLang="cs-CZ" sz="1800" i="1" dirty="0" err="1">
                <a:solidFill>
                  <a:schemeClr val="tx1"/>
                </a:solidFill>
              </a:rPr>
              <a:t>virginianus</a:t>
            </a:r>
            <a:r>
              <a:rPr lang="cs-CZ" altLang="cs-CZ" sz="1800" i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Křepelka japonská (2) </a:t>
            </a:r>
            <a:br>
              <a:rPr lang="cs-CZ" altLang="cs-CZ" sz="1800" dirty="0">
                <a:solidFill>
                  <a:schemeClr val="tx1"/>
                </a:solidFill>
              </a:rPr>
            </a:br>
            <a:r>
              <a:rPr lang="cs-CZ" altLang="cs-CZ" sz="1800" dirty="0">
                <a:solidFill>
                  <a:schemeClr val="tx1"/>
                </a:solidFill>
              </a:rPr>
              <a:t>(</a:t>
            </a:r>
            <a:r>
              <a:rPr lang="cs-CZ" altLang="cs-CZ" sz="1800" dirty="0" err="1">
                <a:solidFill>
                  <a:schemeClr val="tx1"/>
                </a:solidFill>
              </a:rPr>
              <a:t>Japanese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quail</a:t>
            </a:r>
            <a:r>
              <a:rPr lang="cs-CZ" altLang="cs-CZ" sz="1800" i="1" dirty="0">
                <a:solidFill>
                  <a:schemeClr val="tx1"/>
                </a:solidFill>
              </a:rPr>
              <a:t>, </a:t>
            </a:r>
            <a:r>
              <a:rPr lang="cs-CZ" altLang="cs-CZ" sz="1800" i="1" dirty="0" err="1">
                <a:solidFill>
                  <a:schemeClr val="tx1"/>
                </a:solidFill>
              </a:rPr>
              <a:t>Coturnis</a:t>
            </a:r>
            <a:r>
              <a:rPr lang="cs-CZ" altLang="cs-CZ" sz="1800" i="1" dirty="0">
                <a:solidFill>
                  <a:schemeClr val="tx1"/>
                </a:solidFill>
              </a:rPr>
              <a:t> </a:t>
            </a:r>
            <a:r>
              <a:rPr lang="cs-CZ" altLang="cs-CZ" sz="1800" i="1" dirty="0" err="1">
                <a:solidFill>
                  <a:schemeClr val="tx1"/>
                </a:solidFill>
              </a:rPr>
              <a:t>japonica</a:t>
            </a:r>
            <a:r>
              <a:rPr lang="cs-CZ" altLang="cs-CZ" sz="1800" i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bažant, kur domácí, kachny ...</a:t>
            </a:r>
          </a:p>
        </p:txBody>
      </p:sp>
      <p:pic>
        <p:nvPicPr>
          <p:cNvPr id="131075" name="Picture 3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15748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4" descr="figure4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06563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5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38600"/>
            <a:ext cx="17526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Picture 6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62400"/>
            <a:ext cx="18669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Line 7"/>
          <p:cNvSpPr>
            <a:spLocks noChangeShapeType="1"/>
          </p:cNvSpPr>
          <p:nvPr/>
        </p:nvSpPr>
        <p:spPr bwMode="auto">
          <a:xfrm flipV="1">
            <a:off x="2771800" y="3581400"/>
            <a:ext cx="3019400" cy="944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1080" name="Line 8"/>
          <p:cNvSpPr>
            <a:spLocks noChangeShapeType="1"/>
          </p:cNvSpPr>
          <p:nvPr/>
        </p:nvSpPr>
        <p:spPr bwMode="auto">
          <a:xfrm flipV="1">
            <a:off x="2902724" y="502761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1081" name="Rectangle 9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Ekotoxikologické biotesty - obratlovci</a:t>
            </a:r>
            <a:endParaRPr lang="cs-CZ" altLang="cs-CZ" sz="2400">
              <a:solidFill>
                <a:srgbClr val="FF3300"/>
              </a:solidFill>
            </a:endParaRPr>
          </a:p>
        </p:txBody>
      </p:sp>
      <p:pic>
        <p:nvPicPr>
          <p:cNvPr id="131082" name="Picture 10" descr="fig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86400"/>
            <a:ext cx="15494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3" name="Line 11"/>
          <p:cNvSpPr>
            <a:spLocks noChangeShapeType="1"/>
          </p:cNvSpPr>
          <p:nvPr/>
        </p:nvSpPr>
        <p:spPr bwMode="auto">
          <a:xfrm flipV="1">
            <a:off x="3707904" y="6096000"/>
            <a:ext cx="2159496" cy="693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01"/>
          <a:stretch>
            <a:fillRect/>
          </a:stretch>
        </p:blipFill>
        <p:spPr bwMode="auto">
          <a:xfrm>
            <a:off x="179388" y="476250"/>
            <a:ext cx="84566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OECD – příklady </a:t>
            </a:r>
            <a:endParaRPr lang="cs-CZ" dirty="0"/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467544" y="5949280"/>
            <a:ext cx="8486775" cy="32724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1200" dirty="0" smtClean="0">
                <a:hlinkClick r:id="rId2"/>
              </a:rPr>
              <a:t>http://www.</a:t>
            </a:r>
            <a:r>
              <a:rPr lang="cs-CZ" altLang="cs-CZ" sz="1200" dirty="0" err="1" smtClean="0">
                <a:hlinkClick r:id="rId2"/>
              </a:rPr>
              <a:t>oecd.org</a:t>
            </a:r>
            <a:r>
              <a:rPr lang="cs-CZ" altLang="cs-CZ" sz="1200" dirty="0" smtClean="0">
                <a:hlinkClick r:id="rId2"/>
              </a:rPr>
              <a:t>/</a:t>
            </a:r>
            <a:r>
              <a:rPr lang="cs-CZ" altLang="cs-CZ" sz="1200" dirty="0" err="1" smtClean="0">
                <a:hlinkClick r:id="rId2"/>
              </a:rPr>
              <a:t>document</a:t>
            </a:r>
            <a:r>
              <a:rPr lang="cs-CZ" altLang="cs-CZ" sz="1200" dirty="0" smtClean="0">
                <a:hlinkClick r:id="rId2"/>
              </a:rPr>
              <a:t>/40/0,3746,</a:t>
            </a:r>
            <a:r>
              <a:rPr lang="cs-CZ" altLang="cs-CZ" sz="1200" dirty="0" err="1" smtClean="0">
                <a:hlinkClick r:id="rId2"/>
              </a:rPr>
              <a:t>en</a:t>
            </a:r>
            <a:r>
              <a:rPr lang="cs-CZ" altLang="cs-CZ" sz="1200" dirty="0" smtClean="0">
                <a:hlinkClick r:id="rId2"/>
              </a:rPr>
              <a:t>_2649_34377_37051368_1_1_1_1,00.html</a:t>
            </a:r>
            <a:endParaRPr lang="cs-CZ" altLang="cs-CZ" sz="1200" dirty="0" smtClean="0"/>
          </a:p>
          <a:p>
            <a:pPr>
              <a:buFont typeface="Wingdings" pitchFamily="2" charset="2"/>
              <a:buNone/>
            </a:pPr>
            <a:endParaRPr lang="cs-CZ" altLang="cs-CZ" sz="2000" dirty="0" smtClean="0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23555EE-EF08-48D2-8078-1AA31E6507B5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21509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539750" y="1628775"/>
          <a:ext cx="8208963" cy="4248146"/>
        </p:xfrm>
        <a:graphic>
          <a:graphicData uri="http://schemas.openxmlformats.org/drawingml/2006/table">
            <a:tbl>
              <a:tblPr/>
              <a:tblGrid>
                <a:gridCol w="718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4F6228"/>
                          </a:solidFill>
                          <a:latin typeface="Calibri"/>
                        </a:rPr>
                        <a:t>Test No. 201: Alga, Growth Inhibition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11 July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Test No. 221: Lemna sp. Growth Inhabition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11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July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202: Daphnia sp. Acute Immobilisation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Test No. 211: Daphnia magna Reproduction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16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Oct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203: Fish, Acute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204: Fish, Prolonged Toxicity Test: 14-Day Study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210: Fish, Early-Life Stage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212: Fish, Short-term Toxicity Test on Embryo and Sac-Fry Stages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Sep 1998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215: Fish, Juvenile Growth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229: Fish Short Term Reproduction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230: 21-day Fish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08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231: Amphibian Metamorphosis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 No. 209: Activated Sludge, Respiration Inhibition Test (Carbon and Ammonium Oxidation)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July 2010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 No. 224: Determination of the Inhibition of the Activity of Anaerobic Bacteria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25 Jan 2007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9080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800" b="0" kern="0" dirty="0">
                <a:solidFill>
                  <a:srgbClr val="4D4D4D"/>
                </a:solidFill>
                <a:latin typeface="+mn-lt"/>
              </a:rPr>
              <a:t>Testy s vodními organismy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cs-CZ" sz="2800" b="0" kern="0" dirty="0">
              <a:solidFill>
                <a:srgbClr val="4D4D4D"/>
              </a:solidFill>
              <a:latin typeface="+mn-lt"/>
            </a:endParaRPr>
          </a:p>
        </p:txBody>
      </p:sp>
      <p:pic>
        <p:nvPicPr>
          <p:cNvPr id="8" name="Picture 2" descr="http://www.fishbase.org/images/species/Darer_m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844824"/>
            <a:ext cx="2051720" cy="1099594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059832" y="62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 smtClean="0">
                <a:hlinkClick r:id="rId6"/>
              </a:rPr>
              <a:t>http://www.</a:t>
            </a:r>
            <a:r>
              <a:rPr lang="cs-CZ" sz="1600" dirty="0" err="1" smtClean="0">
                <a:hlinkClick r:id="rId6"/>
              </a:rPr>
              <a:t>oecd.org</a:t>
            </a:r>
            <a:r>
              <a:rPr lang="cs-CZ" sz="1600" dirty="0" smtClean="0">
                <a:hlinkClick r:id="rId6"/>
              </a:rPr>
              <a:t>/</a:t>
            </a:r>
            <a:r>
              <a:rPr lang="cs-CZ" sz="1600" dirty="0" err="1" smtClean="0">
                <a:hlinkClick r:id="rId6"/>
              </a:rPr>
              <a:t>env</a:t>
            </a:r>
            <a:r>
              <a:rPr lang="cs-CZ" sz="1600" dirty="0" smtClean="0">
                <a:hlinkClick r:id="rId6"/>
              </a:rPr>
              <a:t>/</a:t>
            </a:r>
            <a:r>
              <a:rPr lang="cs-CZ" sz="1600" dirty="0" err="1" smtClean="0">
                <a:hlinkClick r:id="rId6"/>
              </a:rPr>
              <a:t>ehs</a:t>
            </a:r>
            <a:r>
              <a:rPr lang="cs-CZ" sz="1600" dirty="0" smtClean="0">
                <a:hlinkClick r:id="rId6"/>
              </a:rPr>
              <a:t>/</a:t>
            </a:r>
            <a:r>
              <a:rPr lang="cs-CZ" sz="1600" dirty="0" err="1" smtClean="0">
                <a:hlinkClick r:id="rId6"/>
              </a:rPr>
              <a:t>testing</a:t>
            </a:r>
            <a:r>
              <a:rPr lang="cs-CZ" sz="1600" dirty="0" smtClean="0">
                <a:hlinkClick r:id="rId6"/>
              </a:rPr>
              <a:t>/</a:t>
            </a:r>
            <a:r>
              <a:rPr lang="cs-CZ" sz="1600" dirty="0" err="1" smtClean="0">
                <a:hlinkClick r:id="rId6"/>
              </a:rPr>
              <a:t>oecdguidelinesforthetestingofchemicals.htm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9"/>
          <a:stretch>
            <a:fillRect/>
          </a:stretch>
        </p:blipFill>
        <p:spPr bwMode="auto">
          <a:xfrm>
            <a:off x="250825" y="620713"/>
            <a:ext cx="86423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60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11841" r="19400" b="52879"/>
          <a:stretch>
            <a:fillRect/>
          </a:stretch>
        </p:blipFill>
        <p:spPr bwMode="auto">
          <a:xfrm>
            <a:off x="611188" y="404813"/>
            <a:ext cx="630078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11841" r="50900" b="46126"/>
          <a:stretch>
            <a:fillRect/>
          </a:stretch>
        </p:blipFill>
        <p:spPr bwMode="auto">
          <a:xfrm>
            <a:off x="323850" y="3068638"/>
            <a:ext cx="40322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53154" r="50900" b="3922"/>
          <a:stretch>
            <a:fillRect/>
          </a:stretch>
        </p:blipFill>
        <p:spPr bwMode="auto">
          <a:xfrm>
            <a:off x="4643438" y="3068638"/>
            <a:ext cx="403225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3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152400" y="1012825"/>
            <a:ext cx="86106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200" b="1" u="sng">
                <a:solidFill>
                  <a:srgbClr val="00B050"/>
                </a:solidFill>
              </a:rPr>
              <a:t>Toxikologické testy s laboratorními zvířaty</a:t>
            </a:r>
            <a:br>
              <a:rPr lang="cs-CZ" altLang="cs-CZ" sz="2200" b="1" u="sng">
                <a:solidFill>
                  <a:srgbClr val="00B050"/>
                </a:solidFill>
              </a:rPr>
            </a:br>
            <a:r>
              <a:rPr lang="cs-CZ" altLang="cs-CZ" sz="2200" b="1">
                <a:solidFill>
                  <a:srgbClr val="00B050"/>
                </a:solidFill>
              </a:rPr>
              <a:t>		</a:t>
            </a:r>
            <a:r>
              <a:rPr lang="cs-CZ" altLang="cs-CZ" sz="2200">
                <a:solidFill>
                  <a:srgbClr val="00B050"/>
                </a:solidFill>
              </a:rPr>
              <a:t>Myš, Potkan, Křeček, Morče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cs-CZ" sz="2200" u="sng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 u="sng">
                <a:solidFill>
                  <a:schemeClr val="tx1"/>
                </a:solidFill>
              </a:rPr>
              <a:t>uspořádání</a:t>
            </a:r>
            <a:endParaRPr lang="cs-CZ" altLang="cs-CZ" sz="180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1">
                <a:solidFill>
                  <a:srgbClr val="00B050"/>
                </a:solidFill>
              </a:rPr>
              <a:t> spíše humánní toxikologie, </a:t>
            </a:r>
            <a:r>
              <a:rPr lang="cs-CZ" altLang="cs-CZ" sz="1800">
                <a:solidFill>
                  <a:schemeClr val="tx1"/>
                </a:solidFill>
              </a:rPr>
              <a:t>ale může být využito jako model pro přírodní hlodavce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1">
                <a:solidFill>
                  <a:srgbClr val="00B050"/>
                </a:solidFill>
              </a:rPr>
              <a:t> dávkování – injekčně, inhalace, potrava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>
                <a:solidFill>
                  <a:schemeClr val="tx1"/>
                </a:solidFill>
              </a:rPr>
              <a:t> </a:t>
            </a:r>
            <a:r>
              <a:rPr lang="cs-CZ" altLang="cs-CZ" sz="1800" b="1">
                <a:solidFill>
                  <a:srgbClr val="00B050"/>
                </a:solidFill>
              </a:rPr>
              <a:t>délka trvání: nejčastější akutní test – i.p. injekce 24 hod sledování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>
                <a:solidFill>
                  <a:schemeClr val="tx1"/>
                </a:solidFill>
              </a:rPr>
              <a:t> další testy – až 96 hod, dlouhodobé až 3 měsíce</a:t>
            </a:r>
            <a:br>
              <a:rPr lang="cs-CZ" altLang="cs-CZ" sz="1800">
                <a:solidFill>
                  <a:schemeClr val="tx1"/>
                </a:solidFill>
              </a:rPr>
            </a:br>
            <a:r>
              <a:rPr lang="cs-CZ" altLang="cs-CZ" sz="1800">
                <a:solidFill>
                  <a:schemeClr val="tx1"/>
                </a:solidFill>
              </a:rPr>
              <a:t>-  kompletní testy karcinogenity 3 roky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>
                <a:solidFill>
                  <a:schemeClr val="tx1"/>
                </a:solidFill>
              </a:rPr>
              <a:t> řada specifických testů (</a:t>
            </a:r>
            <a:r>
              <a:rPr lang="cs-CZ" altLang="cs-CZ" sz="1800" i="1">
                <a:solidFill>
                  <a:schemeClr val="tx1"/>
                </a:solidFill>
              </a:rPr>
              <a:t>embryotoxicita, teratogenita, imunotoxicita, kožní iritance ...</a:t>
            </a:r>
            <a:r>
              <a:rPr lang="cs-CZ" altLang="cs-CZ" sz="1800">
                <a:solidFill>
                  <a:schemeClr val="tx1"/>
                </a:solidFill>
              </a:rPr>
              <a:t>)</a:t>
            </a:r>
            <a:endParaRPr lang="cs-CZ" altLang="cs-CZ" sz="1800" i="1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i="1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i="1">
              <a:solidFill>
                <a:schemeClr val="tx1"/>
              </a:solidFill>
            </a:endParaRPr>
          </a:p>
        </p:txBody>
      </p:sp>
      <p:pic>
        <p:nvPicPr>
          <p:cNvPr id="139267" name="Picture 3" descr="figure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724400"/>
            <a:ext cx="24114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 descr="figure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00600"/>
            <a:ext cx="218757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Ekotoxikologické biotesty - obratlovci</a:t>
            </a:r>
            <a:endParaRPr lang="cs-CZ" altLang="cs-CZ" sz="240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5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0" t="13406" r="29129" b="59953"/>
          <a:stretch>
            <a:fillRect/>
          </a:stretch>
        </p:blipFill>
        <p:spPr bwMode="auto">
          <a:xfrm>
            <a:off x="0" y="0"/>
            <a:ext cx="6011863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0" t="29840" r="48199" b="11121"/>
          <a:stretch>
            <a:fillRect/>
          </a:stretch>
        </p:blipFill>
        <p:spPr bwMode="auto">
          <a:xfrm>
            <a:off x="4572000" y="2174875"/>
            <a:ext cx="4176713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TextovéPole 7"/>
          <p:cNvSpPr txBox="1">
            <a:spLocks noChangeArrowheads="1"/>
          </p:cNvSpPr>
          <p:nvPr/>
        </p:nvSpPr>
        <p:spPr bwMode="auto">
          <a:xfrm>
            <a:off x="1476375" y="2924175"/>
            <a:ext cx="2813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Experimentální design </a:t>
            </a:r>
            <a:r>
              <a:rPr lang="cs-CZ" altLang="cs-CZ" sz="18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altLang="cs-CZ" sz="18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800" i="1">
                <a:solidFill>
                  <a:schemeClr val="tx1"/>
                </a:solidFill>
                <a:sym typeface="Wingdings" panose="05000000000000000000" pitchFamily="2" charset="2"/>
              </a:rPr>
              <a:t>28 dn</a:t>
            </a:r>
            <a:r>
              <a:rPr lang="cs-CZ" altLang="cs-CZ" sz="1800" i="1">
                <a:solidFill>
                  <a:schemeClr val="tx1"/>
                </a:solidFill>
                <a:sym typeface="Wingdings" panose="05000000000000000000" pitchFamily="2" charset="2"/>
              </a:rPr>
              <a:t>í expozice v potravě</a:t>
            </a:r>
            <a:endParaRPr lang="cs-CZ" altLang="cs-CZ" sz="1800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t="27806" r="16528" b="16756"/>
          <a:stretch>
            <a:fillRect/>
          </a:stretch>
        </p:blipFill>
        <p:spPr bwMode="auto">
          <a:xfrm>
            <a:off x="179388" y="1484313"/>
            <a:ext cx="8785225" cy="44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ovéPole 5"/>
          <p:cNvSpPr txBox="1">
            <a:spLocks noChangeArrowheads="1"/>
          </p:cNvSpPr>
          <p:nvPr/>
        </p:nvSpPr>
        <p:spPr bwMode="auto">
          <a:xfrm>
            <a:off x="900113" y="620713"/>
            <a:ext cx="7169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</a:rPr>
              <a:t>Účinky microcystinu (toxin sinic) – skupiny 10 a 11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	</a:t>
            </a:r>
            <a:r>
              <a:rPr lang="cs-CZ" altLang="cs-CZ" sz="18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cs-CZ" sz="1800">
                <a:solidFill>
                  <a:schemeClr val="tx1"/>
                </a:solidFill>
              </a:rPr>
              <a:t>snížení hemoglobin</a:t>
            </a:r>
            <a:r>
              <a:rPr lang="en-US" altLang="cs-CZ" sz="1800">
                <a:solidFill>
                  <a:schemeClr val="tx1"/>
                </a:solidFill>
              </a:rPr>
              <a:t>u</a:t>
            </a:r>
            <a:r>
              <a:rPr lang="cs-CZ" altLang="cs-CZ" sz="1800">
                <a:solidFill>
                  <a:schemeClr val="tx1"/>
                </a:solidFill>
              </a:rPr>
              <a:t> (A)</a:t>
            </a:r>
            <a:r>
              <a:rPr lang="en-US" altLang="cs-CZ" sz="1800">
                <a:solidFill>
                  <a:schemeClr val="tx1"/>
                </a:solidFill>
              </a:rPr>
              <a:t>, </a:t>
            </a:r>
            <a:r>
              <a:rPr lang="cs-CZ" altLang="cs-CZ" sz="1800">
                <a:solidFill>
                  <a:schemeClr val="tx1"/>
                </a:solidFill>
              </a:rPr>
              <a:t>zvýšená reakce na vakcinu (B)</a:t>
            </a:r>
          </a:p>
        </p:txBody>
      </p:sp>
    </p:spTree>
    <p:extLst>
      <p:ext uri="{BB962C8B-B14F-4D97-AF65-F5344CB8AC3E}">
        <p14:creationId xmlns:p14="http://schemas.microsoft.com/office/powerpoint/2010/main" val="14006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OECD - příklady</a:t>
            </a:r>
            <a:endParaRPr lang="cs-CZ" dirty="0"/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2051720" y="6458743"/>
            <a:ext cx="6615336" cy="39925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1200" dirty="0" smtClean="0">
                <a:hlinkClick r:id="rId2"/>
              </a:rPr>
              <a:t>http://www.</a:t>
            </a:r>
            <a:r>
              <a:rPr lang="cs-CZ" altLang="cs-CZ" sz="1200" dirty="0" err="1" smtClean="0">
                <a:hlinkClick r:id="rId2"/>
              </a:rPr>
              <a:t>oecd.org</a:t>
            </a:r>
            <a:r>
              <a:rPr lang="cs-CZ" altLang="cs-CZ" sz="1200" dirty="0" smtClean="0">
                <a:hlinkClick r:id="rId2"/>
              </a:rPr>
              <a:t>/</a:t>
            </a:r>
            <a:r>
              <a:rPr lang="cs-CZ" altLang="cs-CZ" sz="1200" dirty="0" err="1" smtClean="0">
                <a:hlinkClick r:id="rId2"/>
              </a:rPr>
              <a:t>document</a:t>
            </a:r>
            <a:r>
              <a:rPr lang="cs-CZ" altLang="cs-CZ" sz="1200" dirty="0" smtClean="0">
                <a:hlinkClick r:id="rId2"/>
              </a:rPr>
              <a:t>/40/0,3746,</a:t>
            </a:r>
            <a:r>
              <a:rPr lang="cs-CZ" altLang="cs-CZ" sz="1200" dirty="0" err="1" smtClean="0">
                <a:hlinkClick r:id="rId2"/>
              </a:rPr>
              <a:t>en</a:t>
            </a:r>
            <a:r>
              <a:rPr lang="cs-CZ" altLang="cs-CZ" sz="1200" dirty="0" smtClean="0">
                <a:hlinkClick r:id="rId2"/>
              </a:rPr>
              <a:t>_2649_34377_37051368_1_1_1_1,00.html</a:t>
            </a:r>
            <a:endParaRPr lang="cs-CZ" altLang="cs-CZ" sz="1200" dirty="0" smtClean="0"/>
          </a:p>
          <a:p>
            <a:pPr>
              <a:buFont typeface="Wingdings" pitchFamily="2" charset="2"/>
              <a:buNone/>
            </a:pPr>
            <a:endParaRPr lang="cs-CZ" altLang="cs-CZ" sz="2000" dirty="0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5E187-0AA3-4427-ADDD-8AC4EC922B65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23557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9080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800" b="0" kern="0" dirty="0">
                <a:solidFill>
                  <a:srgbClr val="4D4D4D"/>
                </a:solidFill>
                <a:latin typeface="+mn-lt"/>
              </a:rPr>
              <a:t>Testy s půdními organismy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cs-CZ" sz="2800" b="0" kern="0" dirty="0">
              <a:solidFill>
                <a:srgbClr val="4D4D4D"/>
              </a:solidFill>
              <a:latin typeface="+mn-lt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9750" y="1484313"/>
          <a:ext cx="8208963" cy="2435222"/>
        </p:xfrm>
        <a:graphic>
          <a:graphicData uri="http://schemas.openxmlformats.org/drawingml/2006/table">
            <a:tbl>
              <a:tblPr/>
              <a:tblGrid>
                <a:gridCol w="718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Test No. 208: Terrestrial Plant Test: Seedling Emergence and Seedling Growth Test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Aug 2006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Test No. 227: Terrestrial Plant Test: Vegetative Vigour Test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Aug 2006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207: Earthworm, Acute Toxicity Tests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220: Enchytraeid Reproduction Test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222: Earthworm Reproduction Test (Eisenia fetida/Eisenia andrei)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575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228: Determination of Developmental Toxicity of a Test Chemical to Dipteran Dung Flies(Scathophaga stercoraria L. (Scathophagidae), Musca autumnalis De Geer (Muscidae))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16 Oct 2008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232: Collembolan Reproduction Test in Soil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226: Predatory mite (Hypoaspis (Geolaelaps) aculeifer) reproduction test in soil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16 Oct 2008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 No. 216: Soil Microorganisms: Nitrogen Transformation Test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 No. 217: Soil Microorganisms: Carbon Transformation Test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Picture 2" descr="http://upload.wikimedia.org/wikipedia/commons/thumb/0/0b/Redwiggler1.jpg/240px-Redwiggle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117" y="4090139"/>
            <a:ext cx="1991422" cy="146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www.falw.vu.nl/en/Images/Folsomia%20candida_tcm24-306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6325" y="4991011"/>
            <a:ext cx="1800200" cy="1303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http://www.zuova.cz/sluzby/kontaktni-testy-toxicity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2509" y="4162147"/>
            <a:ext cx="1944216" cy="112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 descr="http://upload.wikimedia.org/wikipedia/commons/0/02/Helix_aspersa-Nl2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6885" y="4018131"/>
            <a:ext cx="1690093" cy="149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0" descr="http://beetlespace.wz.cz/druhy/fotky/Oxythyrea_funesta_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02709" y="5030806"/>
            <a:ext cx="1685595" cy="126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323850" y="1268413"/>
          <a:ext cx="8640763" cy="3059112"/>
        </p:xfrm>
        <a:graphic>
          <a:graphicData uri="http://schemas.openxmlformats.org/drawingml/2006/table">
            <a:tbl>
              <a:tblPr/>
              <a:tblGrid>
                <a:gridCol w="1669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20079:2005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toxic effect of water constituents and waste water on duckweed 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Lemna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minor) -- </a:t>
                      </a:r>
                      <a:r>
                        <a:rPr lang="en-US" sz="14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Duckweed growth inhibition test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336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8692:2004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Freshwater </a:t>
                      </a:r>
                      <a:r>
                        <a:rPr lang="en-US" sz="14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algal growth inhibition test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with unicellular green algae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16191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 Determination of the toxic effect of sediment and soil on the growth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behaviour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of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Myriophyllum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aquaticum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4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Myriophyllum</a:t>
                      </a:r>
                      <a:r>
                        <a:rPr lang="en-US" sz="14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test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10253:2006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Marine algal growth inhibition test with Skeletonema costatum and Phaeodactylum tricornutum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10710:2010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Growth inhibition test with the marine and brackish water macroalga Ceramium tenuicorne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14442:2006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algal growth inhibition tests with poorly soluble materials, volatile compounds, metals and waste water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13308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Toxicity test based on reproduction inhibition of the green macroalga Ulva pertusa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336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ISO/TR 11044:2008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Scientific and technical aspects of batch algae growth inhibition tests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Standardy biotestů - ISO</a:t>
            </a:r>
          </a:p>
        </p:txBody>
      </p:sp>
      <p:pic>
        <p:nvPicPr>
          <p:cNvPr id="27652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0"/>
            <a:ext cx="1924050" cy="552450"/>
          </a:xfrm>
          <a:noFill/>
        </p:spPr>
      </p:pic>
      <p:sp>
        <p:nvSpPr>
          <p:cNvPr id="27650" name="Zástupný symbol pro číslo snímku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AE3460E-21D0-4BEE-BA27-91EDA4CB22E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6921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Vodní rostliny</a:t>
            </a:r>
          </a:p>
        </p:txBody>
      </p:sp>
      <p:pic>
        <p:nvPicPr>
          <p:cNvPr id="8" name="Picture 2" descr="http://www.clean-flo.com/wp-content/uploads/pic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499" y="4595714"/>
            <a:ext cx="1544960" cy="154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www.microscopy-uk.org.uk/mag/imgoct05/Scenedesmus-quadricau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0715" y="5099770"/>
            <a:ext cx="1656184" cy="12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http://www.algaebase.org/_mediafiles/algaebase/5B7BE95A076ca2C19Dsxv2CAFF8E/k857fWdJXeJ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7179" y="4883746"/>
            <a:ext cx="1595884" cy="126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 descr="http://rostlinna-akvaria.cz/eshop/obrazky/366-Myriophyllum-matogrossen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0955" y="4811738"/>
            <a:ext cx="1490753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59672"/>
              </p:ext>
            </p:extLst>
          </p:nvPr>
        </p:nvGraphicFramePr>
        <p:xfrm>
          <a:off x="179388" y="981075"/>
          <a:ext cx="8785225" cy="4144301"/>
        </p:xfrm>
        <a:graphic>
          <a:graphicData uri="http://schemas.openxmlformats.org/drawingml/2006/table">
            <a:tbl>
              <a:tblPr/>
              <a:tblGrid>
                <a:gridCol w="1008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66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6341:1996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inhibition of the mobility of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Daphnia magna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Straus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--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Acute toxicity test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6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10706:2000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long term toxicity of substances to Daphnia magna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Straus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14380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acute toxicity to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Thamnocephalus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platyurus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Anostraca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16303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toxicity of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fresh water sediments using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Hyalella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azteca</a:t>
                      </a:r>
                      <a:endParaRPr lang="en-US" sz="1100" b="1" i="0" u="sng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10872:2010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toxic effect of sediment and soil samples on growth, fertility and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reproduction of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Caenorhabditis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elegans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Nematoda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16712:2005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acute toxicity of marine or estuarine sediment to amphipods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20665:2008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chronic toxicity to Ceriodaphnia dubia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54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20666:2008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chronic toxicity to Brachionus calyciflorus in 48 h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27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14669:1999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acute lethal toxicity to marine copepods (Copepoda, Crustacea)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57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14371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freshwater-sediment subchronic toxicity to Heterocypris incongruens (Crustacea, Ostracoda)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40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16665:2005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quantitative sampling and sample processing of marine soft-bottom macrofauna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5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7828:1985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Methods of biological sampling -- Guidance on handnet sampling of aquatic benthic macro-invertebrates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890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8265:1988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Design and use of quantitative samplers for benthic macro-invertebrates on stony substrata in shallow freshwaters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8689-1:2000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1: Guidance on the interpretation of biological quality data from surveys of benthic macroinvertebrates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8689-2:2000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2: Guidance on the presentation of biological quality data from surveys of benthic macroinvertebrates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9391:1993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Sampling in deep waters for macro-invertebrates -- Guidance on the use of colonization, qualitative and quantitative samplers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62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10870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the selection of sampling methods and devices for benthic macroinvertebrates in fresh 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ISO/WD 16778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Calanoid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copepod development test with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Acartia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tonsa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Standardy biotestů - ISO</a:t>
            </a:r>
          </a:p>
        </p:txBody>
      </p:sp>
      <p:pic>
        <p:nvPicPr>
          <p:cNvPr id="28676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0"/>
            <a:ext cx="1924050" cy="552450"/>
          </a:xfrm>
          <a:noFill/>
        </p:spPr>
      </p:pic>
      <p:sp>
        <p:nvSpPr>
          <p:cNvPr id="28674" name="Zástupný symbol pro číslo snímku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B133084-D8EB-4480-83A0-77CB414A229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6921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Vodní bezobratlí</a:t>
            </a:r>
          </a:p>
        </p:txBody>
      </p:sp>
      <p:pic>
        <p:nvPicPr>
          <p:cNvPr id="9" name="Picture 2" descr="http://pcwww.liv.ac.uk/~stewp123/Daphnia%20magna.jpg"/>
          <p:cNvPicPr>
            <a:picLocks noChangeAspect="1" noChangeArrowheads="1"/>
          </p:cNvPicPr>
          <p:nvPr/>
        </p:nvPicPr>
        <p:blipFill>
          <a:blip r:embed="rId3" cstate="print"/>
          <a:srcRect r="12871"/>
          <a:stretch>
            <a:fillRect/>
          </a:stretch>
        </p:blipFill>
        <p:spPr bwMode="auto">
          <a:xfrm>
            <a:off x="-1" y="5461089"/>
            <a:ext cx="1622811" cy="1396911"/>
          </a:xfrm>
          <a:prstGeom prst="rect">
            <a:avLst/>
          </a:prstGeom>
          <a:noFill/>
        </p:spPr>
      </p:pic>
      <p:pic>
        <p:nvPicPr>
          <p:cNvPr id="10" name="Picture 4" descr="http://84.244.151.141/~persoone/images/slider/Thamnocephalus_platyurus.jpg"/>
          <p:cNvPicPr>
            <a:picLocks noChangeAspect="1" noChangeArrowheads="1"/>
          </p:cNvPicPr>
          <p:nvPr/>
        </p:nvPicPr>
        <p:blipFill>
          <a:blip r:embed="rId4" cstate="print"/>
          <a:srcRect t="9144" b="13508"/>
          <a:stretch>
            <a:fillRect/>
          </a:stretch>
        </p:blipFill>
        <p:spPr bwMode="auto">
          <a:xfrm>
            <a:off x="1619671" y="5466582"/>
            <a:ext cx="1298655" cy="1391417"/>
          </a:xfrm>
          <a:prstGeom prst="rect">
            <a:avLst/>
          </a:prstGeom>
          <a:noFill/>
        </p:spPr>
      </p:pic>
      <p:pic>
        <p:nvPicPr>
          <p:cNvPr id="11" name="Picture 6" descr="http://www.fcps.edu/islandcreekes/ecology/Arthropods/Scud/Hyaellallam1.jpg"/>
          <p:cNvPicPr>
            <a:picLocks noChangeAspect="1" noChangeArrowheads="1"/>
          </p:cNvPicPr>
          <p:nvPr/>
        </p:nvPicPr>
        <p:blipFill>
          <a:blip r:embed="rId5" cstate="print"/>
          <a:srcRect b="8381"/>
          <a:stretch>
            <a:fillRect/>
          </a:stretch>
        </p:blipFill>
        <p:spPr bwMode="auto">
          <a:xfrm>
            <a:off x="2915816" y="5463607"/>
            <a:ext cx="2225728" cy="1394394"/>
          </a:xfrm>
          <a:prstGeom prst="rect">
            <a:avLst/>
          </a:prstGeom>
          <a:noFill/>
        </p:spPr>
      </p:pic>
      <p:pic>
        <p:nvPicPr>
          <p:cNvPr id="12" name="Picture 8" descr="http://caramelosblog.es/wp-content/gallery/fauna/caenorhabditis_elegans_worm.jpg"/>
          <p:cNvPicPr>
            <a:picLocks noChangeAspect="1" noChangeArrowheads="1"/>
          </p:cNvPicPr>
          <p:nvPr/>
        </p:nvPicPr>
        <p:blipFill>
          <a:blip r:embed="rId6" cstate="print"/>
          <a:srcRect r="12313"/>
          <a:stretch>
            <a:fillRect/>
          </a:stretch>
        </p:blipFill>
        <p:spPr bwMode="auto">
          <a:xfrm>
            <a:off x="5082551" y="5463153"/>
            <a:ext cx="1635164" cy="1394846"/>
          </a:xfrm>
          <a:prstGeom prst="rect">
            <a:avLst/>
          </a:prstGeom>
          <a:noFill/>
        </p:spPr>
      </p:pic>
      <p:pic>
        <p:nvPicPr>
          <p:cNvPr id="13" name="Picture 10" descr="http://cfb.unh.edu/CFBKey/html/Organisms/PRotifera/GBrachionus/brachionus_calyciflorus/brachionuscalyciflorus1large.jpg"/>
          <p:cNvPicPr>
            <a:picLocks noChangeAspect="1" noChangeArrowheads="1"/>
          </p:cNvPicPr>
          <p:nvPr/>
        </p:nvPicPr>
        <p:blipFill>
          <a:blip r:embed="rId7" cstate="print"/>
          <a:srcRect t="4850" b="7855"/>
          <a:stretch>
            <a:fillRect/>
          </a:stretch>
        </p:blipFill>
        <p:spPr bwMode="auto">
          <a:xfrm>
            <a:off x="6738735" y="5458793"/>
            <a:ext cx="1602846" cy="1399206"/>
          </a:xfrm>
          <a:prstGeom prst="rect">
            <a:avLst/>
          </a:prstGeom>
          <a:noFill/>
        </p:spPr>
      </p:pic>
      <p:pic>
        <p:nvPicPr>
          <p:cNvPr id="14" name="Picture 12" descr="http://www.dr-ralf-wagner.de/Bilder/Heterocypris_incongruens-50x_17.jpg"/>
          <p:cNvPicPr>
            <a:picLocks noChangeAspect="1" noChangeArrowheads="1"/>
          </p:cNvPicPr>
          <p:nvPr/>
        </p:nvPicPr>
        <p:blipFill>
          <a:blip r:embed="rId8" cstate="print"/>
          <a:srcRect t="8435" b="13614"/>
          <a:stretch>
            <a:fillRect/>
          </a:stretch>
        </p:blipFill>
        <p:spPr bwMode="auto">
          <a:xfrm rot="5400000">
            <a:off x="8031224" y="5745224"/>
            <a:ext cx="1404462" cy="821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Standardy biotestů - ISO</a:t>
            </a:r>
          </a:p>
        </p:txBody>
      </p:sp>
      <p:pic>
        <p:nvPicPr>
          <p:cNvPr id="31748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0"/>
            <a:ext cx="1924050" cy="552450"/>
          </a:xfrm>
          <a:noFill/>
        </p:spPr>
      </p:pic>
      <p:sp>
        <p:nvSpPr>
          <p:cNvPr id="31746" name="Zástupný symbol pro číslo snímku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2B11D82-1D1C-4547-8190-F3AF356BEB3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6921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Suchozemské rostliny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39750" y="1412875"/>
          <a:ext cx="8280400" cy="1504040"/>
        </p:xfrm>
        <a:graphic>
          <a:graphicData uri="http://schemas.openxmlformats.org/drawingml/2006/table">
            <a:tbl>
              <a:tblPr/>
              <a:tblGrid>
                <a:gridCol w="1471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8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791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11269-1:1993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the effects of pollutants on soil flora -- Part 1: Method for the measurement of inhibition of root growth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791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11269-2:2005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the effects of pollutants on soil flora -- Part 2: Effects of chemicals on the emergence and growth of higher plants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791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17126:2005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the effects of pollutants on soil flora -- Screening test for emergence of lettuce seedlings (Lactuca sativa L.)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995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22030:2005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Biological methods -- Chronic toxicity in higher plants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995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29200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Assessment of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genotoxic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effects on higher plants -- Micronucleus test on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Vicia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faba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2" descr="http://media-2.web.britannica.com/eb-media/69/10269-004-EEF044D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33147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upload.wikimedia.org/wikipedia/commons/thumb/e/e1/Illustration_Vicia_faba1.jpg/240px-Illustration_Vicia_fab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209924"/>
            <a:ext cx="2286000" cy="364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http://lh3.google.com/luirig/R5yaRJTetsI/AAAAAAAAOL8/WO5-p8bmIQE/s800/sinapis_alba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140968"/>
            <a:ext cx="2609232" cy="371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Standardy biotestů - ČSN</a:t>
            </a:r>
          </a:p>
        </p:txBody>
      </p:sp>
      <p:sp>
        <p:nvSpPr>
          <p:cNvPr id="33794" name="Zástupný symbol pro číslo snímku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D3FBB51-3253-4A51-B205-C24B3AAD5BF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6921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Voda</a:t>
            </a:r>
          </a:p>
        </p:txBody>
      </p:sp>
      <p:pic>
        <p:nvPicPr>
          <p:cNvPr id="33797" name="Picture 21" descr="UNMZ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0"/>
            <a:ext cx="12382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Tabulka 28"/>
          <p:cNvGraphicFramePr>
            <a:graphicFrameLocks noGrp="1"/>
          </p:cNvGraphicFramePr>
          <p:nvPr/>
        </p:nvGraphicFramePr>
        <p:xfrm>
          <a:off x="323850" y="1196975"/>
          <a:ext cx="8569325" cy="4094167"/>
        </p:xfrm>
        <a:graphic>
          <a:graphicData uri="http://schemas.openxmlformats.org/drawingml/2006/table">
            <a:tbl>
              <a:tblPr/>
              <a:tblGrid>
                <a:gridCol w="1415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4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10253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růstu mořských řas Skeletonema costatum a Phaeodactylum tricornutum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2: Metoda se sušenými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15088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odpadních vod pro jikry dania pruhovaného (Danio rerio)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20079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toxických účinků složek vody a odpadní vody na okřehek (Lemna minor) - Zkouška inhibice růstu okřehku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8692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růstu sladkovodních zelených řas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20665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Ceriodaphnia dubia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Brachionus calyciflorus během 48 h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10706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látek pro Daphnia magna Straus (Cladocera, Crustacea)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12890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toxicity pro embryonální a larvální stadia sladkovodních ryb - Semistatická metoda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9509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toxicity pro hodnocení inhibice nitrifikace mikroorganismy aktivovaného kalu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8192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spotřeby kyslíku aktivovaným kalem při oxidaci uhlíkatých látek a amoniakálního dusíku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16712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mořských sedimentů nebo sedimentů estuárií pro obojživelníky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Obecné vlastnosti biotestů</a:t>
            </a:r>
            <a:endParaRPr lang="cs-CZ" dirty="0"/>
          </a:p>
        </p:txBody>
      </p:sp>
      <p:sp>
        <p:nvSpPr>
          <p:cNvPr id="110595" name="Zástupný symbol pro číslo snímku 1"/>
          <p:cNvSpPr>
            <a:spLocks noGrp="1"/>
          </p:cNvSpPr>
          <p:nvPr>
            <p:ph type="sldNum" sz="quarter" idx="4294967295"/>
          </p:nvPr>
        </p:nvSpPr>
        <p:spPr>
          <a:xfrm>
            <a:off x="8605838" y="6497638"/>
            <a:ext cx="538162" cy="36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6804C7B-EC26-49F4-A5C0-2484B440CD3A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Co je to biotest ?</a:t>
            </a:r>
            <a:endParaRPr lang="cs-CZ" dirty="0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200" b="1" dirty="0" smtClean="0">
                <a:solidFill>
                  <a:srgbClr val="FF0000"/>
                </a:solidFill>
              </a:rPr>
              <a:t>Nástroj</a:t>
            </a:r>
            <a:r>
              <a:rPr lang="cs-CZ" altLang="cs-CZ" sz="2200" dirty="0" smtClean="0"/>
              <a:t> (metoda, postup …), kdy živý </a:t>
            </a:r>
            <a:r>
              <a:rPr lang="cs-CZ" altLang="cs-CZ" sz="2200" b="1" dirty="0" smtClean="0">
                <a:solidFill>
                  <a:srgbClr val="FF0000"/>
                </a:solidFill>
              </a:rPr>
              <a:t>organismus</a:t>
            </a:r>
            <a:r>
              <a:rPr lang="cs-CZ" altLang="cs-CZ" sz="2200" dirty="0" smtClean="0"/>
              <a:t> (tkáň, populace, systém …) je vystaven (= exponován), ve víceméně kontrolovaných standardních podmínkách působení sledovaných </a:t>
            </a:r>
            <a:r>
              <a:rPr lang="cs-CZ" altLang="cs-CZ" sz="2200" b="1" dirty="0" smtClean="0">
                <a:solidFill>
                  <a:srgbClr val="FF0000"/>
                </a:solidFill>
              </a:rPr>
              <a:t>stresových faktorů </a:t>
            </a:r>
            <a:r>
              <a:rPr lang="cs-CZ" altLang="cs-CZ" sz="2200" dirty="0" smtClean="0"/>
              <a:t>(chemické látce) a sleduje se účinek či jev</a:t>
            </a:r>
          </a:p>
          <a:p>
            <a:endParaRPr lang="cs-CZ" altLang="cs-CZ" sz="2200" dirty="0" smtClean="0"/>
          </a:p>
          <a:p>
            <a:r>
              <a:rPr lang="cs-CZ" altLang="cs-CZ" sz="2200" dirty="0" smtClean="0"/>
              <a:t>První </a:t>
            </a:r>
            <a:r>
              <a:rPr lang="cs-CZ" altLang="cs-CZ" sz="2200" dirty="0" err="1" smtClean="0"/>
              <a:t>biotesty</a:t>
            </a:r>
            <a:r>
              <a:rPr lang="cs-CZ" altLang="cs-CZ" sz="2200" dirty="0" smtClean="0"/>
              <a:t> – „ochutnávači“ faraonů</a:t>
            </a:r>
          </a:p>
          <a:p>
            <a:r>
              <a:rPr lang="cs-CZ" altLang="cs-CZ" sz="2200" dirty="0" smtClean="0"/>
              <a:t>Dnes téměř na všech typech organismů</a:t>
            </a:r>
          </a:p>
          <a:p>
            <a:endParaRPr lang="cs-CZ" altLang="cs-CZ" sz="2200" dirty="0" smtClean="0"/>
          </a:p>
          <a:p>
            <a:r>
              <a:rPr lang="cs-CZ" altLang="cs-CZ" sz="2200" dirty="0" smtClean="0"/>
              <a:t>Test toxicity – sleduje se toxický účinek</a:t>
            </a:r>
          </a:p>
          <a:p>
            <a:r>
              <a:rPr lang="cs-CZ" altLang="cs-CZ" sz="2200" dirty="0" smtClean="0"/>
              <a:t>Test </a:t>
            </a:r>
            <a:r>
              <a:rPr lang="cs-CZ" altLang="cs-CZ" sz="2200" dirty="0" err="1" smtClean="0"/>
              <a:t>bioakumulace</a:t>
            </a:r>
            <a:r>
              <a:rPr lang="cs-CZ" altLang="cs-CZ" sz="2200" dirty="0" smtClean="0"/>
              <a:t> – sleduje se jev</a:t>
            </a:r>
          </a:p>
          <a:p>
            <a:r>
              <a:rPr lang="cs-CZ" altLang="cs-CZ" sz="2200" dirty="0" err="1" smtClean="0"/>
              <a:t>EKOtoxikologický</a:t>
            </a:r>
            <a:r>
              <a:rPr lang="cs-CZ" altLang="cs-CZ" sz="2200" dirty="0" smtClean="0"/>
              <a:t> (bio)test = vyhodnocuje </a:t>
            </a:r>
            <a:r>
              <a:rPr lang="cs-CZ" altLang="cs-CZ" sz="2200" dirty="0" err="1" smtClean="0"/>
              <a:t>EKOtoxicitu</a:t>
            </a:r>
            <a:endParaRPr lang="cs-CZ" altLang="cs-CZ" sz="2200" dirty="0" smtClean="0"/>
          </a:p>
          <a:p>
            <a:endParaRPr lang="cs-CZ" altLang="cs-CZ" sz="2200" dirty="0" smtClean="0"/>
          </a:p>
          <a:p>
            <a:endParaRPr lang="cs-CZ" altLang="cs-CZ" sz="2200" dirty="0" smtClean="0"/>
          </a:p>
        </p:txBody>
      </p:sp>
      <p:sp>
        <p:nvSpPr>
          <p:cNvPr id="819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17C0EEB-9864-4600-BF37-444575C6B3A5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Optimální vlastnosti </a:t>
            </a:r>
            <a:r>
              <a:rPr lang="cs-CZ" dirty="0" err="1" smtClean="0"/>
              <a:t>biotestu</a:t>
            </a:r>
            <a:endParaRPr lang="cs-CZ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08050"/>
            <a:ext cx="8229600" cy="4678363"/>
          </a:xfrm>
        </p:spPr>
        <p:txBody>
          <a:bodyPr/>
          <a:lstStyle/>
          <a:p>
            <a:r>
              <a:rPr lang="cs-CZ" altLang="cs-CZ" smtClean="0"/>
              <a:t>standardizovatelnost, opakovatelnost, variabilita</a:t>
            </a:r>
          </a:p>
          <a:p>
            <a:r>
              <a:rPr lang="cs-CZ" altLang="cs-CZ" smtClean="0"/>
              <a:t>praktická proveditelnost, cena, rychlost</a:t>
            </a:r>
          </a:p>
          <a:p>
            <a:r>
              <a:rPr lang="cs-CZ" altLang="cs-CZ" smtClean="0"/>
              <a:t>citlivost</a:t>
            </a:r>
          </a:p>
          <a:p>
            <a:r>
              <a:rPr lang="cs-CZ" altLang="cs-CZ" smtClean="0"/>
              <a:t>vypovídací hodnota, použitelnost pro ochranu ŽP</a:t>
            </a:r>
          </a:p>
          <a:p>
            <a:r>
              <a:rPr lang="cs-CZ" altLang="cs-CZ" smtClean="0"/>
              <a:t>ekologická relevance:</a:t>
            </a:r>
          </a:p>
          <a:p>
            <a:pPr lvl="1"/>
            <a:r>
              <a:rPr lang="cs-CZ" altLang="cs-CZ" smtClean="0"/>
              <a:t>expoziční cesta</a:t>
            </a:r>
          </a:p>
          <a:p>
            <a:pPr lvl="1"/>
            <a:r>
              <a:rPr lang="cs-CZ" altLang="cs-CZ" smtClean="0"/>
              <a:t>přirozený výskyt použitého druhu, zastává funkci v ekosystému</a:t>
            </a:r>
          </a:p>
          <a:p>
            <a:pPr lvl="1"/>
            <a:r>
              <a:rPr lang="cs-CZ" altLang="cs-CZ" smtClean="0"/>
              <a:t>sledované odpovědi indikovat stav a funkci organismu </a:t>
            </a:r>
          </a:p>
          <a:p>
            <a:pPr lvl="1"/>
            <a:r>
              <a:rPr lang="cs-CZ" altLang="cs-CZ" smtClean="0"/>
              <a:t>životní stádium použitého organismu, celý cyklus</a:t>
            </a:r>
          </a:p>
          <a:p>
            <a:pPr lvl="1"/>
            <a:r>
              <a:rPr lang="cs-CZ" altLang="cs-CZ" smtClean="0"/>
              <a:t>životní strategie organismu</a:t>
            </a:r>
          </a:p>
          <a:p>
            <a:pPr lvl="1"/>
            <a:r>
              <a:rPr lang="cs-CZ" altLang="cs-CZ" smtClean="0"/>
              <a:t>životní forma</a:t>
            </a:r>
          </a:p>
          <a:p>
            <a:pPr lvl="1"/>
            <a:r>
              <a:rPr lang="cs-CZ" altLang="cs-CZ" smtClean="0"/>
              <a:t>ekologické nároky daného organismu vs podmínky testu</a:t>
            </a:r>
          </a:p>
          <a:p>
            <a:endParaRPr lang="cs-CZ" altLang="cs-CZ" smtClean="0"/>
          </a:p>
          <a:p>
            <a:pPr lvl="1">
              <a:buFont typeface="Wingdings" pitchFamily="2" charset="2"/>
              <a:buNone/>
            </a:pPr>
            <a:endParaRPr lang="cs-CZ" altLang="cs-CZ" smtClean="0"/>
          </a:p>
        </p:txBody>
      </p:sp>
      <p:sp>
        <p:nvSpPr>
          <p:cNvPr id="11162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46B7E74-F631-46A8-B065-3302BE6D1DA5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Design a vlastnosti </a:t>
            </a:r>
            <a:r>
              <a:rPr lang="cs-CZ" dirty="0" err="1" smtClean="0"/>
              <a:t>biotestu</a:t>
            </a:r>
            <a:endParaRPr lang="cs-CZ" dirty="0"/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Biotest má určité parametry, charakteristiky, standardní podmínky</a:t>
            </a:r>
          </a:p>
          <a:p>
            <a:r>
              <a:rPr lang="cs-CZ" altLang="cs-CZ" smtClean="0"/>
              <a:t>Na druhou stranu má určité nejistoty, zdroje variability</a:t>
            </a:r>
          </a:p>
          <a:p>
            <a:endParaRPr lang="cs-CZ" altLang="cs-CZ" smtClean="0"/>
          </a:p>
          <a:p>
            <a:r>
              <a:rPr lang="cs-CZ" altLang="cs-CZ" smtClean="0"/>
              <a:t>Základní parametry biotestů:</a:t>
            </a:r>
          </a:p>
          <a:p>
            <a:pPr lvl="1"/>
            <a:r>
              <a:rPr lang="cs-CZ" altLang="cs-CZ" smtClean="0"/>
              <a:t>Komplexnost biologického systému</a:t>
            </a:r>
          </a:p>
          <a:p>
            <a:pPr lvl="1"/>
            <a:r>
              <a:rPr lang="cs-CZ" altLang="cs-CZ" smtClean="0"/>
              <a:t>Doba expozice</a:t>
            </a:r>
          </a:p>
          <a:p>
            <a:pPr lvl="1"/>
            <a:r>
              <a:rPr lang="cs-CZ" altLang="cs-CZ" smtClean="0"/>
              <a:t>Uspořádání expozice</a:t>
            </a:r>
          </a:p>
          <a:p>
            <a:pPr lvl="1"/>
            <a:r>
              <a:rPr lang="cs-CZ" altLang="cs-CZ" smtClean="0"/>
              <a:t>Expoziční scénář</a:t>
            </a:r>
          </a:p>
          <a:p>
            <a:pPr lvl="1"/>
            <a:r>
              <a:rPr lang="cs-CZ" altLang="cs-CZ" smtClean="0"/>
              <a:t>Biologický systém – organismus, druh</a:t>
            </a:r>
          </a:p>
          <a:p>
            <a:pPr lvl="1"/>
            <a:r>
              <a:rPr lang="cs-CZ" altLang="cs-CZ" smtClean="0"/>
              <a:t>Další specifika biologického systému</a:t>
            </a:r>
          </a:p>
          <a:p>
            <a:pPr lvl="1"/>
            <a:r>
              <a:rPr lang="cs-CZ" altLang="cs-CZ" smtClean="0"/>
              <a:t>Hodnocený parametr, endpoint</a:t>
            </a:r>
          </a:p>
          <a:p>
            <a:pPr lvl="1"/>
            <a:r>
              <a:rPr lang="cs-CZ" altLang="cs-CZ" smtClean="0"/>
              <a:t>Další abiotické faktory v experimentu</a:t>
            </a:r>
          </a:p>
          <a:p>
            <a:pPr lvl="1"/>
            <a:endParaRPr lang="cs-CZ" altLang="cs-CZ" smtClean="0"/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46EF53F-CCA6-4929-8A93-1B27346D9B4B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5" name="Picture 4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52936"/>
            <a:ext cx="21351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Akvatické testy - expozice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cs-CZ" b="1" dirty="0" smtClean="0"/>
              <a:t>Rozdělení dle uspořádání expozice</a:t>
            </a:r>
          </a:p>
          <a:p>
            <a:pPr>
              <a:defRPr/>
            </a:pPr>
            <a:r>
              <a:rPr lang="cs-CZ" dirty="0" smtClean="0"/>
              <a:t>statické (bez výměny roztoků -  možné změny koncentrací, kyslíku)</a:t>
            </a:r>
          </a:p>
          <a:p>
            <a:pPr>
              <a:defRPr/>
            </a:pPr>
            <a:r>
              <a:rPr lang="cs-CZ" dirty="0" smtClean="0"/>
              <a:t>statické s obměnou média (výměna v definovaných časech, á 24 h)</a:t>
            </a:r>
          </a:p>
          <a:p>
            <a:pPr>
              <a:defRPr/>
            </a:pPr>
            <a:r>
              <a:rPr lang="cs-CZ" dirty="0" smtClean="0"/>
              <a:t>recirkulační (recirkulace média, technicky náročnější ...)</a:t>
            </a:r>
          </a:p>
          <a:p>
            <a:pPr>
              <a:defRPr/>
            </a:pPr>
            <a:r>
              <a:rPr lang="cs-CZ" dirty="0" smtClean="0"/>
              <a:t>průtočné (kontinuální udržování koncentrací, technicky náročné ...)</a:t>
            </a:r>
          </a:p>
          <a:p>
            <a:pPr>
              <a:defRPr/>
            </a:pPr>
            <a:endParaRPr lang="cs-CZ" dirty="0" smtClean="0"/>
          </a:p>
          <a:p>
            <a:pPr marL="1588" indent="19050">
              <a:buFont typeface="Wingdings" pitchFamily="2" charset="2"/>
              <a:buNone/>
              <a:defRPr/>
            </a:pPr>
            <a:r>
              <a:rPr lang="cs-CZ" dirty="0" smtClean="0"/>
              <a:t>Obvykle expozice celých organismů (příjem povrchem těla, dýchacím aparátem, potravou) méně často: jednorázové injekce (ryby, vstup a dávka nejsou ovlivněny prostředím)</a:t>
            </a:r>
          </a:p>
          <a:p>
            <a:pPr>
              <a:buFont typeface="Wingdings" pitchFamily="2" charset="2"/>
              <a:buNone/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</p:txBody>
      </p:sp>
      <p:sp>
        <p:nvSpPr>
          <p:cNvPr id="11366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9B24306-0FEB-4EE7-B3DE-B500E74D014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Půdní testy - expozice</a:t>
            </a:r>
            <a:endParaRPr lang="cs-CZ" dirty="0"/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půda, sedimenty – bakterie, bezobratlí – kontakt celým povrchem (testy přímého kontaktu - </a:t>
            </a:r>
            <a:r>
              <a:rPr lang="cs-CZ" altLang="cs-CZ" b="1" smtClean="0"/>
              <a:t>solid phase tests</a:t>
            </a:r>
            <a:r>
              <a:rPr lang="cs-CZ" altLang="cs-CZ" smtClean="0"/>
              <a:t>)</a:t>
            </a:r>
          </a:p>
          <a:p>
            <a:pPr lvl="1"/>
            <a:r>
              <a:rPr lang="cs-CZ" altLang="cs-CZ" smtClean="0"/>
              <a:t>Reálná půda/sediment</a:t>
            </a:r>
          </a:p>
          <a:p>
            <a:pPr lvl="1"/>
            <a:r>
              <a:rPr lang="cs-CZ" altLang="cs-CZ" smtClean="0"/>
              <a:t>Artificiální půda/sediment</a:t>
            </a:r>
          </a:p>
          <a:p>
            <a:r>
              <a:rPr lang="cs-CZ" altLang="cs-CZ" smtClean="0"/>
              <a:t>rostliny – kořeny - kontakt s pevným nebo kapalným médiem, expozice plynným polutantům ze vzduchu </a:t>
            </a:r>
          </a:p>
          <a:p>
            <a:r>
              <a:rPr lang="cs-CZ" altLang="cs-CZ" smtClean="0"/>
              <a:t>terestričtí živočichové - specifické expoziční scénáře:</a:t>
            </a:r>
          </a:p>
          <a:p>
            <a:pPr lvl="1"/>
            <a:r>
              <a:rPr lang="cs-CZ" altLang="cs-CZ" smtClean="0"/>
              <a:t>injekce ("klasická" toxikologie – obratlovci – laboratorní hlodavci, ptáci), i.p. / i.m. / i.v. / s.c.</a:t>
            </a:r>
          </a:p>
          <a:p>
            <a:pPr lvl="1"/>
            <a:r>
              <a:rPr lang="cs-CZ" altLang="cs-CZ" smtClean="0"/>
              <a:t>potrava – dávkování v potravě, aplikace gaváží (trubice přímo do žaludku)</a:t>
            </a:r>
          </a:p>
          <a:p>
            <a:pPr lvl="1"/>
            <a:r>
              <a:rPr lang="cs-CZ" altLang="cs-CZ" smtClean="0"/>
              <a:t>respirace – kontaminace vzduchu – uzavřené nádoby/cely, inhalace</a:t>
            </a:r>
          </a:p>
          <a:p>
            <a:r>
              <a:rPr lang="cs-CZ" altLang="cs-CZ" smtClean="0"/>
              <a:t>často lze reálně předpokládat několik expozičních cest současně</a:t>
            </a:r>
          </a:p>
          <a:p>
            <a:endParaRPr lang="cs-CZ" altLang="cs-CZ" smtClean="0"/>
          </a:p>
        </p:txBody>
      </p:sp>
      <p:sp>
        <p:nvSpPr>
          <p:cNvPr id="11469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750AC3-BB2B-4923-AAFA-64810D2583D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23D6BE8-5563-4198-9ECA-89CE4DE9BC4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Expozice v pevné matrici</a:t>
            </a:r>
          </a:p>
        </p:txBody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497887" cy="6021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 smtClean="0"/>
              <a:t>Velké odlišnosti od akvatických testů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 smtClean="0"/>
              <a:t>Pevné matrice jsou dosti </a:t>
            </a:r>
            <a:r>
              <a:rPr lang="cs-CZ" altLang="cs-CZ" sz="2000" b="1" smtClean="0">
                <a:solidFill>
                  <a:srgbClr val="993300"/>
                </a:solidFill>
              </a:rPr>
              <a:t>heterogenní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 smtClean="0"/>
              <a:t>Obsahuje vždy všechny tři fáze </a:t>
            </a:r>
            <a:r>
              <a:rPr lang="cs-CZ" altLang="cs-CZ" sz="2000" b="1" smtClean="0">
                <a:solidFill>
                  <a:srgbClr val="993300"/>
                </a:solidFill>
              </a:rPr>
              <a:t>PEVNOU</a:t>
            </a:r>
            <a:r>
              <a:rPr lang="cs-CZ" altLang="cs-CZ" sz="2000" smtClean="0"/>
              <a:t>, KAPALNOU (pórová voda) a PLYN (vzduch)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 smtClean="0"/>
              <a:t>Přítomnost pevné fáze zejména má významný vliv na </a:t>
            </a:r>
            <a:r>
              <a:rPr lang="cs-CZ" altLang="cs-CZ" sz="2000" b="1" smtClean="0">
                <a:solidFill>
                  <a:srgbClr val="993300"/>
                </a:solidFill>
              </a:rPr>
              <a:t>OSUD a CHOVÁNÍ</a:t>
            </a:r>
            <a:r>
              <a:rPr lang="cs-CZ" altLang="cs-CZ" sz="2000" smtClean="0"/>
              <a:t> chemické látky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 smtClean="0"/>
              <a:t>V závislosti na vlastnostech látky, vlastnostech půdy a čase dojde k </a:t>
            </a:r>
            <a:r>
              <a:rPr lang="cs-CZ" altLang="cs-CZ" sz="2000" b="1" smtClean="0">
                <a:solidFill>
                  <a:srgbClr val="993300"/>
                </a:solidFill>
              </a:rPr>
              <a:t>DISTRIBUCI</a:t>
            </a:r>
            <a:r>
              <a:rPr lang="cs-CZ" altLang="cs-CZ" sz="2000" smtClean="0"/>
              <a:t> látky v půdě, případně vzniku </a:t>
            </a:r>
            <a:r>
              <a:rPr lang="cs-CZ" altLang="cs-CZ" sz="2000" b="1" smtClean="0">
                <a:solidFill>
                  <a:srgbClr val="993300"/>
                </a:solidFill>
              </a:rPr>
              <a:t>SPECIÍ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 smtClean="0"/>
              <a:t>Stěžejním procesem je </a:t>
            </a:r>
            <a:r>
              <a:rPr lang="cs-CZ" altLang="cs-CZ" sz="2000" b="1" smtClean="0">
                <a:solidFill>
                  <a:srgbClr val="993300"/>
                </a:solidFill>
              </a:rPr>
              <a:t>SORPCE</a:t>
            </a:r>
            <a:r>
              <a:rPr lang="cs-CZ" altLang="cs-CZ" sz="2000" smtClean="0"/>
              <a:t> a důsledkem je klíčový faktor půdních testů (eko)toxicity – </a:t>
            </a:r>
            <a:r>
              <a:rPr lang="cs-CZ" altLang="cs-CZ" sz="2000" b="1" smtClean="0">
                <a:solidFill>
                  <a:srgbClr val="993300"/>
                </a:solidFill>
              </a:rPr>
              <a:t>BIODOSTUPNOST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 smtClean="0"/>
              <a:t>To vše má fatální důsledky pro </a:t>
            </a:r>
            <a:r>
              <a:rPr lang="cs-CZ" altLang="cs-CZ" sz="2000" b="1" smtClean="0">
                <a:solidFill>
                  <a:srgbClr val="993300"/>
                </a:solidFill>
              </a:rPr>
              <a:t>výslednou toxicitu a riziko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 smtClean="0"/>
              <a:t>Důsledkem je i</a:t>
            </a:r>
            <a:r>
              <a:rPr lang="cs-CZ" altLang="cs-CZ" sz="2000" smtClean="0">
                <a:solidFill>
                  <a:srgbClr val="FFFF00"/>
                </a:solidFill>
              </a:rPr>
              <a:t> </a:t>
            </a:r>
            <a:r>
              <a:rPr lang="cs-CZ" altLang="cs-CZ" sz="2000" b="1" smtClean="0">
                <a:solidFill>
                  <a:srgbClr val="993300"/>
                </a:solidFill>
              </a:rPr>
              <a:t>ztížená extrapolace</a:t>
            </a:r>
            <a:r>
              <a:rPr lang="cs-CZ" altLang="cs-CZ" sz="2000" smtClean="0">
                <a:solidFill>
                  <a:srgbClr val="FFFF00"/>
                </a:solidFill>
              </a:rPr>
              <a:t> </a:t>
            </a:r>
            <a:r>
              <a:rPr lang="cs-CZ" altLang="cs-CZ" sz="2000" smtClean="0"/>
              <a:t>mezi půdami, z akvatických testů na půdní a z laboratorních testů na reálnou situaci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809C2B1-F07F-4A9F-B1B6-F512B236FFF8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Schéma expozice v půdním prostředí</a:t>
            </a:r>
          </a:p>
        </p:txBody>
      </p:sp>
      <p:pic>
        <p:nvPicPr>
          <p:cNvPr id="10" name="Obrázek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8208912" cy="63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Organismy v </a:t>
            </a:r>
            <a:r>
              <a:rPr lang="cs-CZ" dirty="0" err="1" smtClean="0"/>
              <a:t>biotestech</a:t>
            </a:r>
            <a:endParaRPr lang="cs-CZ" dirty="0"/>
          </a:p>
        </p:txBody>
      </p:sp>
      <p:sp>
        <p:nvSpPr>
          <p:cNvPr id="624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smtClean="0"/>
              <a:t>Požadavky</a:t>
            </a:r>
          </a:p>
          <a:p>
            <a:r>
              <a:rPr lang="cs-CZ" altLang="cs-CZ" smtClean="0"/>
              <a:t>snadná dostupnost (laboratorní kultury, komerční dostupnost ...)</a:t>
            </a:r>
          </a:p>
          <a:p>
            <a:r>
              <a:rPr lang="cs-CZ" altLang="cs-CZ" smtClean="0"/>
              <a:t>snadné uchování a chov v laboratorních podmínkách do dostatečných množství pro experimenty</a:t>
            </a:r>
          </a:p>
          <a:p>
            <a:r>
              <a:rPr lang="cs-CZ" altLang="cs-CZ" smtClean="0"/>
              <a:t>biologie druhu a genetika příslušné kultury jsou charakterizovány</a:t>
            </a:r>
          </a:p>
          <a:p>
            <a:r>
              <a:rPr lang="cs-CZ" altLang="cs-CZ" smtClean="0"/>
              <a:t>jsou prostudovány relativní citlivosti druhu / kultury k různým třídám toxických látek</a:t>
            </a:r>
          </a:p>
          <a:p>
            <a:r>
              <a:rPr lang="cs-CZ" altLang="cs-CZ" smtClean="0"/>
              <a:t>citlivost druhu by měla být dobrým representantem příslušné skupiny organismů (Daphnia – korýši, Paví očko – sladkovodní ryby, kaprovití)</a:t>
            </a:r>
          </a:p>
          <a:p>
            <a:endParaRPr lang="cs-CZ" altLang="cs-CZ" smtClean="0"/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77DFC01-CF96-4401-B338-335CBFDB426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Další specifikace testovacího organismu</a:t>
            </a:r>
            <a:endParaRPr lang="cs-CZ" dirty="0"/>
          </a:p>
        </p:txBody>
      </p:sp>
      <p:sp>
        <p:nvSpPr>
          <p:cNvPr id="133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výsledek stanovení toxicity a interpretaci ovlivňuje řada dalších biologických parametrů</a:t>
            </a:r>
          </a:p>
          <a:p>
            <a:endParaRPr lang="cs-CZ" altLang="cs-CZ" smtClean="0"/>
          </a:p>
          <a:p>
            <a:pPr lvl="1"/>
            <a:r>
              <a:rPr lang="cs-CZ" altLang="cs-CZ" smtClean="0"/>
              <a:t>geneticky podmíněná citlivost příslušné kultury / klonu / variety ...</a:t>
            </a:r>
          </a:p>
          <a:p>
            <a:pPr lvl="1"/>
            <a:r>
              <a:rPr lang="cs-CZ" altLang="cs-CZ" smtClean="0"/>
              <a:t>velikost a stáří jedinců</a:t>
            </a:r>
          </a:p>
          <a:p>
            <a:pPr lvl="1"/>
            <a:r>
              <a:rPr lang="cs-CZ" altLang="cs-CZ" smtClean="0"/>
              <a:t>pohlaví</a:t>
            </a:r>
          </a:p>
          <a:p>
            <a:pPr lvl="1"/>
            <a:r>
              <a:rPr lang="cs-CZ" altLang="cs-CZ" smtClean="0"/>
              <a:t>vývojové stadium (vajíčka, embrya, larvy, dospělci ...</a:t>
            </a:r>
          </a:p>
          <a:p>
            <a:pPr lvl="1"/>
            <a:r>
              <a:rPr lang="cs-CZ" altLang="cs-CZ" smtClean="0"/>
              <a:t>fyziologické podmínky  – optimum (choroby, potrava – antioxidanty ...)</a:t>
            </a:r>
          </a:p>
          <a:p>
            <a:endParaRPr lang="cs-CZ" altLang="cs-CZ" smtClean="0"/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FFED69E-48A8-46D3-9523-44EBECB9075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5" name="Picture 4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16" y="4509120"/>
            <a:ext cx="14176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gur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09120"/>
            <a:ext cx="18288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16" y="4585320"/>
            <a:ext cx="3048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Hodnocené parametry - </a:t>
            </a:r>
            <a:r>
              <a:rPr lang="cs-CZ" dirty="0" err="1" smtClean="0"/>
              <a:t>endpointy</a:t>
            </a:r>
            <a:endParaRPr lang="cs-CZ" dirty="0"/>
          </a:p>
        </p:txBody>
      </p:sp>
      <p:sp>
        <p:nvSpPr>
          <p:cNvPr id="634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biotesty akutní toxicity</a:t>
            </a:r>
          </a:p>
          <a:p>
            <a:pPr lvl="1"/>
            <a:r>
              <a:rPr lang="cs-CZ" altLang="cs-CZ" smtClean="0"/>
              <a:t>živočichové - nejčastěji hodnoceným parametrem je letalita,</a:t>
            </a:r>
            <a:br>
              <a:rPr lang="cs-CZ" altLang="cs-CZ" smtClean="0"/>
            </a:br>
            <a:r>
              <a:rPr lang="cs-CZ" altLang="cs-CZ" smtClean="0"/>
              <a:t>dále imobilizace (Daphnia)</a:t>
            </a:r>
          </a:p>
          <a:p>
            <a:pPr lvl="1"/>
            <a:r>
              <a:rPr lang="cs-CZ" altLang="cs-CZ" smtClean="0"/>
              <a:t>autotrofové – řasy: růst, dělení, množství chlorofylu (fluorescnence); rostliny cévnaté – klíčení, růst</a:t>
            </a:r>
          </a:p>
          <a:p>
            <a:pPr lvl="1"/>
            <a:r>
              <a:rPr lang="cs-CZ" altLang="cs-CZ" smtClean="0"/>
              <a:t>destruenti – bakterie: růst, metabolická aktivita ...</a:t>
            </a:r>
          </a:p>
          <a:p>
            <a:endParaRPr lang="cs-CZ" altLang="cs-CZ" smtClean="0"/>
          </a:p>
          <a:p>
            <a:r>
              <a:rPr lang="cs-CZ" altLang="cs-CZ" smtClean="0"/>
              <a:t>biotesty chronické toxicity</a:t>
            </a:r>
          </a:p>
          <a:p>
            <a:pPr lvl="1"/>
            <a:r>
              <a:rPr lang="cs-CZ" altLang="cs-CZ" smtClean="0"/>
              <a:t>živočichové – neletální parametry – růst, malformace, reprodukční schopnosti a úspěšnost (testy reprodukce)</a:t>
            </a:r>
          </a:p>
          <a:p>
            <a:pPr lvl="1"/>
            <a:r>
              <a:rPr lang="cs-CZ" altLang="cs-CZ" smtClean="0"/>
              <a:t>autotrofové –cévnaté rostliny – klíčení, růst, tvorba gamet/semen, rozmnožování ...</a:t>
            </a:r>
          </a:p>
          <a:p>
            <a:endParaRPr lang="cs-CZ" altLang="cs-CZ" smtClean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DC19925-3669-4F0C-A3EB-C5399AF71EF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Faktory/podmínky </a:t>
            </a:r>
            <a:r>
              <a:rPr lang="cs-CZ" dirty="0" err="1" smtClean="0"/>
              <a:t>biotestu</a:t>
            </a:r>
            <a:endParaRPr lang="cs-CZ" dirty="0"/>
          </a:p>
        </p:txBody>
      </p:sp>
      <p:sp>
        <p:nvSpPr>
          <p:cNvPr id="645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Mají významný vliv na výsledky – vliv na modelový organismus, vliv na expozici (ovlivnění biodostupnosti a formy kontaminantů)</a:t>
            </a:r>
          </a:p>
          <a:p>
            <a:r>
              <a:rPr lang="cs-CZ" altLang="cs-CZ" smtClean="0"/>
              <a:t>Jejich nadefinování je součástí standardizace testu</a:t>
            </a:r>
          </a:p>
          <a:p>
            <a:pPr lvl="1"/>
            <a:r>
              <a:rPr lang="cs-CZ" altLang="cs-CZ" smtClean="0"/>
              <a:t>teplota</a:t>
            </a:r>
          </a:p>
          <a:p>
            <a:pPr lvl="1"/>
            <a:r>
              <a:rPr lang="cs-CZ" altLang="cs-CZ" smtClean="0"/>
              <a:t>světlo, světelná perioda</a:t>
            </a:r>
          </a:p>
          <a:p>
            <a:pPr lvl="1"/>
            <a:r>
              <a:rPr lang="cs-CZ" altLang="cs-CZ" smtClean="0"/>
              <a:t>obsah a přístup kyslíku</a:t>
            </a:r>
          </a:p>
          <a:p>
            <a:pPr lvl="1"/>
            <a:r>
              <a:rPr lang="cs-CZ" altLang="cs-CZ" smtClean="0"/>
              <a:t>pH</a:t>
            </a:r>
          </a:p>
          <a:p>
            <a:pPr lvl="1"/>
            <a:r>
              <a:rPr lang="cs-CZ" altLang="cs-CZ" smtClean="0"/>
              <a:t>tvrdost vody (!) </a:t>
            </a:r>
            <a:br>
              <a:rPr lang="cs-CZ" altLang="cs-CZ" smtClean="0"/>
            </a:br>
            <a:r>
              <a:rPr lang="cs-CZ" altLang="cs-CZ" smtClean="0"/>
              <a:t>(akvatické experimenty</a:t>
            </a:r>
          </a:p>
          <a:p>
            <a:endParaRPr lang="cs-CZ" altLang="cs-CZ" smtClean="0"/>
          </a:p>
        </p:txBody>
      </p:sp>
      <p:sp>
        <p:nvSpPr>
          <p:cNvPr id="13517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399E91-05B8-4F8F-A9AE-05ABEDEAE1CE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64517" name="Picture 4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924175"/>
            <a:ext cx="4811713" cy="3529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EXPERIMENTÁLNÍ HODNOCENÍ EKOTOXICITY</a:t>
            </a:r>
            <a:endParaRPr lang="cs-CZ" altLang="cs-CZ" sz="2400">
              <a:solidFill>
                <a:srgbClr val="FF3300"/>
              </a:solidFill>
            </a:endParaRPr>
          </a:p>
        </p:txBody>
      </p:sp>
      <p:pic>
        <p:nvPicPr>
          <p:cNvPr id="10243" name="Picture 3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9808" r="3116" b="48505"/>
          <a:stretch>
            <a:fillRect/>
          </a:stretch>
        </p:blipFill>
        <p:spPr bwMode="auto">
          <a:xfrm>
            <a:off x="601663" y="836613"/>
            <a:ext cx="8147050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Praktická realizace </a:t>
            </a:r>
            <a:r>
              <a:rPr lang="cs-CZ" dirty="0" err="1" smtClean="0"/>
              <a:t>biotestu</a:t>
            </a:r>
            <a:r>
              <a:rPr lang="cs-CZ" dirty="0" smtClean="0"/>
              <a:t> - obecně</a:t>
            </a:r>
            <a:endParaRPr lang="cs-CZ" dirty="0"/>
          </a:p>
        </p:txBody>
      </p:sp>
      <p:sp>
        <p:nvSpPr>
          <p:cNvPr id="65539" name="Zástupný symbol pro obsah 2"/>
          <p:cNvSpPr>
            <a:spLocks noGrp="1"/>
          </p:cNvSpPr>
          <p:nvPr>
            <p:ph idx="1"/>
          </p:nvPr>
        </p:nvSpPr>
        <p:spPr>
          <a:xfrm>
            <a:off x="468313" y="836613"/>
            <a:ext cx="8486775" cy="52959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2000" smtClean="0"/>
              <a:t>1) Příprava organismu</a:t>
            </a:r>
          </a:p>
          <a:p>
            <a:pPr lvl="1"/>
            <a:r>
              <a:rPr lang="cs-CZ" altLang="cs-CZ" sz="1800" smtClean="0"/>
              <a:t>kultivační médium, standardní počty, stáří ...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smtClean="0"/>
              <a:t>2) Příprava vzorku</a:t>
            </a:r>
          </a:p>
          <a:p>
            <a:pPr lvl="1"/>
            <a:r>
              <a:rPr lang="cs-CZ" altLang="cs-CZ" sz="1800" smtClean="0"/>
              <a:t>ředění vzorku (mimo nádoby s organismy) – koncentrační řada </a:t>
            </a:r>
            <a:br>
              <a:rPr lang="cs-CZ" altLang="cs-CZ" sz="1800" smtClean="0"/>
            </a:br>
            <a:r>
              <a:rPr lang="cs-CZ" altLang="cs-CZ" sz="1800" smtClean="0"/>
              <a:t>ředící medium: </a:t>
            </a:r>
          </a:p>
          <a:p>
            <a:pPr lvl="2"/>
            <a:r>
              <a:rPr lang="cs-CZ" altLang="cs-CZ" sz="1600" smtClean="0"/>
              <a:t>voda/medium – lze přímo přidávat k organismům</a:t>
            </a:r>
          </a:p>
          <a:p>
            <a:pPr lvl="2"/>
            <a:r>
              <a:rPr lang="cs-CZ" altLang="cs-CZ" sz="1600" smtClean="0"/>
              <a:t>organické rozpouštědlo – přídavky jen malých koncentrací (0.5%)</a:t>
            </a:r>
          </a:p>
          <a:p>
            <a:pPr lvl="2"/>
            <a:r>
              <a:rPr lang="cs-CZ" altLang="cs-CZ" sz="1600" smtClean="0"/>
              <a:t>příprava kontaminované půdy</a:t>
            </a:r>
          </a:p>
          <a:p>
            <a:pPr lvl="1"/>
            <a:r>
              <a:rPr lang="cs-CZ" altLang="cs-CZ" sz="1800" smtClean="0"/>
              <a:t>negativní kontrola – ředicí medium</a:t>
            </a:r>
          </a:p>
          <a:p>
            <a:pPr>
              <a:buFont typeface="Wingdings" pitchFamily="2" charset="2"/>
              <a:buNone/>
            </a:pPr>
            <a:r>
              <a:rPr lang="cs-CZ" altLang="cs-CZ" sz="2000" smtClean="0"/>
              <a:t>3) Expozice</a:t>
            </a:r>
          </a:p>
          <a:p>
            <a:pPr lvl="1"/>
            <a:r>
              <a:rPr lang="cs-CZ" altLang="cs-CZ" sz="1800" smtClean="0"/>
              <a:t>přídavky vzorku (kontrolního roztoku) k organismu, expozice (24, 96 h)</a:t>
            </a:r>
          </a:p>
          <a:p>
            <a:pPr lvl="1"/>
            <a:r>
              <a:rPr lang="cs-CZ" altLang="cs-CZ" sz="1800" smtClean="0"/>
              <a:t>přídavky organismu do připravené matrice</a:t>
            </a:r>
          </a:p>
          <a:p>
            <a:pPr>
              <a:buFont typeface="Wingdings" pitchFamily="2" charset="2"/>
              <a:buNone/>
            </a:pPr>
            <a:r>
              <a:rPr lang="cs-CZ" altLang="cs-CZ" sz="2000" smtClean="0"/>
              <a:t>4) Vyhodnocení</a:t>
            </a:r>
          </a:p>
          <a:p>
            <a:pPr lvl="1"/>
            <a:r>
              <a:rPr lang="cs-CZ" altLang="cs-CZ" sz="1800" smtClean="0"/>
              <a:t>stanovení letality / růstu, srovnání vzorek – kontrola, odvození křivky dávka odpověď, statistické srovnání</a:t>
            </a:r>
          </a:p>
          <a:p>
            <a:endParaRPr lang="cs-CZ" altLang="cs-CZ" sz="2000" smtClean="0"/>
          </a:p>
        </p:txBody>
      </p:sp>
      <p:sp>
        <p:nvSpPr>
          <p:cNvPr id="13619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E1CB641-B328-4077-907B-40AE984B087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5"/>
          <p:cNvSpPr>
            <a:spLocks noChangeArrowheads="1"/>
          </p:cNvSpPr>
          <p:nvPr/>
        </p:nvSpPr>
        <p:spPr bwMode="auto">
          <a:xfrm>
            <a:off x="468313" y="765175"/>
            <a:ext cx="3024187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1800" u="sng">
                <a:solidFill>
                  <a:schemeClr val="tx1"/>
                </a:solidFill>
                <a:latin typeface="Arial" pitchFamily="34" charset="0"/>
              </a:rPr>
              <a:t>1) Příprava organismu</a:t>
            </a:r>
          </a:p>
          <a:p>
            <a:pPr eaLnBrk="1" hangingPunct="1"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800" u="sng">
                <a:solidFill>
                  <a:schemeClr val="tx1"/>
                </a:solidFill>
                <a:latin typeface="Arial" pitchFamily="34" charset="0"/>
              </a:rPr>
              <a:t>2) Příprava vzorku</a:t>
            </a: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800" u="sng">
                <a:solidFill>
                  <a:schemeClr val="tx1"/>
                </a:solidFill>
                <a:latin typeface="Arial" pitchFamily="34" charset="0"/>
              </a:rPr>
              <a:t>3) Expozice</a:t>
            </a:r>
          </a:p>
          <a:p>
            <a:pPr eaLnBrk="1" hangingPunct="1">
              <a:buClrTx/>
              <a:buSzTx/>
              <a:buFontTx/>
              <a:buNone/>
            </a:pPr>
            <a:endParaRPr lang="cs-CZ" altLang="cs-CZ" sz="1800" u="sng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800" u="sng">
                <a:solidFill>
                  <a:schemeClr val="tx1"/>
                </a:solidFill>
                <a:latin typeface="Arial" pitchFamily="34" charset="0"/>
              </a:rPr>
              <a:t>4) Vyhodnocení</a:t>
            </a: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15888"/>
            <a:ext cx="3563938" cy="576262"/>
          </a:xfrm>
        </p:spPr>
        <p:txBody>
          <a:bodyPr/>
          <a:lstStyle/>
          <a:p>
            <a:pPr>
              <a:defRPr/>
            </a:pPr>
            <a:r>
              <a:rPr lang="cs-CZ" sz="2000" dirty="0" smtClean="0"/>
              <a:t>Praktická realizace </a:t>
            </a:r>
            <a:r>
              <a:rPr lang="cs-CZ" sz="2000" dirty="0" err="1" smtClean="0"/>
              <a:t>biotestu</a:t>
            </a:r>
            <a:r>
              <a:rPr lang="cs-CZ" sz="2000" dirty="0" smtClean="0"/>
              <a:t> - voda</a:t>
            </a:r>
            <a:endParaRPr lang="cs-CZ" sz="2000" dirty="0"/>
          </a:p>
        </p:txBody>
      </p:sp>
      <p:sp>
        <p:nvSpPr>
          <p:cNvPr id="13722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A744742-A0CB-4022-8D32-DC907C636BF3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137221" name="Picture 4" descr="\\Cba010\X\paul\Metody\Schema testu Ps_puti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0"/>
            <a:ext cx="558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A3C2D48-D6A9-423C-AAE6-53F35BE7B7DB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Testy obecně</a:t>
            </a:r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81075"/>
            <a:ext cx="8199438" cy="53006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Předběžný test - </a:t>
            </a:r>
            <a:r>
              <a:rPr lang="cs-CZ" altLang="cs-CZ" sz="2000" smtClean="0"/>
              <a:t>hledáme rozmezí používaných koncentrací (ředící faktor 10; např. 0,1 - 1000 mg/kg); mortalita většinou hlavní endpoint hodnocený po 2 týdnech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Finální test - </a:t>
            </a:r>
            <a:r>
              <a:rPr lang="cs-CZ" altLang="cs-CZ" sz="2000" smtClean="0"/>
              <a:t>výstupem je funkce závislosti účinků na koncentraci testované substance (jemnější škála; nejlépe s faktorem 2); hodnoceny přežití dospělců po 3 týdnech (mortalita - akutní test) a počty juvenilů po 6 týdnech (reprodukce - reprodukční test)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NOEC design</a:t>
            </a:r>
            <a:r>
              <a:rPr lang="cs-CZ" altLang="cs-CZ" sz="2000" smtClean="0"/>
              <a:t> – méně koncentrací, ale více opakování - 5 koncentrací po 4 opakováních a kontrolní varianta (bez chemické látky, na rozpouštědlo apod.)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EC/LC design</a:t>
            </a:r>
            <a:r>
              <a:rPr lang="cs-CZ" altLang="cs-CZ" sz="2000" smtClean="0"/>
              <a:t> – více koncentrací, méně opakování – regresní metody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Výběr baterie testů</a:t>
            </a:r>
            <a:endParaRPr lang="cs-CZ" dirty="0"/>
          </a:p>
        </p:txBody>
      </p:sp>
      <p:sp>
        <p:nvSpPr>
          <p:cNvPr id="166915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8605838" y="6497638"/>
            <a:ext cx="538162" cy="36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474B285-F06F-471D-BCFA-C006314DE2AC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Baterie testů</a:t>
            </a:r>
            <a:endParaRPr lang="cs-CZ" dirty="0"/>
          </a:p>
        </p:txBody>
      </p:sp>
      <p:sp>
        <p:nvSpPr>
          <p:cNvPr id="68611" name="Zástupný symbol pro obsah 2"/>
          <p:cNvSpPr>
            <a:spLocks noGrp="1"/>
          </p:cNvSpPr>
          <p:nvPr>
            <p:ph idx="1"/>
          </p:nvPr>
        </p:nvSpPr>
        <p:spPr>
          <a:xfrm>
            <a:off x="179388" y="765175"/>
            <a:ext cx="8785225" cy="5367338"/>
          </a:xfrm>
        </p:spPr>
        <p:txBody>
          <a:bodyPr/>
          <a:lstStyle/>
          <a:p>
            <a:r>
              <a:rPr lang="cs-CZ" altLang="cs-CZ" sz="2200" smtClean="0"/>
              <a:t>Odpověď všech organismů na toxikant není stejná</a:t>
            </a:r>
          </a:p>
          <a:p>
            <a:r>
              <a:rPr lang="cs-CZ" altLang="cs-CZ" sz="2200" smtClean="0"/>
              <a:t>Vlivy ovlivňující finální efekt se liší – biodostupnost, expoziční cesty, metabolizace toxikantu, citlivost</a:t>
            </a:r>
          </a:p>
          <a:p>
            <a:endParaRPr lang="cs-CZ" altLang="cs-CZ" sz="2200" smtClean="0"/>
          </a:p>
          <a:p>
            <a:r>
              <a:rPr lang="cs-CZ" altLang="cs-CZ" sz="2200" smtClean="0"/>
              <a:t>V praxi nelze používat pouze jediný biotest</a:t>
            </a:r>
          </a:p>
          <a:p>
            <a:r>
              <a:rPr lang="cs-CZ" altLang="cs-CZ" sz="2200" smtClean="0"/>
              <a:t>Většinou je potřeba sestavit podle určité logiky baterii testů </a:t>
            </a:r>
          </a:p>
          <a:p>
            <a:r>
              <a:rPr lang="cs-CZ" altLang="cs-CZ" sz="2200" smtClean="0"/>
              <a:t>Čím více testů v baterii, tím menší nejistota při vyhodnocení dopadů na ekosystém (v hodnocení rizik pak nižší faktor nejistoty)</a:t>
            </a:r>
          </a:p>
          <a:p>
            <a:endParaRPr lang="cs-CZ" altLang="cs-CZ" sz="2200" smtClean="0"/>
          </a:p>
          <a:p>
            <a:r>
              <a:rPr lang="cs-CZ" altLang="cs-CZ" sz="2200" smtClean="0"/>
              <a:t>Základní pravidlo = pokrýt trofické úrovně</a:t>
            </a:r>
          </a:p>
          <a:p>
            <a:r>
              <a:rPr lang="cs-CZ" altLang="cs-CZ" sz="2200" smtClean="0"/>
              <a:t>Další důvody (různé expozice, délky testů, typy efektů …)</a:t>
            </a:r>
          </a:p>
          <a:p>
            <a:endParaRPr lang="cs-CZ" altLang="cs-CZ" sz="2200" smtClean="0"/>
          </a:p>
          <a:p>
            <a:r>
              <a:rPr lang="cs-CZ" altLang="cs-CZ" sz="2200" smtClean="0"/>
              <a:t>V praxi většinou kompromis mezi „vědeckou“ správností a praktickými potřebami (cena, čas …)</a:t>
            </a:r>
          </a:p>
        </p:txBody>
      </p:sp>
      <p:sp>
        <p:nvSpPr>
          <p:cNvPr id="16794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5B3FBA0-E11E-4FCB-9154-105599B55D6A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Baterie biotestů</a:t>
            </a:r>
            <a:endParaRPr lang="cs-CZ" dirty="0"/>
          </a:p>
        </p:txBody>
      </p:sp>
      <p:sp>
        <p:nvSpPr>
          <p:cNvPr id="696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Organismus v daném biotestu je reprezentant větší skupiny organismů</a:t>
            </a:r>
          </a:p>
          <a:p>
            <a:r>
              <a:rPr lang="cs-CZ" altLang="cs-CZ" smtClean="0"/>
              <a:t>Výběr konkrétního testu a celé baterie závisí na CÍLECH stanovení (ty musí být jasné před zahájením studie):</a:t>
            </a:r>
          </a:p>
          <a:p>
            <a:pPr lvl="1"/>
            <a:r>
              <a:rPr lang="cs-CZ" altLang="cs-CZ" smtClean="0"/>
              <a:t>Např. "ochrana hospodářsky významných druhů ryb", "ochrana kvality půdy – aktivity půdních mikroorganismů", "ochrana vody před toxickým odpadem" …</a:t>
            </a:r>
          </a:p>
          <a:p>
            <a:endParaRPr lang="cs-CZ" altLang="cs-CZ" smtClean="0"/>
          </a:p>
        </p:txBody>
      </p:sp>
      <p:sp>
        <p:nvSpPr>
          <p:cNvPr id="16896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CB96BF3-995F-4FAC-A042-9D2C4D861D2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Výběr biotestů dle organismu</a:t>
            </a:r>
            <a:endParaRPr lang="cs-CZ" dirty="0"/>
          </a:p>
        </p:txBody>
      </p:sp>
      <p:sp>
        <p:nvSpPr>
          <p:cNvPr id="706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dle ekologické funkce organismu (producenti, saprofágové, destruenti, konzumenti, predátoři ...)</a:t>
            </a:r>
          </a:p>
          <a:p>
            <a:r>
              <a:rPr lang="cs-CZ" altLang="cs-CZ" smtClean="0"/>
              <a:t>dle typu organismu (červi vs. členovci, mikroorganismy vs. bezobratlí …)</a:t>
            </a:r>
          </a:p>
          <a:p>
            <a:r>
              <a:rPr lang="cs-CZ" altLang="cs-CZ" smtClean="0"/>
              <a:t>dle trofické příslušnosti organismu (herbi -, omni -, bakteri -, fungi -, carni-voři) </a:t>
            </a:r>
          </a:p>
          <a:p>
            <a:r>
              <a:rPr lang="cs-CZ" altLang="cs-CZ" smtClean="0"/>
              <a:t>dle expoziční povahy organismu (epi -, endo-geické)</a:t>
            </a:r>
          </a:p>
          <a:p>
            <a:r>
              <a:rPr lang="cs-CZ" altLang="cs-CZ" smtClean="0"/>
              <a:t>dle životní historie organismu (délka života)</a:t>
            </a:r>
          </a:p>
          <a:p>
            <a:r>
              <a:rPr lang="cs-CZ" altLang="cs-CZ" smtClean="0"/>
              <a:t>dle ekologické strategie organismu (r a K strategie)</a:t>
            </a:r>
          </a:p>
          <a:p>
            <a:endParaRPr lang="cs-CZ" altLang="cs-CZ" smtClean="0"/>
          </a:p>
        </p:txBody>
      </p:sp>
      <p:sp>
        <p:nvSpPr>
          <p:cNvPr id="16998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62E2CD1-F0EC-4486-A32C-2128131DE54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27B4AE3-86B2-4DE9-BF1B-02CB4AE7561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dirty="0" smtClean="0"/>
              <a:t>Příklad – baterie testů pro odpady</a:t>
            </a:r>
          </a:p>
        </p:txBody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b="1" smtClean="0"/>
              <a:t>Existují ISO normy určující výběr testů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en-US" altLang="cs-CZ" smtClean="0"/>
              <a:t>ISO 15799</a:t>
            </a:r>
            <a:r>
              <a:rPr lang="cs-CZ" altLang="cs-CZ" smtClean="0"/>
              <a:t> (</a:t>
            </a:r>
            <a:r>
              <a:rPr lang="en-US" altLang="cs-CZ" smtClean="0"/>
              <a:t>2003</a:t>
            </a:r>
            <a:r>
              <a:rPr lang="cs-CZ" altLang="cs-CZ" smtClean="0"/>
              <a:t>):</a:t>
            </a:r>
            <a:r>
              <a:rPr lang="en-US" altLang="cs-CZ" smtClean="0"/>
              <a:t> Guidance on the ecotoxicological characterization of soils and soil materials</a:t>
            </a:r>
            <a:endParaRPr lang="cs-CZ" altLang="cs-CZ" smtClean="0"/>
          </a:p>
          <a:p>
            <a:pPr eaLnBrk="1" hangingPunct="1"/>
            <a:r>
              <a:rPr lang="cs-CZ" altLang="cs-CZ" smtClean="0"/>
              <a:t>ISO 17616 (2008): </a:t>
            </a:r>
            <a:r>
              <a:rPr lang="en-US" altLang="cs-CZ" smtClean="0"/>
              <a:t>Guidance on the choice and evaluation of bioassays for ecotoxicological characterization of soils and soil materials</a:t>
            </a:r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1" name="Text Box 3"/>
          <p:cNvSpPr txBox="1">
            <a:spLocks noChangeArrowheads="1"/>
          </p:cNvSpPr>
          <p:nvPr/>
        </p:nvSpPr>
        <p:spPr bwMode="auto">
          <a:xfrm>
            <a:off x="1763713" y="2349500"/>
            <a:ext cx="5040312" cy="2257425"/>
          </a:xfrm>
          <a:prstGeom prst="rect">
            <a:avLst/>
          </a:prstGeom>
          <a:solidFill>
            <a:schemeClr val="hlink"/>
          </a:solidFill>
          <a:ln w="7620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Arial" pitchFamily="34" charset="0"/>
              </a:rPr>
              <a:t>13 zemí</a:t>
            </a:r>
          </a:p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Arial" pitchFamily="34" charset="0"/>
              </a:rPr>
              <a:t>59 laboratoří</a:t>
            </a:r>
          </a:p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Arial" pitchFamily="34" charset="0"/>
              </a:rPr>
              <a:t>5 základních testů</a:t>
            </a:r>
          </a:p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Arial" pitchFamily="34" charset="0"/>
              </a:rPr>
              <a:t>9 přídavných testů</a:t>
            </a:r>
          </a:p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Arial" pitchFamily="34" charset="0"/>
              </a:rPr>
              <a:t>půl tuny odpadů (3 vzorky)</a:t>
            </a:r>
            <a:endParaRPr lang="cs-CZ" altLang="cs-CZ" sz="2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7475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Příklad baterie biotestů: EU </a:t>
            </a:r>
            <a:r>
              <a:rPr lang="cs-CZ" dirty="0" err="1" smtClean="0"/>
              <a:t>ringtest</a:t>
            </a:r>
            <a:r>
              <a:rPr lang="cs-CZ" dirty="0" smtClean="0"/>
              <a:t> 2006-2007</a:t>
            </a:r>
          </a:p>
        </p:txBody>
      </p:sp>
      <p:sp>
        <p:nvSpPr>
          <p:cNvPr id="173060" name="Zástupný symbol pro číslo snímku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98AE08F-5390-4B6A-8FCE-D8D3C51B9746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84173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836613"/>
            <a:ext cx="8318500" cy="60213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b="1" smtClean="0">
                <a:solidFill>
                  <a:schemeClr val="hlink"/>
                </a:solidFill>
              </a:rPr>
              <a:t>Cíle:</a:t>
            </a:r>
            <a:r>
              <a:rPr lang="cs-CZ" altLang="cs-CZ" smtClean="0">
                <a:solidFill>
                  <a:schemeClr val="hlink"/>
                </a:solidFill>
              </a:rPr>
              <a:t> </a:t>
            </a:r>
          </a:p>
          <a:p>
            <a:pPr eaLnBrk="1" hangingPunct="1"/>
            <a:r>
              <a:rPr lang="cs-CZ" altLang="cs-CZ" smtClean="0"/>
              <a:t>zhodnotit standard EN 14735</a:t>
            </a:r>
          </a:p>
          <a:p>
            <a:pPr eaLnBrk="1" hangingPunct="1"/>
            <a:r>
              <a:rPr lang="cs-CZ" altLang="cs-CZ" smtClean="0"/>
              <a:t>vyhodnotit aplikovatelnost baterie testů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b="1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b="1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b="1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b="1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b="1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b="1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b="1" smtClean="0">
                <a:solidFill>
                  <a:schemeClr val="hlink"/>
                </a:solidFill>
              </a:rPr>
              <a:t>Výstupy:</a:t>
            </a:r>
          </a:p>
          <a:p>
            <a:pPr eaLnBrk="1" hangingPunct="1"/>
            <a:r>
              <a:rPr lang="cs-CZ" altLang="cs-CZ" smtClean="0"/>
              <a:t>Kniha, report a zejména příprava nového EN standardu: </a:t>
            </a:r>
            <a:r>
              <a:rPr lang="en-US" altLang="cs-CZ" sz="2000" smtClean="0"/>
              <a:t>WI 292050: Characterisation of waste – Guidance on the use of ecotoxicity tests applied to waste</a:t>
            </a:r>
            <a:endParaRPr lang="cs-CZ" altLang="cs-CZ" sz="2000" smtClean="0"/>
          </a:p>
        </p:txBody>
      </p:sp>
      <p:pic>
        <p:nvPicPr>
          <p:cNvPr id="841733" name="Picture 5" descr="MCj01965320000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2636838"/>
            <a:ext cx="1806575" cy="1800225"/>
          </a:xfrm>
          <a:noFill/>
        </p:spPr>
      </p:pic>
      <p:pic>
        <p:nvPicPr>
          <p:cNvPr id="173063" name="Picture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2338" y="2781300"/>
            <a:ext cx="1871662" cy="615950"/>
          </a:xfrm>
          <a:noFill/>
        </p:spPr>
      </p:pic>
      <p:sp>
        <p:nvSpPr>
          <p:cNvPr id="841736" name="WordArt 8"/>
          <p:cNvSpPr>
            <a:spLocks noChangeArrowheads="1" noChangeShapeType="1" noTextEdit="1"/>
          </p:cNvSpPr>
          <p:nvPr/>
        </p:nvSpPr>
        <p:spPr bwMode="auto">
          <a:xfrm>
            <a:off x="3419475" y="3068638"/>
            <a:ext cx="504825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>
                        <a:gamma/>
                        <a:shade val="46275"/>
                        <a:invGamma/>
                      </a:schemeClr>
                    </a:gs>
                    <a:gs pos="50000">
                      <a:schemeClr val="tx2"/>
                    </a:gs>
                    <a:gs pos="100000">
                      <a:schemeClr val="tx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</a:t>
            </a:r>
          </a:p>
        </p:txBody>
      </p:sp>
      <p:pic>
        <p:nvPicPr>
          <p:cNvPr id="17306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125538"/>
            <a:ext cx="10080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2133600"/>
            <a:ext cx="187166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174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644900"/>
            <a:ext cx="11493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1741" name="Picture 13" descr="Ecotoxicological Characterization of Was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63" y="3789363"/>
            <a:ext cx="9985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EU - Základní sada testů</a:t>
            </a:r>
          </a:p>
        </p:txBody>
      </p:sp>
      <p:sp>
        <p:nvSpPr>
          <p:cNvPr id="174083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2ED798C-EB2D-4A96-BC98-57DD528E4C3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174084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5805488"/>
            <a:ext cx="838200" cy="1052512"/>
          </a:xfrm>
          <a:noFill/>
        </p:spPr>
      </p:pic>
      <p:pic>
        <p:nvPicPr>
          <p:cNvPr id="174085" name="Picture 4" descr="WORM4_1.JPG (50221 bytes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5776913"/>
            <a:ext cx="1223962" cy="1081087"/>
          </a:xfrm>
          <a:noFill/>
        </p:spPr>
      </p:pic>
      <p:pic>
        <p:nvPicPr>
          <p:cNvPr id="174086" name="Picture 9" descr="35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5805488"/>
            <a:ext cx="858837" cy="1052512"/>
          </a:xfrm>
          <a:noFill/>
        </p:spPr>
      </p:pic>
      <p:pic>
        <p:nvPicPr>
          <p:cNvPr id="174087" name="Picture 7" descr="vibrio_fischeri_114545786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800725"/>
            <a:ext cx="125888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8" name="Picture 8" descr=" [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805488"/>
            <a:ext cx="92233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9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8569325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Proč ekotoxikologické testy ?</a:t>
            </a:r>
            <a:endParaRPr lang="cs-CZ" dirty="0"/>
          </a:p>
        </p:txBody>
      </p:sp>
      <p:sp>
        <p:nvSpPr>
          <p:cNvPr id="67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b="1" smtClean="0">
                <a:solidFill>
                  <a:schemeClr val="hlink"/>
                </a:solidFill>
              </a:rPr>
              <a:t>	CHEMICKÉ ANALÝZY samotné NEDOKÁŽOU postihnout reálné riziko pro živé organismy: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b="1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mtClean="0"/>
              <a:t>1)	reálná expozice se liší podle </a:t>
            </a:r>
            <a:r>
              <a:rPr lang="cs-CZ" altLang="cs-CZ" b="1" smtClean="0">
                <a:solidFill>
                  <a:schemeClr val="hlink"/>
                </a:solidFill>
              </a:rPr>
              <a:t>biodostupnosti </a:t>
            </a:r>
            <a:r>
              <a:rPr lang="cs-CZ" altLang="cs-CZ" smtClean="0"/>
              <a:t>toxických prvků a látek v dané situaci,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mtClean="0"/>
              <a:t>2)	jde vždy o </a:t>
            </a:r>
            <a:r>
              <a:rPr lang="cs-CZ" altLang="cs-CZ" b="1" smtClean="0">
                <a:solidFill>
                  <a:schemeClr val="hlink"/>
                </a:solidFill>
              </a:rPr>
              <a:t>směs toxikantů</a:t>
            </a:r>
            <a:r>
              <a:rPr lang="cs-CZ" altLang="cs-CZ" smtClean="0"/>
              <a:t>, která působí jinak než jednotlivé toxikanty zvášť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mtClean="0"/>
              <a:t>3)	Negativní </a:t>
            </a:r>
            <a:r>
              <a:rPr lang="cs-CZ" altLang="cs-CZ" b="1" smtClean="0">
                <a:solidFill>
                  <a:schemeClr val="hlink"/>
                </a:solidFill>
              </a:rPr>
              <a:t>vlivy matrice</a:t>
            </a:r>
            <a:r>
              <a:rPr lang="cs-CZ" altLang="cs-CZ" smtClean="0"/>
              <a:t> samotné bez ohledu na obsah toxikantů na živé organismy či interakce vlivu matrice s efekty toxikantů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mtClean="0"/>
              <a:t>4)	spektrum analytických metod (tedy i limitních hodnot) je omezené a ve vzorku mohou být přítomny </a:t>
            </a:r>
            <a:r>
              <a:rPr lang="cs-CZ" altLang="cs-CZ" b="1" smtClean="0">
                <a:solidFill>
                  <a:schemeClr val="hlink"/>
                </a:solidFill>
              </a:rPr>
              <a:t>neanalyzované</a:t>
            </a:r>
            <a:r>
              <a:rPr lang="cs-CZ" altLang="cs-CZ" smtClean="0"/>
              <a:t> významně toxické látky.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mtClean="0"/>
          </a:p>
        </p:txBody>
      </p:sp>
      <p:sp>
        <p:nvSpPr>
          <p:cNvPr id="921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90F2FA8-AD60-4D44-B69F-4BD5987FB60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981200" y="5661025"/>
            <a:ext cx="716280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2000" u="sng" dirty="0">
                <a:solidFill>
                  <a:schemeClr val="bg1">
                    <a:lumMod val="50000"/>
                  </a:schemeClr>
                </a:solidFill>
              </a:rPr>
              <a:t>PŘEDNOSTI </a:t>
            </a:r>
            <a:r>
              <a:rPr lang="cs-CZ" sz="2000" u="sng" dirty="0" err="1">
                <a:solidFill>
                  <a:schemeClr val="bg1">
                    <a:lumMod val="50000"/>
                  </a:schemeClr>
                </a:solidFill>
              </a:rPr>
              <a:t>chem</a:t>
            </a:r>
            <a:r>
              <a:rPr lang="cs-CZ" sz="2000" u="sng" dirty="0">
                <a:solidFill>
                  <a:schemeClr val="bg1">
                    <a:lumMod val="50000"/>
                  </a:schemeClr>
                </a:solidFill>
              </a:rPr>
              <a:t>. analýz</a:t>
            </a:r>
          </a:p>
          <a:p>
            <a:pPr eaLnBrk="0" hangingPunct="0">
              <a:buFontTx/>
              <a:buChar char="-"/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Reprodukovatelnost,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standardizovanost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buFontTx/>
              <a:buChar char="-"/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Exaktní číselné výstupy srozumitelné laikům: využití v zákonech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1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EU - Rozšířená sada testů</a:t>
            </a:r>
          </a:p>
        </p:txBody>
      </p:sp>
      <p:sp>
        <p:nvSpPr>
          <p:cNvPr id="175107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9BCE85E-9328-4E70-9B13-3197E2DF323D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17510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8388"/>
            <a:ext cx="9144000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Akvatické testy ekotoxicity</a:t>
            </a:r>
            <a:endParaRPr lang="cs-CZ" dirty="0"/>
          </a:p>
        </p:txBody>
      </p:sp>
      <p:sp>
        <p:nvSpPr>
          <p:cNvPr id="5123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8605838" y="6497638"/>
            <a:ext cx="538162" cy="36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5EFEBB2-AFE8-4418-9FE6-6279B2142B7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9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Spektrum testů akvatické ekotoxikologie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Je obrovské – akvatická ekotoxikologie byla dlouhou dobu „jedinou ekotoxikologií“</a:t>
            </a:r>
          </a:p>
          <a:p>
            <a:r>
              <a:rPr lang="cs-CZ" altLang="cs-CZ" smtClean="0"/>
              <a:t>Testy (i standardizované) dnes pokrývají celou škálu úrovní:</a:t>
            </a:r>
          </a:p>
          <a:p>
            <a:pPr lvl="1"/>
            <a:r>
              <a:rPr lang="cs-CZ" altLang="cs-CZ" smtClean="0"/>
              <a:t>suborganismální úroveň	</a:t>
            </a:r>
          </a:p>
          <a:p>
            <a:pPr lvl="2"/>
            <a:r>
              <a:rPr lang="cs-CZ" altLang="cs-CZ" smtClean="0"/>
              <a:t> laboratorní experimenty: studium mechanismů toxicity látek, in vitro biomarkery, odhady míry subletální toxicity specifických typů (dioxinová toxicita, xenoestrogenita ...)</a:t>
            </a:r>
          </a:p>
          <a:p>
            <a:pPr lvl="1"/>
            <a:r>
              <a:rPr lang="cs-CZ" altLang="cs-CZ" smtClean="0"/>
              <a:t>jednotlivé druhy organismů, jednotlivci</a:t>
            </a:r>
          </a:p>
          <a:p>
            <a:pPr lvl="2"/>
            <a:r>
              <a:rPr lang="cs-CZ" altLang="cs-CZ" smtClean="0"/>
              <a:t>laboratorní experimenty: tradiční ekotoxikologické biotesty s jednotlivými druhy organismů, porovnání citlivosti různých druhů ...</a:t>
            </a:r>
          </a:p>
          <a:p>
            <a:pPr lvl="1"/>
            <a:r>
              <a:rPr lang="cs-CZ" altLang="cs-CZ" smtClean="0"/>
              <a:t>populační efekty			</a:t>
            </a:r>
          </a:p>
          <a:p>
            <a:pPr lvl="2"/>
            <a:r>
              <a:rPr lang="cs-CZ" altLang="cs-CZ" smtClean="0"/>
              <a:t>laboratorní testy - dlouhodobější experimenty – celoživotní testy toxicity,testy s časnými vývojovými stadiemi, rostliny – rozmnožování, klíčení ..., bezobratlí – obratlovci – testy reprodukční toxicity</a:t>
            </a:r>
          </a:p>
          <a:p>
            <a:endParaRPr lang="cs-CZ" altLang="cs-CZ" smtClean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855862B-0FDA-4666-AACB-515408B087F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04800" y="1066800"/>
            <a:ext cx="8610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3500" b="1">
                <a:solidFill>
                  <a:srgbClr val="FF3300"/>
                </a:solidFill>
              </a:rPr>
              <a:t>EKOTOXIKOLOGICKÉ BIOTESTY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3500" b="1">
                <a:solidFill>
                  <a:srgbClr val="FF3300"/>
                </a:solidFill>
              </a:rPr>
              <a:t>- PŘÍKLADY – PRODUCENTI - </a:t>
            </a:r>
          </a:p>
        </p:txBody>
      </p:sp>
      <p:pic>
        <p:nvPicPr>
          <p:cNvPr id="53251" name="Picture 3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67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9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Testy s producenty</a:t>
            </a:r>
            <a:endParaRPr lang="cs-CZ" dirty="0"/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dirty="0" smtClean="0"/>
              <a:t>Ekotoxikologické biotesty využívající producenty (</a:t>
            </a:r>
            <a:r>
              <a:rPr lang="cs-CZ" altLang="cs-CZ" sz="1800" dirty="0" err="1" smtClean="0"/>
              <a:t>fotoautotrofní</a:t>
            </a:r>
            <a:r>
              <a:rPr lang="cs-CZ" altLang="cs-CZ" sz="1800" dirty="0" smtClean="0"/>
              <a:t> organismy) lze označit  také jako </a:t>
            </a:r>
            <a:r>
              <a:rPr lang="cs-CZ" altLang="cs-CZ" sz="1800" b="1" dirty="0" smtClean="0"/>
              <a:t>testy fytotoxicity</a:t>
            </a:r>
          </a:p>
          <a:p>
            <a:pPr lvl="1"/>
            <a:r>
              <a:rPr lang="cs-CZ" altLang="cs-CZ" sz="1200" dirty="0" smtClean="0"/>
              <a:t>Poznámka/doplnění: fytotoxiny jsou  toxiny produkované rostlinami (alkaloidy, glykosidy, antibiotika atd.); stejně jsou chápány mykotoxiny (toxiny produkované plísněmi a houbami), </a:t>
            </a:r>
            <a:r>
              <a:rPr lang="cs-CZ" altLang="cs-CZ" sz="1200" dirty="0" err="1" smtClean="0"/>
              <a:t>cyanotoxiny</a:t>
            </a:r>
            <a:r>
              <a:rPr lang="cs-CZ" altLang="cs-CZ" sz="1200" dirty="0" smtClean="0"/>
              <a:t> (toxiny produkované sinicemi) apod.</a:t>
            </a:r>
          </a:p>
          <a:p>
            <a:endParaRPr lang="cs-CZ" altLang="cs-CZ" sz="1600" dirty="0" smtClean="0"/>
          </a:p>
          <a:p>
            <a:pPr>
              <a:buFont typeface="Wingdings" pitchFamily="2" charset="2"/>
              <a:buNone/>
            </a:pPr>
            <a:r>
              <a:rPr lang="cs-CZ" altLang="cs-CZ" sz="1800" b="1" dirty="0" smtClean="0"/>
              <a:t>Co se sleduje?</a:t>
            </a:r>
          </a:p>
          <a:p>
            <a:r>
              <a:rPr lang="cs-CZ" altLang="cs-CZ" sz="1800" dirty="0" smtClean="0"/>
              <a:t>Letalita, inhibice růstu, nebo fyziologických procesů</a:t>
            </a:r>
          </a:p>
          <a:p>
            <a:r>
              <a:rPr lang="cs-CZ" altLang="cs-CZ" sz="1800" dirty="0" smtClean="0"/>
              <a:t>Genotoxicita, mutagenita: řasy i cévnaté rostliny - detekce chromozomových zlomů, tvorby </a:t>
            </a:r>
            <a:r>
              <a:rPr lang="cs-CZ" altLang="cs-CZ" sz="1800" dirty="0" err="1" smtClean="0"/>
              <a:t>mikrojadérek</a:t>
            </a:r>
            <a:r>
              <a:rPr lang="cs-CZ" altLang="cs-CZ" sz="1800" dirty="0" smtClean="0"/>
              <a:t>, iniciace nádorů na kořenech, poruchy tvorby kutikuly,  mutace na  úrovni intaktní rostliny, tvorba DNA </a:t>
            </a:r>
            <a:r>
              <a:rPr lang="cs-CZ" altLang="cs-CZ" sz="1800" dirty="0" err="1" smtClean="0"/>
              <a:t>aduktů</a:t>
            </a:r>
            <a:r>
              <a:rPr lang="cs-CZ" altLang="cs-CZ" sz="1800" dirty="0" smtClean="0"/>
              <a:t> atd. </a:t>
            </a:r>
          </a:p>
          <a:p>
            <a:r>
              <a:rPr lang="cs-CZ" altLang="cs-CZ" sz="1800" dirty="0" smtClean="0"/>
              <a:t>Hodnocení detoxifikační aktivity, přítomnost a aktivita detoxifikačních systémů ( PCR, ELFO, LC-MS, formy glutationu, SOD apod.</a:t>
            </a:r>
          </a:p>
          <a:p>
            <a:r>
              <a:rPr lang="cs-CZ" altLang="cs-CZ" sz="1800" dirty="0" smtClean="0"/>
              <a:t>Hodnocení vlivu toxikantů na rezistenci k patogenním organismům</a:t>
            </a:r>
          </a:p>
          <a:p>
            <a:r>
              <a:rPr lang="cs-CZ" altLang="cs-CZ" sz="1800" dirty="0" smtClean="0"/>
              <a:t>Hodnocení </a:t>
            </a:r>
            <a:r>
              <a:rPr lang="cs-CZ" altLang="cs-CZ" sz="1800" dirty="0" err="1" smtClean="0"/>
              <a:t>biokumulací</a:t>
            </a:r>
            <a:r>
              <a:rPr lang="cs-CZ" altLang="cs-CZ" sz="1800" dirty="0" smtClean="0"/>
              <a:t> a </a:t>
            </a:r>
            <a:r>
              <a:rPr lang="cs-CZ" altLang="cs-CZ" sz="1800" dirty="0" err="1" smtClean="0"/>
              <a:t>biokoncentrací</a:t>
            </a:r>
            <a:r>
              <a:rPr lang="cs-CZ" altLang="cs-CZ" sz="1800" dirty="0" smtClean="0"/>
              <a:t> toxikantů v přírodním prostředí</a:t>
            </a:r>
          </a:p>
          <a:p>
            <a:r>
              <a:rPr lang="cs-CZ" altLang="cs-CZ" sz="1800" dirty="0" smtClean="0"/>
              <a:t>Hodnocení podílu autotrofních organismů na detoxifikaci/ imobilizaci toxických látek v životním </a:t>
            </a:r>
            <a:r>
              <a:rPr lang="cs-CZ" altLang="cs-CZ" sz="1800" dirty="0" err="1" smtClean="0"/>
              <a:t>postředí</a:t>
            </a:r>
            <a:r>
              <a:rPr lang="cs-CZ" altLang="cs-CZ" sz="1800" dirty="0" smtClean="0"/>
              <a:t> (</a:t>
            </a:r>
            <a:r>
              <a:rPr lang="cs-CZ" altLang="cs-CZ" sz="1800" dirty="0" err="1" smtClean="0"/>
              <a:t>bioremediace</a:t>
            </a:r>
            <a:r>
              <a:rPr lang="cs-CZ" altLang="cs-CZ" sz="1800" dirty="0" smtClean="0"/>
              <a:t> pomocí cévnatých rostlin, nebo cyanobakterií)</a:t>
            </a:r>
          </a:p>
        </p:txBody>
      </p:sp>
      <p:sp>
        <p:nvSpPr>
          <p:cNvPr id="819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2ECF18C-D36A-429F-8BDD-D2AFE4517ED7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6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Producenti – řasy a sinice</a:t>
            </a:r>
            <a:endParaRPr lang="cs-CZ" dirty="0"/>
          </a:p>
        </p:txBody>
      </p:sp>
      <p:sp>
        <p:nvSpPr>
          <p:cNvPr id="9219" name="Zástupný symbol pro obsah 3"/>
          <p:cNvSpPr>
            <a:spLocks noGrp="1"/>
          </p:cNvSpPr>
          <p:nvPr>
            <p:ph idx="1"/>
          </p:nvPr>
        </p:nvSpPr>
        <p:spPr>
          <a:xfrm>
            <a:off x="468313" y="765175"/>
            <a:ext cx="8486775" cy="6092825"/>
          </a:xfrm>
        </p:spPr>
        <p:txBody>
          <a:bodyPr/>
          <a:lstStyle/>
          <a:p>
            <a:r>
              <a:rPr lang="en-GB" altLang="cs-CZ" sz="2000" b="1" smtClean="0">
                <a:cs typeface="Times New Roman" pitchFamily="18" charset="0"/>
              </a:rPr>
              <a:t>Sinice</a:t>
            </a:r>
            <a:r>
              <a:rPr lang="en-GB" altLang="cs-CZ" sz="2000" smtClean="0">
                <a:cs typeface="Times New Roman" pitchFamily="18" charset="0"/>
              </a:rPr>
              <a:t> (fotosyntetizující gramnegativní eubakterie)  koloniální (</a:t>
            </a:r>
            <a:r>
              <a:rPr lang="en-GB" altLang="cs-CZ" sz="2000" i="1" smtClean="0">
                <a:cs typeface="Times New Roman" pitchFamily="18" charset="0"/>
              </a:rPr>
              <a:t>Microcystis</a:t>
            </a:r>
            <a:r>
              <a:rPr lang="en-GB" altLang="cs-CZ" sz="2000" smtClean="0">
                <a:cs typeface="Times New Roman" pitchFamily="18" charset="0"/>
              </a:rPr>
              <a:t>), vláknité (</a:t>
            </a:r>
            <a:r>
              <a:rPr lang="en-GB" altLang="cs-CZ" sz="2000" i="1" smtClean="0">
                <a:cs typeface="Times New Roman" pitchFamily="18" charset="0"/>
              </a:rPr>
              <a:t>Anabaena, Nostoc</a:t>
            </a:r>
            <a:r>
              <a:rPr lang="en-GB" altLang="cs-CZ" sz="2000" smtClean="0">
                <a:cs typeface="Times New Roman" pitchFamily="18" charset="0"/>
              </a:rPr>
              <a:t>) a pikocyanobakteria jednobuněčné (</a:t>
            </a:r>
            <a:r>
              <a:rPr lang="en-GB" altLang="cs-CZ" sz="2000" i="1" smtClean="0">
                <a:cs typeface="Times New Roman" pitchFamily="18" charset="0"/>
              </a:rPr>
              <a:t>Synechocystis</a:t>
            </a:r>
            <a:r>
              <a:rPr lang="en-GB" altLang="cs-CZ" sz="2000" smtClean="0">
                <a:cs typeface="Times New Roman" pitchFamily="18" charset="0"/>
              </a:rPr>
              <a:t>)</a:t>
            </a:r>
            <a:endParaRPr lang="cs-CZ" altLang="cs-CZ" sz="2000" smtClean="0">
              <a:cs typeface="Times New Roman" pitchFamily="18" charset="0"/>
            </a:endParaRPr>
          </a:p>
          <a:p>
            <a:r>
              <a:rPr lang="cs-CZ" altLang="cs-CZ" sz="2000" smtClean="0">
                <a:cs typeface="Times New Roman" pitchFamily="18" charset="0"/>
              </a:rPr>
              <a:t>d</a:t>
            </a:r>
            <a:r>
              <a:rPr lang="en-GB" altLang="cs-CZ" sz="2000" smtClean="0">
                <a:cs typeface="Times New Roman" pitchFamily="18" charset="0"/>
              </a:rPr>
              <a:t>usík fixující sinice jsou velmi citlivé na toxické látky a inhibice nitrogenázy patří mezi vhodné endpointy</a:t>
            </a:r>
            <a:endParaRPr lang="cs-CZ" altLang="cs-CZ" sz="2000" smtClean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b="1" smtClean="0">
                <a:cs typeface="Times New Roman" pitchFamily="18" charset="0"/>
              </a:rPr>
              <a:t>Řasy - </a:t>
            </a:r>
            <a:r>
              <a:rPr lang="cs-CZ" altLang="cs-CZ" sz="2000" smtClean="0">
                <a:cs typeface="Times New Roman" pitchFamily="18" charset="0"/>
              </a:rPr>
              <a:t>jednobuněčné, cenobiální, vláknité, sladkovodní, mořské</a:t>
            </a:r>
            <a:endParaRPr lang="cs-CZ" altLang="cs-CZ" sz="2000" smtClean="0"/>
          </a:p>
          <a:p>
            <a:pPr>
              <a:lnSpc>
                <a:spcPct val="90000"/>
              </a:lnSpc>
            </a:pPr>
            <a:r>
              <a:rPr lang="cs-CZ" altLang="cs-CZ" sz="2000" smtClean="0">
                <a:cs typeface="Times New Roman" pitchFamily="18" charset="0"/>
              </a:rPr>
              <a:t>Kromě klasických biotestů s jednou řasou, jsou používány tzv. Multispecies algal asays (paralelní kultivace zástupců  zelených řas, sinic a rozsivek dle podmínek zkoumané lokality)</a:t>
            </a:r>
            <a:r>
              <a:rPr lang="cs-CZ" altLang="cs-CZ" sz="2000" smtClean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000" smtClean="0">
                <a:cs typeface="Times New Roman" pitchFamily="18" charset="0"/>
              </a:rPr>
              <a:t>Fyziologické testy (hodnocení fotosyntetické aktivity, enzymatické aktivity)</a:t>
            </a:r>
            <a:endParaRPr lang="cs-CZ" altLang="cs-CZ" sz="2000" smtClean="0"/>
          </a:p>
          <a:p>
            <a:pPr>
              <a:lnSpc>
                <a:spcPct val="90000"/>
              </a:lnSpc>
            </a:pPr>
            <a:r>
              <a:rPr lang="cs-CZ" altLang="cs-CZ" sz="2000" smtClean="0"/>
              <a:t>Kompetice a reprodukce</a:t>
            </a:r>
            <a:r>
              <a:rPr lang="cs-CZ" altLang="cs-CZ" sz="2000" smtClean="0">
                <a:cs typeface="Times New Roman" pitchFamily="18" charset="0"/>
              </a:rPr>
              <a:t>  přírodních populací fytoplanktonu</a:t>
            </a:r>
            <a:r>
              <a:rPr lang="cs-CZ" altLang="cs-CZ" sz="2000" smtClean="0"/>
              <a:t>  a fytobentosu</a:t>
            </a:r>
          </a:p>
          <a:p>
            <a:r>
              <a:rPr lang="cs-CZ" altLang="cs-CZ" sz="2000" smtClean="0"/>
              <a:t>Řasy a sinice hodnotíme většinou  pomocí změny počtu buněk v čase experimentu ve srovnání s kontrolou, případně pomocí koncentrace pigmentů (např. chlorofylu a), fyziologické aktivity (příjmu živin) a metabolické aktivity  (fotosyntetické aktivity, enzymatické aktivity )</a:t>
            </a:r>
          </a:p>
        </p:txBody>
      </p:sp>
      <p:sp>
        <p:nvSpPr>
          <p:cNvPr id="9220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54730FB-AC5F-40FD-A617-4E22D70F0299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google.com/images?q=tbn:Qyps3ofRsaAC:protist.i.hosei.ac.jp/PDB/Images/Chlorophyta/Selenastrum/Selenastru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836613"/>
            <a:ext cx="2590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http://images.google.com/images?q=tbn:3Uk_pnNg7FYC:www.biol.tsukuba.ac.jp/~inouye/ino/g/chl/Scenedesmus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25146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images.google.com/images?q=tbn:o1Gy7R1nLxoC:www.iopan.gda.pl/chemia/bch/scen_acumi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121126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http://images.google.com/images?q=tbn:0DGs5snqycAC:protist.i.hosei.ac.jp/PDB/Images/Chlorophyta/Scenedesmus/Scenedesmu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738"/>
            <a:ext cx="251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://images.google.com/images?q=tbn:LyDPHFdHZFEC:www.naturalways.com/graphics/chorell1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565400"/>
            <a:ext cx="18716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http://images.google.com/images?q=tbn:p94EnK4aEN0C:www.hamburg.de/Behoerden/Umweltbehoerde/Badegewaesser/bad_hh/chlorella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365625"/>
            <a:ext cx="1382712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ttp://images.google.com/images?q=tbn:j8d5Afk824IC:protist.i.hosei.ac.jp/PDB/Images/Chlorophyta/Stichococcus/minor_1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65400"/>
            <a:ext cx="18637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http://images.google.com/images?q=tbn:SU19llUZVoAC:www.durr.demon.co.uk/microcystis%25202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49725"/>
            <a:ext cx="1211262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Zástupný symbol pro číslo snímku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EBAF276-E2A0-47CB-B508-4189BBEF491D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15888"/>
            <a:ext cx="9142413" cy="5762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algn="ctr" eaLnBrk="0" hangingPunct="0">
              <a:defRPr/>
            </a:pP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Producenti – řasy a sinice</a:t>
            </a:r>
            <a:endParaRPr lang="en-GB" sz="2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52" name="Picture 4" descr="figure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4198938"/>
            <a:ext cx="3581400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5" descr="figure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65785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Text Box 6"/>
          <p:cNvSpPr txBox="1">
            <a:spLocks noChangeArrowheads="1"/>
          </p:cNvSpPr>
          <p:nvPr/>
        </p:nvSpPr>
        <p:spPr bwMode="auto">
          <a:xfrm>
            <a:off x="3708400" y="5732463"/>
            <a:ext cx="1543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>
                <a:solidFill>
                  <a:schemeClr val="tx1"/>
                </a:solidFill>
                <a:latin typeface="Arial" charset="0"/>
                <a:cs typeface="Arial" charset="0"/>
              </a:rPr>
              <a:t>Microc</a:t>
            </a:r>
            <a:r>
              <a:rPr lang="cs-CZ" altLang="cs-CZ" sz="1600">
                <a:solidFill>
                  <a:schemeClr val="tx1"/>
                </a:solidFill>
                <a:latin typeface="Arial" charset="0"/>
                <a:cs typeface="Arial" charset="0"/>
              </a:rPr>
              <a:t>ystis aeruginosa</a:t>
            </a:r>
          </a:p>
        </p:txBody>
      </p:sp>
    </p:spTree>
    <p:extLst>
      <p:ext uri="{BB962C8B-B14F-4D97-AF65-F5344CB8AC3E}">
        <p14:creationId xmlns:p14="http://schemas.microsoft.com/office/powerpoint/2010/main" val="31287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Producenti - řasy</a:t>
            </a:r>
            <a:endParaRPr lang="cs-CZ" dirty="0"/>
          </a:p>
        </p:txBody>
      </p:sp>
      <p:sp>
        <p:nvSpPr>
          <p:cNvPr id="145411" name="Zástupný symbol pro obsah 3"/>
          <p:cNvSpPr>
            <a:spLocks noGrp="1"/>
          </p:cNvSpPr>
          <p:nvPr>
            <p:ph idx="1"/>
          </p:nvPr>
        </p:nvSpPr>
        <p:spPr>
          <a:xfrm>
            <a:off x="468313" y="908050"/>
            <a:ext cx="8486775" cy="5949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smtClean="0"/>
              <a:t>Řasové testy toxicity</a:t>
            </a:r>
          </a:p>
          <a:p>
            <a:r>
              <a:rPr lang="cs-CZ" altLang="cs-CZ" smtClean="0"/>
              <a:t>standardní uspořádání:</a:t>
            </a:r>
          </a:p>
          <a:p>
            <a:pPr lvl="1"/>
            <a:r>
              <a:rPr lang="cs-CZ" altLang="cs-CZ" smtClean="0"/>
              <a:t>96 hod, Erlenmayerovy lahve, třepání</a:t>
            </a:r>
          </a:p>
          <a:p>
            <a:pPr lvl="1"/>
            <a:r>
              <a:rPr lang="cs-CZ" altLang="cs-CZ" smtClean="0"/>
              <a:t>sledování růstu, počtů buněk, biomasy – kvantifikace chlorofylu (fluorescence)</a:t>
            </a:r>
          </a:p>
          <a:p>
            <a:r>
              <a:rPr lang="cs-CZ" altLang="cs-CZ" smtClean="0"/>
              <a:t>miniaturizace</a:t>
            </a:r>
          </a:p>
          <a:p>
            <a:pPr lvl="1"/>
            <a:r>
              <a:rPr lang="cs-CZ" altLang="cs-CZ" smtClean="0"/>
              <a:t>mikrodestičky</a:t>
            </a:r>
          </a:p>
          <a:p>
            <a:r>
              <a:rPr lang="cs-CZ" altLang="cs-CZ" smtClean="0"/>
              <a:t>Řasy</a:t>
            </a:r>
          </a:p>
          <a:p>
            <a:pPr lvl="1"/>
            <a:r>
              <a:rPr lang="cs-CZ" altLang="cs-CZ" i="1" smtClean="0"/>
              <a:t>Selenastrum capricornutum</a:t>
            </a:r>
          </a:p>
          <a:p>
            <a:pPr lvl="1"/>
            <a:r>
              <a:rPr lang="cs-CZ" altLang="cs-CZ" i="1" smtClean="0"/>
              <a:t>Scenendesmus subcapitatus</a:t>
            </a:r>
          </a:p>
          <a:p>
            <a:pPr lvl="1"/>
            <a:r>
              <a:rPr lang="cs-CZ" altLang="cs-CZ" i="1" smtClean="0"/>
              <a:t>Sc. quadricauda</a:t>
            </a:r>
          </a:p>
          <a:p>
            <a:pPr lvl="1"/>
            <a:r>
              <a:rPr lang="cs-CZ" altLang="cs-CZ" i="1" smtClean="0"/>
              <a:t>Chlorella vulgaris</a:t>
            </a:r>
          </a:p>
          <a:p>
            <a:r>
              <a:rPr lang="cs-CZ" altLang="cs-CZ" smtClean="0"/>
              <a:t>Sinice</a:t>
            </a:r>
          </a:p>
          <a:p>
            <a:pPr lvl="1"/>
            <a:r>
              <a:rPr lang="cs-CZ" altLang="cs-CZ" i="1" smtClean="0"/>
              <a:t>Microcystis aeruginosa</a:t>
            </a:r>
          </a:p>
          <a:p>
            <a:endParaRPr lang="cs-CZ" altLang="cs-CZ" smtClean="0"/>
          </a:p>
        </p:txBody>
      </p:sp>
      <p:sp>
        <p:nvSpPr>
          <p:cNvPr id="1126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DDA62F1-D678-42AB-BE5E-69650B7E2B0B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11269" name="Picture 4" descr="fig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852738"/>
            <a:ext cx="412908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98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Producenti - řasy</a:t>
            </a:r>
            <a:endParaRPr lang="en-GB" dirty="0"/>
          </a:p>
        </p:txBody>
      </p:sp>
      <p:pic>
        <p:nvPicPr>
          <p:cNvPr id="12291" name="Picture 3" descr="http://www.biorem.lu.se/images/algalab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08050"/>
            <a:ext cx="2857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://www.imp.mtu.edu/matchar/algal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2797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http://www.botany.utexas.edu/facstaff/facpages/mbrown/labtour/algacul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908050"/>
            <a:ext cx="21431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://images.google.com/images?q=tbn:SFBLBvbVuqoC:www.aquatic.uoguelph.ca/Human/Research/vwxyz/images/wegerh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221163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http://www.dnr.state.sc.us/marine/mrri/shellfish/images/algae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68638"/>
            <a:ext cx="3200400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Zástupný symbol pro číslo snímku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2AE8CB6-681A-4D32-8A68-07DB6E0E8DB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12297" name="Picture 3" descr="http://www.ftns.wau.nl/prock/Research/Rene/Picture/alpha_1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4495800"/>
            <a:ext cx="16462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5" descr="http://images.google.com/images?q=tbn:n1jWhOTIX8IC:www.sunwellness.com/images/FlaskSeedCulture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292600"/>
            <a:ext cx="1125538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" descr="http://images.google.com/images?q=tbn:XULBG1MgmTcC:www.butbn.cas.cz/ccala/sbirka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300663"/>
            <a:ext cx="9366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" descr="figure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53063"/>
            <a:ext cx="18716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4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Producenti - řasy</a:t>
            </a:r>
            <a:endParaRPr lang="cs-CZ" dirty="0"/>
          </a:p>
        </p:txBody>
      </p:sp>
      <p:sp>
        <p:nvSpPr>
          <p:cNvPr id="13315" name="Zástupný symbol pro obsah 3"/>
          <p:cNvSpPr>
            <a:spLocks noGrp="1"/>
          </p:cNvSpPr>
          <p:nvPr>
            <p:ph idx="1"/>
          </p:nvPr>
        </p:nvSpPr>
        <p:spPr>
          <a:xfrm>
            <a:off x="468313" y="908050"/>
            <a:ext cx="8486775" cy="5949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smtClean="0"/>
              <a:t>Řasové testy toxicity</a:t>
            </a:r>
          </a:p>
          <a:p>
            <a:r>
              <a:rPr lang="cs-CZ" altLang="cs-CZ" smtClean="0"/>
              <a:t>ALGALTOXKIT (TM)</a:t>
            </a:r>
          </a:p>
          <a:p>
            <a:r>
              <a:rPr lang="cs-CZ" altLang="cs-CZ" i="1" smtClean="0"/>
              <a:t>Selenastrum capricornutum</a:t>
            </a:r>
          </a:p>
          <a:p>
            <a:r>
              <a:rPr lang="cs-CZ" altLang="cs-CZ" smtClean="0"/>
              <a:t>Alternativní mikrobiotest</a:t>
            </a:r>
          </a:p>
          <a:p>
            <a:r>
              <a:rPr lang="cs-CZ" altLang="cs-CZ" smtClean="0"/>
              <a:t>miniaturizace</a:t>
            </a:r>
          </a:p>
          <a:p>
            <a:r>
              <a:rPr lang="cs-CZ" altLang="cs-CZ" smtClean="0"/>
              <a:t>rychlá dostupnost živých řas </a:t>
            </a:r>
            <a:br>
              <a:rPr lang="cs-CZ" altLang="cs-CZ" smtClean="0"/>
            </a:br>
            <a:r>
              <a:rPr lang="cs-CZ" altLang="cs-CZ" smtClean="0"/>
              <a:t>(alginátové kuličky)</a:t>
            </a:r>
          </a:p>
          <a:p>
            <a:endParaRPr lang="cs-CZ" altLang="cs-CZ" smtClean="0"/>
          </a:p>
          <a:p>
            <a:endParaRPr lang="cs-CZ" altLang="cs-CZ" i="1" smtClean="0"/>
          </a:p>
        </p:txBody>
      </p:sp>
      <p:sp>
        <p:nvSpPr>
          <p:cNvPr id="1331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F9562A4-A262-4E49-9894-5A396B6201E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850900"/>
            <a:ext cx="4065588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99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Vývoj biotestů</a:t>
            </a:r>
            <a:endParaRPr lang="cs-CZ" dirty="0"/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468313" y="692696"/>
            <a:ext cx="8486775" cy="5367809"/>
          </a:xfrm>
        </p:spPr>
        <p:txBody>
          <a:bodyPr/>
          <a:lstStyle/>
          <a:p>
            <a:r>
              <a:rPr lang="cs-CZ" altLang="cs-CZ" dirty="0" smtClean="0"/>
              <a:t>Nejstarší </a:t>
            </a:r>
            <a:r>
              <a:rPr lang="cs-CZ" altLang="cs-CZ" dirty="0" err="1" smtClean="0"/>
              <a:t>biotesty</a:t>
            </a:r>
            <a:r>
              <a:rPr lang="cs-CZ" altLang="cs-CZ" dirty="0" smtClean="0"/>
              <a:t> – akutní efekty, ekologicky nerelevantní, většinou pro hodnocení čistých látek, např. pesticidů</a:t>
            </a:r>
          </a:p>
          <a:p>
            <a:r>
              <a:rPr lang="cs-CZ" altLang="cs-CZ" dirty="0" smtClean="0"/>
              <a:t>Moderní vývoj směrem k:</a:t>
            </a:r>
          </a:p>
          <a:p>
            <a:pPr lvl="1"/>
            <a:r>
              <a:rPr lang="cs-CZ" altLang="cs-CZ" dirty="0" smtClean="0"/>
              <a:t>Subletálním efektům</a:t>
            </a:r>
          </a:p>
          <a:p>
            <a:pPr lvl="1"/>
            <a:r>
              <a:rPr lang="cs-CZ" altLang="cs-CZ" dirty="0" smtClean="0"/>
              <a:t>Zvyšování ekologické relevance testů</a:t>
            </a:r>
          </a:p>
          <a:p>
            <a:pPr lvl="1"/>
            <a:r>
              <a:rPr lang="cs-CZ" altLang="cs-CZ" dirty="0" smtClean="0"/>
              <a:t>Od chemických látek k environmentálním směsím</a:t>
            </a:r>
          </a:p>
          <a:p>
            <a:pPr lvl="1"/>
            <a:r>
              <a:rPr lang="cs-CZ" altLang="cs-CZ" dirty="0" smtClean="0"/>
              <a:t>Zdokonalování testů: časové, miniaturizace</a:t>
            </a:r>
          </a:p>
          <a:p>
            <a:pPr lvl="1"/>
            <a:r>
              <a:rPr lang="cs-CZ" altLang="cs-CZ" dirty="0" smtClean="0"/>
              <a:t>Zjednodušování koncovek testů – </a:t>
            </a:r>
            <a:r>
              <a:rPr lang="cs-CZ" altLang="cs-CZ" dirty="0" err="1" smtClean="0"/>
              <a:t>mikrodestičky</a:t>
            </a:r>
            <a:r>
              <a:rPr lang="cs-CZ" altLang="cs-CZ" dirty="0" smtClean="0"/>
              <a:t>, fluorescence …</a:t>
            </a:r>
          </a:p>
          <a:p>
            <a:pPr lvl="2"/>
            <a:r>
              <a:rPr lang="cs-CZ" altLang="cs-CZ" dirty="0" smtClean="0"/>
              <a:t>Komerčně dostupné tzv. „</a:t>
            </a:r>
            <a:r>
              <a:rPr lang="cs-CZ" altLang="cs-CZ" dirty="0" err="1" smtClean="0"/>
              <a:t>kity</a:t>
            </a:r>
            <a:r>
              <a:rPr lang="cs-CZ" altLang="cs-CZ" dirty="0" smtClean="0"/>
              <a:t>“ (např. www.microbiotests.be)</a:t>
            </a:r>
          </a:p>
        </p:txBody>
      </p:sp>
      <p:sp>
        <p:nvSpPr>
          <p:cNvPr id="1024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1E000DA-5F7E-451E-8F97-87ED62CE560D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8197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6"/>
          <a:stretch>
            <a:fillRect/>
          </a:stretch>
        </p:blipFill>
        <p:spPr bwMode="auto">
          <a:xfrm>
            <a:off x="0" y="4190886"/>
            <a:ext cx="4499992" cy="2667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ebpi.ca/thamnocephalus%20platyurus%20toxicity%20test%20k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100513"/>
            <a:ext cx="3203575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http://www.teara.govt.nz/files/p15500p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265613"/>
            <a:ext cx="6477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Řasový test toxicity (ISO 8692) </a:t>
            </a:r>
            <a:endParaRPr lang="cs-CZ" dirty="0"/>
          </a:p>
        </p:txBody>
      </p:sp>
      <p:sp>
        <p:nvSpPr>
          <p:cNvPr id="146435" name="Zástupný symbol pro obsah 3"/>
          <p:cNvSpPr>
            <a:spLocks noGrp="1"/>
          </p:cNvSpPr>
          <p:nvPr>
            <p:ph idx="1"/>
          </p:nvPr>
        </p:nvSpPr>
        <p:spPr>
          <a:xfrm>
            <a:off x="468313" y="765175"/>
            <a:ext cx="8486775" cy="6092825"/>
          </a:xfrm>
        </p:spPr>
        <p:txBody>
          <a:bodyPr/>
          <a:lstStyle/>
          <a:p>
            <a:r>
              <a:rPr lang="cs-CZ" altLang="cs-CZ" smtClean="0"/>
              <a:t>Podstata: inhibice růstu jednodruhového řasového kmene kultivovaného v přesně stanovených podmínkách v koncentrační řadě zkoušené látky</a:t>
            </a:r>
          </a:p>
          <a:p>
            <a:r>
              <a:rPr lang="cs-CZ" altLang="cs-CZ" smtClean="0"/>
              <a:t>Zkušební organismus – planktonní zelené řasy </a:t>
            </a:r>
            <a:br>
              <a:rPr lang="cs-CZ" altLang="cs-CZ" smtClean="0"/>
            </a:br>
            <a:r>
              <a:rPr lang="cs-CZ" altLang="cs-CZ" i="1" smtClean="0"/>
              <a:t>Scenedesmus subspicatus</a:t>
            </a:r>
            <a:r>
              <a:rPr lang="cs-CZ" altLang="cs-CZ" smtClean="0"/>
              <a:t> </a:t>
            </a:r>
            <a:br>
              <a:rPr lang="cs-CZ" altLang="cs-CZ" smtClean="0"/>
            </a:br>
            <a:r>
              <a:rPr lang="cs-CZ" altLang="cs-CZ" i="1" smtClean="0"/>
              <a:t>Selenastrum capricornutum</a:t>
            </a:r>
          </a:p>
          <a:p>
            <a:r>
              <a:rPr lang="cs-CZ" altLang="cs-CZ" smtClean="0"/>
              <a:t>Voda – u živného substrátu a roztoku </a:t>
            </a:r>
            <a:br>
              <a:rPr lang="cs-CZ" altLang="cs-CZ" smtClean="0"/>
            </a:br>
            <a:r>
              <a:rPr lang="cs-CZ" altLang="cs-CZ" smtClean="0"/>
              <a:t>zkoušených látek se používá deionizovaná </a:t>
            </a:r>
            <a:br>
              <a:rPr lang="cs-CZ" altLang="cs-CZ" smtClean="0"/>
            </a:br>
            <a:r>
              <a:rPr lang="cs-CZ" altLang="cs-CZ" smtClean="0"/>
              <a:t>voda nebo voda obdobné jakosti</a:t>
            </a:r>
          </a:p>
          <a:p>
            <a:r>
              <a:rPr lang="cs-CZ" altLang="cs-CZ" smtClean="0"/>
              <a:t>Živiny a jejich roztoky: 4 zásobní roztoky </a:t>
            </a:r>
            <a:br>
              <a:rPr lang="cs-CZ" altLang="cs-CZ" smtClean="0"/>
            </a:br>
            <a:r>
              <a:rPr lang="cs-CZ" altLang="cs-CZ" smtClean="0"/>
              <a:t>dle daných koncentrací, sterilizované</a:t>
            </a:r>
            <a:br>
              <a:rPr lang="cs-CZ" altLang="cs-CZ" smtClean="0"/>
            </a:br>
            <a:r>
              <a:rPr lang="cs-CZ" altLang="cs-CZ" smtClean="0"/>
              <a:t>membránovou filtrací nebo v autoklávu</a:t>
            </a:r>
            <a:br>
              <a:rPr lang="cs-CZ" altLang="cs-CZ" smtClean="0"/>
            </a:br>
            <a:r>
              <a:rPr lang="cs-CZ" altLang="cs-CZ" smtClean="0"/>
              <a:t>(4. roztok ale nelze)</a:t>
            </a:r>
          </a:p>
        </p:txBody>
      </p:sp>
      <p:sp>
        <p:nvSpPr>
          <p:cNvPr id="14340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103EE81-76F7-4A74-B923-1DC373CEC2F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492375"/>
            <a:ext cx="233997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8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Řasový test toxicity (ISO 8692) </a:t>
            </a:r>
            <a:endParaRPr lang="cs-CZ" dirty="0"/>
          </a:p>
        </p:txBody>
      </p:sp>
      <p:sp>
        <p:nvSpPr>
          <p:cNvPr id="147459" name="Zástupný symbol pro obsah 3"/>
          <p:cNvSpPr>
            <a:spLocks noGrp="1"/>
          </p:cNvSpPr>
          <p:nvPr>
            <p:ph idx="1"/>
          </p:nvPr>
        </p:nvSpPr>
        <p:spPr>
          <a:xfrm>
            <a:off x="468313" y="765175"/>
            <a:ext cx="8486775" cy="6092825"/>
          </a:xfrm>
        </p:spPr>
        <p:txBody>
          <a:bodyPr/>
          <a:lstStyle/>
          <a:p>
            <a:r>
              <a:rPr lang="cs-CZ" altLang="cs-CZ" sz="1800" smtClean="0"/>
              <a:t>Postup zkoušky:</a:t>
            </a:r>
          </a:p>
          <a:p>
            <a:pPr lvl="1"/>
            <a:r>
              <a:rPr lang="cs-CZ" altLang="cs-CZ" sz="1400" smtClean="0"/>
              <a:t>Zásobní roztok živin – vždy čerstvý, před použitím 30 min provzdušňovat nebo ponechat přes noc v kontaktu se vzduchem</a:t>
            </a:r>
          </a:p>
          <a:p>
            <a:pPr lvl="1"/>
            <a:r>
              <a:rPr lang="cs-CZ" altLang="cs-CZ" sz="1400" smtClean="0"/>
              <a:t>Pomocí hydroxidu sodného nebo kyseliny chlorovodíkové se pH upraví na hodnotu 8,3±0,2</a:t>
            </a:r>
          </a:p>
          <a:p>
            <a:pPr lvl="1"/>
            <a:r>
              <a:rPr lang="cs-CZ" altLang="cs-CZ" sz="1400" smtClean="0"/>
              <a:t>Příprava inokula – 1díl zásobního roztoku na 8 dílů vody, který se doplní inokulační kulturou v exponenciální fázi růstu na koncentraci 10 000 buněk/ml</a:t>
            </a:r>
          </a:p>
          <a:p>
            <a:pPr lvl="1"/>
            <a:r>
              <a:rPr lang="cs-CZ" altLang="cs-CZ" sz="1400" smtClean="0"/>
              <a:t>Volba koncentrační řady – dle předběžné zkoušky...</a:t>
            </a:r>
          </a:p>
          <a:p>
            <a:pPr lvl="1"/>
            <a:r>
              <a:rPr lang="cs-CZ" altLang="cs-CZ" sz="1400" smtClean="0"/>
              <a:t>Příprava zásobních roztoků zkoušené látky – roztok, který dále ředíme</a:t>
            </a:r>
          </a:p>
          <a:p>
            <a:pPr lvl="1"/>
            <a:r>
              <a:rPr lang="cs-CZ" altLang="cs-CZ" sz="1400" smtClean="0"/>
              <a:t>Příprava zkušebních roztoků – výsledný objem by měl být stejný</a:t>
            </a:r>
          </a:p>
          <a:p>
            <a:pPr lvl="1"/>
            <a:r>
              <a:rPr lang="cs-CZ" altLang="cs-CZ" sz="1400" smtClean="0"/>
              <a:t>6x kontrola, 3x každá koncentrace</a:t>
            </a:r>
          </a:p>
          <a:p>
            <a:r>
              <a:rPr lang="cs-CZ" altLang="cs-CZ" sz="2000" smtClean="0"/>
              <a:t>Inkubace:</a:t>
            </a:r>
          </a:p>
          <a:p>
            <a:pPr lvl="1"/>
            <a:r>
              <a:rPr lang="cs-CZ" altLang="cs-CZ" sz="1400" smtClean="0"/>
              <a:t>Teplota 23±2°C</a:t>
            </a:r>
          </a:p>
          <a:p>
            <a:pPr lvl="1"/>
            <a:r>
              <a:rPr lang="cs-CZ" altLang="cs-CZ" sz="1400" smtClean="0"/>
              <a:t>Bílé světlo od 400 nm do 700 nm, 6 000 – 10 000 lx.</a:t>
            </a:r>
          </a:p>
          <a:p>
            <a:pPr lvl="1"/>
            <a:r>
              <a:rPr lang="cs-CZ" altLang="cs-CZ" sz="1400" smtClean="0"/>
              <a:t>Třepat, míchat nebo provzdušňovat –zajištění výměny plynů a </a:t>
            </a:r>
            <a:br>
              <a:rPr lang="cs-CZ" altLang="cs-CZ" sz="1400" smtClean="0"/>
            </a:br>
            <a:r>
              <a:rPr lang="cs-CZ" altLang="cs-CZ" sz="1400" smtClean="0"/>
              <a:t>udržení pH.</a:t>
            </a:r>
          </a:p>
          <a:p>
            <a:r>
              <a:rPr lang="cs-CZ" altLang="cs-CZ" sz="2000" smtClean="0"/>
              <a:t>Měření:</a:t>
            </a:r>
          </a:p>
          <a:p>
            <a:pPr lvl="1"/>
            <a:r>
              <a:rPr lang="cs-CZ" altLang="cs-CZ" sz="1400" smtClean="0"/>
              <a:t>Minimálně po 24 hod., vzorek odebrat pipetou a nevracet zpět</a:t>
            </a:r>
          </a:p>
          <a:p>
            <a:pPr lvl="1"/>
            <a:r>
              <a:rPr lang="cs-CZ" altLang="cs-CZ" sz="1400" smtClean="0"/>
              <a:t>Ukončení </a:t>
            </a:r>
            <a:r>
              <a:rPr lang="cs-CZ" altLang="cs-CZ" sz="1600" smtClean="0"/>
              <a:t>nejdřív po 72 hodinách</a:t>
            </a:r>
          </a:p>
        </p:txBody>
      </p:sp>
      <p:sp>
        <p:nvSpPr>
          <p:cNvPr id="15364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A698CE8-3DE5-43A5-8426-9CE23EA5408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740150"/>
            <a:ext cx="2338388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7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Řasový test toxicity (ISO 8692) </a:t>
            </a:r>
            <a:endParaRPr lang="cs-CZ" dirty="0"/>
          </a:p>
        </p:txBody>
      </p:sp>
      <p:sp>
        <p:nvSpPr>
          <p:cNvPr id="17411" name="Zástupný symbol pro obsah 3"/>
          <p:cNvSpPr>
            <a:spLocks noGrp="1"/>
          </p:cNvSpPr>
          <p:nvPr>
            <p:ph idx="1"/>
          </p:nvPr>
        </p:nvSpPr>
        <p:spPr>
          <a:xfrm>
            <a:off x="468313" y="765175"/>
            <a:ext cx="8486775" cy="60928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1800" b="1" smtClean="0"/>
              <a:t>Miniaturizace – sérologické destičky</a:t>
            </a:r>
          </a:p>
          <a:p>
            <a:r>
              <a:rPr lang="cs-CZ" altLang="cs-CZ" sz="1800" smtClean="0"/>
              <a:t>Rozměr 9x12 cm, 96 jamek o objemu 0,25 ml</a:t>
            </a:r>
          </a:p>
          <a:p>
            <a:pPr>
              <a:buFont typeface="Wingdings" pitchFamily="2" charset="2"/>
              <a:buNone/>
            </a:pPr>
            <a:r>
              <a:rPr lang="cs-CZ" altLang="cs-CZ" sz="1800" b="1" smtClean="0"/>
              <a:t>Praktická ukázka s dichromanem draselným</a:t>
            </a:r>
          </a:p>
          <a:p>
            <a:r>
              <a:rPr lang="cs-CZ" altLang="cs-CZ" sz="1800" smtClean="0"/>
              <a:t>koncentrační řada: 20; 10; 5; 2,5; 1,25; 0,625 a 0,3125 mg/l;</a:t>
            </a:r>
          </a:p>
          <a:p>
            <a:r>
              <a:rPr lang="cs-CZ" altLang="cs-CZ" sz="1800" smtClean="0"/>
              <a:t>ZBB médium sterilizované v autoklávu;</a:t>
            </a:r>
          </a:p>
          <a:p>
            <a:r>
              <a:rPr lang="cs-CZ" altLang="cs-CZ" sz="1800" smtClean="0"/>
              <a:t>zkušební organismus </a:t>
            </a:r>
            <a:r>
              <a:rPr lang="cs-CZ" altLang="cs-CZ" sz="1800" i="1" smtClean="0"/>
              <a:t>Scenedesmus subspicatus</a:t>
            </a:r>
          </a:p>
          <a:p>
            <a:r>
              <a:rPr lang="cs-CZ" altLang="cs-CZ" sz="1800" smtClean="0"/>
              <a:t>osvětlení standardní zářivka 40 W</a:t>
            </a:r>
          </a:p>
          <a:p>
            <a:r>
              <a:rPr lang="cs-CZ" altLang="cs-CZ" sz="1800" smtClean="0"/>
              <a:t>EC50 = 5,5 mg/l</a:t>
            </a:r>
          </a:p>
          <a:p>
            <a:r>
              <a:rPr lang="cs-CZ" altLang="cs-CZ" sz="1800" smtClean="0"/>
              <a:t>NOEC = 2,5 mg/l</a:t>
            </a:r>
            <a:endParaRPr lang="cs-CZ" altLang="cs-CZ" sz="1400" smtClean="0"/>
          </a:p>
        </p:txBody>
      </p:sp>
      <p:sp>
        <p:nvSpPr>
          <p:cNvPr id="17412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BC1A397-85E5-4AF4-9D81-CD6166F4B22D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3257550"/>
            <a:ext cx="27003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73463"/>
            <a:ext cx="244792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686300"/>
            <a:ext cx="47180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2771775" cy="18002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Producenti - řasy</a:t>
            </a:r>
            <a:endParaRPr lang="en-GB" dirty="0"/>
          </a:p>
        </p:txBody>
      </p:sp>
      <p:sp>
        <p:nvSpPr>
          <p:cNvPr id="18435" name="Zástupný symbol pro číslo snímku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5C00B8-DB1C-46F2-B8A4-360049E82BA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18436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0"/>
            <a:ext cx="6338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5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ovéPole 5"/>
          <p:cNvSpPr txBox="1">
            <a:spLocks noChangeArrowheads="1"/>
          </p:cNvSpPr>
          <p:nvPr/>
        </p:nvSpPr>
        <p:spPr bwMode="auto">
          <a:xfrm>
            <a:off x="1042988" y="260350"/>
            <a:ext cx="6931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Příklad – ekotoxicita cytostatik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(Zounková et al. 2010 Chemosphere 81:253-260)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5" t="8742" r="34106" b="45374"/>
          <a:stretch>
            <a:fillRect/>
          </a:stretch>
        </p:blipFill>
        <p:spPr bwMode="auto">
          <a:xfrm>
            <a:off x="2124075" y="1700213"/>
            <a:ext cx="158432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2" t="53876" r="19995" b="3918"/>
          <a:stretch>
            <a:fillRect/>
          </a:stretch>
        </p:blipFill>
        <p:spPr bwMode="auto">
          <a:xfrm>
            <a:off x="5219700" y="1844675"/>
            <a:ext cx="37449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ovéPole 9"/>
          <p:cNvSpPr txBox="1">
            <a:spLocks noChangeArrowheads="1"/>
          </p:cNvSpPr>
          <p:nvPr/>
        </p:nvSpPr>
        <p:spPr bwMode="auto">
          <a:xfrm>
            <a:off x="539750" y="2349500"/>
            <a:ext cx="15954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5-Fluorouracil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Cytarabin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Gemcitabin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11" name="Šipka doprava 10"/>
          <p:cNvSpPr/>
          <p:nvPr/>
        </p:nvSpPr>
        <p:spPr>
          <a:xfrm>
            <a:off x="3779838" y="3284538"/>
            <a:ext cx="1655762" cy="1800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400"/>
              <a:t>Metabolity</a:t>
            </a:r>
          </a:p>
        </p:txBody>
      </p:sp>
    </p:spTree>
    <p:extLst>
      <p:ext uri="{BB962C8B-B14F-4D97-AF65-F5344CB8AC3E}">
        <p14:creationId xmlns:p14="http://schemas.microsoft.com/office/powerpoint/2010/main" val="2893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3" t="28654" r="8258" b="15094"/>
          <a:stretch>
            <a:fillRect/>
          </a:stretch>
        </p:blipFill>
        <p:spPr bwMode="auto">
          <a:xfrm>
            <a:off x="1619250" y="1312863"/>
            <a:ext cx="60483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ovéPole 5"/>
          <p:cNvSpPr txBox="1">
            <a:spLocks noChangeArrowheads="1"/>
          </p:cNvSpPr>
          <p:nvPr/>
        </p:nvSpPr>
        <p:spPr bwMode="auto">
          <a:xfrm>
            <a:off x="1042988" y="260350"/>
            <a:ext cx="6931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Inhibice růstu řas – cytostatika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(Zounková et al. 2010 Chemosphere 81:253-260)</a:t>
            </a:r>
          </a:p>
        </p:txBody>
      </p:sp>
    </p:spTree>
    <p:extLst>
      <p:ext uri="{BB962C8B-B14F-4D97-AF65-F5344CB8AC3E}">
        <p14:creationId xmlns:p14="http://schemas.microsoft.com/office/powerpoint/2010/main" val="123031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Producenti vodní – vyšší rostliny</a:t>
            </a:r>
            <a:endParaRPr lang="cs-CZ" dirty="0"/>
          </a:p>
        </p:txBody>
      </p:sp>
      <p:sp>
        <p:nvSpPr>
          <p:cNvPr id="20483" name="Zástupný symbol pro obsah 3"/>
          <p:cNvSpPr>
            <a:spLocks noGrp="1"/>
          </p:cNvSpPr>
          <p:nvPr>
            <p:ph idx="1"/>
          </p:nvPr>
        </p:nvSpPr>
        <p:spPr>
          <a:xfrm>
            <a:off x="468313" y="908050"/>
            <a:ext cx="8486775" cy="5949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smtClean="0"/>
              <a:t>Test s okřehkem (ISO 20079; OECD 221)</a:t>
            </a:r>
          </a:p>
          <a:p>
            <a:r>
              <a:rPr lang="cs-CZ" altLang="cs-CZ" i="1" smtClean="0"/>
              <a:t>Lemna minor (Lemna gibba)</a:t>
            </a:r>
            <a:r>
              <a:rPr lang="cs-CZ" altLang="cs-CZ" smtClean="0"/>
              <a:t>, 2-5 lístků</a:t>
            </a:r>
            <a:r>
              <a:rPr lang="cs-CZ" altLang="cs-CZ" i="1" smtClean="0"/>
              <a:t> </a:t>
            </a:r>
          </a:p>
          <a:p>
            <a:r>
              <a:rPr lang="cs-CZ" altLang="cs-CZ" smtClean="0"/>
              <a:t>standardní uspořádání:</a:t>
            </a:r>
          </a:p>
          <a:p>
            <a:pPr lvl="1"/>
            <a:r>
              <a:rPr lang="cs-CZ" altLang="cs-CZ" smtClean="0"/>
              <a:t> 96 hod – 1 týden, 24 °C, 6-10 tis lx, pH 6,5</a:t>
            </a:r>
          </a:p>
          <a:p>
            <a:pPr lvl="1"/>
            <a:r>
              <a:rPr lang="cs-CZ" altLang="cs-CZ" smtClean="0"/>
              <a:t> kádinky 150 ml</a:t>
            </a:r>
          </a:p>
          <a:p>
            <a:pPr lvl="1"/>
            <a:r>
              <a:rPr lang="cs-CZ" altLang="cs-CZ" smtClean="0"/>
              <a:t>10 lísků/kádinku</a:t>
            </a:r>
          </a:p>
          <a:p>
            <a:pPr lvl="1"/>
            <a:r>
              <a:rPr lang="cs-CZ" altLang="cs-CZ" smtClean="0"/>
              <a:t> vyhodnocení růstu, biomasy, počtu lístků – srovnání s kontrolou</a:t>
            </a:r>
          </a:p>
          <a:p>
            <a:r>
              <a:rPr lang="cs-CZ" altLang="cs-CZ" smtClean="0"/>
              <a:t>lze využít analýzy obrazu</a:t>
            </a:r>
          </a:p>
          <a:p>
            <a:r>
              <a:rPr lang="cs-CZ" altLang="cs-CZ" smtClean="0"/>
              <a:t>validace:</a:t>
            </a:r>
          </a:p>
          <a:p>
            <a:pPr lvl="1"/>
            <a:r>
              <a:rPr lang="cs-CZ" altLang="cs-CZ" smtClean="0"/>
              <a:t>průměrný počet lístků v kontrole vzrostl 8x</a:t>
            </a:r>
          </a:p>
          <a:p>
            <a:pPr lvl="1"/>
            <a:r>
              <a:rPr lang="cs-CZ" altLang="cs-CZ" smtClean="0"/>
              <a:t>pH se nezměnilo po dobu testu více než o 1,5</a:t>
            </a:r>
          </a:p>
          <a:p>
            <a:pPr lvl="1"/>
            <a:r>
              <a:rPr lang="cs-CZ" altLang="cs-CZ" smtClean="0"/>
              <a:t>IC</a:t>
            </a:r>
            <a:r>
              <a:rPr lang="cs-CZ" altLang="cs-CZ" baseline="-25000" smtClean="0"/>
              <a:t>50</a:t>
            </a:r>
            <a:r>
              <a:rPr lang="cs-CZ" altLang="cs-CZ" smtClean="0"/>
              <a:t> pro K</a:t>
            </a:r>
            <a:r>
              <a:rPr lang="cs-CZ" altLang="cs-CZ" baseline="-25000" smtClean="0"/>
              <a:t>2</a:t>
            </a:r>
            <a:r>
              <a:rPr lang="cs-CZ" altLang="cs-CZ" smtClean="0"/>
              <a:t>Cr</a:t>
            </a:r>
            <a:r>
              <a:rPr lang="cs-CZ" altLang="cs-CZ" baseline="-25000" smtClean="0"/>
              <a:t>2</a:t>
            </a:r>
            <a:r>
              <a:rPr lang="cs-CZ" altLang="cs-CZ" smtClean="0"/>
              <a:t>O</a:t>
            </a:r>
            <a:r>
              <a:rPr lang="cs-CZ" altLang="cs-CZ" baseline="-25000" smtClean="0"/>
              <a:t>7</a:t>
            </a:r>
            <a:r>
              <a:rPr lang="cs-CZ" altLang="cs-CZ" smtClean="0"/>
              <a:t> je 10-60 mg/L </a:t>
            </a:r>
          </a:p>
          <a:p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20484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AEB3DB3-2599-451C-8D16-00EBC30CD0A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20485" name="Picture 4" descr="fig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1341438"/>
            <a:ext cx="24336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2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04800" y="762000"/>
            <a:ext cx="86106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3500" b="1">
                <a:solidFill>
                  <a:srgbClr val="FF3300"/>
                </a:solidFill>
              </a:rPr>
              <a:t>EKOTOXIKOLOGICKÉ BIOTESTY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>
                <a:solidFill>
                  <a:srgbClr val="FF3300"/>
                </a:solidFill>
              </a:rPr>
              <a:t> PŘÍKLADY – 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>
                <a:solidFill>
                  <a:srgbClr val="FF3300"/>
                </a:solidFill>
              </a:rPr>
              <a:t> KONZUMENTI – BEZOBRATLÍ - </a:t>
            </a:r>
          </a:p>
        </p:txBody>
      </p:sp>
      <p:pic>
        <p:nvPicPr>
          <p:cNvPr id="83971" name="Picture 3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19400"/>
            <a:ext cx="4657725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50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Konzumenti - Bezobratlí</a:t>
            </a:r>
            <a:endParaRPr lang="cs-CZ" dirty="0"/>
          </a:p>
        </p:txBody>
      </p:sp>
      <p:sp>
        <p:nvSpPr>
          <p:cNvPr id="155651" name="Zástupný symbol pro obsah 2"/>
          <p:cNvSpPr>
            <a:spLocks noGrp="1"/>
          </p:cNvSpPr>
          <p:nvPr>
            <p:ph idx="1"/>
          </p:nvPr>
        </p:nvSpPr>
        <p:spPr>
          <a:xfrm>
            <a:off x="468313" y="908050"/>
            <a:ext cx="8351837" cy="5224463"/>
          </a:xfrm>
        </p:spPr>
        <p:txBody>
          <a:bodyPr/>
          <a:lstStyle/>
          <a:p>
            <a:r>
              <a:rPr lang="cs-CZ" altLang="cs-CZ" smtClean="0"/>
              <a:t>jsou velmi běžné, někdy je ekotoxikologie zaměňována s "Daphniovými biotesty„</a:t>
            </a:r>
          </a:p>
          <a:p>
            <a:r>
              <a:rPr lang="cs-CZ" altLang="cs-CZ" smtClean="0"/>
              <a:t>standardní uspořádání</a:t>
            </a:r>
          </a:p>
          <a:p>
            <a:pPr lvl="1"/>
            <a:r>
              <a:rPr lang="cs-CZ" altLang="cs-CZ" smtClean="0"/>
              <a:t>kádinky, akutní testy 48 h, prolongované testy 21 d</a:t>
            </a:r>
          </a:p>
          <a:p>
            <a:pPr lvl="1"/>
            <a:r>
              <a:rPr lang="cs-CZ" altLang="cs-CZ" smtClean="0"/>
              <a:t>hodnocení letality, růstu ...</a:t>
            </a:r>
          </a:p>
          <a:p>
            <a:pPr lvl="1"/>
            <a:r>
              <a:rPr lang="cs-CZ" altLang="cs-CZ" smtClean="0"/>
              <a:t>krátkodobé - zpravidla statické </a:t>
            </a:r>
          </a:p>
          <a:p>
            <a:r>
              <a:rPr lang="cs-CZ" altLang="cs-CZ" smtClean="0"/>
              <a:t>Akvatičtí planktonní korýši - nejčastější</a:t>
            </a:r>
          </a:p>
          <a:p>
            <a:pPr lvl="1"/>
            <a:r>
              <a:rPr lang="cs-CZ" altLang="cs-CZ" i="1" smtClean="0"/>
              <a:t>Daphnia magna, Ceriodaphnia dubia, </a:t>
            </a:r>
            <a:br>
              <a:rPr lang="cs-CZ" altLang="cs-CZ" i="1" smtClean="0"/>
            </a:br>
            <a:r>
              <a:rPr lang="cs-CZ" altLang="cs-CZ" i="1" smtClean="0"/>
              <a:t>Artemia salina </a:t>
            </a:r>
            <a:r>
              <a:rPr lang="cs-CZ" altLang="cs-CZ" smtClean="0"/>
              <a:t>(mořská)</a:t>
            </a:r>
          </a:p>
          <a:p>
            <a:r>
              <a:rPr lang="cs-CZ" altLang="cs-CZ" smtClean="0"/>
              <a:t>Další bezobratlí</a:t>
            </a:r>
          </a:p>
          <a:p>
            <a:pPr lvl="1"/>
            <a:r>
              <a:rPr lang="cs-CZ" altLang="cs-CZ" smtClean="0"/>
              <a:t>bentičtí  – </a:t>
            </a:r>
            <a:r>
              <a:rPr lang="cs-CZ" altLang="cs-CZ" i="1" smtClean="0"/>
              <a:t>Gammarus, Hyallela azteca </a:t>
            </a:r>
          </a:p>
          <a:p>
            <a:pPr lvl="1"/>
            <a:r>
              <a:rPr lang="cs-CZ" altLang="cs-CZ" smtClean="0"/>
              <a:t>máloštětinatci – </a:t>
            </a:r>
            <a:r>
              <a:rPr lang="cs-CZ" altLang="cs-CZ" i="1" smtClean="0"/>
              <a:t>Tubifex, Lumbriculus</a:t>
            </a:r>
          </a:p>
          <a:p>
            <a:pPr lvl="1"/>
            <a:r>
              <a:rPr lang="cs-CZ" altLang="cs-CZ" smtClean="0"/>
              <a:t>plži - písečník</a:t>
            </a:r>
          </a:p>
          <a:p>
            <a:pPr lvl="1"/>
            <a:r>
              <a:rPr lang="cs-CZ" altLang="cs-CZ" smtClean="0"/>
              <a:t>hmyz – Pakomáři (</a:t>
            </a:r>
            <a:r>
              <a:rPr lang="cs-CZ" altLang="cs-CZ" i="1" smtClean="0"/>
              <a:t>Chironomus</a:t>
            </a:r>
            <a:r>
              <a:rPr lang="cs-CZ" altLang="cs-CZ" smtClean="0"/>
              <a:t>), jepice ...</a:t>
            </a:r>
            <a:br>
              <a:rPr lang="cs-CZ" altLang="cs-CZ" smtClean="0"/>
            </a:br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6EAC4E6-30EE-4E0A-8388-3A4BD75B532E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22533" name="Picture 4" descr="C:\Documents and Settings\Ludek Blaha\Plocha\figur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2781300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7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Ludek Blaha\Plocha\figur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27670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49263" y="725488"/>
            <a:ext cx="156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Daphnia magna</a:t>
            </a:r>
          </a:p>
        </p:txBody>
      </p:sp>
      <p:pic>
        <p:nvPicPr>
          <p:cNvPr id="23556" name="Picture 4" descr="C:\Documents and Settings\Ludek Blaha\Plocha\figure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96975"/>
            <a:ext cx="28670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563938" y="765175"/>
            <a:ext cx="1468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Artemia salina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05263"/>
            <a:ext cx="1676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0" y="3624263"/>
            <a:ext cx="1928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Ceriodaphnia dubia</a:t>
            </a:r>
          </a:p>
        </p:txBody>
      </p:sp>
      <p:pic>
        <p:nvPicPr>
          <p:cNvPr id="23560" name="Picture 8" descr="C:\Documents and Settings\Ludek Blaha\Plocha\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559300"/>
            <a:ext cx="118745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187450" y="5876925"/>
            <a:ext cx="116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Gammarus</a:t>
            </a:r>
          </a:p>
        </p:txBody>
      </p:sp>
      <p:pic>
        <p:nvPicPr>
          <p:cNvPr id="23562" name="Picture 10" descr="C:\Documents and Settings\Ludek Blaha\Plocha\figure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268413"/>
            <a:ext cx="2819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6437313" y="800100"/>
            <a:ext cx="2020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Chironomus riparius</a:t>
            </a:r>
          </a:p>
        </p:txBody>
      </p:sp>
      <p:sp>
        <p:nvSpPr>
          <p:cNvPr id="23564" name="Zástupný symbol pro číslo snímku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0AACF0A-E717-4D0C-8F43-70FD0EBB8ECC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13" name="Nadpis 5"/>
          <p:cNvSpPr txBox="1">
            <a:spLocks/>
          </p:cNvSpPr>
          <p:nvPr/>
        </p:nvSpPr>
        <p:spPr>
          <a:xfrm>
            <a:off x="0" y="115888"/>
            <a:ext cx="9142413" cy="5762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algn="ctr" eaLnBrk="0" hangingPunct="0">
              <a:defRPr/>
            </a:pPr>
            <a:r>
              <a:rPr lang="cs-CZ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Konzumenti - Bezobratlí</a:t>
            </a:r>
          </a:p>
        </p:txBody>
      </p:sp>
      <p:sp>
        <p:nvSpPr>
          <p:cNvPr id="23566" name="Obdélník 13"/>
          <p:cNvSpPr>
            <a:spLocks noChangeArrowheads="1"/>
          </p:cNvSpPr>
          <p:nvPr/>
        </p:nvSpPr>
        <p:spPr bwMode="auto">
          <a:xfrm>
            <a:off x="5829300" y="2708275"/>
            <a:ext cx="33131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marL="0" lvl="2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1"/>
                </a:solidFill>
              </a:rPr>
              <a:t>Potamopyrgus antipodarum </a:t>
            </a:r>
          </a:p>
          <a:p>
            <a:pPr marL="0" lvl="2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</a:rPr>
              <a:t>Písečník novozélandský</a:t>
            </a:r>
          </a:p>
        </p:txBody>
      </p:sp>
      <p:pic>
        <p:nvPicPr>
          <p:cNvPr id="2356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213100"/>
            <a:ext cx="24479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300663"/>
            <a:ext cx="2032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Obdélník 16"/>
          <p:cNvSpPr>
            <a:spLocks noChangeArrowheads="1"/>
          </p:cNvSpPr>
          <p:nvPr/>
        </p:nvSpPr>
        <p:spPr bwMode="auto">
          <a:xfrm>
            <a:off x="6443663" y="4797425"/>
            <a:ext cx="270033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marL="0" lvl="2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1"/>
                </a:solidFill>
              </a:rPr>
              <a:t>Tubifex tubifex</a:t>
            </a:r>
          </a:p>
          <a:p>
            <a:pPr marL="0" lvl="2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</a:rPr>
              <a:t>Nítěnka obecná</a:t>
            </a:r>
          </a:p>
        </p:txBody>
      </p:sp>
      <p:pic>
        <p:nvPicPr>
          <p:cNvPr id="23570" name="Picture 15" descr="http://www.aquarium-kosmos.de/bilder/streifzuege/Lumbriculus%20variegatus_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013325"/>
            <a:ext cx="20431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1" name="Obdélník 18"/>
          <p:cNvSpPr>
            <a:spLocks noChangeArrowheads="1"/>
          </p:cNvSpPr>
          <p:nvPr/>
        </p:nvSpPr>
        <p:spPr bwMode="auto">
          <a:xfrm>
            <a:off x="3851275" y="4581525"/>
            <a:ext cx="270033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marL="0" lvl="2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1"/>
                </a:solidFill>
              </a:rPr>
              <a:t>Lumbriculus variegatus</a:t>
            </a:r>
            <a:endParaRPr lang="cs-CZ" altLang="cs-CZ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Rozdělení biotestů</a:t>
            </a:r>
            <a:endParaRPr lang="cs-CZ" dirty="0"/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Dle trofické úrovně testovacích organismů: </a:t>
            </a:r>
          </a:p>
          <a:p>
            <a:pPr lvl="1"/>
            <a:r>
              <a:rPr lang="cs-CZ" altLang="cs-CZ" smtClean="0"/>
              <a:t>testy s producenty, konzumenty, destruenty</a:t>
            </a:r>
          </a:p>
          <a:p>
            <a:r>
              <a:rPr lang="cs-CZ" altLang="cs-CZ" smtClean="0"/>
              <a:t>Podle doby trvání expozice a povahy efektů:</a:t>
            </a:r>
          </a:p>
          <a:p>
            <a:pPr lvl="1"/>
            <a:r>
              <a:rPr lang="cs-CZ" altLang="cs-CZ" smtClean="0"/>
              <a:t>akutní, semiakutní (semichronické), sub-akutní, chronické</a:t>
            </a:r>
          </a:p>
          <a:p>
            <a:pPr lvl="1"/>
            <a:r>
              <a:rPr lang="cs-CZ" altLang="cs-CZ" sz="1100" smtClean="0"/>
              <a:t>konkrétní délka závisí na generační době organismu (bakterie &lt;&lt;&lt; pstruh), klasifikace není zcela jednotná. Dělení zpravidla na:</a:t>
            </a:r>
          </a:p>
          <a:p>
            <a:pPr lvl="1"/>
            <a:r>
              <a:rPr lang="cs-CZ" altLang="cs-CZ" sz="1100" smtClean="0"/>
              <a:t>akutní = 24, 48 až 96 hod, zpravidla hodnocení letality</a:t>
            </a:r>
          </a:p>
          <a:p>
            <a:pPr lvl="1"/>
            <a:r>
              <a:rPr lang="cs-CZ" altLang="cs-CZ" sz="1100" smtClean="0"/>
              <a:t>chronické – dny, týdny až měsíce, hodnocení neletálních efektů</a:t>
            </a:r>
            <a:endParaRPr lang="cs-CZ" altLang="cs-CZ" smtClean="0"/>
          </a:p>
          <a:p>
            <a:r>
              <a:rPr lang="cs-CZ" altLang="cs-CZ" smtClean="0"/>
              <a:t>Dle počtu zapojených druhů:</a:t>
            </a:r>
          </a:p>
          <a:p>
            <a:pPr lvl="1"/>
            <a:r>
              <a:rPr lang="cs-CZ" altLang="cs-CZ" smtClean="0"/>
              <a:t>jednodruhové (single species), dvoudruhové, vícedruhové (multi-species)</a:t>
            </a:r>
          </a:p>
          <a:p>
            <a:r>
              <a:rPr lang="cs-CZ" altLang="cs-CZ" smtClean="0"/>
              <a:t>Dle úrovně biologického systému:</a:t>
            </a:r>
          </a:p>
          <a:p>
            <a:pPr lvl="1"/>
            <a:r>
              <a:rPr lang="cs-CZ" altLang="cs-CZ" smtClean="0"/>
              <a:t>enzymy, biosondy, buněčné a tkáňové kultury </a:t>
            </a:r>
            <a:r>
              <a:rPr lang="cs-CZ" altLang="cs-CZ" i="1" smtClean="0"/>
              <a:t>in vitro</a:t>
            </a:r>
            <a:r>
              <a:rPr lang="cs-CZ" altLang="cs-CZ" smtClean="0"/>
              <a:t>, intaktní živý organismus, populace, mikro/mezokosmos, terénní experimenty</a:t>
            </a:r>
          </a:p>
          <a:p>
            <a:r>
              <a:rPr lang="cs-CZ" altLang="cs-CZ" smtClean="0"/>
              <a:t>Dle generace:</a:t>
            </a:r>
          </a:p>
          <a:p>
            <a:pPr lvl="1"/>
            <a:r>
              <a:rPr lang="cs-CZ" altLang="cs-CZ" smtClean="0"/>
              <a:t>testy 1. generace, 2. generace (mikrobiotesty), 3. generace (biosenzory, biosondy ..), 4. generace – online systémy …</a:t>
            </a:r>
          </a:p>
          <a:p>
            <a:pPr lvl="1"/>
            <a:endParaRPr lang="cs-CZ" altLang="cs-CZ" smtClean="0"/>
          </a:p>
        </p:txBody>
      </p:sp>
      <p:sp>
        <p:nvSpPr>
          <p:cNvPr id="1434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A5F5790-2C2A-4CEA-AE58-C837163EF5D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5" name="Picture 4" descr="fig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3868" y="999520"/>
            <a:ext cx="578338" cy="48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isenia_fetida"/>
          <p:cNvPicPr>
            <a:picLocks noChangeAspect="1" noChangeArrowheads="1"/>
          </p:cNvPicPr>
          <p:nvPr/>
        </p:nvPicPr>
        <p:blipFill>
          <a:blip r:embed="rId3" cstate="print"/>
          <a:srcRect l="13705" t="13751" r="13773" b="13872"/>
          <a:stretch>
            <a:fillRect/>
          </a:stretch>
        </p:blipFill>
        <p:spPr bwMode="auto">
          <a:xfrm>
            <a:off x="7081992" y="1512982"/>
            <a:ext cx="775397" cy="42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enedesmus_quadricauda_upr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2077" y="680239"/>
            <a:ext cx="352038" cy="63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upload.wikimedia.org/wikipedia/commons/thumb/3/32/EscherichiaColi_NIAID.jpg/210px-EscherichiaColi_NIAI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1622006"/>
            <a:ext cx="671736" cy="566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" y="91440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200" u="sng">
                <a:solidFill>
                  <a:schemeClr val="tx1"/>
                </a:solidFill>
                <a:latin typeface="Arial" charset="0"/>
              </a:rPr>
              <a:t>ALTERNATIVNÍ MIKROBIOTESTY ("toxkity") s bezobratlými</a:t>
            </a:r>
            <a:endParaRPr lang="cs-CZ" altLang="cs-CZ" sz="2200">
              <a:solidFill>
                <a:schemeClr val="tx1"/>
              </a:solidFill>
              <a:latin typeface="Arial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solidFill>
                  <a:schemeClr val="tx1"/>
                </a:solidFill>
                <a:latin typeface="Arial" charset="0"/>
                <a:hlinkClick r:id="rId2"/>
              </a:rPr>
              <a:t>www.microbiotests.be</a:t>
            </a:r>
            <a:endParaRPr lang="cs-CZ" altLang="cs-CZ" sz="1800" i="1">
              <a:solidFill>
                <a:schemeClr val="tx1"/>
              </a:solidFill>
              <a:latin typeface="Arial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i="1">
              <a:solidFill>
                <a:schemeClr val="tx1"/>
              </a:solidFill>
              <a:latin typeface="Arial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i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412875"/>
            <a:ext cx="27209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29511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28125" r="12500" b="19792"/>
          <a:stretch>
            <a:fillRect/>
          </a:stretch>
        </p:blipFill>
        <p:spPr bwMode="auto">
          <a:xfrm>
            <a:off x="6659563" y="1557338"/>
            <a:ext cx="22494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Zástupný symbol pro číslo snímku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AE9C635-EB82-4F15-B16C-032789629C5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sp>
        <p:nvSpPr>
          <p:cNvPr id="8" name="Nadpis 5"/>
          <p:cNvSpPr txBox="1">
            <a:spLocks/>
          </p:cNvSpPr>
          <p:nvPr/>
        </p:nvSpPr>
        <p:spPr>
          <a:xfrm>
            <a:off x="0" y="115888"/>
            <a:ext cx="9142413" cy="5762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algn="ctr" eaLnBrk="0" hangingPunct="0">
              <a:defRPr/>
            </a:pPr>
            <a:r>
              <a:rPr lang="cs-CZ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Konzumenti - Bezobratlí</a:t>
            </a:r>
          </a:p>
        </p:txBody>
      </p:sp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357563"/>
            <a:ext cx="32194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Elipsa 9"/>
          <p:cNvSpPr>
            <a:spLocks noChangeArrowheads="1"/>
          </p:cNvSpPr>
          <p:nvPr/>
        </p:nvSpPr>
        <p:spPr bwMode="auto">
          <a:xfrm>
            <a:off x="6299200" y="3862388"/>
            <a:ext cx="1081088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24586" name="Obdélník 9"/>
          <p:cNvSpPr>
            <a:spLocks noChangeArrowheads="1"/>
          </p:cNvSpPr>
          <p:nvPr/>
        </p:nvSpPr>
        <p:spPr bwMode="auto">
          <a:xfrm>
            <a:off x="0" y="4652963"/>
            <a:ext cx="212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</a:rPr>
              <a:t>Daphtoxkit - obsahuje tzv. efipia což jsou zvláštní chitinová pouzdra uzavírající zimní vajíčka (dormantní stádia perlooček)</a:t>
            </a:r>
          </a:p>
        </p:txBody>
      </p:sp>
      <p:pic>
        <p:nvPicPr>
          <p:cNvPr id="24587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152900"/>
            <a:ext cx="34671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221163"/>
            <a:ext cx="48418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33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Daphnia magna test (ISO 6341)</a:t>
            </a:r>
          </a:p>
        </p:txBody>
      </p:sp>
      <p:sp>
        <p:nvSpPr>
          <p:cNvPr id="156675" name="Zástupný symbol pro obsah 2"/>
          <p:cNvSpPr>
            <a:spLocks noGrp="1"/>
          </p:cNvSpPr>
          <p:nvPr>
            <p:ph idx="1"/>
          </p:nvPr>
        </p:nvSpPr>
        <p:spPr>
          <a:xfrm>
            <a:off x="250825" y="765175"/>
            <a:ext cx="8569325" cy="5367338"/>
          </a:xfrm>
        </p:spPr>
        <p:txBody>
          <a:bodyPr/>
          <a:lstStyle/>
          <a:p>
            <a:r>
              <a:rPr lang="cs-CZ" altLang="cs-CZ" smtClean="0"/>
              <a:t>Podstata testu</a:t>
            </a:r>
          </a:p>
          <a:p>
            <a:pPr lvl="1"/>
            <a:r>
              <a:rPr lang="cs-CZ" altLang="cs-CZ" smtClean="0"/>
              <a:t>Zjišťuje se počáteční koncentrace účinné látky, která za 24/48 hodin imobilizuje 50% testovaných jedinců</a:t>
            </a:r>
          </a:p>
          <a:p>
            <a:pPr lvl="1"/>
            <a:r>
              <a:rPr lang="cs-CZ" altLang="cs-CZ" smtClean="0"/>
              <a:t>24h -&gt; 24h EC50</a:t>
            </a:r>
          </a:p>
          <a:p>
            <a:pPr lvl="1"/>
            <a:r>
              <a:rPr lang="cs-CZ" altLang="cs-CZ" smtClean="0"/>
              <a:t>48h -&gt; 48h EC50</a:t>
            </a:r>
          </a:p>
          <a:p>
            <a:r>
              <a:rPr lang="cs-CZ" altLang="cs-CZ" smtClean="0"/>
              <a:t>Podmínky zkoušky</a:t>
            </a:r>
          </a:p>
          <a:p>
            <a:pPr lvl="1"/>
            <a:r>
              <a:rPr lang="cs-CZ" altLang="cs-CZ" smtClean="0"/>
              <a:t>Tma nebo fotoperioda 16h světlo/8h tma</a:t>
            </a:r>
          </a:p>
          <a:p>
            <a:pPr lvl="1"/>
            <a:r>
              <a:rPr lang="cs-CZ" altLang="cs-CZ" smtClean="0"/>
              <a:t>Látky podléhající rozkladu na světle testovat ve tmě </a:t>
            </a:r>
          </a:p>
          <a:p>
            <a:pPr lvl="1"/>
            <a:r>
              <a:rPr lang="cs-CZ" altLang="cs-CZ" smtClean="0"/>
              <a:t>Teplota 20°C ± 2°C</a:t>
            </a:r>
          </a:p>
          <a:p>
            <a:pPr lvl="1"/>
            <a:r>
              <a:rPr lang="cs-CZ" altLang="cs-CZ" smtClean="0"/>
              <a:t>Bez toxických výparů či prachu</a:t>
            </a:r>
            <a:br>
              <a:rPr lang="cs-CZ" altLang="cs-CZ" smtClean="0"/>
            </a:br>
            <a:r>
              <a:rPr lang="cs-CZ" altLang="cs-CZ" smtClean="0"/>
              <a:t>ovlivňujících průběh testu</a:t>
            </a: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4FB9AF9-93BA-43F0-A75F-20014DC7C3A5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4292600"/>
            <a:ext cx="43434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492375"/>
            <a:ext cx="19192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94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Daphnia magna test (ISO 6341)</a:t>
            </a:r>
            <a:endParaRPr lang="cs-CZ" dirty="0"/>
          </a:p>
        </p:txBody>
      </p:sp>
      <p:sp>
        <p:nvSpPr>
          <p:cNvPr id="157699" name="Zástupný symbol pro obsah 2"/>
          <p:cNvSpPr>
            <a:spLocks noGrp="1"/>
          </p:cNvSpPr>
          <p:nvPr>
            <p:ph idx="1"/>
          </p:nvPr>
        </p:nvSpPr>
        <p:spPr>
          <a:xfrm>
            <a:off x="250825" y="765175"/>
            <a:ext cx="8569325" cy="5367338"/>
          </a:xfrm>
        </p:spPr>
        <p:txBody>
          <a:bodyPr/>
          <a:lstStyle/>
          <a:p>
            <a:r>
              <a:rPr lang="cs-CZ" altLang="cs-CZ" smtClean="0"/>
              <a:t>Chov</a:t>
            </a:r>
          </a:p>
          <a:p>
            <a:pPr lvl="1"/>
            <a:r>
              <a:rPr lang="cs-CZ" altLang="cs-CZ" smtClean="0"/>
              <a:t>Krmíme 1x denně mikroskopickou řasou </a:t>
            </a:r>
          </a:p>
          <a:p>
            <a:pPr lvl="1"/>
            <a:r>
              <a:rPr lang="cs-CZ" altLang="cs-CZ" smtClean="0"/>
              <a:t>Do testu nasazujeme jedince mladší 24 hodin</a:t>
            </a:r>
          </a:p>
          <a:p>
            <a:pPr lvl="1"/>
            <a:r>
              <a:rPr lang="cs-CZ" altLang="cs-CZ" smtClean="0"/>
              <a:t>V předstihu (2-3 dny) odlovíme gravidní samice do samostatné nádrže</a:t>
            </a:r>
          </a:p>
          <a:p>
            <a:pPr lvl="1"/>
            <a:r>
              <a:rPr lang="cs-CZ" altLang="cs-CZ" smtClean="0"/>
              <a:t>Po vylíhnutí síťkou lovíme narozené jedince a nasazujeme ihned do testu</a:t>
            </a:r>
          </a:p>
          <a:p>
            <a:r>
              <a:rPr lang="cs-CZ" altLang="cs-CZ" smtClean="0"/>
              <a:t>Ředící voda = medium</a:t>
            </a:r>
          </a:p>
          <a:p>
            <a:pPr marL="990600" lvl="3"/>
            <a:r>
              <a:rPr lang="cs-CZ" altLang="cs-CZ" sz="1400" smtClean="0"/>
              <a:t>CaCl2 · 2H2O 11,76 g/l </a:t>
            </a:r>
          </a:p>
          <a:p>
            <a:pPr marL="990600" lvl="3"/>
            <a:r>
              <a:rPr lang="cs-CZ" altLang="cs-CZ" sz="1400" smtClean="0"/>
              <a:t>MgSO4 · 7H2O 4,93 g/l </a:t>
            </a:r>
          </a:p>
          <a:p>
            <a:pPr marL="990600" lvl="3"/>
            <a:r>
              <a:rPr lang="cs-CZ" altLang="cs-CZ" sz="1400" smtClean="0"/>
              <a:t>NaHCO3 2,59 g/l </a:t>
            </a:r>
          </a:p>
          <a:p>
            <a:pPr marL="990600" lvl="3"/>
            <a:r>
              <a:rPr lang="cs-CZ" altLang="cs-CZ" sz="1400" smtClean="0"/>
              <a:t>KCl 0,23 g/l </a:t>
            </a:r>
          </a:p>
          <a:p>
            <a:pPr marL="990600" lvl="3"/>
            <a:r>
              <a:rPr lang="cs-CZ" altLang="cs-CZ" sz="1400" smtClean="0"/>
              <a:t>Každou navážku rozpustíme v 1l destilované vody</a:t>
            </a:r>
          </a:p>
          <a:p>
            <a:pPr marL="990600" lvl="3"/>
            <a:r>
              <a:rPr lang="cs-CZ" altLang="cs-CZ" sz="1400" smtClean="0"/>
              <a:t>pH roztoku 7,8 ± 0,2</a:t>
            </a:r>
          </a:p>
          <a:p>
            <a:pPr marL="990600" lvl="3"/>
            <a:r>
              <a:rPr lang="cs-CZ" altLang="cs-CZ" sz="1400" smtClean="0"/>
              <a:t>Z každého ze 4 zásobních roztoků odebereme 25ml a doplníme destilovanou vodou na 1l</a:t>
            </a:r>
          </a:p>
          <a:p>
            <a:pPr marL="990600" lvl="3"/>
            <a:r>
              <a:rPr lang="cs-CZ" altLang="cs-CZ" sz="1400" smtClean="0"/>
              <a:t>Před použitím v testu provzdušňujeme do nasycení </a:t>
            </a:r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E0EAE8C-BA96-4B2E-A633-4649F310EAB9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0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Daphnia</a:t>
            </a:r>
            <a:r>
              <a:rPr lang="cs-CZ" dirty="0" smtClean="0"/>
              <a:t> </a:t>
            </a:r>
            <a:r>
              <a:rPr lang="cs-CZ" dirty="0" err="1" smtClean="0"/>
              <a:t>magna</a:t>
            </a:r>
            <a:r>
              <a:rPr lang="cs-CZ" dirty="0" smtClean="0"/>
              <a:t> test (ISO 6341)</a:t>
            </a:r>
            <a:endParaRPr lang="cs-CZ" dirty="0"/>
          </a:p>
        </p:txBody>
      </p:sp>
      <p:sp>
        <p:nvSpPr>
          <p:cNvPr id="29699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948B078-A963-4C40-8643-1F38070A68A8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29700" name="Picture 2" descr="C:\DOCUME~1\MARTIN~1\LOCALS~1\Temp\\msotw9_temp0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4576763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026" descr="C:\DOCUME~1\MARTIN~1\LOCALS~1\Temp\\msotw9_temp0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1916113"/>
            <a:ext cx="4564062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3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Chronický test na </a:t>
            </a:r>
            <a:r>
              <a:rPr lang="cs-CZ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Daphnia</a:t>
            </a:r>
            <a:r>
              <a:rPr lang="cs-CZ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magna</a:t>
            </a:r>
            <a:endParaRPr lang="cs-CZ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23" name="Picture 3" descr="daphnia">
            <a:hlinkClick r:id="rId2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2450" y="0"/>
            <a:ext cx="971550" cy="862013"/>
          </a:xfrm>
        </p:spPr>
      </p:pic>
      <p:pic>
        <p:nvPicPr>
          <p:cNvPr id="30724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0338" y="1989138"/>
            <a:ext cx="3903662" cy="3152775"/>
          </a:xfrm>
          <a:noFill/>
        </p:spPr>
      </p:pic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250825" y="836613"/>
            <a:ext cx="856932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ČSN ISO 10706 Jakost vod - Stanovení chronické toxicity látek pro </a:t>
            </a:r>
            <a:r>
              <a:rPr lang="cs-CZ" altLang="cs-CZ" sz="2000" i="1">
                <a:solidFill>
                  <a:schemeClr val="tx1"/>
                </a:solidFill>
              </a:rPr>
              <a:t>Daphnia magna</a:t>
            </a:r>
            <a:r>
              <a:rPr lang="cs-CZ" altLang="cs-CZ" sz="2000">
                <a:solidFill>
                  <a:schemeClr val="tx1"/>
                </a:solidFill>
              </a:rPr>
              <a:t> </a:t>
            </a:r>
            <a:r>
              <a:rPr lang="cs-CZ" altLang="cs-CZ" sz="2000" i="1">
                <a:solidFill>
                  <a:schemeClr val="tx1"/>
                </a:solidFill>
              </a:rPr>
              <a:t>Straus</a:t>
            </a:r>
            <a:r>
              <a:rPr lang="cs-CZ" altLang="cs-CZ" sz="2000">
                <a:solidFill>
                  <a:schemeClr val="tx1"/>
                </a:solidFill>
              </a:rPr>
              <a:t> (Cladocera, Crustacea)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4427538" y="2349500"/>
            <a:ext cx="4630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bg1"/>
                </a:solidFill>
                <a:latin typeface="Times New Roman" pitchFamily="18" charset="0"/>
              </a:rPr>
              <a:t>           </a:t>
            </a:r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 flipV="1">
            <a:off x="195263" y="566102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323850" y="1844675"/>
            <a:ext cx="511333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Char char="•"/>
            </a:pPr>
            <a:r>
              <a:rPr lang="cs-CZ" altLang="cs-CZ" sz="1800" b="0">
                <a:solidFill>
                  <a:schemeClr val="tx1"/>
                </a:solidFill>
              </a:rPr>
              <a:t> organismy mladší 24h</a:t>
            </a:r>
          </a:p>
          <a:p>
            <a:pPr eaLnBrk="1" hangingPunct="1">
              <a:spcBef>
                <a:spcPct val="30000"/>
              </a:spcBef>
              <a:buClrTx/>
              <a:buSzTx/>
              <a:buFontTx/>
              <a:buChar char="•"/>
            </a:pPr>
            <a:r>
              <a:rPr lang="cs-CZ" altLang="cs-CZ" sz="1800" b="0">
                <a:solidFill>
                  <a:schemeClr val="tx1"/>
                </a:solidFill>
              </a:rPr>
              <a:t> 10 organismů na koncentraci</a:t>
            </a:r>
          </a:p>
          <a:p>
            <a:pPr eaLnBrk="1" hangingPunct="1">
              <a:spcBef>
                <a:spcPct val="30000"/>
              </a:spcBef>
              <a:buClrTx/>
              <a:buSzTx/>
              <a:buFontTx/>
              <a:buChar char="•"/>
            </a:pPr>
            <a:r>
              <a:rPr lang="cs-CZ" altLang="cs-CZ" sz="1800" b="0">
                <a:solidFill>
                  <a:schemeClr val="tx1"/>
                </a:solidFill>
              </a:rPr>
              <a:t> individuálně v 50ml media M4/kádinku</a:t>
            </a:r>
          </a:p>
          <a:p>
            <a:pPr eaLnBrk="1" hangingPunct="1">
              <a:spcBef>
                <a:spcPct val="30000"/>
              </a:spcBef>
              <a:buClrTx/>
              <a:buSzTx/>
              <a:buFontTx/>
              <a:buChar char="•"/>
            </a:pPr>
            <a:r>
              <a:rPr lang="cs-CZ" altLang="cs-CZ" sz="1800" b="0">
                <a:solidFill>
                  <a:schemeClr val="tx1"/>
                </a:solidFill>
              </a:rPr>
              <a:t> médium výměna 3x týdně</a:t>
            </a:r>
          </a:p>
          <a:p>
            <a:pPr eaLnBrk="1" hangingPunct="1">
              <a:spcBef>
                <a:spcPct val="30000"/>
              </a:spcBef>
              <a:buClrTx/>
              <a:buSzTx/>
              <a:buFontTx/>
              <a:buChar char="•"/>
            </a:pPr>
            <a:r>
              <a:rPr lang="cs-CZ" altLang="cs-CZ" sz="1800" b="0">
                <a:solidFill>
                  <a:schemeClr val="tx1"/>
                </a:solidFill>
              </a:rPr>
              <a:t> expozice 21 dní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chemeClr val="hlink"/>
              </a:solidFill>
            </a:endParaRP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323850" y="3644900"/>
            <a:ext cx="8640763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1125" indent="-111125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2000" b="0">
                <a:solidFill>
                  <a:schemeClr val="tx1"/>
                </a:solidFill>
              </a:rPr>
              <a:t> </a:t>
            </a:r>
            <a:r>
              <a:rPr lang="cs-CZ" altLang="cs-CZ" sz="1800" b="0">
                <a:solidFill>
                  <a:schemeClr val="tx1"/>
                </a:solidFill>
              </a:rPr>
              <a:t>teplota  20 </a:t>
            </a:r>
            <a:r>
              <a:rPr lang="en-US" altLang="cs-CZ" sz="1800" b="0">
                <a:solidFill>
                  <a:schemeClr val="tx1"/>
                </a:solidFill>
                <a:cs typeface="Times New Roman" pitchFamily="18" charset="0"/>
              </a:rPr>
              <a:t>±</a:t>
            </a:r>
            <a:r>
              <a:rPr lang="cs-CZ" altLang="cs-CZ" sz="1800" b="0">
                <a:solidFill>
                  <a:schemeClr val="tx1"/>
                </a:solidFill>
                <a:cs typeface="Times New Roman" pitchFamily="18" charset="0"/>
              </a:rPr>
              <a:t> 2</a:t>
            </a:r>
            <a:r>
              <a:rPr lang="en-US" altLang="cs-CZ" sz="1800" b="0">
                <a:solidFill>
                  <a:schemeClr val="tx1"/>
                </a:solidFill>
                <a:cs typeface="Times New Roman" pitchFamily="18" charset="0"/>
              </a:rPr>
              <a:t>°</a:t>
            </a:r>
            <a:r>
              <a:rPr lang="cs-CZ" altLang="cs-CZ" sz="1800" b="0">
                <a:solidFill>
                  <a:schemeClr val="tx1"/>
                </a:solidFill>
                <a:cs typeface="Times New Roman" pitchFamily="18" charset="0"/>
              </a:rPr>
              <a:t>C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1800" b="0">
                <a:solidFill>
                  <a:schemeClr val="tx1"/>
                </a:solidFill>
                <a:cs typeface="Times New Roman" pitchFamily="18" charset="0"/>
              </a:rPr>
              <a:t> pH 6-9 (</a:t>
            </a:r>
            <a:r>
              <a:rPr lang="en-US" altLang="cs-CZ" sz="1800" b="0">
                <a:solidFill>
                  <a:schemeClr val="tx1"/>
                </a:solidFill>
                <a:cs typeface="Times New Roman" pitchFamily="18" charset="0"/>
              </a:rPr>
              <a:t>±</a:t>
            </a:r>
            <a:r>
              <a:rPr lang="cs-CZ" altLang="cs-CZ" sz="1800" b="0">
                <a:solidFill>
                  <a:schemeClr val="tx1"/>
                </a:solidFill>
                <a:cs typeface="Times New Roman" pitchFamily="18" charset="0"/>
              </a:rPr>
              <a:t>1,5)</a:t>
            </a:r>
          </a:p>
          <a:p>
            <a:pPr eaLnBrk="1" hangingPunct="1">
              <a:buClr>
                <a:schemeClr val="tx1"/>
              </a:buClr>
              <a:buSzTx/>
              <a:buFontTx/>
              <a:buChar char="•"/>
            </a:pPr>
            <a:r>
              <a:rPr lang="cs-CZ" altLang="cs-CZ" sz="1800" b="0">
                <a:solidFill>
                  <a:schemeClr val="tx1"/>
                </a:solidFill>
                <a:cs typeface="Times New Roman" pitchFamily="18" charset="0"/>
              </a:rPr>
              <a:t> rozpuštěný O2 </a:t>
            </a:r>
            <a:r>
              <a:rPr lang="en-US" altLang="cs-CZ" sz="1800" b="0">
                <a:solidFill>
                  <a:schemeClr val="tx1"/>
                </a:solidFill>
                <a:cs typeface="Times New Roman" pitchFamily="18" charset="0"/>
              </a:rPr>
              <a:t>&gt; 3mg/l</a:t>
            </a:r>
            <a:endParaRPr lang="cs-CZ" altLang="cs-CZ" sz="1800" b="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1800" b="0">
                <a:solidFill>
                  <a:schemeClr val="tx1"/>
                </a:solidFill>
                <a:cs typeface="Times New Roman" pitchFamily="18" charset="0"/>
              </a:rPr>
              <a:t> fotoperioda 16 h sv</a:t>
            </a:r>
            <a:r>
              <a:rPr lang="cs-CZ" altLang="cs-CZ" sz="1800" b="0">
                <a:solidFill>
                  <a:schemeClr val="tx1"/>
                </a:solidFill>
              </a:rPr>
              <a:t>ě</a:t>
            </a:r>
            <a:r>
              <a:rPr lang="cs-CZ" altLang="cs-CZ" sz="1800" b="0">
                <a:solidFill>
                  <a:schemeClr val="tx1"/>
                </a:solidFill>
                <a:cs typeface="Times New Roman" pitchFamily="18" charset="0"/>
              </a:rPr>
              <a:t>tla / 8 h tmy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1800" b="0">
                <a:solidFill>
                  <a:schemeClr val="tx1"/>
                </a:solidFill>
                <a:cs typeface="Times New Roman" pitchFamily="18" charset="0"/>
              </a:rPr>
              <a:t> krmení sm</a:t>
            </a:r>
            <a:r>
              <a:rPr lang="cs-CZ" altLang="cs-CZ" sz="1800" b="0">
                <a:solidFill>
                  <a:schemeClr val="tx1"/>
                </a:solidFill>
              </a:rPr>
              <a:t>ě</a:t>
            </a:r>
            <a:r>
              <a:rPr lang="cs-CZ" altLang="cs-CZ" sz="1800" b="0">
                <a:solidFill>
                  <a:schemeClr val="tx1"/>
                </a:solidFill>
                <a:cs typeface="Times New Roman" pitchFamily="18" charset="0"/>
              </a:rPr>
              <a:t>s </a:t>
            </a:r>
            <a:r>
              <a:rPr lang="cs-CZ" altLang="cs-CZ" sz="1800" b="0">
                <a:solidFill>
                  <a:schemeClr val="tx1"/>
                </a:solidFill>
              </a:rPr>
              <a:t>ř</a:t>
            </a:r>
            <a:r>
              <a:rPr lang="cs-CZ" altLang="cs-CZ" sz="1800" b="0">
                <a:solidFill>
                  <a:schemeClr val="tx1"/>
                </a:solidFill>
                <a:cs typeface="Times New Roman" pitchFamily="18" charset="0"/>
              </a:rPr>
              <a:t>as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1800" b="0">
                <a:solidFill>
                  <a:schemeClr val="tx1"/>
                </a:solidFill>
                <a:cs typeface="Times New Roman" pitchFamily="18" charset="0"/>
              </a:rPr>
              <a:t> Jednou týdně: O</a:t>
            </a:r>
            <a:r>
              <a:rPr lang="cs-CZ" altLang="cs-CZ" sz="1800" b="0" baseline="-2500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cs-CZ" altLang="cs-CZ" sz="1800" b="0">
                <a:solidFill>
                  <a:schemeClr val="tx1"/>
                </a:solidFill>
                <a:cs typeface="Times New Roman" pitchFamily="18" charset="0"/>
              </a:rPr>
              <a:t>, teplota, tvrdost a pH v médiu, kontrolních nádobách a u nejvyšší zkušební koncentrace.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cs-CZ" sz="1800" b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7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4643438" cy="620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929292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solidFill>
                  <a:schemeClr val="tx1"/>
                </a:solidFill>
                <a:effectLst/>
              </a:rPr>
              <a:t>Sledované parametry</a:t>
            </a:r>
          </a:p>
        </p:txBody>
      </p:sp>
      <p:sp>
        <p:nvSpPr>
          <p:cNvPr id="32771" name="Rectangle 3"/>
          <p:cNvSpPr>
            <a:spLocks noGrp="1"/>
          </p:cNvSpPr>
          <p:nvPr>
            <p:ph type="body" sz="half" idx="4294967295"/>
          </p:nvPr>
        </p:nvSpPr>
        <p:spPr>
          <a:xfrm>
            <a:off x="323850" y="1196975"/>
            <a:ext cx="4319588" cy="4114800"/>
          </a:xfrm>
        </p:spPr>
        <p:txBody>
          <a:bodyPr/>
          <a:lstStyle/>
          <a:p>
            <a:r>
              <a:rPr lang="cs-CZ" altLang="cs-CZ" smtClean="0"/>
              <a:t>Mortalita, přežívání</a:t>
            </a:r>
          </a:p>
          <a:p>
            <a:r>
              <a:rPr lang="cs-CZ" altLang="cs-CZ" smtClean="0"/>
              <a:t>Reprodukce </a:t>
            </a:r>
          </a:p>
          <a:p>
            <a:r>
              <a:rPr lang="cs-CZ" altLang="cs-CZ" smtClean="0"/>
              <a:t>Počet narozených juvenilů</a:t>
            </a:r>
          </a:p>
          <a:p>
            <a:r>
              <a:rPr lang="cs-CZ" altLang="cs-CZ" smtClean="0"/>
              <a:t>Den první reprodukce</a:t>
            </a:r>
          </a:p>
          <a:p>
            <a:r>
              <a:rPr lang="cs-CZ" altLang="cs-CZ" smtClean="0"/>
              <a:t>Chování - způsob pohybu</a:t>
            </a:r>
          </a:p>
          <a:p>
            <a:endParaRPr lang="cs-CZ" altLang="cs-CZ" smtClean="0"/>
          </a:p>
        </p:txBody>
      </p:sp>
      <p:pic>
        <p:nvPicPr>
          <p:cNvPr id="32772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125538"/>
            <a:ext cx="4319588" cy="3243262"/>
          </a:xfrm>
          <a:noFill/>
        </p:spPr>
      </p:pic>
      <p:graphicFrame>
        <p:nvGraphicFramePr>
          <p:cNvPr id="32773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79388" y="3429000"/>
          <a:ext cx="4103687" cy="307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Graph" r:id="rId4" imgW="5960533" imgH="4470400" progId="STATISTICA.Graph">
                  <p:embed/>
                </p:oleObj>
              </mc:Choice>
              <mc:Fallback>
                <p:oleObj name="Graph" r:id="rId4" imgW="5960533" imgH="4470400" progId="STATISTICA.Graph">
                  <p:embed/>
                  <p:pic>
                    <p:nvPicPr>
                      <p:cNvPr id="32773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429000"/>
                        <a:ext cx="4103687" cy="307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4643438" y="4437063"/>
            <a:ext cx="4500562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2000" b="0" dirty="0">
                <a:latin typeface="+mj-lt"/>
              </a:rPr>
              <a:t>další parametry (zbarvení, tukové kapénky, velikost gonád)</a:t>
            </a:r>
          </a:p>
          <a:p>
            <a:pPr>
              <a:defRPr/>
            </a:pPr>
            <a:r>
              <a:rPr lang="cs-CZ" sz="20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- měření délky matečných organismů na konci </a:t>
            </a:r>
            <a:r>
              <a:rPr lang="cs-CZ" sz="20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zk</a:t>
            </a:r>
            <a:r>
              <a:rPr lang="cs-CZ" sz="20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.</a:t>
            </a:r>
          </a:p>
          <a:p>
            <a:pPr>
              <a:defRPr/>
            </a:pPr>
            <a:r>
              <a:rPr lang="cs-CZ" sz="20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- velikost a počet potomků jednoho organismu</a:t>
            </a:r>
          </a:p>
          <a:p>
            <a:pPr>
              <a:defRPr/>
            </a:pPr>
            <a:r>
              <a:rPr lang="cs-CZ" sz="20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- počet potracených plůdků,…</a:t>
            </a:r>
          </a:p>
        </p:txBody>
      </p:sp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1588" y="188913"/>
            <a:ext cx="9142412" cy="576262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Chronický test na </a:t>
            </a:r>
            <a:r>
              <a:rPr lang="cs-CZ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Daphnia</a:t>
            </a:r>
            <a:r>
              <a:rPr lang="cs-CZ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magna</a:t>
            </a:r>
            <a:endParaRPr lang="cs-CZ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99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Daphnia magna akutní </a:t>
            </a:r>
            <a:r>
              <a:rPr lang="cs-CZ" dirty="0" err="1" smtClean="0"/>
              <a:t>vs</a:t>
            </a:r>
            <a:r>
              <a:rPr lang="cs-CZ" dirty="0" smtClean="0"/>
              <a:t> chronický test</a:t>
            </a:r>
            <a:endParaRPr lang="cs-CZ" dirty="0"/>
          </a:p>
        </p:txBody>
      </p:sp>
      <p:sp>
        <p:nvSpPr>
          <p:cNvPr id="3379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34EEB80-C3E6-4601-AAD1-8F8C53F9283E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33796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7462838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8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ovéPole 5"/>
          <p:cNvSpPr txBox="1">
            <a:spLocks noChangeArrowheads="1"/>
          </p:cNvSpPr>
          <p:nvPr/>
        </p:nvSpPr>
        <p:spPr bwMode="auto">
          <a:xfrm>
            <a:off x="827088" y="1214338"/>
            <a:ext cx="76342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Zounkova, R., Z. Kliemesova, L. Nepejchalova, K. Hilscherova and L. Blaha (2011). "Complex Evaluation of Ecotoxicity and Genotoxicity of Antimicrobials Oxytetracycline and Flumequine Used in Aquaculture." </a:t>
            </a:r>
            <a:r>
              <a:rPr lang="cs-CZ" altLang="cs-CZ" sz="1600" u="sng">
                <a:solidFill>
                  <a:schemeClr val="tx1"/>
                </a:solidFill>
              </a:rPr>
              <a:t>Environmental Toxicology and Chemistry </a:t>
            </a:r>
            <a:r>
              <a:rPr lang="cs-CZ" altLang="cs-CZ" sz="1600" b="1" u="sng">
                <a:solidFill>
                  <a:schemeClr val="tx1"/>
                </a:solidFill>
              </a:rPr>
              <a:t>30(5): 1184-1189.</a:t>
            </a:r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24207" r="7979" b="26836"/>
          <a:stretch>
            <a:fillRect/>
          </a:stretch>
        </p:blipFill>
        <p:spPr bwMode="auto">
          <a:xfrm>
            <a:off x="250825" y="2871688"/>
            <a:ext cx="85693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výsledků – D. </a:t>
            </a:r>
            <a:r>
              <a:rPr lang="cs-CZ" dirty="0" err="1" smtClean="0"/>
              <a:t>magna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207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29890" r="50000" b="34160"/>
          <a:stretch>
            <a:fillRect/>
          </a:stretch>
        </p:blipFill>
        <p:spPr bwMode="auto">
          <a:xfrm>
            <a:off x="4643438" y="2205137"/>
            <a:ext cx="40322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ovéPole 5"/>
          <p:cNvSpPr txBox="1">
            <a:spLocks noChangeArrowheads="1"/>
          </p:cNvSpPr>
          <p:nvPr/>
        </p:nvSpPr>
        <p:spPr bwMode="auto">
          <a:xfrm>
            <a:off x="1042988" y="836712"/>
            <a:ext cx="6931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Cytostatika – toxicita pro D. magna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(Zounková et al. 2010 Chemosphere 81:253-260)</a:t>
            </a: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1" t="18988" r="15179" b="42471"/>
          <a:stretch>
            <a:fillRect/>
          </a:stretch>
        </p:blipFill>
        <p:spPr bwMode="auto">
          <a:xfrm>
            <a:off x="179388" y="1989237"/>
            <a:ext cx="42576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ovéPole 4"/>
          <p:cNvSpPr txBox="1">
            <a:spLocks noChangeArrowheads="1"/>
          </p:cNvSpPr>
          <p:nvPr/>
        </p:nvSpPr>
        <p:spPr bwMode="auto">
          <a:xfrm>
            <a:off x="1187450" y="2060675"/>
            <a:ext cx="301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Akutní toxicita – imobilizace</a:t>
            </a:r>
          </a:p>
        </p:txBody>
      </p:sp>
      <p:sp>
        <p:nvSpPr>
          <p:cNvPr id="94214" name="TextovéPole 6"/>
          <p:cNvSpPr txBox="1">
            <a:spLocks noChangeArrowheads="1"/>
          </p:cNvSpPr>
          <p:nvPr/>
        </p:nvSpPr>
        <p:spPr bwMode="auto">
          <a:xfrm>
            <a:off x="5364163" y="1917800"/>
            <a:ext cx="287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Reprodukční toxicita 5-FU</a:t>
            </a:r>
          </a:p>
        </p:txBody>
      </p:sp>
      <p:sp>
        <p:nvSpPr>
          <p:cNvPr id="94215" name="TextovéPole 7"/>
          <p:cNvSpPr txBox="1">
            <a:spLocks noChangeArrowheads="1"/>
          </p:cNvSpPr>
          <p:nvPr/>
        </p:nvSpPr>
        <p:spPr bwMode="auto">
          <a:xfrm>
            <a:off x="539750" y="5373787"/>
            <a:ext cx="38877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400">
                <a:solidFill>
                  <a:schemeClr val="tx1"/>
                </a:solidFill>
              </a:rPr>
              <a:t>Fig. 1. Ecotoxicity (concentration–response curves) of the studied cytostatic drugs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400">
                <a:solidFill>
                  <a:schemeClr val="tx1"/>
                </a:solidFill>
              </a:rPr>
              <a:t>and their metabolites. (A) Daphnia magna acute immobilization test.</a:t>
            </a: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94216" name="TextovéPole 8"/>
          <p:cNvSpPr txBox="1">
            <a:spLocks noChangeArrowheads="1"/>
          </p:cNvSpPr>
          <p:nvPr/>
        </p:nvSpPr>
        <p:spPr bwMode="auto">
          <a:xfrm>
            <a:off x="4787900" y="5518250"/>
            <a:ext cx="38877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400">
                <a:solidFill>
                  <a:schemeClr val="tx1"/>
                </a:solidFill>
              </a:rPr>
              <a:t>Fig. 2. Effects of 5-fluorouracil (5-FU) on the reproduction of</a:t>
            </a:r>
            <a:r>
              <a:rPr lang="cs-CZ" altLang="cs-CZ" sz="1400">
                <a:solidFill>
                  <a:schemeClr val="tx1"/>
                </a:solidFill>
              </a:rPr>
              <a:t> </a:t>
            </a:r>
            <a:r>
              <a:rPr lang="en-US" altLang="cs-CZ" sz="1400">
                <a:solidFill>
                  <a:schemeClr val="tx1"/>
                </a:solidFill>
              </a:rPr>
              <a:t>Daphnia magna (numbers of offsprings) in the 21-d chronic test.</a:t>
            </a: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výsledků – D. </a:t>
            </a:r>
            <a:r>
              <a:rPr lang="cs-CZ" dirty="0" err="1" smtClean="0"/>
              <a:t>magna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48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304800" y="762000"/>
            <a:ext cx="8610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3500" b="1" dirty="0">
                <a:solidFill>
                  <a:srgbClr val="FF3300"/>
                </a:solidFill>
              </a:rPr>
              <a:t>EKOTOXIKOLOGICKÉ BIOTESTY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 dirty="0">
                <a:solidFill>
                  <a:srgbClr val="FF3300"/>
                </a:solidFill>
              </a:rPr>
              <a:t> PŘÍKLADY – 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endParaRPr lang="cs-CZ" altLang="cs-CZ" sz="3500" b="1" dirty="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 dirty="0">
                <a:solidFill>
                  <a:srgbClr val="FF3300"/>
                </a:solidFill>
              </a:rPr>
              <a:t> </a:t>
            </a:r>
            <a:r>
              <a:rPr lang="cs-CZ" altLang="cs-CZ" sz="3500" dirty="0" smtClean="0">
                <a:solidFill>
                  <a:srgbClr val="FF3300"/>
                </a:solidFill>
              </a:rPr>
              <a:t>BEZOBRATLÍ – SEDIMENTY </a:t>
            </a:r>
            <a:r>
              <a:rPr lang="cs-CZ" altLang="cs-CZ" sz="3500" b="1" dirty="0" smtClean="0">
                <a:solidFill>
                  <a:srgbClr val="FF3300"/>
                </a:solidFill>
              </a:rPr>
              <a:t>– </a:t>
            </a:r>
            <a:endParaRPr lang="cs-CZ" altLang="cs-CZ" sz="35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7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Rozdělení biotestů</a:t>
            </a:r>
            <a:endParaRPr lang="cs-CZ" dirty="0"/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Dle typu vzorku:</a:t>
            </a:r>
          </a:p>
          <a:p>
            <a:pPr lvl="1"/>
            <a:r>
              <a:rPr lang="cs-CZ" altLang="cs-CZ" smtClean="0"/>
              <a:t>chemická látka, směs látek, přírodní vzorek z prostředí</a:t>
            </a:r>
          </a:p>
          <a:p>
            <a:r>
              <a:rPr lang="cs-CZ" altLang="cs-CZ" smtClean="0"/>
              <a:t>Dle testované matrice:</a:t>
            </a:r>
          </a:p>
          <a:p>
            <a:pPr lvl="1"/>
            <a:r>
              <a:rPr lang="cs-CZ" altLang="cs-CZ" smtClean="0"/>
              <a:t>voda, půda, vzduch, sediment, odpad, chemická látka</a:t>
            </a:r>
          </a:p>
          <a:p>
            <a:r>
              <a:rPr lang="cs-CZ" altLang="cs-CZ" smtClean="0"/>
              <a:t>Dle úpravy vzorku:</a:t>
            </a:r>
          </a:p>
          <a:p>
            <a:pPr lvl="1"/>
            <a:r>
              <a:rPr lang="cs-CZ" altLang="cs-CZ" smtClean="0"/>
              <a:t>výluhové (org. rozpouštědlo, DMSO, voda …), kontaktní (Solid Phase Tests), přímé (Direct tests, Whole effluent test), TIE – toxicity identification evaluation</a:t>
            </a:r>
          </a:p>
          <a:p>
            <a:r>
              <a:rPr lang="cs-CZ" altLang="cs-CZ" smtClean="0"/>
              <a:t>Dle hodnoceného účinku:</a:t>
            </a:r>
          </a:p>
          <a:p>
            <a:pPr lvl="1"/>
            <a:r>
              <a:rPr lang="cs-CZ" altLang="cs-CZ" smtClean="0"/>
              <a:t>testy mortality, reprodukční testy, únikové testy, růstové testy, testy teratogenity, karcinogenity, xenoestrogenity apod. </a:t>
            </a:r>
          </a:p>
          <a:p>
            <a:r>
              <a:rPr lang="cs-CZ" altLang="cs-CZ" smtClean="0"/>
              <a:t>Dle provádění:</a:t>
            </a:r>
          </a:p>
          <a:p>
            <a:pPr lvl="1"/>
            <a:r>
              <a:rPr lang="cs-CZ" altLang="cs-CZ" i="1" smtClean="0"/>
              <a:t>in situ</a:t>
            </a:r>
            <a:r>
              <a:rPr lang="cs-CZ" altLang="cs-CZ" smtClean="0"/>
              <a:t> a </a:t>
            </a:r>
            <a:r>
              <a:rPr lang="cs-CZ" altLang="cs-CZ" i="1" smtClean="0"/>
              <a:t>in vitro</a:t>
            </a:r>
            <a:endParaRPr lang="cs-CZ" altLang="cs-CZ" smtClean="0"/>
          </a:p>
          <a:p>
            <a:r>
              <a:rPr lang="cs-CZ" altLang="cs-CZ" smtClean="0"/>
              <a:t>+ biotesty procesů: bioakumulace, biokoncentrace, biodegrace</a:t>
            </a: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34E65FB-F5F2-4146-A42C-30D650D4DBF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2" descr="mag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 anchor="b"/>
          <a:lstStyle/>
          <a:p>
            <a:pPr>
              <a:defRPr/>
            </a:pPr>
            <a:r>
              <a:rPr lang="cs-CZ" sz="3200" dirty="0"/>
              <a:t>Jak hodnotit toxicitu sedimentů</a:t>
            </a:r>
            <a:r>
              <a:rPr lang="en-US" sz="3200" dirty="0"/>
              <a:t>?</a:t>
            </a:r>
            <a:endParaRPr lang="cs-CZ" sz="3200" u="sng" dirty="0"/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179388" y="825500"/>
            <a:ext cx="8964612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</a:pPr>
            <a:r>
              <a:rPr lang="cs-CZ" altLang="cs-CZ">
                <a:solidFill>
                  <a:srgbClr val="FF0000"/>
                </a:solidFill>
              </a:rPr>
              <a:t>Toxicita porové vody/</a:t>
            </a:r>
            <a:r>
              <a:rPr lang="cs-CZ" altLang="cs-CZ" u="sng">
                <a:solidFill>
                  <a:srgbClr val="FF0000"/>
                </a:solidFill>
              </a:rPr>
              <a:t>výluhů</a:t>
            </a:r>
            <a:r>
              <a:rPr lang="cs-CZ" altLang="cs-CZ">
                <a:solidFill>
                  <a:srgbClr val="FF0000"/>
                </a:solidFill>
              </a:rPr>
              <a:t> </a:t>
            </a:r>
            <a:r>
              <a:rPr lang="cs-CZ" altLang="cs-CZ" sz="1800">
                <a:solidFill>
                  <a:schemeClr val="accent2"/>
                </a:solidFill>
              </a:rPr>
              <a:t>(několik </a:t>
            </a:r>
            <a:r>
              <a:rPr lang="en-US" altLang="cs-CZ" sz="1800">
                <a:solidFill>
                  <a:schemeClr val="accent2"/>
                </a:solidFill>
              </a:rPr>
              <a:t>ISO / OECD </a:t>
            </a:r>
            <a:r>
              <a:rPr lang="cs-CZ" altLang="cs-CZ" sz="1800">
                <a:solidFill>
                  <a:schemeClr val="accent2"/>
                </a:solidFill>
              </a:rPr>
              <a:t>norem)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cs-CZ" altLang="cs-CZ" sz="1500">
                <a:solidFill>
                  <a:schemeClr val="tx1"/>
                </a:solidFill>
              </a:rPr>
              <a:t>100 g d.w.</a:t>
            </a:r>
            <a:r>
              <a:rPr lang="en-US" altLang="cs-CZ" sz="1500">
                <a:solidFill>
                  <a:schemeClr val="tx1"/>
                </a:solidFill>
              </a:rPr>
              <a:t>/L </a:t>
            </a:r>
            <a:r>
              <a:rPr lang="cs-CZ" altLang="cs-CZ" sz="1500">
                <a:solidFill>
                  <a:schemeClr val="tx1"/>
                </a:solidFill>
              </a:rPr>
              <a:t>vody</a:t>
            </a:r>
            <a:r>
              <a:rPr lang="en-US" altLang="cs-CZ" sz="1500">
                <a:solidFill>
                  <a:schemeClr val="tx1"/>
                </a:solidFill>
              </a:rPr>
              <a:t>, 24h </a:t>
            </a:r>
            <a:r>
              <a:rPr lang="cs-CZ" altLang="cs-CZ" sz="1500">
                <a:solidFill>
                  <a:schemeClr val="tx1"/>
                </a:solidFill>
              </a:rPr>
              <a:t>pomalé třepání, filtrace, test</a:t>
            </a:r>
            <a:endParaRPr lang="cs-CZ" altLang="cs-CZ" sz="1500" i="1">
              <a:solidFill>
                <a:schemeClr val="tx1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cs-CZ" altLang="cs-CZ" sz="1500">
                <a:solidFill>
                  <a:schemeClr val="tx1"/>
                </a:solidFill>
              </a:rPr>
              <a:t>V. fisheri (30 min), řasy, bezobratlí - D. magna </a:t>
            </a:r>
            <a:r>
              <a:rPr lang="cs-CZ" altLang="cs-CZ" sz="1500" u="sng">
                <a:solidFill>
                  <a:srgbClr val="FF0000"/>
                </a:solidFill>
              </a:rPr>
              <a:t>(2 dny)</a:t>
            </a:r>
            <a:endParaRPr lang="en-US" altLang="cs-CZ" sz="1500" u="sng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cs-CZ" altLang="cs-CZ" sz="1800" i="1">
                <a:solidFill>
                  <a:schemeClr val="tx1"/>
                </a:solidFill>
              </a:rPr>
              <a:t>	</a:t>
            </a:r>
            <a:r>
              <a:rPr lang="en-US" altLang="cs-CZ" sz="2200">
                <a:solidFill>
                  <a:schemeClr val="accent2"/>
                </a:solidFill>
              </a:rPr>
              <a:t>? </a:t>
            </a:r>
            <a:r>
              <a:rPr lang="cs-CZ" altLang="cs-CZ" sz="2200">
                <a:solidFill>
                  <a:schemeClr val="accent2"/>
                </a:solidFill>
              </a:rPr>
              <a:t>Vodný výluh</a:t>
            </a:r>
            <a:r>
              <a:rPr lang="en-US" altLang="cs-CZ" sz="2200">
                <a:solidFill>
                  <a:schemeClr val="accent2"/>
                </a:solidFill>
              </a:rPr>
              <a:t> vs. Sediment </a:t>
            </a:r>
            <a:endParaRPr lang="cs-CZ" altLang="cs-CZ" sz="280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cs-CZ" altLang="cs-CZ" sz="2200">
              <a:solidFill>
                <a:schemeClr val="accent2"/>
              </a:solidFill>
            </a:endParaRPr>
          </a:p>
        </p:txBody>
      </p:sp>
      <p:sp>
        <p:nvSpPr>
          <p:cNvPr id="36869" name="AutoShape 4"/>
          <p:cNvSpPr>
            <a:spLocks noChangeArrowheads="1"/>
          </p:cNvSpPr>
          <p:nvPr/>
        </p:nvSpPr>
        <p:spPr bwMode="auto">
          <a:xfrm>
            <a:off x="2244725" y="2413000"/>
            <a:ext cx="1000125" cy="1401763"/>
          </a:xfrm>
          <a:prstGeom prst="can">
            <a:avLst>
              <a:gd name="adj" fmla="val 43495"/>
            </a:avLst>
          </a:prstGeom>
          <a:solidFill>
            <a:schemeClr val="tx2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259138"/>
            <a:ext cx="211137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151188"/>
            <a:ext cx="220662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3402013"/>
            <a:ext cx="22542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Freeform 9"/>
          <p:cNvSpPr>
            <a:spLocks/>
          </p:cNvSpPr>
          <p:nvPr/>
        </p:nvSpPr>
        <p:spPr bwMode="auto">
          <a:xfrm>
            <a:off x="1046163" y="3048000"/>
            <a:ext cx="809625" cy="611188"/>
          </a:xfrm>
          <a:custGeom>
            <a:avLst/>
            <a:gdLst>
              <a:gd name="T0" fmla="*/ 2147483647 w 1087"/>
              <a:gd name="T1" fmla="*/ 2147483647 h 953"/>
              <a:gd name="T2" fmla="*/ 2147483647 w 1087"/>
              <a:gd name="T3" fmla="*/ 2147483647 h 953"/>
              <a:gd name="T4" fmla="*/ 2147483647 w 1087"/>
              <a:gd name="T5" fmla="*/ 2147483647 h 953"/>
              <a:gd name="T6" fmla="*/ 2147483647 w 1087"/>
              <a:gd name="T7" fmla="*/ 2147483647 h 953"/>
              <a:gd name="T8" fmla="*/ 2147483647 w 1087"/>
              <a:gd name="T9" fmla="*/ 2147483647 h 953"/>
              <a:gd name="T10" fmla="*/ 2147483647 w 1087"/>
              <a:gd name="T11" fmla="*/ 2147483647 h 953"/>
              <a:gd name="T12" fmla="*/ 2147483647 w 1087"/>
              <a:gd name="T13" fmla="*/ 2147483647 h 953"/>
              <a:gd name="T14" fmla="*/ 2147483647 w 1087"/>
              <a:gd name="T15" fmla="*/ 2147483647 h 953"/>
              <a:gd name="T16" fmla="*/ 2147483647 w 1087"/>
              <a:gd name="T17" fmla="*/ 2147483647 h 953"/>
              <a:gd name="T18" fmla="*/ 2147483647 w 1087"/>
              <a:gd name="T19" fmla="*/ 2147483647 h 953"/>
              <a:gd name="T20" fmla="*/ 2147483647 w 1087"/>
              <a:gd name="T21" fmla="*/ 2147483647 h 953"/>
              <a:gd name="T22" fmla="*/ 2147483647 w 1087"/>
              <a:gd name="T23" fmla="*/ 2147483647 h 953"/>
              <a:gd name="T24" fmla="*/ 2147483647 w 1087"/>
              <a:gd name="T25" fmla="*/ 2147483647 h 953"/>
              <a:gd name="T26" fmla="*/ 2147483647 w 1087"/>
              <a:gd name="T27" fmla="*/ 2147483647 h 953"/>
              <a:gd name="T28" fmla="*/ 2147483647 w 1087"/>
              <a:gd name="T29" fmla="*/ 2147483647 h 953"/>
              <a:gd name="T30" fmla="*/ 2147483647 w 1087"/>
              <a:gd name="T31" fmla="*/ 2147483647 h 953"/>
              <a:gd name="T32" fmla="*/ 2147483647 w 1087"/>
              <a:gd name="T33" fmla="*/ 2147483647 h 953"/>
              <a:gd name="T34" fmla="*/ 2147483647 w 1087"/>
              <a:gd name="T35" fmla="*/ 2147483647 h 953"/>
              <a:gd name="T36" fmla="*/ 2147483647 w 1087"/>
              <a:gd name="T37" fmla="*/ 2147483647 h 953"/>
              <a:gd name="T38" fmla="*/ 2147483647 w 1087"/>
              <a:gd name="T39" fmla="*/ 2147483647 h 953"/>
              <a:gd name="T40" fmla="*/ 2147483647 w 1087"/>
              <a:gd name="T41" fmla="*/ 2147483647 h 953"/>
              <a:gd name="T42" fmla="*/ 2147483647 w 1087"/>
              <a:gd name="T43" fmla="*/ 2147483647 h 953"/>
              <a:gd name="T44" fmla="*/ 2147483647 w 1087"/>
              <a:gd name="T45" fmla="*/ 2147483647 h 953"/>
              <a:gd name="T46" fmla="*/ 2147483647 w 1087"/>
              <a:gd name="T47" fmla="*/ 2147483647 h 953"/>
              <a:gd name="T48" fmla="*/ 2147483647 w 1087"/>
              <a:gd name="T49" fmla="*/ 2147483647 h 953"/>
              <a:gd name="T50" fmla="*/ 2147483647 w 1087"/>
              <a:gd name="T51" fmla="*/ 2147483647 h 953"/>
              <a:gd name="T52" fmla="*/ 2147483647 w 1087"/>
              <a:gd name="T53" fmla="*/ 2147483647 h 953"/>
              <a:gd name="T54" fmla="*/ 2147483647 w 1087"/>
              <a:gd name="T55" fmla="*/ 2147483647 h 953"/>
              <a:gd name="T56" fmla="*/ 2147483647 w 1087"/>
              <a:gd name="T57" fmla="*/ 2147483647 h 953"/>
              <a:gd name="T58" fmla="*/ 2147483647 w 1087"/>
              <a:gd name="T59" fmla="*/ 2147483647 h 953"/>
              <a:gd name="T60" fmla="*/ 2147483647 w 1087"/>
              <a:gd name="T61" fmla="*/ 2147483647 h 953"/>
              <a:gd name="T62" fmla="*/ 2147483647 w 1087"/>
              <a:gd name="T63" fmla="*/ 2147483647 h 953"/>
              <a:gd name="T64" fmla="*/ 2147483647 w 1087"/>
              <a:gd name="T65" fmla="*/ 2147483647 h 953"/>
              <a:gd name="T66" fmla="*/ 2147483647 w 1087"/>
              <a:gd name="T67" fmla="*/ 2147483647 h 953"/>
              <a:gd name="T68" fmla="*/ 2147483647 w 1087"/>
              <a:gd name="T69" fmla="*/ 2147483647 h 953"/>
              <a:gd name="T70" fmla="*/ 2147483647 w 1087"/>
              <a:gd name="T71" fmla="*/ 2147483647 h 953"/>
              <a:gd name="T72" fmla="*/ 2147483647 w 1087"/>
              <a:gd name="T73" fmla="*/ 2147483647 h 953"/>
              <a:gd name="T74" fmla="*/ 2147483647 w 1087"/>
              <a:gd name="T75" fmla="*/ 2147483647 h 953"/>
              <a:gd name="T76" fmla="*/ 2147483647 w 1087"/>
              <a:gd name="T77" fmla="*/ 0 h 953"/>
              <a:gd name="T78" fmla="*/ 2147483647 w 1087"/>
              <a:gd name="T79" fmla="*/ 2147483647 h 953"/>
              <a:gd name="T80" fmla="*/ 2147483647 w 1087"/>
              <a:gd name="T81" fmla="*/ 2147483647 h 953"/>
              <a:gd name="T82" fmla="*/ 2147483647 w 1087"/>
              <a:gd name="T83" fmla="*/ 2147483647 h 953"/>
              <a:gd name="T84" fmla="*/ 2147483647 w 1087"/>
              <a:gd name="T85" fmla="*/ 2147483647 h 953"/>
              <a:gd name="T86" fmla="*/ 2147483647 w 1087"/>
              <a:gd name="T87" fmla="*/ 2147483647 h 953"/>
              <a:gd name="T88" fmla="*/ 2147483647 w 1087"/>
              <a:gd name="T89" fmla="*/ 2147483647 h 9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87"/>
              <a:gd name="T136" fmla="*/ 0 h 953"/>
              <a:gd name="T137" fmla="*/ 1087 w 1087"/>
              <a:gd name="T138" fmla="*/ 953 h 95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87" h="953">
                <a:moveTo>
                  <a:pt x="27" y="331"/>
                </a:moveTo>
                <a:cubicBezTo>
                  <a:pt x="83" y="321"/>
                  <a:pt x="132" y="307"/>
                  <a:pt x="189" y="300"/>
                </a:cubicBezTo>
                <a:cubicBezTo>
                  <a:pt x="214" y="309"/>
                  <a:pt x="258" y="338"/>
                  <a:pt x="258" y="338"/>
                </a:cubicBezTo>
                <a:cubicBezTo>
                  <a:pt x="260" y="346"/>
                  <a:pt x="259" y="355"/>
                  <a:pt x="265" y="361"/>
                </a:cubicBezTo>
                <a:cubicBezTo>
                  <a:pt x="276" y="373"/>
                  <a:pt x="350" y="384"/>
                  <a:pt x="373" y="392"/>
                </a:cubicBezTo>
                <a:cubicBezTo>
                  <a:pt x="381" y="415"/>
                  <a:pt x="388" y="438"/>
                  <a:pt x="396" y="461"/>
                </a:cubicBezTo>
                <a:cubicBezTo>
                  <a:pt x="335" y="482"/>
                  <a:pt x="353" y="465"/>
                  <a:pt x="335" y="523"/>
                </a:cubicBezTo>
                <a:cubicBezTo>
                  <a:pt x="375" y="584"/>
                  <a:pt x="322" y="510"/>
                  <a:pt x="373" y="561"/>
                </a:cubicBezTo>
                <a:cubicBezTo>
                  <a:pt x="379" y="567"/>
                  <a:pt x="382" y="577"/>
                  <a:pt x="388" y="584"/>
                </a:cubicBezTo>
                <a:cubicBezTo>
                  <a:pt x="393" y="590"/>
                  <a:pt x="399" y="594"/>
                  <a:pt x="404" y="599"/>
                </a:cubicBezTo>
                <a:cubicBezTo>
                  <a:pt x="394" y="647"/>
                  <a:pt x="372" y="684"/>
                  <a:pt x="358" y="730"/>
                </a:cubicBezTo>
                <a:cubicBezTo>
                  <a:pt x="363" y="774"/>
                  <a:pt x="375" y="855"/>
                  <a:pt x="419" y="884"/>
                </a:cubicBezTo>
                <a:cubicBezTo>
                  <a:pt x="434" y="894"/>
                  <a:pt x="452" y="901"/>
                  <a:pt x="465" y="914"/>
                </a:cubicBezTo>
                <a:cubicBezTo>
                  <a:pt x="470" y="919"/>
                  <a:pt x="473" y="927"/>
                  <a:pt x="480" y="930"/>
                </a:cubicBezTo>
                <a:cubicBezTo>
                  <a:pt x="504" y="941"/>
                  <a:pt x="532" y="944"/>
                  <a:pt x="557" y="953"/>
                </a:cubicBezTo>
                <a:cubicBezTo>
                  <a:pt x="656" y="944"/>
                  <a:pt x="651" y="951"/>
                  <a:pt x="719" y="907"/>
                </a:cubicBezTo>
                <a:cubicBezTo>
                  <a:pt x="703" y="862"/>
                  <a:pt x="676" y="852"/>
                  <a:pt x="634" y="838"/>
                </a:cubicBezTo>
                <a:cubicBezTo>
                  <a:pt x="619" y="833"/>
                  <a:pt x="603" y="827"/>
                  <a:pt x="588" y="822"/>
                </a:cubicBezTo>
                <a:cubicBezTo>
                  <a:pt x="580" y="819"/>
                  <a:pt x="565" y="814"/>
                  <a:pt x="565" y="814"/>
                </a:cubicBezTo>
                <a:cubicBezTo>
                  <a:pt x="544" y="753"/>
                  <a:pt x="575" y="828"/>
                  <a:pt x="534" y="776"/>
                </a:cubicBezTo>
                <a:cubicBezTo>
                  <a:pt x="519" y="757"/>
                  <a:pt x="521" y="728"/>
                  <a:pt x="504" y="707"/>
                </a:cubicBezTo>
                <a:cubicBezTo>
                  <a:pt x="490" y="690"/>
                  <a:pt x="471" y="678"/>
                  <a:pt x="457" y="661"/>
                </a:cubicBezTo>
                <a:cubicBezTo>
                  <a:pt x="436" y="635"/>
                  <a:pt x="430" y="600"/>
                  <a:pt x="419" y="569"/>
                </a:cubicBezTo>
                <a:cubicBezTo>
                  <a:pt x="465" y="520"/>
                  <a:pt x="516" y="567"/>
                  <a:pt x="565" y="584"/>
                </a:cubicBezTo>
                <a:cubicBezTo>
                  <a:pt x="627" y="575"/>
                  <a:pt x="647" y="582"/>
                  <a:pt x="703" y="599"/>
                </a:cubicBezTo>
                <a:cubicBezTo>
                  <a:pt x="739" y="635"/>
                  <a:pt x="786" y="644"/>
                  <a:pt x="834" y="661"/>
                </a:cubicBezTo>
                <a:cubicBezTo>
                  <a:pt x="892" y="652"/>
                  <a:pt x="910" y="646"/>
                  <a:pt x="941" y="599"/>
                </a:cubicBezTo>
                <a:cubicBezTo>
                  <a:pt x="935" y="567"/>
                  <a:pt x="929" y="537"/>
                  <a:pt x="918" y="507"/>
                </a:cubicBezTo>
                <a:cubicBezTo>
                  <a:pt x="921" y="487"/>
                  <a:pt x="920" y="466"/>
                  <a:pt x="926" y="446"/>
                </a:cubicBezTo>
                <a:cubicBezTo>
                  <a:pt x="932" y="426"/>
                  <a:pt x="999" y="383"/>
                  <a:pt x="1018" y="377"/>
                </a:cubicBezTo>
                <a:cubicBezTo>
                  <a:pt x="1052" y="340"/>
                  <a:pt x="1061" y="317"/>
                  <a:pt x="1087" y="277"/>
                </a:cubicBezTo>
                <a:cubicBezTo>
                  <a:pt x="1072" y="211"/>
                  <a:pt x="1057" y="232"/>
                  <a:pt x="980" y="238"/>
                </a:cubicBezTo>
                <a:cubicBezTo>
                  <a:pt x="945" y="247"/>
                  <a:pt x="909" y="254"/>
                  <a:pt x="880" y="277"/>
                </a:cubicBezTo>
                <a:cubicBezTo>
                  <a:pt x="852" y="298"/>
                  <a:pt x="845" y="328"/>
                  <a:pt x="811" y="338"/>
                </a:cubicBezTo>
                <a:cubicBezTo>
                  <a:pt x="774" y="375"/>
                  <a:pt x="715" y="378"/>
                  <a:pt x="665" y="384"/>
                </a:cubicBezTo>
                <a:cubicBezTo>
                  <a:pt x="621" y="378"/>
                  <a:pt x="584" y="367"/>
                  <a:pt x="542" y="354"/>
                </a:cubicBezTo>
                <a:cubicBezTo>
                  <a:pt x="509" y="319"/>
                  <a:pt x="483" y="280"/>
                  <a:pt x="442" y="254"/>
                </a:cubicBezTo>
                <a:cubicBezTo>
                  <a:pt x="418" y="185"/>
                  <a:pt x="437" y="143"/>
                  <a:pt x="457" y="77"/>
                </a:cubicBezTo>
                <a:cubicBezTo>
                  <a:pt x="450" y="24"/>
                  <a:pt x="457" y="16"/>
                  <a:pt x="411" y="0"/>
                </a:cubicBezTo>
                <a:cubicBezTo>
                  <a:pt x="372" y="7"/>
                  <a:pt x="351" y="10"/>
                  <a:pt x="319" y="31"/>
                </a:cubicBezTo>
                <a:cubicBezTo>
                  <a:pt x="312" y="55"/>
                  <a:pt x="298" y="134"/>
                  <a:pt x="281" y="139"/>
                </a:cubicBezTo>
                <a:cubicBezTo>
                  <a:pt x="226" y="154"/>
                  <a:pt x="168" y="152"/>
                  <a:pt x="112" y="169"/>
                </a:cubicBezTo>
                <a:cubicBezTo>
                  <a:pt x="103" y="195"/>
                  <a:pt x="93" y="205"/>
                  <a:pt x="73" y="223"/>
                </a:cubicBezTo>
                <a:cubicBezTo>
                  <a:pt x="64" y="253"/>
                  <a:pt x="53" y="260"/>
                  <a:pt x="27" y="277"/>
                </a:cubicBezTo>
                <a:cubicBezTo>
                  <a:pt x="19" y="303"/>
                  <a:pt x="0" y="316"/>
                  <a:pt x="27" y="331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3517900" y="2774950"/>
            <a:ext cx="1143000" cy="3444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5" name="AutoShape 11"/>
          <p:cNvSpPr>
            <a:spLocks noChangeArrowheads="1"/>
          </p:cNvSpPr>
          <p:nvPr/>
        </p:nvSpPr>
        <p:spPr bwMode="auto">
          <a:xfrm>
            <a:off x="4891088" y="2449513"/>
            <a:ext cx="1000125" cy="1352550"/>
          </a:xfrm>
          <a:prstGeom prst="can">
            <a:avLst>
              <a:gd name="adj" fmla="val 41968"/>
            </a:avLst>
          </a:prstGeom>
          <a:solidFill>
            <a:schemeClr val="tx2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2994025"/>
            <a:ext cx="37941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3209925"/>
            <a:ext cx="379413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3213100"/>
            <a:ext cx="379413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2992438"/>
            <a:ext cx="379412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AutoShape 16"/>
          <p:cNvSpPr>
            <a:spLocks noChangeArrowheads="1"/>
          </p:cNvSpPr>
          <p:nvPr/>
        </p:nvSpPr>
        <p:spPr bwMode="auto">
          <a:xfrm>
            <a:off x="4940300" y="3586163"/>
            <a:ext cx="927100" cy="231775"/>
          </a:xfrm>
          <a:prstGeom prst="can">
            <a:avLst>
              <a:gd name="adj" fmla="val 50000"/>
            </a:avLst>
          </a:prstGeom>
          <a:solidFill>
            <a:srgbClr val="FF6600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36881" name="Oval 18"/>
          <p:cNvSpPr>
            <a:spLocks noChangeArrowheads="1"/>
          </p:cNvSpPr>
          <p:nvPr/>
        </p:nvSpPr>
        <p:spPr bwMode="auto">
          <a:xfrm>
            <a:off x="4830763" y="2595563"/>
            <a:ext cx="1158875" cy="93821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36882" name="AutoShape 19"/>
          <p:cNvSpPr>
            <a:spLocks noChangeArrowheads="1"/>
          </p:cNvSpPr>
          <p:nvPr/>
        </p:nvSpPr>
        <p:spPr bwMode="auto">
          <a:xfrm>
            <a:off x="6126163" y="2798763"/>
            <a:ext cx="1143000" cy="3444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6883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2235200"/>
            <a:ext cx="6651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2930525"/>
            <a:ext cx="6651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2651125"/>
            <a:ext cx="66516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2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3359150"/>
            <a:ext cx="66516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7" name="Rectangle 24"/>
          <p:cNvSpPr>
            <a:spLocks noChangeArrowheads="1"/>
          </p:cNvSpPr>
          <p:nvPr/>
        </p:nvSpPr>
        <p:spPr bwMode="auto">
          <a:xfrm>
            <a:off x="0" y="5949950"/>
            <a:ext cx="7667625" cy="9080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82550" indent="20638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40000"/>
              </a:spcBef>
              <a:buClr>
                <a:schemeClr val="accent1"/>
              </a:buClr>
              <a:buSzPct val="80000"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Doporučeny nejméně</a:t>
            </a:r>
            <a:r>
              <a:rPr lang="en-US" altLang="cs-CZ" sz="1600">
                <a:solidFill>
                  <a:schemeClr val="tx1"/>
                </a:solidFill>
              </a:rPr>
              <a:t> 2 </a:t>
            </a:r>
            <a:r>
              <a:rPr lang="cs-CZ" altLang="cs-CZ" sz="1600">
                <a:solidFill>
                  <a:schemeClr val="tx1"/>
                </a:solidFill>
              </a:rPr>
              <a:t>různé druhy</a:t>
            </a:r>
            <a:r>
              <a:rPr lang="en-US" altLang="cs-CZ" sz="1600">
                <a:solidFill>
                  <a:schemeClr val="tx1"/>
                </a:solidFill>
              </a:rPr>
              <a:t> (</a:t>
            </a:r>
            <a:r>
              <a:rPr lang="cs-CZ" altLang="cs-CZ" sz="1600">
                <a:solidFill>
                  <a:schemeClr val="tx1"/>
                </a:solidFill>
              </a:rPr>
              <a:t>např.</a:t>
            </a:r>
            <a:r>
              <a:rPr lang="en-US" altLang="cs-CZ" sz="1600">
                <a:solidFill>
                  <a:schemeClr val="tx1"/>
                </a:solidFill>
              </a:rPr>
              <a:t> Hyale</a:t>
            </a:r>
            <a:r>
              <a:rPr lang="cs-CZ" altLang="cs-CZ" sz="1600">
                <a:solidFill>
                  <a:schemeClr val="tx1"/>
                </a:solidFill>
              </a:rPr>
              <a:t>ll</a:t>
            </a:r>
            <a:r>
              <a:rPr lang="en-US" altLang="cs-CZ" sz="1600">
                <a:solidFill>
                  <a:schemeClr val="tx1"/>
                </a:solidFill>
              </a:rPr>
              <a:t>a, Chironomus, Daphnia, </a:t>
            </a:r>
            <a:r>
              <a:rPr lang="cs-CZ" altLang="cs-CZ" sz="1600">
                <a:solidFill>
                  <a:schemeClr val="tx1"/>
                </a:solidFill>
              </a:rPr>
              <a:t>…</a:t>
            </a:r>
            <a:r>
              <a:rPr lang="en-US" altLang="cs-CZ" sz="1600">
                <a:solidFill>
                  <a:schemeClr val="tx1"/>
                </a:solidFill>
              </a:rPr>
              <a:t>) a</a:t>
            </a:r>
            <a:r>
              <a:rPr lang="cs-CZ" altLang="cs-CZ" sz="1600">
                <a:solidFill>
                  <a:schemeClr val="tx1"/>
                </a:solidFill>
              </a:rPr>
              <a:t> dva</a:t>
            </a:r>
            <a:r>
              <a:rPr lang="en-US" altLang="cs-CZ" sz="1600">
                <a:solidFill>
                  <a:schemeClr val="tx1"/>
                </a:solidFill>
              </a:rPr>
              <a:t> </a:t>
            </a:r>
            <a:r>
              <a:rPr lang="cs-CZ" altLang="cs-CZ" sz="1600">
                <a:solidFill>
                  <a:schemeClr val="tx1"/>
                </a:solidFill>
              </a:rPr>
              <a:t>různé sledované parametry</a:t>
            </a:r>
            <a:r>
              <a:rPr lang="en-US" altLang="cs-CZ" sz="1600">
                <a:solidFill>
                  <a:schemeClr val="tx1"/>
                </a:solidFill>
              </a:rPr>
              <a:t> (</a:t>
            </a:r>
            <a:r>
              <a:rPr lang="cs-CZ" altLang="cs-CZ" sz="1600">
                <a:solidFill>
                  <a:schemeClr val="tx1"/>
                </a:solidFill>
              </a:rPr>
              <a:t>např.</a:t>
            </a:r>
            <a:r>
              <a:rPr lang="en-US" altLang="cs-CZ" sz="1600">
                <a:solidFill>
                  <a:schemeClr val="tx1"/>
                </a:solidFill>
              </a:rPr>
              <a:t> </a:t>
            </a:r>
            <a:r>
              <a:rPr lang="cs-CZ" altLang="cs-CZ" sz="1600">
                <a:solidFill>
                  <a:schemeClr val="tx1"/>
                </a:solidFill>
              </a:rPr>
              <a:t>růst, přežití, </a:t>
            </a:r>
            <a:r>
              <a:rPr lang="en-US" altLang="cs-CZ" sz="1600">
                <a:solidFill>
                  <a:schemeClr val="tx1"/>
                </a:solidFill>
              </a:rPr>
              <a:t>reprodu</a:t>
            </a:r>
            <a:r>
              <a:rPr lang="cs-CZ" altLang="cs-CZ" sz="1600">
                <a:solidFill>
                  <a:schemeClr val="tx1"/>
                </a:solidFill>
              </a:rPr>
              <a:t>k</a:t>
            </a:r>
            <a:r>
              <a:rPr lang="en-US" altLang="cs-CZ" sz="1600">
                <a:solidFill>
                  <a:schemeClr val="tx1"/>
                </a:solidFill>
              </a:rPr>
              <a:t>c</a:t>
            </a:r>
            <a:r>
              <a:rPr lang="cs-CZ" altLang="cs-CZ" sz="1600">
                <a:solidFill>
                  <a:schemeClr val="tx1"/>
                </a:solidFill>
              </a:rPr>
              <a:t>e..</a:t>
            </a:r>
            <a:r>
              <a:rPr lang="en-US" altLang="cs-CZ" sz="1600">
                <a:solidFill>
                  <a:schemeClr val="tx1"/>
                </a:solidFill>
              </a:rPr>
              <a:t>.)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79388" y="4052888"/>
            <a:ext cx="9818687" cy="2382837"/>
            <a:chOff x="411" y="2737"/>
            <a:chExt cx="5887" cy="1501"/>
          </a:xfrm>
        </p:grpSpPr>
        <p:sp>
          <p:nvSpPr>
            <p:cNvPr id="36898" name="Rectangle 27"/>
            <p:cNvSpPr>
              <a:spLocks noChangeArrowheads="1"/>
            </p:cNvSpPr>
            <p:nvPr/>
          </p:nvSpPr>
          <p:spPr bwMode="auto">
            <a:xfrm>
              <a:off x="411" y="2737"/>
              <a:ext cx="5887" cy="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rgbClr val="4D4D4D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000">
                  <a:solidFill>
                    <a:srgbClr val="4D4D4D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>
                  <a:solidFill>
                    <a:srgbClr val="4D4D4D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1600">
                  <a:solidFill>
                    <a:srgbClr val="4D4D4D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1400">
                  <a:solidFill>
                    <a:srgbClr val="4D4D4D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1400">
                  <a:solidFill>
                    <a:srgbClr val="4D4D4D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1400">
                  <a:solidFill>
                    <a:srgbClr val="4D4D4D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1400">
                  <a:solidFill>
                    <a:srgbClr val="4D4D4D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1400">
                  <a:solidFill>
                    <a:srgbClr val="4D4D4D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>
                  <a:schemeClr val="accent1"/>
                </a:buClr>
                <a:buSzPct val="80000"/>
              </a:pPr>
              <a:r>
                <a:rPr lang="cs-CZ" altLang="cs-CZ" u="sng">
                  <a:solidFill>
                    <a:srgbClr val="FF0000"/>
                  </a:solidFill>
                </a:rPr>
                <a:t>Kontaktní </a:t>
              </a:r>
              <a:r>
                <a:rPr lang="en-US" altLang="cs-CZ" u="sng">
                  <a:solidFill>
                    <a:srgbClr val="FF0000"/>
                  </a:solidFill>
                </a:rPr>
                <a:t>toxic</a:t>
              </a:r>
              <a:r>
                <a:rPr lang="cs-CZ" altLang="cs-CZ" u="sng">
                  <a:solidFill>
                    <a:srgbClr val="FF0000"/>
                  </a:solidFill>
                </a:rPr>
                <a:t>ita</a:t>
              </a:r>
              <a:r>
                <a:rPr lang="cs-CZ" altLang="cs-CZ">
                  <a:solidFill>
                    <a:srgbClr val="FF0000"/>
                  </a:solidFill>
                </a:rPr>
                <a:t> </a:t>
              </a:r>
              <a:r>
                <a:rPr lang="cs-CZ" altLang="cs-CZ" sz="1800">
                  <a:solidFill>
                    <a:schemeClr val="accent2"/>
                  </a:solidFill>
                </a:rPr>
                <a:t>(jen málo norem</a:t>
              </a:r>
              <a:r>
                <a:rPr lang="en-US" altLang="cs-CZ" sz="1800">
                  <a:solidFill>
                    <a:schemeClr val="accent2"/>
                  </a:solidFill>
                </a:rPr>
                <a:t> </a:t>
              </a:r>
              <a:r>
                <a:rPr lang="cs-CZ" altLang="cs-CZ" sz="1800">
                  <a:solidFill>
                    <a:schemeClr val="accent2"/>
                  </a:solidFill>
                </a:rPr>
                <a:t>…)</a:t>
              </a:r>
              <a:endParaRPr lang="cs-CZ" altLang="cs-CZ" sz="2800">
                <a:solidFill>
                  <a:schemeClr val="accent2"/>
                </a:solidFill>
              </a:endParaRPr>
            </a:p>
            <a:p>
              <a:pPr lvl="1" eaLnBrk="1" hangingPunct="1">
                <a:lnSpc>
                  <a:spcPct val="90000"/>
                </a:lnSpc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cs-CZ" altLang="cs-CZ" sz="1500">
                  <a:solidFill>
                    <a:schemeClr val="tx1"/>
                  </a:solidFill>
                </a:rPr>
                <a:t>: sedimenty</a:t>
              </a:r>
              <a:r>
                <a:rPr lang="en-US" altLang="cs-CZ" sz="1500">
                  <a:solidFill>
                    <a:schemeClr val="tx1"/>
                  </a:solidFill>
                </a:rPr>
                <a:t>+</a:t>
              </a:r>
              <a:r>
                <a:rPr lang="cs-CZ" altLang="cs-CZ" sz="1500">
                  <a:solidFill>
                    <a:schemeClr val="tx1"/>
                  </a:solidFill>
                </a:rPr>
                <a:t>organismy </a:t>
              </a:r>
              <a:r>
                <a:rPr lang="en-US" altLang="cs-CZ" sz="1500">
                  <a:solidFill>
                    <a:schemeClr val="tx1"/>
                  </a:solidFill>
                </a:rPr>
                <a:t>&amp; </a:t>
              </a:r>
              <a:r>
                <a:rPr lang="cs-CZ" altLang="cs-CZ" sz="1500">
                  <a:solidFill>
                    <a:schemeClr val="tx1"/>
                  </a:solidFill>
                </a:rPr>
                <a:t>hodnocení účinků</a:t>
              </a:r>
              <a:r>
                <a:rPr lang="en-US" altLang="cs-CZ" sz="1500">
                  <a:solidFill>
                    <a:schemeClr val="tx1"/>
                  </a:solidFill>
                </a:rPr>
                <a:t> </a:t>
              </a:r>
              <a:r>
                <a:rPr lang="cs-CZ" altLang="cs-CZ" sz="1500">
                  <a:solidFill>
                    <a:schemeClr val="tx1"/>
                  </a:solidFill>
                </a:rPr>
                <a:t>– červi, hmyz, šneci</a:t>
              </a:r>
              <a:r>
                <a:rPr lang="en-US" altLang="cs-CZ" sz="1500">
                  <a:solidFill>
                    <a:schemeClr val="tx1"/>
                  </a:solidFill>
                </a:rPr>
                <a:t> … </a:t>
              </a:r>
              <a:r>
                <a:rPr lang="en-US" altLang="cs-CZ" sz="1500" u="sng">
                  <a:solidFill>
                    <a:srgbClr val="FF0000"/>
                  </a:solidFill>
                </a:rPr>
                <a:t>d</a:t>
              </a:r>
              <a:r>
                <a:rPr lang="cs-CZ" altLang="cs-CZ" sz="1500" u="sng">
                  <a:solidFill>
                    <a:srgbClr val="FF0000"/>
                  </a:solidFill>
                </a:rPr>
                <a:t>ny - týdny</a:t>
              </a:r>
            </a:p>
            <a:p>
              <a:pPr lvl="1" eaLnBrk="1" hangingPunct="1">
                <a:lnSpc>
                  <a:spcPct val="90000"/>
                </a:lnSpc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cs-CZ" altLang="cs-CZ" sz="1800">
                  <a:solidFill>
                    <a:schemeClr val="tx1"/>
                  </a:solidFill>
                </a:rPr>
                <a:t>	</a:t>
              </a:r>
              <a:endParaRPr lang="cs-CZ" altLang="cs-CZ" sz="2200">
                <a:solidFill>
                  <a:srgbClr val="FFFF00"/>
                </a:solidFill>
              </a:endParaRPr>
            </a:p>
          </p:txBody>
        </p:sp>
        <p:grpSp>
          <p:nvGrpSpPr>
            <p:cNvPr id="36899" name="Group 28"/>
            <p:cNvGrpSpPr>
              <a:grpSpLocks/>
            </p:cNvGrpSpPr>
            <p:nvPr/>
          </p:nvGrpSpPr>
          <p:grpSpPr bwMode="auto">
            <a:xfrm>
              <a:off x="2006" y="3327"/>
              <a:ext cx="370" cy="298"/>
              <a:chOff x="588" y="1683"/>
              <a:chExt cx="1087" cy="953"/>
            </a:xfrm>
          </p:grpSpPr>
          <p:pic>
            <p:nvPicPr>
              <p:cNvPr id="36918" name="Picture 29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" y="2013"/>
                <a:ext cx="2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19" name="Picture 30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" y="1844"/>
                <a:ext cx="297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20" name="Picture 31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" y="2236"/>
                <a:ext cx="303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21" name="Freeform 32"/>
              <p:cNvSpPr>
                <a:spLocks/>
              </p:cNvSpPr>
              <p:nvPr/>
            </p:nvSpPr>
            <p:spPr bwMode="auto">
              <a:xfrm>
                <a:off x="588" y="1683"/>
                <a:ext cx="1087" cy="953"/>
              </a:xfrm>
              <a:custGeom>
                <a:avLst/>
                <a:gdLst>
                  <a:gd name="T0" fmla="*/ 27 w 1087"/>
                  <a:gd name="T1" fmla="*/ 331 h 953"/>
                  <a:gd name="T2" fmla="*/ 189 w 1087"/>
                  <a:gd name="T3" fmla="*/ 300 h 953"/>
                  <a:gd name="T4" fmla="*/ 258 w 1087"/>
                  <a:gd name="T5" fmla="*/ 338 h 953"/>
                  <a:gd name="T6" fmla="*/ 265 w 1087"/>
                  <a:gd name="T7" fmla="*/ 361 h 953"/>
                  <a:gd name="T8" fmla="*/ 373 w 1087"/>
                  <a:gd name="T9" fmla="*/ 392 h 953"/>
                  <a:gd name="T10" fmla="*/ 396 w 1087"/>
                  <a:gd name="T11" fmla="*/ 461 h 953"/>
                  <a:gd name="T12" fmla="*/ 335 w 1087"/>
                  <a:gd name="T13" fmla="*/ 523 h 953"/>
                  <a:gd name="T14" fmla="*/ 373 w 1087"/>
                  <a:gd name="T15" fmla="*/ 561 h 953"/>
                  <a:gd name="T16" fmla="*/ 388 w 1087"/>
                  <a:gd name="T17" fmla="*/ 584 h 953"/>
                  <a:gd name="T18" fmla="*/ 404 w 1087"/>
                  <a:gd name="T19" fmla="*/ 599 h 953"/>
                  <a:gd name="T20" fmla="*/ 358 w 1087"/>
                  <a:gd name="T21" fmla="*/ 730 h 953"/>
                  <a:gd name="T22" fmla="*/ 419 w 1087"/>
                  <a:gd name="T23" fmla="*/ 884 h 953"/>
                  <a:gd name="T24" fmla="*/ 465 w 1087"/>
                  <a:gd name="T25" fmla="*/ 914 h 953"/>
                  <a:gd name="T26" fmla="*/ 480 w 1087"/>
                  <a:gd name="T27" fmla="*/ 930 h 953"/>
                  <a:gd name="T28" fmla="*/ 557 w 1087"/>
                  <a:gd name="T29" fmla="*/ 953 h 953"/>
                  <a:gd name="T30" fmla="*/ 719 w 1087"/>
                  <a:gd name="T31" fmla="*/ 907 h 953"/>
                  <a:gd name="T32" fmla="*/ 634 w 1087"/>
                  <a:gd name="T33" fmla="*/ 838 h 953"/>
                  <a:gd name="T34" fmla="*/ 588 w 1087"/>
                  <a:gd name="T35" fmla="*/ 822 h 953"/>
                  <a:gd name="T36" fmla="*/ 565 w 1087"/>
                  <a:gd name="T37" fmla="*/ 814 h 953"/>
                  <a:gd name="T38" fmla="*/ 534 w 1087"/>
                  <a:gd name="T39" fmla="*/ 776 h 953"/>
                  <a:gd name="T40" fmla="*/ 504 w 1087"/>
                  <a:gd name="T41" fmla="*/ 707 h 953"/>
                  <a:gd name="T42" fmla="*/ 457 w 1087"/>
                  <a:gd name="T43" fmla="*/ 661 h 953"/>
                  <a:gd name="T44" fmla="*/ 419 w 1087"/>
                  <a:gd name="T45" fmla="*/ 569 h 953"/>
                  <a:gd name="T46" fmla="*/ 565 w 1087"/>
                  <a:gd name="T47" fmla="*/ 584 h 953"/>
                  <a:gd name="T48" fmla="*/ 703 w 1087"/>
                  <a:gd name="T49" fmla="*/ 599 h 953"/>
                  <a:gd name="T50" fmla="*/ 834 w 1087"/>
                  <a:gd name="T51" fmla="*/ 661 h 953"/>
                  <a:gd name="T52" fmla="*/ 941 w 1087"/>
                  <a:gd name="T53" fmla="*/ 599 h 953"/>
                  <a:gd name="T54" fmla="*/ 918 w 1087"/>
                  <a:gd name="T55" fmla="*/ 507 h 953"/>
                  <a:gd name="T56" fmla="*/ 926 w 1087"/>
                  <a:gd name="T57" fmla="*/ 446 h 953"/>
                  <a:gd name="T58" fmla="*/ 1018 w 1087"/>
                  <a:gd name="T59" fmla="*/ 377 h 953"/>
                  <a:gd name="T60" fmla="*/ 1087 w 1087"/>
                  <a:gd name="T61" fmla="*/ 277 h 953"/>
                  <a:gd name="T62" fmla="*/ 980 w 1087"/>
                  <a:gd name="T63" fmla="*/ 238 h 953"/>
                  <a:gd name="T64" fmla="*/ 880 w 1087"/>
                  <a:gd name="T65" fmla="*/ 277 h 953"/>
                  <a:gd name="T66" fmla="*/ 811 w 1087"/>
                  <a:gd name="T67" fmla="*/ 338 h 953"/>
                  <a:gd name="T68" fmla="*/ 665 w 1087"/>
                  <a:gd name="T69" fmla="*/ 384 h 953"/>
                  <a:gd name="T70" fmla="*/ 542 w 1087"/>
                  <a:gd name="T71" fmla="*/ 354 h 953"/>
                  <a:gd name="T72" fmla="*/ 442 w 1087"/>
                  <a:gd name="T73" fmla="*/ 254 h 953"/>
                  <a:gd name="T74" fmla="*/ 457 w 1087"/>
                  <a:gd name="T75" fmla="*/ 77 h 953"/>
                  <a:gd name="T76" fmla="*/ 411 w 1087"/>
                  <a:gd name="T77" fmla="*/ 0 h 953"/>
                  <a:gd name="T78" fmla="*/ 319 w 1087"/>
                  <a:gd name="T79" fmla="*/ 31 h 953"/>
                  <a:gd name="T80" fmla="*/ 281 w 1087"/>
                  <a:gd name="T81" fmla="*/ 139 h 953"/>
                  <a:gd name="T82" fmla="*/ 112 w 1087"/>
                  <a:gd name="T83" fmla="*/ 169 h 953"/>
                  <a:gd name="T84" fmla="*/ 73 w 1087"/>
                  <a:gd name="T85" fmla="*/ 223 h 953"/>
                  <a:gd name="T86" fmla="*/ 27 w 1087"/>
                  <a:gd name="T87" fmla="*/ 277 h 953"/>
                  <a:gd name="T88" fmla="*/ 27 w 1087"/>
                  <a:gd name="T89" fmla="*/ 331 h 9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87"/>
                  <a:gd name="T136" fmla="*/ 0 h 953"/>
                  <a:gd name="T137" fmla="*/ 1087 w 1087"/>
                  <a:gd name="T138" fmla="*/ 953 h 9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87" h="953">
                    <a:moveTo>
                      <a:pt x="27" y="331"/>
                    </a:moveTo>
                    <a:cubicBezTo>
                      <a:pt x="83" y="321"/>
                      <a:pt x="132" y="307"/>
                      <a:pt x="189" y="300"/>
                    </a:cubicBezTo>
                    <a:cubicBezTo>
                      <a:pt x="214" y="309"/>
                      <a:pt x="258" y="338"/>
                      <a:pt x="258" y="338"/>
                    </a:cubicBezTo>
                    <a:cubicBezTo>
                      <a:pt x="260" y="346"/>
                      <a:pt x="259" y="355"/>
                      <a:pt x="265" y="361"/>
                    </a:cubicBezTo>
                    <a:cubicBezTo>
                      <a:pt x="276" y="373"/>
                      <a:pt x="350" y="384"/>
                      <a:pt x="373" y="392"/>
                    </a:cubicBezTo>
                    <a:cubicBezTo>
                      <a:pt x="381" y="415"/>
                      <a:pt x="388" y="438"/>
                      <a:pt x="396" y="461"/>
                    </a:cubicBezTo>
                    <a:cubicBezTo>
                      <a:pt x="335" y="482"/>
                      <a:pt x="353" y="465"/>
                      <a:pt x="335" y="523"/>
                    </a:cubicBezTo>
                    <a:cubicBezTo>
                      <a:pt x="375" y="584"/>
                      <a:pt x="322" y="510"/>
                      <a:pt x="373" y="561"/>
                    </a:cubicBezTo>
                    <a:cubicBezTo>
                      <a:pt x="379" y="567"/>
                      <a:pt x="382" y="577"/>
                      <a:pt x="388" y="584"/>
                    </a:cubicBezTo>
                    <a:cubicBezTo>
                      <a:pt x="393" y="590"/>
                      <a:pt x="399" y="594"/>
                      <a:pt x="404" y="599"/>
                    </a:cubicBezTo>
                    <a:cubicBezTo>
                      <a:pt x="394" y="647"/>
                      <a:pt x="372" y="684"/>
                      <a:pt x="358" y="730"/>
                    </a:cubicBezTo>
                    <a:cubicBezTo>
                      <a:pt x="363" y="774"/>
                      <a:pt x="375" y="855"/>
                      <a:pt x="419" y="884"/>
                    </a:cubicBezTo>
                    <a:cubicBezTo>
                      <a:pt x="434" y="894"/>
                      <a:pt x="452" y="901"/>
                      <a:pt x="465" y="914"/>
                    </a:cubicBezTo>
                    <a:cubicBezTo>
                      <a:pt x="470" y="919"/>
                      <a:pt x="473" y="927"/>
                      <a:pt x="480" y="930"/>
                    </a:cubicBezTo>
                    <a:cubicBezTo>
                      <a:pt x="504" y="941"/>
                      <a:pt x="532" y="944"/>
                      <a:pt x="557" y="953"/>
                    </a:cubicBezTo>
                    <a:cubicBezTo>
                      <a:pt x="656" y="944"/>
                      <a:pt x="651" y="951"/>
                      <a:pt x="719" y="907"/>
                    </a:cubicBezTo>
                    <a:cubicBezTo>
                      <a:pt x="703" y="862"/>
                      <a:pt x="676" y="852"/>
                      <a:pt x="634" y="838"/>
                    </a:cubicBezTo>
                    <a:cubicBezTo>
                      <a:pt x="619" y="833"/>
                      <a:pt x="603" y="827"/>
                      <a:pt x="588" y="822"/>
                    </a:cubicBezTo>
                    <a:cubicBezTo>
                      <a:pt x="580" y="819"/>
                      <a:pt x="565" y="814"/>
                      <a:pt x="565" y="814"/>
                    </a:cubicBezTo>
                    <a:cubicBezTo>
                      <a:pt x="544" y="753"/>
                      <a:pt x="575" y="828"/>
                      <a:pt x="534" y="776"/>
                    </a:cubicBezTo>
                    <a:cubicBezTo>
                      <a:pt x="519" y="757"/>
                      <a:pt x="521" y="728"/>
                      <a:pt x="504" y="707"/>
                    </a:cubicBezTo>
                    <a:cubicBezTo>
                      <a:pt x="490" y="690"/>
                      <a:pt x="471" y="678"/>
                      <a:pt x="457" y="661"/>
                    </a:cubicBezTo>
                    <a:cubicBezTo>
                      <a:pt x="436" y="635"/>
                      <a:pt x="430" y="600"/>
                      <a:pt x="419" y="569"/>
                    </a:cubicBezTo>
                    <a:cubicBezTo>
                      <a:pt x="465" y="520"/>
                      <a:pt x="516" y="567"/>
                      <a:pt x="565" y="584"/>
                    </a:cubicBezTo>
                    <a:cubicBezTo>
                      <a:pt x="627" y="575"/>
                      <a:pt x="647" y="582"/>
                      <a:pt x="703" y="599"/>
                    </a:cubicBezTo>
                    <a:cubicBezTo>
                      <a:pt x="739" y="635"/>
                      <a:pt x="786" y="644"/>
                      <a:pt x="834" y="661"/>
                    </a:cubicBezTo>
                    <a:cubicBezTo>
                      <a:pt x="892" y="652"/>
                      <a:pt x="910" y="646"/>
                      <a:pt x="941" y="599"/>
                    </a:cubicBezTo>
                    <a:cubicBezTo>
                      <a:pt x="935" y="567"/>
                      <a:pt x="929" y="537"/>
                      <a:pt x="918" y="507"/>
                    </a:cubicBezTo>
                    <a:cubicBezTo>
                      <a:pt x="921" y="487"/>
                      <a:pt x="920" y="466"/>
                      <a:pt x="926" y="446"/>
                    </a:cubicBezTo>
                    <a:cubicBezTo>
                      <a:pt x="932" y="426"/>
                      <a:pt x="999" y="383"/>
                      <a:pt x="1018" y="377"/>
                    </a:cubicBezTo>
                    <a:cubicBezTo>
                      <a:pt x="1052" y="340"/>
                      <a:pt x="1061" y="317"/>
                      <a:pt x="1087" y="277"/>
                    </a:cubicBezTo>
                    <a:cubicBezTo>
                      <a:pt x="1072" y="211"/>
                      <a:pt x="1057" y="232"/>
                      <a:pt x="980" y="238"/>
                    </a:cubicBezTo>
                    <a:cubicBezTo>
                      <a:pt x="945" y="247"/>
                      <a:pt x="909" y="254"/>
                      <a:pt x="880" y="277"/>
                    </a:cubicBezTo>
                    <a:cubicBezTo>
                      <a:pt x="852" y="298"/>
                      <a:pt x="845" y="328"/>
                      <a:pt x="811" y="338"/>
                    </a:cubicBezTo>
                    <a:cubicBezTo>
                      <a:pt x="774" y="375"/>
                      <a:pt x="715" y="378"/>
                      <a:pt x="665" y="384"/>
                    </a:cubicBezTo>
                    <a:cubicBezTo>
                      <a:pt x="621" y="378"/>
                      <a:pt x="584" y="367"/>
                      <a:pt x="542" y="354"/>
                    </a:cubicBezTo>
                    <a:cubicBezTo>
                      <a:pt x="509" y="319"/>
                      <a:pt x="483" y="280"/>
                      <a:pt x="442" y="254"/>
                    </a:cubicBezTo>
                    <a:cubicBezTo>
                      <a:pt x="418" y="185"/>
                      <a:pt x="437" y="143"/>
                      <a:pt x="457" y="77"/>
                    </a:cubicBezTo>
                    <a:cubicBezTo>
                      <a:pt x="450" y="24"/>
                      <a:pt x="457" y="16"/>
                      <a:pt x="411" y="0"/>
                    </a:cubicBezTo>
                    <a:cubicBezTo>
                      <a:pt x="372" y="7"/>
                      <a:pt x="351" y="10"/>
                      <a:pt x="319" y="31"/>
                    </a:cubicBezTo>
                    <a:cubicBezTo>
                      <a:pt x="312" y="55"/>
                      <a:pt x="298" y="134"/>
                      <a:pt x="281" y="139"/>
                    </a:cubicBezTo>
                    <a:cubicBezTo>
                      <a:pt x="226" y="154"/>
                      <a:pt x="168" y="152"/>
                      <a:pt x="112" y="169"/>
                    </a:cubicBezTo>
                    <a:cubicBezTo>
                      <a:pt x="103" y="195"/>
                      <a:pt x="93" y="205"/>
                      <a:pt x="73" y="223"/>
                    </a:cubicBezTo>
                    <a:cubicBezTo>
                      <a:pt x="64" y="253"/>
                      <a:pt x="53" y="260"/>
                      <a:pt x="27" y="277"/>
                    </a:cubicBezTo>
                    <a:cubicBezTo>
                      <a:pt x="19" y="303"/>
                      <a:pt x="0" y="316"/>
                      <a:pt x="27" y="331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cs-CZ"/>
              </a:p>
            </p:txBody>
          </p:sp>
        </p:grpSp>
        <p:grpSp>
          <p:nvGrpSpPr>
            <p:cNvPr id="36900" name="Group 33"/>
            <p:cNvGrpSpPr>
              <a:grpSpLocks/>
            </p:cNvGrpSpPr>
            <p:nvPr/>
          </p:nvGrpSpPr>
          <p:grpSpPr bwMode="auto">
            <a:xfrm>
              <a:off x="3066" y="3559"/>
              <a:ext cx="344" cy="240"/>
              <a:chOff x="588" y="1683"/>
              <a:chExt cx="1087" cy="953"/>
            </a:xfrm>
          </p:grpSpPr>
          <p:pic>
            <p:nvPicPr>
              <p:cNvPr id="36914" name="Picture 34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" y="2013"/>
                <a:ext cx="2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15" name="Picture 3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" y="1844"/>
                <a:ext cx="297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16" name="Picture 36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" y="2236"/>
                <a:ext cx="303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17" name="Freeform 37"/>
              <p:cNvSpPr>
                <a:spLocks/>
              </p:cNvSpPr>
              <p:nvPr/>
            </p:nvSpPr>
            <p:spPr bwMode="auto">
              <a:xfrm>
                <a:off x="588" y="1683"/>
                <a:ext cx="1087" cy="953"/>
              </a:xfrm>
              <a:custGeom>
                <a:avLst/>
                <a:gdLst>
                  <a:gd name="T0" fmla="*/ 27 w 1087"/>
                  <a:gd name="T1" fmla="*/ 331 h 953"/>
                  <a:gd name="T2" fmla="*/ 189 w 1087"/>
                  <a:gd name="T3" fmla="*/ 300 h 953"/>
                  <a:gd name="T4" fmla="*/ 258 w 1087"/>
                  <a:gd name="T5" fmla="*/ 338 h 953"/>
                  <a:gd name="T6" fmla="*/ 265 w 1087"/>
                  <a:gd name="T7" fmla="*/ 361 h 953"/>
                  <a:gd name="T8" fmla="*/ 373 w 1087"/>
                  <a:gd name="T9" fmla="*/ 392 h 953"/>
                  <a:gd name="T10" fmla="*/ 396 w 1087"/>
                  <a:gd name="T11" fmla="*/ 461 h 953"/>
                  <a:gd name="T12" fmla="*/ 335 w 1087"/>
                  <a:gd name="T13" fmla="*/ 523 h 953"/>
                  <a:gd name="T14" fmla="*/ 373 w 1087"/>
                  <a:gd name="T15" fmla="*/ 561 h 953"/>
                  <a:gd name="T16" fmla="*/ 388 w 1087"/>
                  <a:gd name="T17" fmla="*/ 584 h 953"/>
                  <a:gd name="T18" fmla="*/ 404 w 1087"/>
                  <a:gd name="T19" fmla="*/ 599 h 953"/>
                  <a:gd name="T20" fmla="*/ 358 w 1087"/>
                  <a:gd name="T21" fmla="*/ 730 h 953"/>
                  <a:gd name="T22" fmla="*/ 419 w 1087"/>
                  <a:gd name="T23" fmla="*/ 884 h 953"/>
                  <a:gd name="T24" fmla="*/ 465 w 1087"/>
                  <a:gd name="T25" fmla="*/ 914 h 953"/>
                  <a:gd name="T26" fmla="*/ 480 w 1087"/>
                  <a:gd name="T27" fmla="*/ 930 h 953"/>
                  <a:gd name="T28" fmla="*/ 557 w 1087"/>
                  <a:gd name="T29" fmla="*/ 953 h 953"/>
                  <a:gd name="T30" fmla="*/ 719 w 1087"/>
                  <a:gd name="T31" fmla="*/ 907 h 953"/>
                  <a:gd name="T32" fmla="*/ 634 w 1087"/>
                  <a:gd name="T33" fmla="*/ 838 h 953"/>
                  <a:gd name="T34" fmla="*/ 588 w 1087"/>
                  <a:gd name="T35" fmla="*/ 822 h 953"/>
                  <a:gd name="T36" fmla="*/ 565 w 1087"/>
                  <a:gd name="T37" fmla="*/ 814 h 953"/>
                  <a:gd name="T38" fmla="*/ 534 w 1087"/>
                  <a:gd name="T39" fmla="*/ 776 h 953"/>
                  <a:gd name="T40" fmla="*/ 504 w 1087"/>
                  <a:gd name="T41" fmla="*/ 707 h 953"/>
                  <a:gd name="T42" fmla="*/ 457 w 1087"/>
                  <a:gd name="T43" fmla="*/ 661 h 953"/>
                  <a:gd name="T44" fmla="*/ 419 w 1087"/>
                  <a:gd name="T45" fmla="*/ 569 h 953"/>
                  <a:gd name="T46" fmla="*/ 565 w 1087"/>
                  <a:gd name="T47" fmla="*/ 584 h 953"/>
                  <a:gd name="T48" fmla="*/ 703 w 1087"/>
                  <a:gd name="T49" fmla="*/ 599 h 953"/>
                  <a:gd name="T50" fmla="*/ 834 w 1087"/>
                  <a:gd name="T51" fmla="*/ 661 h 953"/>
                  <a:gd name="T52" fmla="*/ 941 w 1087"/>
                  <a:gd name="T53" fmla="*/ 599 h 953"/>
                  <a:gd name="T54" fmla="*/ 918 w 1087"/>
                  <a:gd name="T55" fmla="*/ 507 h 953"/>
                  <a:gd name="T56" fmla="*/ 926 w 1087"/>
                  <a:gd name="T57" fmla="*/ 446 h 953"/>
                  <a:gd name="T58" fmla="*/ 1018 w 1087"/>
                  <a:gd name="T59" fmla="*/ 377 h 953"/>
                  <a:gd name="T60" fmla="*/ 1087 w 1087"/>
                  <a:gd name="T61" fmla="*/ 277 h 953"/>
                  <a:gd name="T62" fmla="*/ 980 w 1087"/>
                  <a:gd name="T63" fmla="*/ 238 h 953"/>
                  <a:gd name="T64" fmla="*/ 880 w 1087"/>
                  <a:gd name="T65" fmla="*/ 277 h 953"/>
                  <a:gd name="T66" fmla="*/ 811 w 1087"/>
                  <a:gd name="T67" fmla="*/ 338 h 953"/>
                  <a:gd name="T68" fmla="*/ 665 w 1087"/>
                  <a:gd name="T69" fmla="*/ 384 h 953"/>
                  <a:gd name="T70" fmla="*/ 542 w 1087"/>
                  <a:gd name="T71" fmla="*/ 354 h 953"/>
                  <a:gd name="T72" fmla="*/ 442 w 1087"/>
                  <a:gd name="T73" fmla="*/ 254 h 953"/>
                  <a:gd name="T74" fmla="*/ 457 w 1087"/>
                  <a:gd name="T75" fmla="*/ 77 h 953"/>
                  <a:gd name="T76" fmla="*/ 411 w 1087"/>
                  <a:gd name="T77" fmla="*/ 0 h 953"/>
                  <a:gd name="T78" fmla="*/ 319 w 1087"/>
                  <a:gd name="T79" fmla="*/ 31 h 953"/>
                  <a:gd name="T80" fmla="*/ 281 w 1087"/>
                  <a:gd name="T81" fmla="*/ 139 h 953"/>
                  <a:gd name="T82" fmla="*/ 112 w 1087"/>
                  <a:gd name="T83" fmla="*/ 169 h 953"/>
                  <a:gd name="T84" fmla="*/ 73 w 1087"/>
                  <a:gd name="T85" fmla="*/ 223 h 953"/>
                  <a:gd name="T86" fmla="*/ 27 w 1087"/>
                  <a:gd name="T87" fmla="*/ 277 h 953"/>
                  <a:gd name="T88" fmla="*/ 27 w 1087"/>
                  <a:gd name="T89" fmla="*/ 331 h 9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87"/>
                  <a:gd name="T136" fmla="*/ 0 h 953"/>
                  <a:gd name="T137" fmla="*/ 1087 w 1087"/>
                  <a:gd name="T138" fmla="*/ 953 h 9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87" h="953">
                    <a:moveTo>
                      <a:pt x="27" y="331"/>
                    </a:moveTo>
                    <a:cubicBezTo>
                      <a:pt x="83" y="321"/>
                      <a:pt x="132" y="307"/>
                      <a:pt x="189" y="300"/>
                    </a:cubicBezTo>
                    <a:cubicBezTo>
                      <a:pt x="214" y="309"/>
                      <a:pt x="258" y="338"/>
                      <a:pt x="258" y="338"/>
                    </a:cubicBezTo>
                    <a:cubicBezTo>
                      <a:pt x="260" y="346"/>
                      <a:pt x="259" y="355"/>
                      <a:pt x="265" y="361"/>
                    </a:cubicBezTo>
                    <a:cubicBezTo>
                      <a:pt x="276" y="373"/>
                      <a:pt x="350" y="384"/>
                      <a:pt x="373" y="392"/>
                    </a:cubicBezTo>
                    <a:cubicBezTo>
                      <a:pt x="381" y="415"/>
                      <a:pt x="388" y="438"/>
                      <a:pt x="396" y="461"/>
                    </a:cubicBezTo>
                    <a:cubicBezTo>
                      <a:pt x="335" y="482"/>
                      <a:pt x="353" y="465"/>
                      <a:pt x="335" y="523"/>
                    </a:cubicBezTo>
                    <a:cubicBezTo>
                      <a:pt x="375" y="584"/>
                      <a:pt x="322" y="510"/>
                      <a:pt x="373" y="561"/>
                    </a:cubicBezTo>
                    <a:cubicBezTo>
                      <a:pt x="379" y="567"/>
                      <a:pt x="382" y="577"/>
                      <a:pt x="388" y="584"/>
                    </a:cubicBezTo>
                    <a:cubicBezTo>
                      <a:pt x="393" y="590"/>
                      <a:pt x="399" y="594"/>
                      <a:pt x="404" y="599"/>
                    </a:cubicBezTo>
                    <a:cubicBezTo>
                      <a:pt x="394" y="647"/>
                      <a:pt x="372" y="684"/>
                      <a:pt x="358" y="730"/>
                    </a:cubicBezTo>
                    <a:cubicBezTo>
                      <a:pt x="363" y="774"/>
                      <a:pt x="375" y="855"/>
                      <a:pt x="419" y="884"/>
                    </a:cubicBezTo>
                    <a:cubicBezTo>
                      <a:pt x="434" y="894"/>
                      <a:pt x="452" y="901"/>
                      <a:pt x="465" y="914"/>
                    </a:cubicBezTo>
                    <a:cubicBezTo>
                      <a:pt x="470" y="919"/>
                      <a:pt x="473" y="927"/>
                      <a:pt x="480" y="930"/>
                    </a:cubicBezTo>
                    <a:cubicBezTo>
                      <a:pt x="504" y="941"/>
                      <a:pt x="532" y="944"/>
                      <a:pt x="557" y="953"/>
                    </a:cubicBezTo>
                    <a:cubicBezTo>
                      <a:pt x="656" y="944"/>
                      <a:pt x="651" y="951"/>
                      <a:pt x="719" y="907"/>
                    </a:cubicBezTo>
                    <a:cubicBezTo>
                      <a:pt x="703" y="862"/>
                      <a:pt x="676" y="852"/>
                      <a:pt x="634" y="838"/>
                    </a:cubicBezTo>
                    <a:cubicBezTo>
                      <a:pt x="619" y="833"/>
                      <a:pt x="603" y="827"/>
                      <a:pt x="588" y="822"/>
                    </a:cubicBezTo>
                    <a:cubicBezTo>
                      <a:pt x="580" y="819"/>
                      <a:pt x="565" y="814"/>
                      <a:pt x="565" y="814"/>
                    </a:cubicBezTo>
                    <a:cubicBezTo>
                      <a:pt x="544" y="753"/>
                      <a:pt x="575" y="828"/>
                      <a:pt x="534" y="776"/>
                    </a:cubicBezTo>
                    <a:cubicBezTo>
                      <a:pt x="519" y="757"/>
                      <a:pt x="521" y="728"/>
                      <a:pt x="504" y="707"/>
                    </a:cubicBezTo>
                    <a:cubicBezTo>
                      <a:pt x="490" y="690"/>
                      <a:pt x="471" y="678"/>
                      <a:pt x="457" y="661"/>
                    </a:cubicBezTo>
                    <a:cubicBezTo>
                      <a:pt x="436" y="635"/>
                      <a:pt x="430" y="600"/>
                      <a:pt x="419" y="569"/>
                    </a:cubicBezTo>
                    <a:cubicBezTo>
                      <a:pt x="465" y="520"/>
                      <a:pt x="516" y="567"/>
                      <a:pt x="565" y="584"/>
                    </a:cubicBezTo>
                    <a:cubicBezTo>
                      <a:pt x="627" y="575"/>
                      <a:pt x="647" y="582"/>
                      <a:pt x="703" y="599"/>
                    </a:cubicBezTo>
                    <a:cubicBezTo>
                      <a:pt x="739" y="635"/>
                      <a:pt x="786" y="644"/>
                      <a:pt x="834" y="661"/>
                    </a:cubicBezTo>
                    <a:cubicBezTo>
                      <a:pt x="892" y="652"/>
                      <a:pt x="910" y="646"/>
                      <a:pt x="941" y="599"/>
                    </a:cubicBezTo>
                    <a:cubicBezTo>
                      <a:pt x="935" y="567"/>
                      <a:pt x="929" y="537"/>
                      <a:pt x="918" y="507"/>
                    </a:cubicBezTo>
                    <a:cubicBezTo>
                      <a:pt x="921" y="487"/>
                      <a:pt x="920" y="466"/>
                      <a:pt x="926" y="446"/>
                    </a:cubicBezTo>
                    <a:cubicBezTo>
                      <a:pt x="932" y="426"/>
                      <a:pt x="999" y="383"/>
                      <a:pt x="1018" y="377"/>
                    </a:cubicBezTo>
                    <a:cubicBezTo>
                      <a:pt x="1052" y="340"/>
                      <a:pt x="1061" y="317"/>
                      <a:pt x="1087" y="277"/>
                    </a:cubicBezTo>
                    <a:cubicBezTo>
                      <a:pt x="1072" y="211"/>
                      <a:pt x="1057" y="232"/>
                      <a:pt x="980" y="238"/>
                    </a:cubicBezTo>
                    <a:cubicBezTo>
                      <a:pt x="945" y="247"/>
                      <a:pt x="909" y="254"/>
                      <a:pt x="880" y="277"/>
                    </a:cubicBezTo>
                    <a:cubicBezTo>
                      <a:pt x="852" y="298"/>
                      <a:pt x="845" y="328"/>
                      <a:pt x="811" y="338"/>
                    </a:cubicBezTo>
                    <a:cubicBezTo>
                      <a:pt x="774" y="375"/>
                      <a:pt x="715" y="378"/>
                      <a:pt x="665" y="384"/>
                    </a:cubicBezTo>
                    <a:cubicBezTo>
                      <a:pt x="621" y="378"/>
                      <a:pt x="584" y="367"/>
                      <a:pt x="542" y="354"/>
                    </a:cubicBezTo>
                    <a:cubicBezTo>
                      <a:pt x="509" y="319"/>
                      <a:pt x="483" y="280"/>
                      <a:pt x="442" y="254"/>
                    </a:cubicBezTo>
                    <a:cubicBezTo>
                      <a:pt x="418" y="185"/>
                      <a:pt x="437" y="143"/>
                      <a:pt x="457" y="77"/>
                    </a:cubicBezTo>
                    <a:cubicBezTo>
                      <a:pt x="450" y="24"/>
                      <a:pt x="457" y="16"/>
                      <a:pt x="411" y="0"/>
                    </a:cubicBezTo>
                    <a:cubicBezTo>
                      <a:pt x="372" y="7"/>
                      <a:pt x="351" y="10"/>
                      <a:pt x="319" y="31"/>
                    </a:cubicBezTo>
                    <a:cubicBezTo>
                      <a:pt x="312" y="55"/>
                      <a:pt x="298" y="134"/>
                      <a:pt x="281" y="139"/>
                    </a:cubicBezTo>
                    <a:cubicBezTo>
                      <a:pt x="226" y="154"/>
                      <a:pt x="168" y="152"/>
                      <a:pt x="112" y="169"/>
                    </a:cubicBezTo>
                    <a:cubicBezTo>
                      <a:pt x="103" y="195"/>
                      <a:pt x="93" y="205"/>
                      <a:pt x="73" y="223"/>
                    </a:cubicBezTo>
                    <a:cubicBezTo>
                      <a:pt x="64" y="253"/>
                      <a:pt x="53" y="260"/>
                      <a:pt x="27" y="277"/>
                    </a:cubicBezTo>
                    <a:cubicBezTo>
                      <a:pt x="19" y="303"/>
                      <a:pt x="0" y="316"/>
                      <a:pt x="27" y="331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cs-CZ"/>
              </a:p>
            </p:txBody>
          </p:sp>
        </p:grpSp>
        <p:grpSp>
          <p:nvGrpSpPr>
            <p:cNvPr id="36901" name="Group 38"/>
            <p:cNvGrpSpPr>
              <a:grpSpLocks/>
            </p:cNvGrpSpPr>
            <p:nvPr/>
          </p:nvGrpSpPr>
          <p:grpSpPr bwMode="auto">
            <a:xfrm>
              <a:off x="2350" y="3495"/>
              <a:ext cx="370" cy="298"/>
              <a:chOff x="588" y="1683"/>
              <a:chExt cx="1087" cy="953"/>
            </a:xfrm>
          </p:grpSpPr>
          <p:pic>
            <p:nvPicPr>
              <p:cNvPr id="36910" name="Picture 3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" y="2013"/>
                <a:ext cx="2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11" name="Picture 4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" y="1844"/>
                <a:ext cx="297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12" name="Picture 4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" y="2236"/>
                <a:ext cx="303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13" name="Freeform 42"/>
              <p:cNvSpPr>
                <a:spLocks/>
              </p:cNvSpPr>
              <p:nvPr/>
            </p:nvSpPr>
            <p:spPr bwMode="auto">
              <a:xfrm>
                <a:off x="588" y="1683"/>
                <a:ext cx="1087" cy="953"/>
              </a:xfrm>
              <a:custGeom>
                <a:avLst/>
                <a:gdLst>
                  <a:gd name="T0" fmla="*/ 27 w 1087"/>
                  <a:gd name="T1" fmla="*/ 331 h 953"/>
                  <a:gd name="T2" fmla="*/ 189 w 1087"/>
                  <a:gd name="T3" fmla="*/ 300 h 953"/>
                  <a:gd name="T4" fmla="*/ 258 w 1087"/>
                  <a:gd name="T5" fmla="*/ 338 h 953"/>
                  <a:gd name="T6" fmla="*/ 265 w 1087"/>
                  <a:gd name="T7" fmla="*/ 361 h 953"/>
                  <a:gd name="T8" fmla="*/ 373 w 1087"/>
                  <a:gd name="T9" fmla="*/ 392 h 953"/>
                  <a:gd name="T10" fmla="*/ 396 w 1087"/>
                  <a:gd name="T11" fmla="*/ 461 h 953"/>
                  <a:gd name="T12" fmla="*/ 335 w 1087"/>
                  <a:gd name="T13" fmla="*/ 523 h 953"/>
                  <a:gd name="T14" fmla="*/ 373 w 1087"/>
                  <a:gd name="T15" fmla="*/ 561 h 953"/>
                  <a:gd name="T16" fmla="*/ 388 w 1087"/>
                  <a:gd name="T17" fmla="*/ 584 h 953"/>
                  <a:gd name="T18" fmla="*/ 404 w 1087"/>
                  <a:gd name="T19" fmla="*/ 599 h 953"/>
                  <a:gd name="T20" fmla="*/ 358 w 1087"/>
                  <a:gd name="T21" fmla="*/ 730 h 953"/>
                  <a:gd name="T22" fmla="*/ 419 w 1087"/>
                  <a:gd name="T23" fmla="*/ 884 h 953"/>
                  <a:gd name="T24" fmla="*/ 465 w 1087"/>
                  <a:gd name="T25" fmla="*/ 914 h 953"/>
                  <a:gd name="T26" fmla="*/ 480 w 1087"/>
                  <a:gd name="T27" fmla="*/ 930 h 953"/>
                  <a:gd name="T28" fmla="*/ 557 w 1087"/>
                  <a:gd name="T29" fmla="*/ 953 h 953"/>
                  <a:gd name="T30" fmla="*/ 719 w 1087"/>
                  <a:gd name="T31" fmla="*/ 907 h 953"/>
                  <a:gd name="T32" fmla="*/ 634 w 1087"/>
                  <a:gd name="T33" fmla="*/ 838 h 953"/>
                  <a:gd name="T34" fmla="*/ 588 w 1087"/>
                  <a:gd name="T35" fmla="*/ 822 h 953"/>
                  <a:gd name="T36" fmla="*/ 565 w 1087"/>
                  <a:gd name="T37" fmla="*/ 814 h 953"/>
                  <a:gd name="T38" fmla="*/ 534 w 1087"/>
                  <a:gd name="T39" fmla="*/ 776 h 953"/>
                  <a:gd name="T40" fmla="*/ 504 w 1087"/>
                  <a:gd name="T41" fmla="*/ 707 h 953"/>
                  <a:gd name="T42" fmla="*/ 457 w 1087"/>
                  <a:gd name="T43" fmla="*/ 661 h 953"/>
                  <a:gd name="T44" fmla="*/ 419 w 1087"/>
                  <a:gd name="T45" fmla="*/ 569 h 953"/>
                  <a:gd name="T46" fmla="*/ 565 w 1087"/>
                  <a:gd name="T47" fmla="*/ 584 h 953"/>
                  <a:gd name="T48" fmla="*/ 703 w 1087"/>
                  <a:gd name="T49" fmla="*/ 599 h 953"/>
                  <a:gd name="T50" fmla="*/ 834 w 1087"/>
                  <a:gd name="T51" fmla="*/ 661 h 953"/>
                  <a:gd name="T52" fmla="*/ 941 w 1087"/>
                  <a:gd name="T53" fmla="*/ 599 h 953"/>
                  <a:gd name="T54" fmla="*/ 918 w 1087"/>
                  <a:gd name="T55" fmla="*/ 507 h 953"/>
                  <a:gd name="T56" fmla="*/ 926 w 1087"/>
                  <a:gd name="T57" fmla="*/ 446 h 953"/>
                  <a:gd name="T58" fmla="*/ 1018 w 1087"/>
                  <a:gd name="T59" fmla="*/ 377 h 953"/>
                  <a:gd name="T60" fmla="*/ 1087 w 1087"/>
                  <a:gd name="T61" fmla="*/ 277 h 953"/>
                  <a:gd name="T62" fmla="*/ 980 w 1087"/>
                  <a:gd name="T63" fmla="*/ 238 h 953"/>
                  <a:gd name="T64" fmla="*/ 880 w 1087"/>
                  <a:gd name="T65" fmla="*/ 277 h 953"/>
                  <a:gd name="T66" fmla="*/ 811 w 1087"/>
                  <a:gd name="T67" fmla="*/ 338 h 953"/>
                  <a:gd name="T68" fmla="*/ 665 w 1087"/>
                  <a:gd name="T69" fmla="*/ 384 h 953"/>
                  <a:gd name="T70" fmla="*/ 542 w 1087"/>
                  <a:gd name="T71" fmla="*/ 354 h 953"/>
                  <a:gd name="T72" fmla="*/ 442 w 1087"/>
                  <a:gd name="T73" fmla="*/ 254 h 953"/>
                  <a:gd name="T74" fmla="*/ 457 w 1087"/>
                  <a:gd name="T75" fmla="*/ 77 h 953"/>
                  <a:gd name="T76" fmla="*/ 411 w 1087"/>
                  <a:gd name="T77" fmla="*/ 0 h 953"/>
                  <a:gd name="T78" fmla="*/ 319 w 1087"/>
                  <a:gd name="T79" fmla="*/ 31 h 953"/>
                  <a:gd name="T80" fmla="*/ 281 w 1087"/>
                  <a:gd name="T81" fmla="*/ 139 h 953"/>
                  <a:gd name="T82" fmla="*/ 112 w 1087"/>
                  <a:gd name="T83" fmla="*/ 169 h 953"/>
                  <a:gd name="T84" fmla="*/ 73 w 1087"/>
                  <a:gd name="T85" fmla="*/ 223 h 953"/>
                  <a:gd name="T86" fmla="*/ 27 w 1087"/>
                  <a:gd name="T87" fmla="*/ 277 h 953"/>
                  <a:gd name="T88" fmla="*/ 27 w 1087"/>
                  <a:gd name="T89" fmla="*/ 331 h 9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87"/>
                  <a:gd name="T136" fmla="*/ 0 h 953"/>
                  <a:gd name="T137" fmla="*/ 1087 w 1087"/>
                  <a:gd name="T138" fmla="*/ 953 h 9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87" h="953">
                    <a:moveTo>
                      <a:pt x="27" y="331"/>
                    </a:moveTo>
                    <a:cubicBezTo>
                      <a:pt x="83" y="321"/>
                      <a:pt x="132" y="307"/>
                      <a:pt x="189" y="300"/>
                    </a:cubicBezTo>
                    <a:cubicBezTo>
                      <a:pt x="214" y="309"/>
                      <a:pt x="258" y="338"/>
                      <a:pt x="258" y="338"/>
                    </a:cubicBezTo>
                    <a:cubicBezTo>
                      <a:pt x="260" y="346"/>
                      <a:pt x="259" y="355"/>
                      <a:pt x="265" y="361"/>
                    </a:cubicBezTo>
                    <a:cubicBezTo>
                      <a:pt x="276" y="373"/>
                      <a:pt x="350" y="384"/>
                      <a:pt x="373" y="392"/>
                    </a:cubicBezTo>
                    <a:cubicBezTo>
                      <a:pt x="381" y="415"/>
                      <a:pt x="388" y="438"/>
                      <a:pt x="396" y="461"/>
                    </a:cubicBezTo>
                    <a:cubicBezTo>
                      <a:pt x="335" y="482"/>
                      <a:pt x="353" y="465"/>
                      <a:pt x="335" y="523"/>
                    </a:cubicBezTo>
                    <a:cubicBezTo>
                      <a:pt x="375" y="584"/>
                      <a:pt x="322" y="510"/>
                      <a:pt x="373" y="561"/>
                    </a:cubicBezTo>
                    <a:cubicBezTo>
                      <a:pt x="379" y="567"/>
                      <a:pt x="382" y="577"/>
                      <a:pt x="388" y="584"/>
                    </a:cubicBezTo>
                    <a:cubicBezTo>
                      <a:pt x="393" y="590"/>
                      <a:pt x="399" y="594"/>
                      <a:pt x="404" y="599"/>
                    </a:cubicBezTo>
                    <a:cubicBezTo>
                      <a:pt x="394" y="647"/>
                      <a:pt x="372" y="684"/>
                      <a:pt x="358" y="730"/>
                    </a:cubicBezTo>
                    <a:cubicBezTo>
                      <a:pt x="363" y="774"/>
                      <a:pt x="375" y="855"/>
                      <a:pt x="419" y="884"/>
                    </a:cubicBezTo>
                    <a:cubicBezTo>
                      <a:pt x="434" y="894"/>
                      <a:pt x="452" y="901"/>
                      <a:pt x="465" y="914"/>
                    </a:cubicBezTo>
                    <a:cubicBezTo>
                      <a:pt x="470" y="919"/>
                      <a:pt x="473" y="927"/>
                      <a:pt x="480" y="930"/>
                    </a:cubicBezTo>
                    <a:cubicBezTo>
                      <a:pt x="504" y="941"/>
                      <a:pt x="532" y="944"/>
                      <a:pt x="557" y="953"/>
                    </a:cubicBezTo>
                    <a:cubicBezTo>
                      <a:pt x="656" y="944"/>
                      <a:pt x="651" y="951"/>
                      <a:pt x="719" y="907"/>
                    </a:cubicBezTo>
                    <a:cubicBezTo>
                      <a:pt x="703" y="862"/>
                      <a:pt x="676" y="852"/>
                      <a:pt x="634" y="838"/>
                    </a:cubicBezTo>
                    <a:cubicBezTo>
                      <a:pt x="619" y="833"/>
                      <a:pt x="603" y="827"/>
                      <a:pt x="588" y="822"/>
                    </a:cubicBezTo>
                    <a:cubicBezTo>
                      <a:pt x="580" y="819"/>
                      <a:pt x="565" y="814"/>
                      <a:pt x="565" y="814"/>
                    </a:cubicBezTo>
                    <a:cubicBezTo>
                      <a:pt x="544" y="753"/>
                      <a:pt x="575" y="828"/>
                      <a:pt x="534" y="776"/>
                    </a:cubicBezTo>
                    <a:cubicBezTo>
                      <a:pt x="519" y="757"/>
                      <a:pt x="521" y="728"/>
                      <a:pt x="504" y="707"/>
                    </a:cubicBezTo>
                    <a:cubicBezTo>
                      <a:pt x="490" y="690"/>
                      <a:pt x="471" y="678"/>
                      <a:pt x="457" y="661"/>
                    </a:cubicBezTo>
                    <a:cubicBezTo>
                      <a:pt x="436" y="635"/>
                      <a:pt x="430" y="600"/>
                      <a:pt x="419" y="569"/>
                    </a:cubicBezTo>
                    <a:cubicBezTo>
                      <a:pt x="465" y="520"/>
                      <a:pt x="516" y="567"/>
                      <a:pt x="565" y="584"/>
                    </a:cubicBezTo>
                    <a:cubicBezTo>
                      <a:pt x="627" y="575"/>
                      <a:pt x="647" y="582"/>
                      <a:pt x="703" y="599"/>
                    </a:cubicBezTo>
                    <a:cubicBezTo>
                      <a:pt x="739" y="635"/>
                      <a:pt x="786" y="644"/>
                      <a:pt x="834" y="661"/>
                    </a:cubicBezTo>
                    <a:cubicBezTo>
                      <a:pt x="892" y="652"/>
                      <a:pt x="910" y="646"/>
                      <a:pt x="941" y="599"/>
                    </a:cubicBezTo>
                    <a:cubicBezTo>
                      <a:pt x="935" y="567"/>
                      <a:pt x="929" y="537"/>
                      <a:pt x="918" y="507"/>
                    </a:cubicBezTo>
                    <a:cubicBezTo>
                      <a:pt x="921" y="487"/>
                      <a:pt x="920" y="466"/>
                      <a:pt x="926" y="446"/>
                    </a:cubicBezTo>
                    <a:cubicBezTo>
                      <a:pt x="932" y="426"/>
                      <a:pt x="999" y="383"/>
                      <a:pt x="1018" y="377"/>
                    </a:cubicBezTo>
                    <a:cubicBezTo>
                      <a:pt x="1052" y="340"/>
                      <a:pt x="1061" y="317"/>
                      <a:pt x="1087" y="277"/>
                    </a:cubicBezTo>
                    <a:cubicBezTo>
                      <a:pt x="1072" y="211"/>
                      <a:pt x="1057" y="232"/>
                      <a:pt x="980" y="238"/>
                    </a:cubicBezTo>
                    <a:cubicBezTo>
                      <a:pt x="945" y="247"/>
                      <a:pt x="909" y="254"/>
                      <a:pt x="880" y="277"/>
                    </a:cubicBezTo>
                    <a:cubicBezTo>
                      <a:pt x="852" y="298"/>
                      <a:pt x="845" y="328"/>
                      <a:pt x="811" y="338"/>
                    </a:cubicBezTo>
                    <a:cubicBezTo>
                      <a:pt x="774" y="375"/>
                      <a:pt x="715" y="378"/>
                      <a:pt x="665" y="384"/>
                    </a:cubicBezTo>
                    <a:cubicBezTo>
                      <a:pt x="621" y="378"/>
                      <a:pt x="584" y="367"/>
                      <a:pt x="542" y="354"/>
                    </a:cubicBezTo>
                    <a:cubicBezTo>
                      <a:pt x="509" y="319"/>
                      <a:pt x="483" y="280"/>
                      <a:pt x="442" y="254"/>
                    </a:cubicBezTo>
                    <a:cubicBezTo>
                      <a:pt x="418" y="185"/>
                      <a:pt x="437" y="143"/>
                      <a:pt x="457" y="77"/>
                    </a:cubicBezTo>
                    <a:cubicBezTo>
                      <a:pt x="450" y="24"/>
                      <a:pt x="457" y="16"/>
                      <a:pt x="411" y="0"/>
                    </a:cubicBezTo>
                    <a:cubicBezTo>
                      <a:pt x="372" y="7"/>
                      <a:pt x="351" y="10"/>
                      <a:pt x="319" y="31"/>
                    </a:cubicBezTo>
                    <a:cubicBezTo>
                      <a:pt x="312" y="55"/>
                      <a:pt x="298" y="134"/>
                      <a:pt x="281" y="139"/>
                    </a:cubicBezTo>
                    <a:cubicBezTo>
                      <a:pt x="226" y="154"/>
                      <a:pt x="168" y="152"/>
                      <a:pt x="112" y="169"/>
                    </a:cubicBezTo>
                    <a:cubicBezTo>
                      <a:pt x="103" y="195"/>
                      <a:pt x="93" y="205"/>
                      <a:pt x="73" y="223"/>
                    </a:cubicBezTo>
                    <a:cubicBezTo>
                      <a:pt x="64" y="253"/>
                      <a:pt x="53" y="260"/>
                      <a:pt x="27" y="277"/>
                    </a:cubicBezTo>
                    <a:cubicBezTo>
                      <a:pt x="19" y="303"/>
                      <a:pt x="0" y="316"/>
                      <a:pt x="27" y="331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cs-CZ"/>
              </a:p>
            </p:txBody>
          </p:sp>
        </p:grpSp>
        <p:grpSp>
          <p:nvGrpSpPr>
            <p:cNvPr id="36902" name="Group 43"/>
            <p:cNvGrpSpPr>
              <a:grpSpLocks/>
            </p:cNvGrpSpPr>
            <p:nvPr/>
          </p:nvGrpSpPr>
          <p:grpSpPr bwMode="auto">
            <a:xfrm>
              <a:off x="2694" y="3303"/>
              <a:ext cx="418" cy="370"/>
              <a:chOff x="588" y="1683"/>
              <a:chExt cx="1087" cy="953"/>
            </a:xfrm>
          </p:grpSpPr>
          <p:pic>
            <p:nvPicPr>
              <p:cNvPr id="36906" name="Picture 44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" y="2013"/>
                <a:ext cx="2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07" name="Picture 45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" y="1844"/>
                <a:ext cx="297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08" name="Picture 46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" y="2236"/>
                <a:ext cx="303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09" name="Freeform 47"/>
              <p:cNvSpPr>
                <a:spLocks/>
              </p:cNvSpPr>
              <p:nvPr/>
            </p:nvSpPr>
            <p:spPr bwMode="auto">
              <a:xfrm>
                <a:off x="588" y="1683"/>
                <a:ext cx="1087" cy="953"/>
              </a:xfrm>
              <a:custGeom>
                <a:avLst/>
                <a:gdLst>
                  <a:gd name="T0" fmla="*/ 27 w 1087"/>
                  <a:gd name="T1" fmla="*/ 331 h 953"/>
                  <a:gd name="T2" fmla="*/ 189 w 1087"/>
                  <a:gd name="T3" fmla="*/ 300 h 953"/>
                  <a:gd name="T4" fmla="*/ 258 w 1087"/>
                  <a:gd name="T5" fmla="*/ 338 h 953"/>
                  <a:gd name="T6" fmla="*/ 265 w 1087"/>
                  <a:gd name="T7" fmla="*/ 361 h 953"/>
                  <a:gd name="T8" fmla="*/ 373 w 1087"/>
                  <a:gd name="T9" fmla="*/ 392 h 953"/>
                  <a:gd name="T10" fmla="*/ 396 w 1087"/>
                  <a:gd name="T11" fmla="*/ 461 h 953"/>
                  <a:gd name="T12" fmla="*/ 335 w 1087"/>
                  <a:gd name="T13" fmla="*/ 523 h 953"/>
                  <a:gd name="T14" fmla="*/ 373 w 1087"/>
                  <a:gd name="T15" fmla="*/ 561 h 953"/>
                  <a:gd name="T16" fmla="*/ 388 w 1087"/>
                  <a:gd name="T17" fmla="*/ 584 h 953"/>
                  <a:gd name="T18" fmla="*/ 404 w 1087"/>
                  <a:gd name="T19" fmla="*/ 599 h 953"/>
                  <a:gd name="T20" fmla="*/ 358 w 1087"/>
                  <a:gd name="T21" fmla="*/ 730 h 953"/>
                  <a:gd name="T22" fmla="*/ 419 w 1087"/>
                  <a:gd name="T23" fmla="*/ 884 h 953"/>
                  <a:gd name="T24" fmla="*/ 465 w 1087"/>
                  <a:gd name="T25" fmla="*/ 914 h 953"/>
                  <a:gd name="T26" fmla="*/ 480 w 1087"/>
                  <a:gd name="T27" fmla="*/ 930 h 953"/>
                  <a:gd name="T28" fmla="*/ 557 w 1087"/>
                  <a:gd name="T29" fmla="*/ 953 h 953"/>
                  <a:gd name="T30" fmla="*/ 719 w 1087"/>
                  <a:gd name="T31" fmla="*/ 907 h 953"/>
                  <a:gd name="T32" fmla="*/ 634 w 1087"/>
                  <a:gd name="T33" fmla="*/ 838 h 953"/>
                  <a:gd name="T34" fmla="*/ 588 w 1087"/>
                  <a:gd name="T35" fmla="*/ 822 h 953"/>
                  <a:gd name="T36" fmla="*/ 565 w 1087"/>
                  <a:gd name="T37" fmla="*/ 814 h 953"/>
                  <a:gd name="T38" fmla="*/ 534 w 1087"/>
                  <a:gd name="T39" fmla="*/ 776 h 953"/>
                  <a:gd name="T40" fmla="*/ 504 w 1087"/>
                  <a:gd name="T41" fmla="*/ 707 h 953"/>
                  <a:gd name="T42" fmla="*/ 457 w 1087"/>
                  <a:gd name="T43" fmla="*/ 661 h 953"/>
                  <a:gd name="T44" fmla="*/ 419 w 1087"/>
                  <a:gd name="T45" fmla="*/ 569 h 953"/>
                  <a:gd name="T46" fmla="*/ 565 w 1087"/>
                  <a:gd name="T47" fmla="*/ 584 h 953"/>
                  <a:gd name="T48" fmla="*/ 703 w 1087"/>
                  <a:gd name="T49" fmla="*/ 599 h 953"/>
                  <a:gd name="T50" fmla="*/ 834 w 1087"/>
                  <a:gd name="T51" fmla="*/ 661 h 953"/>
                  <a:gd name="T52" fmla="*/ 941 w 1087"/>
                  <a:gd name="T53" fmla="*/ 599 h 953"/>
                  <a:gd name="T54" fmla="*/ 918 w 1087"/>
                  <a:gd name="T55" fmla="*/ 507 h 953"/>
                  <a:gd name="T56" fmla="*/ 926 w 1087"/>
                  <a:gd name="T57" fmla="*/ 446 h 953"/>
                  <a:gd name="T58" fmla="*/ 1018 w 1087"/>
                  <a:gd name="T59" fmla="*/ 377 h 953"/>
                  <a:gd name="T60" fmla="*/ 1087 w 1087"/>
                  <a:gd name="T61" fmla="*/ 277 h 953"/>
                  <a:gd name="T62" fmla="*/ 980 w 1087"/>
                  <a:gd name="T63" fmla="*/ 238 h 953"/>
                  <a:gd name="T64" fmla="*/ 880 w 1087"/>
                  <a:gd name="T65" fmla="*/ 277 h 953"/>
                  <a:gd name="T66" fmla="*/ 811 w 1087"/>
                  <a:gd name="T67" fmla="*/ 338 h 953"/>
                  <a:gd name="T68" fmla="*/ 665 w 1087"/>
                  <a:gd name="T69" fmla="*/ 384 h 953"/>
                  <a:gd name="T70" fmla="*/ 542 w 1087"/>
                  <a:gd name="T71" fmla="*/ 354 h 953"/>
                  <a:gd name="T72" fmla="*/ 442 w 1087"/>
                  <a:gd name="T73" fmla="*/ 254 h 953"/>
                  <a:gd name="T74" fmla="*/ 457 w 1087"/>
                  <a:gd name="T75" fmla="*/ 77 h 953"/>
                  <a:gd name="T76" fmla="*/ 411 w 1087"/>
                  <a:gd name="T77" fmla="*/ 0 h 953"/>
                  <a:gd name="T78" fmla="*/ 319 w 1087"/>
                  <a:gd name="T79" fmla="*/ 31 h 953"/>
                  <a:gd name="T80" fmla="*/ 281 w 1087"/>
                  <a:gd name="T81" fmla="*/ 139 h 953"/>
                  <a:gd name="T82" fmla="*/ 112 w 1087"/>
                  <a:gd name="T83" fmla="*/ 169 h 953"/>
                  <a:gd name="T84" fmla="*/ 73 w 1087"/>
                  <a:gd name="T85" fmla="*/ 223 h 953"/>
                  <a:gd name="T86" fmla="*/ 27 w 1087"/>
                  <a:gd name="T87" fmla="*/ 277 h 953"/>
                  <a:gd name="T88" fmla="*/ 27 w 1087"/>
                  <a:gd name="T89" fmla="*/ 331 h 9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87"/>
                  <a:gd name="T136" fmla="*/ 0 h 953"/>
                  <a:gd name="T137" fmla="*/ 1087 w 1087"/>
                  <a:gd name="T138" fmla="*/ 953 h 9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87" h="953">
                    <a:moveTo>
                      <a:pt x="27" y="331"/>
                    </a:moveTo>
                    <a:cubicBezTo>
                      <a:pt x="83" y="321"/>
                      <a:pt x="132" y="307"/>
                      <a:pt x="189" y="300"/>
                    </a:cubicBezTo>
                    <a:cubicBezTo>
                      <a:pt x="214" y="309"/>
                      <a:pt x="258" y="338"/>
                      <a:pt x="258" y="338"/>
                    </a:cubicBezTo>
                    <a:cubicBezTo>
                      <a:pt x="260" y="346"/>
                      <a:pt x="259" y="355"/>
                      <a:pt x="265" y="361"/>
                    </a:cubicBezTo>
                    <a:cubicBezTo>
                      <a:pt x="276" y="373"/>
                      <a:pt x="350" y="384"/>
                      <a:pt x="373" y="392"/>
                    </a:cubicBezTo>
                    <a:cubicBezTo>
                      <a:pt x="381" y="415"/>
                      <a:pt x="388" y="438"/>
                      <a:pt x="396" y="461"/>
                    </a:cubicBezTo>
                    <a:cubicBezTo>
                      <a:pt x="335" y="482"/>
                      <a:pt x="353" y="465"/>
                      <a:pt x="335" y="523"/>
                    </a:cubicBezTo>
                    <a:cubicBezTo>
                      <a:pt x="375" y="584"/>
                      <a:pt x="322" y="510"/>
                      <a:pt x="373" y="561"/>
                    </a:cubicBezTo>
                    <a:cubicBezTo>
                      <a:pt x="379" y="567"/>
                      <a:pt x="382" y="577"/>
                      <a:pt x="388" y="584"/>
                    </a:cubicBezTo>
                    <a:cubicBezTo>
                      <a:pt x="393" y="590"/>
                      <a:pt x="399" y="594"/>
                      <a:pt x="404" y="599"/>
                    </a:cubicBezTo>
                    <a:cubicBezTo>
                      <a:pt x="394" y="647"/>
                      <a:pt x="372" y="684"/>
                      <a:pt x="358" y="730"/>
                    </a:cubicBezTo>
                    <a:cubicBezTo>
                      <a:pt x="363" y="774"/>
                      <a:pt x="375" y="855"/>
                      <a:pt x="419" y="884"/>
                    </a:cubicBezTo>
                    <a:cubicBezTo>
                      <a:pt x="434" y="894"/>
                      <a:pt x="452" y="901"/>
                      <a:pt x="465" y="914"/>
                    </a:cubicBezTo>
                    <a:cubicBezTo>
                      <a:pt x="470" y="919"/>
                      <a:pt x="473" y="927"/>
                      <a:pt x="480" y="930"/>
                    </a:cubicBezTo>
                    <a:cubicBezTo>
                      <a:pt x="504" y="941"/>
                      <a:pt x="532" y="944"/>
                      <a:pt x="557" y="953"/>
                    </a:cubicBezTo>
                    <a:cubicBezTo>
                      <a:pt x="656" y="944"/>
                      <a:pt x="651" y="951"/>
                      <a:pt x="719" y="907"/>
                    </a:cubicBezTo>
                    <a:cubicBezTo>
                      <a:pt x="703" y="862"/>
                      <a:pt x="676" y="852"/>
                      <a:pt x="634" y="838"/>
                    </a:cubicBezTo>
                    <a:cubicBezTo>
                      <a:pt x="619" y="833"/>
                      <a:pt x="603" y="827"/>
                      <a:pt x="588" y="822"/>
                    </a:cubicBezTo>
                    <a:cubicBezTo>
                      <a:pt x="580" y="819"/>
                      <a:pt x="565" y="814"/>
                      <a:pt x="565" y="814"/>
                    </a:cubicBezTo>
                    <a:cubicBezTo>
                      <a:pt x="544" y="753"/>
                      <a:pt x="575" y="828"/>
                      <a:pt x="534" y="776"/>
                    </a:cubicBezTo>
                    <a:cubicBezTo>
                      <a:pt x="519" y="757"/>
                      <a:pt x="521" y="728"/>
                      <a:pt x="504" y="707"/>
                    </a:cubicBezTo>
                    <a:cubicBezTo>
                      <a:pt x="490" y="690"/>
                      <a:pt x="471" y="678"/>
                      <a:pt x="457" y="661"/>
                    </a:cubicBezTo>
                    <a:cubicBezTo>
                      <a:pt x="436" y="635"/>
                      <a:pt x="430" y="600"/>
                      <a:pt x="419" y="569"/>
                    </a:cubicBezTo>
                    <a:cubicBezTo>
                      <a:pt x="465" y="520"/>
                      <a:pt x="516" y="567"/>
                      <a:pt x="565" y="584"/>
                    </a:cubicBezTo>
                    <a:cubicBezTo>
                      <a:pt x="627" y="575"/>
                      <a:pt x="647" y="582"/>
                      <a:pt x="703" y="599"/>
                    </a:cubicBezTo>
                    <a:cubicBezTo>
                      <a:pt x="739" y="635"/>
                      <a:pt x="786" y="644"/>
                      <a:pt x="834" y="661"/>
                    </a:cubicBezTo>
                    <a:cubicBezTo>
                      <a:pt x="892" y="652"/>
                      <a:pt x="910" y="646"/>
                      <a:pt x="941" y="599"/>
                    </a:cubicBezTo>
                    <a:cubicBezTo>
                      <a:pt x="935" y="567"/>
                      <a:pt x="929" y="537"/>
                      <a:pt x="918" y="507"/>
                    </a:cubicBezTo>
                    <a:cubicBezTo>
                      <a:pt x="921" y="487"/>
                      <a:pt x="920" y="466"/>
                      <a:pt x="926" y="446"/>
                    </a:cubicBezTo>
                    <a:cubicBezTo>
                      <a:pt x="932" y="426"/>
                      <a:pt x="999" y="383"/>
                      <a:pt x="1018" y="377"/>
                    </a:cubicBezTo>
                    <a:cubicBezTo>
                      <a:pt x="1052" y="340"/>
                      <a:pt x="1061" y="317"/>
                      <a:pt x="1087" y="277"/>
                    </a:cubicBezTo>
                    <a:cubicBezTo>
                      <a:pt x="1072" y="211"/>
                      <a:pt x="1057" y="232"/>
                      <a:pt x="980" y="238"/>
                    </a:cubicBezTo>
                    <a:cubicBezTo>
                      <a:pt x="945" y="247"/>
                      <a:pt x="909" y="254"/>
                      <a:pt x="880" y="277"/>
                    </a:cubicBezTo>
                    <a:cubicBezTo>
                      <a:pt x="852" y="298"/>
                      <a:pt x="845" y="328"/>
                      <a:pt x="811" y="338"/>
                    </a:cubicBezTo>
                    <a:cubicBezTo>
                      <a:pt x="774" y="375"/>
                      <a:pt x="715" y="378"/>
                      <a:pt x="665" y="384"/>
                    </a:cubicBezTo>
                    <a:cubicBezTo>
                      <a:pt x="621" y="378"/>
                      <a:pt x="584" y="367"/>
                      <a:pt x="542" y="354"/>
                    </a:cubicBezTo>
                    <a:cubicBezTo>
                      <a:pt x="509" y="319"/>
                      <a:pt x="483" y="280"/>
                      <a:pt x="442" y="254"/>
                    </a:cubicBezTo>
                    <a:cubicBezTo>
                      <a:pt x="418" y="185"/>
                      <a:pt x="437" y="143"/>
                      <a:pt x="457" y="77"/>
                    </a:cubicBezTo>
                    <a:cubicBezTo>
                      <a:pt x="450" y="24"/>
                      <a:pt x="457" y="16"/>
                      <a:pt x="411" y="0"/>
                    </a:cubicBezTo>
                    <a:cubicBezTo>
                      <a:pt x="372" y="7"/>
                      <a:pt x="351" y="10"/>
                      <a:pt x="319" y="31"/>
                    </a:cubicBezTo>
                    <a:cubicBezTo>
                      <a:pt x="312" y="55"/>
                      <a:pt x="298" y="134"/>
                      <a:pt x="281" y="139"/>
                    </a:cubicBezTo>
                    <a:cubicBezTo>
                      <a:pt x="226" y="154"/>
                      <a:pt x="168" y="152"/>
                      <a:pt x="112" y="169"/>
                    </a:cubicBezTo>
                    <a:cubicBezTo>
                      <a:pt x="103" y="195"/>
                      <a:pt x="93" y="205"/>
                      <a:pt x="73" y="223"/>
                    </a:cubicBezTo>
                    <a:cubicBezTo>
                      <a:pt x="64" y="253"/>
                      <a:pt x="53" y="260"/>
                      <a:pt x="27" y="277"/>
                    </a:cubicBezTo>
                    <a:cubicBezTo>
                      <a:pt x="19" y="303"/>
                      <a:pt x="0" y="316"/>
                      <a:pt x="27" y="331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cs-CZ"/>
              </a:p>
            </p:txBody>
          </p:sp>
        </p:grpSp>
        <p:pic>
          <p:nvPicPr>
            <p:cNvPr id="36903" name="Picture 48" descr="pisec zespodu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67"/>
            <a:stretch>
              <a:fillRect/>
            </a:stretch>
          </p:blipFill>
          <p:spPr bwMode="auto">
            <a:xfrm>
              <a:off x="3476" y="3321"/>
              <a:ext cx="64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4" name="Picture 49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3277"/>
              <a:ext cx="566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5" name="Picture 50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342"/>
              <a:ext cx="692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89" name="Text Box 51"/>
          <p:cNvSpPr txBox="1">
            <a:spLocks noChangeArrowheads="1"/>
          </p:cNvSpPr>
          <p:nvPr/>
        </p:nvSpPr>
        <p:spPr bwMode="auto">
          <a:xfrm>
            <a:off x="3095625" y="53911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400" i="1">
              <a:solidFill>
                <a:schemeClr val="tx1"/>
              </a:solidFill>
            </a:endParaRPr>
          </a:p>
        </p:txBody>
      </p:sp>
      <p:pic>
        <p:nvPicPr>
          <p:cNvPr id="36890" name="Picture 5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2725738"/>
            <a:ext cx="211137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1" name="Picture 5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617788"/>
            <a:ext cx="220662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2" name="Picture 55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2868613"/>
            <a:ext cx="22542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3" name="Freeform 56"/>
          <p:cNvSpPr>
            <a:spLocks/>
          </p:cNvSpPr>
          <p:nvPr/>
        </p:nvSpPr>
        <p:spPr bwMode="auto">
          <a:xfrm>
            <a:off x="1490663" y="2514600"/>
            <a:ext cx="809625" cy="611188"/>
          </a:xfrm>
          <a:custGeom>
            <a:avLst/>
            <a:gdLst>
              <a:gd name="T0" fmla="*/ 2147483647 w 1087"/>
              <a:gd name="T1" fmla="*/ 2147483647 h 953"/>
              <a:gd name="T2" fmla="*/ 2147483647 w 1087"/>
              <a:gd name="T3" fmla="*/ 2147483647 h 953"/>
              <a:gd name="T4" fmla="*/ 2147483647 w 1087"/>
              <a:gd name="T5" fmla="*/ 2147483647 h 953"/>
              <a:gd name="T6" fmla="*/ 2147483647 w 1087"/>
              <a:gd name="T7" fmla="*/ 2147483647 h 953"/>
              <a:gd name="T8" fmla="*/ 2147483647 w 1087"/>
              <a:gd name="T9" fmla="*/ 2147483647 h 953"/>
              <a:gd name="T10" fmla="*/ 2147483647 w 1087"/>
              <a:gd name="T11" fmla="*/ 2147483647 h 953"/>
              <a:gd name="T12" fmla="*/ 2147483647 w 1087"/>
              <a:gd name="T13" fmla="*/ 2147483647 h 953"/>
              <a:gd name="T14" fmla="*/ 2147483647 w 1087"/>
              <a:gd name="T15" fmla="*/ 2147483647 h 953"/>
              <a:gd name="T16" fmla="*/ 2147483647 w 1087"/>
              <a:gd name="T17" fmla="*/ 2147483647 h 953"/>
              <a:gd name="T18" fmla="*/ 2147483647 w 1087"/>
              <a:gd name="T19" fmla="*/ 2147483647 h 953"/>
              <a:gd name="T20" fmla="*/ 2147483647 w 1087"/>
              <a:gd name="T21" fmla="*/ 2147483647 h 953"/>
              <a:gd name="T22" fmla="*/ 2147483647 w 1087"/>
              <a:gd name="T23" fmla="*/ 2147483647 h 953"/>
              <a:gd name="T24" fmla="*/ 2147483647 w 1087"/>
              <a:gd name="T25" fmla="*/ 2147483647 h 953"/>
              <a:gd name="T26" fmla="*/ 2147483647 w 1087"/>
              <a:gd name="T27" fmla="*/ 2147483647 h 953"/>
              <a:gd name="T28" fmla="*/ 2147483647 w 1087"/>
              <a:gd name="T29" fmla="*/ 2147483647 h 953"/>
              <a:gd name="T30" fmla="*/ 2147483647 w 1087"/>
              <a:gd name="T31" fmla="*/ 2147483647 h 953"/>
              <a:gd name="T32" fmla="*/ 2147483647 w 1087"/>
              <a:gd name="T33" fmla="*/ 2147483647 h 953"/>
              <a:gd name="T34" fmla="*/ 2147483647 w 1087"/>
              <a:gd name="T35" fmla="*/ 2147483647 h 953"/>
              <a:gd name="T36" fmla="*/ 2147483647 w 1087"/>
              <a:gd name="T37" fmla="*/ 2147483647 h 953"/>
              <a:gd name="T38" fmla="*/ 2147483647 w 1087"/>
              <a:gd name="T39" fmla="*/ 2147483647 h 953"/>
              <a:gd name="T40" fmla="*/ 2147483647 w 1087"/>
              <a:gd name="T41" fmla="*/ 2147483647 h 953"/>
              <a:gd name="T42" fmla="*/ 2147483647 w 1087"/>
              <a:gd name="T43" fmla="*/ 2147483647 h 953"/>
              <a:gd name="T44" fmla="*/ 2147483647 w 1087"/>
              <a:gd name="T45" fmla="*/ 2147483647 h 953"/>
              <a:gd name="T46" fmla="*/ 2147483647 w 1087"/>
              <a:gd name="T47" fmla="*/ 2147483647 h 953"/>
              <a:gd name="T48" fmla="*/ 2147483647 w 1087"/>
              <a:gd name="T49" fmla="*/ 2147483647 h 953"/>
              <a:gd name="T50" fmla="*/ 2147483647 w 1087"/>
              <a:gd name="T51" fmla="*/ 2147483647 h 953"/>
              <a:gd name="T52" fmla="*/ 2147483647 w 1087"/>
              <a:gd name="T53" fmla="*/ 2147483647 h 953"/>
              <a:gd name="T54" fmla="*/ 2147483647 w 1087"/>
              <a:gd name="T55" fmla="*/ 2147483647 h 953"/>
              <a:gd name="T56" fmla="*/ 2147483647 w 1087"/>
              <a:gd name="T57" fmla="*/ 2147483647 h 953"/>
              <a:gd name="T58" fmla="*/ 2147483647 w 1087"/>
              <a:gd name="T59" fmla="*/ 2147483647 h 953"/>
              <a:gd name="T60" fmla="*/ 2147483647 w 1087"/>
              <a:gd name="T61" fmla="*/ 2147483647 h 953"/>
              <a:gd name="T62" fmla="*/ 2147483647 w 1087"/>
              <a:gd name="T63" fmla="*/ 2147483647 h 953"/>
              <a:gd name="T64" fmla="*/ 2147483647 w 1087"/>
              <a:gd name="T65" fmla="*/ 2147483647 h 953"/>
              <a:gd name="T66" fmla="*/ 2147483647 w 1087"/>
              <a:gd name="T67" fmla="*/ 2147483647 h 953"/>
              <a:gd name="T68" fmla="*/ 2147483647 w 1087"/>
              <a:gd name="T69" fmla="*/ 2147483647 h 953"/>
              <a:gd name="T70" fmla="*/ 2147483647 w 1087"/>
              <a:gd name="T71" fmla="*/ 2147483647 h 953"/>
              <a:gd name="T72" fmla="*/ 2147483647 w 1087"/>
              <a:gd name="T73" fmla="*/ 2147483647 h 953"/>
              <a:gd name="T74" fmla="*/ 2147483647 w 1087"/>
              <a:gd name="T75" fmla="*/ 2147483647 h 953"/>
              <a:gd name="T76" fmla="*/ 2147483647 w 1087"/>
              <a:gd name="T77" fmla="*/ 0 h 953"/>
              <a:gd name="T78" fmla="*/ 2147483647 w 1087"/>
              <a:gd name="T79" fmla="*/ 2147483647 h 953"/>
              <a:gd name="T80" fmla="*/ 2147483647 w 1087"/>
              <a:gd name="T81" fmla="*/ 2147483647 h 953"/>
              <a:gd name="T82" fmla="*/ 2147483647 w 1087"/>
              <a:gd name="T83" fmla="*/ 2147483647 h 953"/>
              <a:gd name="T84" fmla="*/ 2147483647 w 1087"/>
              <a:gd name="T85" fmla="*/ 2147483647 h 953"/>
              <a:gd name="T86" fmla="*/ 2147483647 w 1087"/>
              <a:gd name="T87" fmla="*/ 2147483647 h 953"/>
              <a:gd name="T88" fmla="*/ 2147483647 w 1087"/>
              <a:gd name="T89" fmla="*/ 2147483647 h 9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87"/>
              <a:gd name="T136" fmla="*/ 0 h 953"/>
              <a:gd name="T137" fmla="*/ 1087 w 1087"/>
              <a:gd name="T138" fmla="*/ 953 h 95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87" h="953">
                <a:moveTo>
                  <a:pt x="27" y="331"/>
                </a:moveTo>
                <a:cubicBezTo>
                  <a:pt x="83" y="321"/>
                  <a:pt x="132" y="307"/>
                  <a:pt x="189" y="300"/>
                </a:cubicBezTo>
                <a:cubicBezTo>
                  <a:pt x="214" y="309"/>
                  <a:pt x="258" y="338"/>
                  <a:pt x="258" y="338"/>
                </a:cubicBezTo>
                <a:cubicBezTo>
                  <a:pt x="260" y="346"/>
                  <a:pt x="259" y="355"/>
                  <a:pt x="265" y="361"/>
                </a:cubicBezTo>
                <a:cubicBezTo>
                  <a:pt x="276" y="373"/>
                  <a:pt x="350" y="384"/>
                  <a:pt x="373" y="392"/>
                </a:cubicBezTo>
                <a:cubicBezTo>
                  <a:pt x="381" y="415"/>
                  <a:pt x="388" y="438"/>
                  <a:pt x="396" y="461"/>
                </a:cubicBezTo>
                <a:cubicBezTo>
                  <a:pt x="335" y="482"/>
                  <a:pt x="353" y="465"/>
                  <a:pt x="335" y="523"/>
                </a:cubicBezTo>
                <a:cubicBezTo>
                  <a:pt x="375" y="584"/>
                  <a:pt x="322" y="510"/>
                  <a:pt x="373" y="561"/>
                </a:cubicBezTo>
                <a:cubicBezTo>
                  <a:pt x="379" y="567"/>
                  <a:pt x="382" y="577"/>
                  <a:pt x="388" y="584"/>
                </a:cubicBezTo>
                <a:cubicBezTo>
                  <a:pt x="393" y="590"/>
                  <a:pt x="399" y="594"/>
                  <a:pt x="404" y="599"/>
                </a:cubicBezTo>
                <a:cubicBezTo>
                  <a:pt x="394" y="647"/>
                  <a:pt x="372" y="684"/>
                  <a:pt x="358" y="730"/>
                </a:cubicBezTo>
                <a:cubicBezTo>
                  <a:pt x="363" y="774"/>
                  <a:pt x="375" y="855"/>
                  <a:pt x="419" y="884"/>
                </a:cubicBezTo>
                <a:cubicBezTo>
                  <a:pt x="434" y="894"/>
                  <a:pt x="452" y="901"/>
                  <a:pt x="465" y="914"/>
                </a:cubicBezTo>
                <a:cubicBezTo>
                  <a:pt x="470" y="919"/>
                  <a:pt x="473" y="927"/>
                  <a:pt x="480" y="930"/>
                </a:cubicBezTo>
                <a:cubicBezTo>
                  <a:pt x="504" y="941"/>
                  <a:pt x="532" y="944"/>
                  <a:pt x="557" y="953"/>
                </a:cubicBezTo>
                <a:cubicBezTo>
                  <a:pt x="656" y="944"/>
                  <a:pt x="651" y="951"/>
                  <a:pt x="719" y="907"/>
                </a:cubicBezTo>
                <a:cubicBezTo>
                  <a:pt x="703" y="862"/>
                  <a:pt x="676" y="852"/>
                  <a:pt x="634" y="838"/>
                </a:cubicBezTo>
                <a:cubicBezTo>
                  <a:pt x="619" y="833"/>
                  <a:pt x="603" y="827"/>
                  <a:pt x="588" y="822"/>
                </a:cubicBezTo>
                <a:cubicBezTo>
                  <a:pt x="580" y="819"/>
                  <a:pt x="565" y="814"/>
                  <a:pt x="565" y="814"/>
                </a:cubicBezTo>
                <a:cubicBezTo>
                  <a:pt x="544" y="753"/>
                  <a:pt x="575" y="828"/>
                  <a:pt x="534" y="776"/>
                </a:cubicBezTo>
                <a:cubicBezTo>
                  <a:pt x="519" y="757"/>
                  <a:pt x="521" y="728"/>
                  <a:pt x="504" y="707"/>
                </a:cubicBezTo>
                <a:cubicBezTo>
                  <a:pt x="490" y="690"/>
                  <a:pt x="471" y="678"/>
                  <a:pt x="457" y="661"/>
                </a:cubicBezTo>
                <a:cubicBezTo>
                  <a:pt x="436" y="635"/>
                  <a:pt x="430" y="600"/>
                  <a:pt x="419" y="569"/>
                </a:cubicBezTo>
                <a:cubicBezTo>
                  <a:pt x="465" y="520"/>
                  <a:pt x="516" y="567"/>
                  <a:pt x="565" y="584"/>
                </a:cubicBezTo>
                <a:cubicBezTo>
                  <a:pt x="627" y="575"/>
                  <a:pt x="647" y="582"/>
                  <a:pt x="703" y="599"/>
                </a:cubicBezTo>
                <a:cubicBezTo>
                  <a:pt x="739" y="635"/>
                  <a:pt x="786" y="644"/>
                  <a:pt x="834" y="661"/>
                </a:cubicBezTo>
                <a:cubicBezTo>
                  <a:pt x="892" y="652"/>
                  <a:pt x="910" y="646"/>
                  <a:pt x="941" y="599"/>
                </a:cubicBezTo>
                <a:cubicBezTo>
                  <a:pt x="935" y="567"/>
                  <a:pt x="929" y="537"/>
                  <a:pt x="918" y="507"/>
                </a:cubicBezTo>
                <a:cubicBezTo>
                  <a:pt x="921" y="487"/>
                  <a:pt x="920" y="466"/>
                  <a:pt x="926" y="446"/>
                </a:cubicBezTo>
                <a:cubicBezTo>
                  <a:pt x="932" y="426"/>
                  <a:pt x="999" y="383"/>
                  <a:pt x="1018" y="377"/>
                </a:cubicBezTo>
                <a:cubicBezTo>
                  <a:pt x="1052" y="340"/>
                  <a:pt x="1061" y="317"/>
                  <a:pt x="1087" y="277"/>
                </a:cubicBezTo>
                <a:cubicBezTo>
                  <a:pt x="1072" y="211"/>
                  <a:pt x="1057" y="232"/>
                  <a:pt x="980" y="238"/>
                </a:cubicBezTo>
                <a:cubicBezTo>
                  <a:pt x="945" y="247"/>
                  <a:pt x="909" y="254"/>
                  <a:pt x="880" y="277"/>
                </a:cubicBezTo>
                <a:cubicBezTo>
                  <a:pt x="852" y="298"/>
                  <a:pt x="845" y="328"/>
                  <a:pt x="811" y="338"/>
                </a:cubicBezTo>
                <a:cubicBezTo>
                  <a:pt x="774" y="375"/>
                  <a:pt x="715" y="378"/>
                  <a:pt x="665" y="384"/>
                </a:cubicBezTo>
                <a:cubicBezTo>
                  <a:pt x="621" y="378"/>
                  <a:pt x="584" y="367"/>
                  <a:pt x="542" y="354"/>
                </a:cubicBezTo>
                <a:cubicBezTo>
                  <a:pt x="509" y="319"/>
                  <a:pt x="483" y="280"/>
                  <a:pt x="442" y="254"/>
                </a:cubicBezTo>
                <a:cubicBezTo>
                  <a:pt x="418" y="185"/>
                  <a:pt x="437" y="143"/>
                  <a:pt x="457" y="77"/>
                </a:cubicBezTo>
                <a:cubicBezTo>
                  <a:pt x="450" y="24"/>
                  <a:pt x="457" y="16"/>
                  <a:pt x="411" y="0"/>
                </a:cubicBezTo>
                <a:cubicBezTo>
                  <a:pt x="372" y="7"/>
                  <a:pt x="351" y="10"/>
                  <a:pt x="319" y="31"/>
                </a:cubicBezTo>
                <a:cubicBezTo>
                  <a:pt x="312" y="55"/>
                  <a:pt x="298" y="134"/>
                  <a:pt x="281" y="139"/>
                </a:cubicBezTo>
                <a:cubicBezTo>
                  <a:pt x="226" y="154"/>
                  <a:pt x="168" y="152"/>
                  <a:pt x="112" y="169"/>
                </a:cubicBezTo>
                <a:cubicBezTo>
                  <a:pt x="103" y="195"/>
                  <a:pt x="93" y="205"/>
                  <a:pt x="73" y="223"/>
                </a:cubicBezTo>
                <a:cubicBezTo>
                  <a:pt x="64" y="253"/>
                  <a:pt x="53" y="260"/>
                  <a:pt x="27" y="277"/>
                </a:cubicBezTo>
                <a:cubicBezTo>
                  <a:pt x="19" y="303"/>
                  <a:pt x="0" y="316"/>
                  <a:pt x="27" y="331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  <p:pic>
        <p:nvPicPr>
          <p:cNvPr id="36894" name="Picture 58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2713038"/>
            <a:ext cx="211137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5" name="Picture 59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2605088"/>
            <a:ext cx="220662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6" name="Picture 60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2855913"/>
            <a:ext cx="22542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7" name="Freeform 61"/>
          <p:cNvSpPr>
            <a:spLocks/>
          </p:cNvSpPr>
          <p:nvPr/>
        </p:nvSpPr>
        <p:spPr bwMode="auto">
          <a:xfrm>
            <a:off x="982663" y="2501900"/>
            <a:ext cx="809625" cy="611188"/>
          </a:xfrm>
          <a:custGeom>
            <a:avLst/>
            <a:gdLst>
              <a:gd name="T0" fmla="*/ 2147483647 w 1087"/>
              <a:gd name="T1" fmla="*/ 2147483647 h 953"/>
              <a:gd name="T2" fmla="*/ 2147483647 w 1087"/>
              <a:gd name="T3" fmla="*/ 2147483647 h 953"/>
              <a:gd name="T4" fmla="*/ 2147483647 w 1087"/>
              <a:gd name="T5" fmla="*/ 2147483647 h 953"/>
              <a:gd name="T6" fmla="*/ 2147483647 w 1087"/>
              <a:gd name="T7" fmla="*/ 2147483647 h 953"/>
              <a:gd name="T8" fmla="*/ 2147483647 w 1087"/>
              <a:gd name="T9" fmla="*/ 2147483647 h 953"/>
              <a:gd name="T10" fmla="*/ 2147483647 w 1087"/>
              <a:gd name="T11" fmla="*/ 2147483647 h 953"/>
              <a:gd name="T12" fmla="*/ 2147483647 w 1087"/>
              <a:gd name="T13" fmla="*/ 2147483647 h 953"/>
              <a:gd name="T14" fmla="*/ 2147483647 w 1087"/>
              <a:gd name="T15" fmla="*/ 2147483647 h 953"/>
              <a:gd name="T16" fmla="*/ 2147483647 w 1087"/>
              <a:gd name="T17" fmla="*/ 2147483647 h 953"/>
              <a:gd name="T18" fmla="*/ 2147483647 w 1087"/>
              <a:gd name="T19" fmla="*/ 2147483647 h 953"/>
              <a:gd name="T20" fmla="*/ 2147483647 w 1087"/>
              <a:gd name="T21" fmla="*/ 2147483647 h 953"/>
              <a:gd name="T22" fmla="*/ 2147483647 w 1087"/>
              <a:gd name="T23" fmla="*/ 2147483647 h 953"/>
              <a:gd name="T24" fmla="*/ 2147483647 w 1087"/>
              <a:gd name="T25" fmla="*/ 2147483647 h 953"/>
              <a:gd name="T26" fmla="*/ 2147483647 w 1087"/>
              <a:gd name="T27" fmla="*/ 2147483647 h 953"/>
              <a:gd name="T28" fmla="*/ 2147483647 w 1087"/>
              <a:gd name="T29" fmla="*/ 2147483647 h 953"/>
              <a:gd name="T30" fmla="*/ 2147483647 w 1087"/>
              <a:gd name="T31" fmla="*/ 2147483647 h 953"/>
              <a:gd name="T32" fmla="*/ 2147483647 w 1087"/>
              <a:gd name="T33" fmla="*/ 2147483647 h 953"/>
              <a:gd name="T34" fmla="*/ 2147483647 w 1087"/>
              <a:gd name="T35" fmla="*/ 2147483647 h 953"/>
              <a:gd name="T36" fmla="*/ 2147483647 w 1087"/>
              <a:gd name="T37" fmla="*/ 2147483647 h 953"/>
              <a:gd name="T38" fmla="*/ 2147483647 w 1087"/>
              <a:gd name="T39" fmla="*/ 2147483647 h 953"/>
              <a:gd name="T40" fmla="*/ 2147483647 w 1087"/>
              <a:gd name="T41" fmla="*/ 2147483647 h 953"/>
              <a:gd name="T42" fmla="*/ 2147483647 w 1087"/>
              <a:gd name="T43" fmla="*/ 2147483647 h 953"/>
              <a:gd name="T44" fmla="*/ 2147483647 w 1087"/>
              <a:gd name="T45" fmla="*/ 2147483647 h 953"/>
              <a:gd name="T46" fmla="*/ 2147483647 w 1087"/>
              <a:gd name="T47" fmla="*/ 2147483647 h 953"/>
              <a:gd name="T48" fmla="*/ 2147483647 w 1087"/>
              <a:gd name="T49" fmla="*/ 2147483647 h 953"/>
              <a:gd name="T50" fmla="*/ 2147483647 w 1087"/>
              <a:gd name="T51" fmla="*/ 2147483647 h 953"/>
              <a:gd name="T52" fmla="*/ 2147483647 w 1087"/>
              <a:gd name="T53" fmla="*/ 2147483647 h 953"/>
              <a:gd name="T54" fmla="*/ 2147483647 w 1087"/>
              <a:gd name="T55" fmla="*/ 2147483647 h 953"/>
              <a:gd name="T56" fmla="*/ 2147483647 w 1087"/>
              <a:gd name="T57" fmla="*/ 2147483647 h 953"/>
              <a:gd name="T58" fmla="*/ 2147483647 w 1087"/>
              <a:gd name="T59" fmla="*/ 2147483647 h 953"/>
              <a:gd name="T60" fmla="*/ 2147483647 w 1087"/>
              <a:gd name="T61" fmla="*/ 2147483647 h 953"/>
              <a:gd name="T62" fmla="*/ 2147483647 w 1087"/>
              <a:gd name="T63" fmla="*/ 2147483647 h 953"/>
              <a:gd name="T64" fmla="*/ 2147483647 w 1087"/>
              <a:gd name="T65" fmla="*/ 2147483647 h 953"/>
              <a:gd name="T66" fmla="*/ 2147483647 w 1087"/>
              <a:gd name="T67" fmla="*/ 2147483647 h 953"/>
              <a:gd name="T68" fmla="*/ 2147483647 w 1087"/>
              <a:gd name="T69" fmla="*/ 2147483647 h 953"/>
              <a:gd name="T70" fmla="*/ 2147483647 w 1087"/>
              <a:gd name="T71" fmla="*/ 2147483647 h 953"/>
              <a:gd name="T72" fmla="*/ 2147483647 w 1087"/>
              <a:gd name="T73" fmla="*/ 2147483647 h 953"/>
              <a:gd name="T74" fmla="*/ 2147483647 w 1087"/>
              <a:gd name="T75" fmla="*/ 2147483647 h 953"/>
              <a:gd name="T76" fmla="*/ 2147483647 w 1087"/>
              <a:gd name="T77" fmla="*/ 0 h 953"/>
              <a:gd name="T78" fmla="*/ 2147483647 w 1087"/>
              <a:gd name="T79" fmla="*/ 2147483647 h 953"/>
              <a:gd name="T80" fmla="*/ 2147483647 w 1087"/>
              <a:gd name="T81" fmla="*/ 2147483647 h 953"/>
              <a:gd name="T82" fmla="*/ 2147483647 w 1087"/>
              <a:gd name="T83" fmla="*/ 2147483647 h 953"/>
              <a:gd name="T84" fmla="*/ 2147483647 w 1087"/>
              <a:gd name="T85" fmla="*/ 2147483647 h 953"/>
              <a:gd name="T86" fmla="*/ 2147483647 w 1087"/>
              <a:gd name="T87" fmla="*/ 2147483647 h 953"/>
              <a:gd name="T88" fmla="*/ 2147483647 w 1087"/>
              <a:gd name="T89" fmla="*/ 2147483647 h 9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87"/>
              <a:gd name="T136" fmla="*/ 0 h 953"/>
              <a:gd name="T137" fmla="*/ 1087 w 1087"/>
              <a:gd name="T138" fmla="*/ 953 h 95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87" h="953">
                <a:moveTo>
                  <a:pt x="27" y="331"/>
                </a:moveTo>
                <a:cubicBezTo>
                  <a:pt x="83" y="321"/>
                  <a:pt x="132" y="307"/>
                  <a:pt x="189" y="300"/>
                </a:cubicBezTo>
                <a:cubicBezTo>
                  <a:pt x="214" y="309"/>
                  <a:pt x="258" y="338"/>
                  <a:pt x="258" y="338"/>
                </a:cubicBezTo>
                <a:cubicBezTo>
                  <a:pt x="260" y="346"/>
                  <a:pt x="259" y="355"/>
                  <a:pt x="265" y="361"/>
                </a:cubicBezTo>
                <a:cubicBezTo>
                  <a:pt x="276" y="373"/>
                  <a:pt x="350" y="384"/>
                  <a:pt x="373" y="392"/>
                </a:cubicBezTo>
                <a:cubicBezTo>
                  <a:pt x="381" y="415"/>
                  <a:pt x="388" y="438"/>
                  <a:pt x="396" y="461"/>
                </a:cubicBezTo>
                <a:cubicBezTo>
                  <a:pt x="335" y="482"/>
                  <a:pt x="353" y="465"/>
                  <a:pt x="335" y="523"/>
                </a:cubicBezTo>
                <a:cubicBezTo>
                  <a:pt x="375" y="584"/>
                  <a:pt x="322" y="510"/>
                  <a:pt x="373" y="561"/>
                </a:cubicBezTo>
                <a:cubicBezTo>
                  <a:pt x="379" y="567"/>
                  <a:pt x="382" y="577"/>
                  <a:pt x="388" y="584"/>
                </a:cubicBezTo>
                <a:cubicBezTo>
                  <a:pt x="393" y="590"/>
                  <a:pt x="399" y="594"/>
                  <a:pt x="404" y="599"/>
                </a:cubicBezTo>
                <a:cubicBezTo>
                  <a:pt x="394" y="647"/>
                  <a:pt x="372" y="684"/>
                  <a:pt x="358" y="730"/>
                </a:cubicBezTo>
                <a:cubicBezTo>
                  <a:pt x="363" y="774"/>
                  <a:pt x="375" y="855"/>
                  <a:pt x="419" y="884"/>
                </a:cubicBezTo>
                <a:cubicBezTo>
                  <a:pt x="434" y="894"/>
                  <a:pt x="452" y="901"/>
                  <a:pt x="465" y="914"/>
                </a:cubicBezTo>
                <a:cubicBezTo>
                  <a:pt x="470" y="919"/>
                  <a:pt x="473" y="927"/>
                  <a:pt x="480" y="930"/>
                </a:cubicBezTo>
                <a:cubicBezTo>
                  <a:pt x="504" y="941"/>
                  <a:pt x="532" y="944"/>
                  <a:pt x="557" y="953"/>
                </a:cubicBezTo>
                <a:cubicBezTo>
                  <a:pt x="656" y="944"/>
                  <a:pt x="651" y="951"/>
                  <a:pt x="719" y="907"/>
                </a:cubicBezTo>
                <a:cubicBezTo>
                  <a:pt x="703" y="862"/>
                  <a:pt x="676" y="852"/>
                  <a:pt x="634" y="838"/>
                </a:cubicBezTo>
                <a:cubicBezTo>
                  <a:pt x="619" y="833"/>
                  <a:pt x="603" y="827"/>
                  <a:pt x="588" y="822"/>
                </a:cubicBezTo>
                <a:cubicBezTo>
                  <a:pt x="580" y="819"/>
                  <a:pt x="565" y="814"/>
                  <a:pt x="565" y="814"/>
                </a:cubicBezTo>
                <a:cubicBezTo>
                  <a:pt x="544" y="753"/>
                  <a:pt x="575" y="828"/>
                  <a:pt x="534" y="776"/>
                </a:cubicBezTo>
                <a:cubicBezTo>
                  <a:pt x="519" y="757"/>
                  <a:pt x="521" y="728"/>
                  <a:pt x="504" y="707"/>
                </a:cubicBezTo>
                <a:cubicBezTo>
                  <a:pt x="490" y="690"/>
                  <a:pt x="471" y="678"/>
                  <a:pt x="457" y="661"/>
                </a:cubicBezTo>
                <a:cubicBezTo>
                  <a:pt x="436" y="635"/>
                  <a:pt x="430" y="600"/>
                  <a:pt x="419" y="569"/>
                </a:cubicBezTo>
                <a:cubicBezTo>
                  <a:pt x="465" y="520"/>
                  <a:pt x="516" y="567"/>
                  <a:pt x="565" y="584"/>
                </a:cubicBezTo>
                <a:cubicBezTo>
                  <a:pt x="627" y="575"/>
                  <a:pt x="647" y="582"/>
                  <a:pt x="703" y="599"/>
                </a:cubicBezTo>
                <a:cubicBezTo>
                  <a:pt x="739" y="635"/>
                  <a:pt x="786" y="644"/>
                  <a:pt x="834" y="661"/>
                </a:cubicBezTo>
                <a:cubicBezTo>
                  <a:pt x="892" y="652"/>
                  <a:pt x="910" y="646"/>
                  <a:pt x="941" y="599"/>
                </a:cubicBezTo>
                <a:cubicBezTo>
                  <a:pt x="935" y="567"/>
                  <a:pt x="929" y="537"/>
                  <a:pt x="918" y="507"/>
                </a:cubicBezTo>
                <a:cubicBezTo>
                  <a:pt x="921" y="487"/>
                  <a:pt x="920" y="466"/>
                  <a:pt x="926" y="446"/>
                </a:cubicBezTo>
                <a:cubicBezTo>
                  <a:pt x="932" y="426"/>
                  <a:pt x="999" y="383"/>
                  <a:pt x="1018" y="377"/>
                </a:cubicBezTo>
                <a:cubicBezTo>
                  <a:pt x="1052" y="340"/>
                  <a:pt x="1061" y="317"/>
                  <a:pt x="1087" y="277"/>
                </a:cubicBezTo>
                <a:cubicBezTo>
                  <a:pt x="1072" y="211"/>
                  <a:pt x="1057" y="232"/>
                  <a:pt x="980" y="238"/>
                </a:cubicBezTo>
                <a:cubicBezTo>
                  <a:pt x="945" y="247"/>
                  <a:pt x="909" y="254"/>
                  <a:pt x="880" y="277"/>
                </a:cubicBezTo>
                <a:cubicBezTo>
                  <a:pt x="852" y="298"/>
                  <a:pt x="845" y="328"/>
                  <a:pt x="811" y="338"/>
                </a:cubicBezTo>
                <a:cubicBezTo>
                  <a:pt x="774" y="375"/>
                  <a:pt x="715" y="378"/>
                  <a:pt x="665" y="384"/>
                </a:cubicBezTo>
                <a:cubicBezTo>
                  <a:pt x="621" y="378"/>
                  <a:pt x="584" y="367"/>
                  <a:pt x="542" y="354"/>
                </a:cubicBezTo>
                <a:cubicBezTo>
                  <a:pt x="509" y="319"/>
                  <a:pt x="483" y="280"/>
                  <a:pt x="442" y="254"/>
                </a:cubicBezTo>
                <a:cubicBezTo>
                  <a:pt x="418" y="185"/>
                  <a:pt x="437" y="143"/>
                  <a:pt x="457" y="77"/>
                </a:cubicBezTo>
                <a:cubicBezTo>
                  <a:pt x="450" y="24"/>
                  <a:pt x="457" y="16"/>
                  <a:pt x="411" y="0"/>
                </a:cubicBezTo>
                <a:cubicBezTo>
                  <a:pt x="372" y="7"/>
                  <a:pt x="351" y="10"/>
                  <a:pt x="319" y="31"/>
                </a:cubicBezTo>
                <a:cubicBezTo>
                  <a:pt x="312" y="55"/>
                  <a:pt x="298" y="134"/>
                  <a:pt x="281" y="139"/>
                </a:cubicBezTo>
                <a:cubicBezTo>
                  <a:pt x="226" y="154"/>
                  <a:pt x="168" y="152"/>
                  <a:pt x="112" y="169"/>
                </a:cubicBezTo>
                <a:cubicBezTo>
                  <a:pt x="103" y="195"/>
                  <a:pt x="93" y="205"/>
                  <a:pt x="73" y="223"/>
                </a:cubicBezTo>
                <a:cubicBezTo>
                  <a:pt x="64" y="253"/>
                  <a:pt x="53" y="260"/>
                  <a:pt x="27" y="277"/>
                </a:cubicBezTo>
                <a:cubicBezTo>
                  <a:pt x="19" y="303"/>
                  <a:pt x="0" y="316"/>
                  <a:pt x="27" y="331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5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/>
              <a:t>Ekotoxikologické biotesty se sedimenty – přehled EPA</a:t>
            </a: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7892" name="Text Box 15"/>
          <p:cNvSpPr txBox="1">
            <a:spLocks noChangeArrowheads="1"/>
          </p:cNvSpPr>
          <p:nvPr/>
        </p:nvSpPr>
        <p:spPr bwMode="auto">
          <a:xfrm>
            <a:off x="609600" y="6172200"/>
            <a:ext cx="1566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www.epa.gov</a:t>
            </a:r>
          </a:p>
        </p:txBody>
      </p:sp>
    </p:spTree>
    <p:extLst>
      <p:ext uri="{BB962C8B-B14F-4D97-AF65-F5344CB8AC3E}">
        <p14:creationId xmlns:p14="http://schemas.microsoft.com/office/powerpoint/2010/main" val="9985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mag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57338"/>
            <a:ext cx="8229600" cy="4538662"/>
          </a:xfrm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cs-CZ" sz="2400" dirty="0" err="1">
                <a:solidFill>
                  <a:schemeClr val="tx1"/>
                </a:solidFill>
              </a:rPr>
              <a:t>Ekotoxikologické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biotesty</a:t>
            </a:r>
            <a:r>
              <a:rPr lang="cs-CZ" sz="2400" dirty="0">
                <a:solidFill>
                  <a:schemeClr val="tx1"/>
                </a:solidFill>
              </a:rPr>
              <a:t> se sedimenty – přehled EPA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609600" y="6172200"/>
            <a:ext cx="1566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www.epa.gov</a:t>
            </a:r>
          </a:p>
        </p:txBody>
      </p:sp>
    </p:spTree>
    <p:extLst>
      <p:ext uri="{BB962C8B-B14F-4D97-AF65-F5344CB8AC3E}">
        <p14:creationId xmlns:p14="http://schemas.microsoft.com/office/powerpoint/2010/main" val="7955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Chironomus</a:t>
            </a:r>
            <a:r>
              <a:rPr lang="cs-CZ" dirty="0" smtClean="0"/>
              <a:t> test (OECD 218)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250825" y="765175"/>
            <a:ext cx="8569325" cy="5367338"/>
          </a:xfrm>
        </p:spPr>
        <p:txBody>
          <a:bodyPr/>
          <a:lstStyle/>
          <a:p>
            <a:r>
              <a:rPr lang="cs-CZ" altLang="cs-CZ" smtClean="0"/>
              <a:t>Modelový organismus: Pakomár Chironomus sp. (samec k rozeznání dle ochmýřených tykadel)</a:t>
            </a:r>
          </a:p>
          <a:p>
            <a:endParaRPr lang="cs-CZ" altLang="cs-CZ" smtClean="0"/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5F36067-389C-4CB9-8134-9A2F2D873C73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73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773238"/>
            <a:ext cx="324008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97050"/>
            <a:ext cx="277018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Obdélník 7"/>
          <p:cNvSpPr>
            <a:spLocks noChangeArrowheads="1"/>
          </p:cNvSpPr>
          <p:nvPr/>
        </p:nvSpPr>
        <p:spPr bwMode="auto">
          <a:xfrm>
            <a:off x="2987675" y="515778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Chironomus yoshimatsui</a:t>
            </a:r>
          </a:p>
        </p:txBody>
      </p:sp>
      <p:sp>
        <p:nvSpPr>
          <p:cNvPr id="41992" name="Obdélník 8"/>
          <p:cNvSpPr>
            <a:spLocks noChangeArrowheads="1"/>
          </p:cNvSpPr>
          <p:nvPr/>
        </p:nvSpPr>
        <p:spPr bwMode="auto">
          <a:xfrm>
            <a:off x="0" y="3573463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Chironomus tentans</a:t>
            </a:r>
          </a:p>
        </p:txBody>
      </p:sp>
      <p:sp>
        <p:nvSpPr>
          <p:cNvPr id="41993" name="Obdélník 9"/>
          <p:cNvSpPr>
            <a:spLocks noChangeArrowheads="1"/>
          </p:cNvSpPr>
          <p:nvPr/>
        </p:nvSpPr>
        <p:spPr bwMode="auto">
          <a:xfrm>
            <a:off x="250825" y="1700213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Chironomus riparius</a:t>
            </a:r>
          </a:p>
        </p:txBody>
      </p:sp>
      <p:pic>
        <p:nvPicPr>
          <p:cNvPr id="4199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581525"/>
            <a:ext cx="1077913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438650"/>
            <a:ext cx="20304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8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Chironomus</a:t>
            </a:r>
            <a:r>
              <a:rPr lang="cs-CZ" dirty="0" smtClean="0"/>
              <a:t> akutní test</a:t>
            </a:r>
            <a:endParaRPr lang="cs-CZ" dirty="0"/>
          </a:p>
        </p:txBody>
      </p:sp>
      <p:sp>
        <p:nvSpPr>
          <p:cNvPr id="430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Nasazovány larvy ve stadiu 2-3 instaru (cca 10 d staré)</a:t>
            </a:r>
          </a:p>
          <a:p>
            <a:r>
              <a:rPr lang="cs-CZ" altLang="cs-CZ" smtClean="0"/>
              <a:t>10 jedinců/kádinku</a:t>
            </a:r>
          </a:p>
          <a:p>
            <a:r>
              <a:rPr lang="cs-CZ" altLang="cs-CZ" smtClean="0"/>
              <a:t>100 ml sedimentu/175 ml vody</a:t>
            </a:r>
          </a:p>
          <a:p>
            <a:r>
              <a:rPr lang="cs-CZ" altLang="cs-CZ" smtClean="0"/>
              <a:t>Teplota  20 ± 2°C</a:t>
            </a:r>
          </a:p>
          <a:p>
            <a:r>
              <a:rPr lang="cs-CZ" altLang="cs-CZ" smtClean="0"/>
              <a:t>Pravidelné krmení, vzduchování </a:t>
            </a:r>
          </a:p>
          <a:p>
            <a:r>
              <a:rPr lang="cs-CZ" altLang="cs-CZ" smtClean="0"/>
              <a:t>Fotoperioda 16 h světla / 8 h tmy</a:t>
            </a:r>
          </a:p>
          <a:p>
            <a:r>
              <a:rPr lang="cs-CZ" altLang="cs-CZ" smtClean="0"/>
              <a:t>Sledováno pH, kyslík, vodivost </a:t>
            </a:r>
          </a:p>
          <a:p>
            <a:r>
              <a:rPr lang="cs-CZ" altLang="cs-CZ" smtClean="0"/>
              <a:t>Po 10 dnech hodnoceno přežívání a růst</a:t>
            </a:r>
          </a:p>
          <a:p>
            <a:endParaRPr lang="cs-CZ" altLang="cs-CZ" smtClean="0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02C05BF-8E92-4205-B7F8-B5ACC23BA8C5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74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43013" name="Picture 3" descr="IMG_00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530725"/>
            <a:ext cx="310356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 descr="IMG_00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08500"/>
            <a:ext cx="16732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49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1" descr="mag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 i="1" dirty="0"/>
              <a:t>       </a:t>
            </a:r>
            <a:r>
              <a:rPr lang="cs-CZ" sz="2400" i="1" dirty="0" err="1"/>
              <a:t>Tubifex</a:t>
            </a:r>
            <a:r>
              <a:rPr lang="cs-CZ" sz="2400" i="1" dirty="0"/>
              <a:t> </a:t>
            </a:r>
            <a:r>
              <a:rPr lang="cs-CZ" sz="2400" i="1" dirty="0" err="1"/>
              <a:t>tubifex</a:t>
            </a:r>
            <a:r>
              <a:rPr lang="cs-CZ" sz="2400" i="1" dirty="0"/>
              <a:t> - </a:t>
            </a:r>
            <a:r>
              <a:rPr lang="cs-CZ" sz="2400" dirty="0"/>
              <a:t>Nitěnka obecná</a:t>
            </a:r>
            <a:r>
              <a:rPr lang="cs-CZ" sz="3400" dirty="0"/>
              <a:t> 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989138"/>
            <a:ext cx="5256212" cy="1657350"/>
          </a:xfrm>
        </p:spPr>
        <p:txBody>
          <a:bodyPr/>
          <a:lstStyle/>
          <a:p>
            <a:r>
              <a:rPr lang="cs-CZ" altLang="cs-CZ" sz="2000" smtClean="0"/>
              <a:t>Součást makrozoobentosu</a:t>
            </a:r>
          </a:p>
          <a:p>
            <a:r>
              <a:rPr lang="cs-CZ" altLang="cs-CZ" sz="2000" smtClean="0"/>
              <a:t>Relevantní organismus pro sediment</a:t>
            </a:r>
          </a:p>
          <a:p>
            <a:r>
              <a:rPr lang="cs-CZ" altLang="cs-CZ" sz="2000" smtClean="0"/>
              <a:t>Inhibice pohybu a letální koncentrace</a:t>
            </a:r>
          </a:p>
          <a:p>
            <a:pPr lvl="2">
              <a:buFontTx/>
              <a:buNone/>
            </a:pPr>
            <a:endParaRPr lang="cs-CZ" altLang="cs-CZ" sz="2000" smtClean="0"/>
          </a:p>
          <a:p>
            <a:pPr>
              <a:buFontTx/>
              <a:buNone/>
            </a:pPr>
            <a:endParaRPr lang="cs-CZ" altLang="cs-CZ" sz="2000" smtClean="0">
              <a:solidFill>
                <a:schemeClr val="bg1"/>
              </a:solidFill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900" y="765175"/>
            <a:ext cx="1943100" cy="1317625"/>
          </a:xfrm>
          <a:noFill/>
        </p:spPr>
      </p:pic>
      <p:pic>
        <p:nvPicPr>
          <p:cNvPr id="48134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1213" y="2133600"/>
            <a:ext cx="1982787" cy="1617663"/>
          </a:xfrm>
          <a:noFill/>
        </p:spPr>
      </p:pic>
      <p:sp>
        <p:nvSpPr>
          <p:cNvPr id="48135" name="Text Box 6"/>
          <p:cNvSpPr txBox="1">
            <a:spLocks noChangeArrowheads="1"/>
          </p:cNvSpPr>
          <p:nvPr/>
        </p:nvSpPr>
        <p:spPr bwMode="auto">
          <a:xfrm>
            <a:off x="250825" y="908050"/>
            <a:ext cx="43434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kmen: KROUŽKOVCI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           třída: opaskovci</a:t>
            </a:r>
          </a:p>
          <a:p>
            <a:pPr lvl="1" eaLnBrk="1" hangingPunct="1"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     podtřída: máloštětinatci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6" name="Rectangle 9"/>
          <p:cNvSpPr>
            <a:spLocks noChangeArrowheads="1"/>
          </p:cNvSpPr>
          <p:nvPr/>
        </p:nvSpPr>
        <p:spPr bwMode="auto">
          <a:xfrm>
            <a:off x="0" y="4005263"/>
            <a:ext cx="79184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lvl="3"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cs-CZ" altLang="cs-CZ" sz="1200" i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Char char="•"/>
            </a:pPr>
            <a:endParaRPr lang="cs-CZ" altLang="cs-CZ" sz="1800" i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Char char="•"/>
            </a:pPr>
            <a:endParaRPr lang="cs-CZ" altLang="cs-CZ" sz="1800" i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cs-CZ" altLang="cs-CZ" sz="1800" i="1">
              <a:solidFill>
                <a:schemeClr val="tx1"/>
              </a:solidFill>
            </a:endParaRPr>
          </a:p>
        </p:txBody>
      </p:sp>
      <p:sp>
        <p:nvSpPr>
          <p:cNvPr id="48137" name="Rectangle 10"/>
          <p:cNvSpPr>
            <a:spLocks noChangeArrowheads="1"/>
          </p:cNvSpPr>
          <p:nvPr/>
        </p:nvSpPr>
        <p:spPr bwMode="auto">
          <a:xfrm>
            <a:off x="250825" y="3068638"/>
            <a:ext cx="889317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lvl="3"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cs-CZ" altLang="cs-CZ" sz="1200" i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cs-CZ" altLang="cs-CZ" sz="1900" u="sng">
                <a:solidFill>
                  <a:schemeClr val="tx1"/>
                </a:solidFill>
              </a:rPr>
              <a:t>Akutní test            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900" b="0" u="sng">
                <a:solidFill>
                  <a:schemeClr val="tx1"/>
                </a:solidFill>
              </a:rPr>
              <a:t>Účel:</a:t>
            </a:r>
            <a:r>
              <a:rPr lang="cs-CZ" altLang="cs-CZ" sz="1900" b="0">
                <a:solidFill>
                  <a:schemeClr val="tx1"/>
                </a:solidFill>
              </a:rPr>
              <a:t>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900" b="0">
                <a:solidFill>
                  <a:schemeClr val="tx1"/>
                </a:solidFill>
              </a:rPr>
              <a:t>Test je určen k hodnocení akutní toxicity látek na nitěnky. Nitěnky patří mezi nejčastěji a nejdéle používané testovací organismy.	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900" b="0" u="sng">
                <a:solidFill>
                  <a:schemeClr val="tx1"/>
                </a:solidFill>
              </a:rPr>
              <a:t>Princip:</a:t>
            </a:r>
            <a:r>
              <a:rPr lang="cs-CZ" altLang="cs-CZ" sz="1900" b="0">
                <a:solidFill>
                  <a:schemeClr val="tx1"/>
                </a:solidFill>
              </a:rPr>
              <a:t>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900" b="0">
                <a:solidFill>
                  <a:schemeClr val="tx1"/>
                </a:solidFill>
              </a:rPr>
              <a:t>Test spočívá ve sledování chování a přežívání nitěnek  v odstupňovaných koncentracích látky ve srovnání s kontrolou v ředící vodě. Expozice je  48 h. Možno i prolongovaný 10-14 denní test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900" b="0">
                <a:solidFill>
                  <a:schemeClr val="tx1"/>
                </a:solidFill>
              </a:rPr>
              <a:t>Hodnocené parametry: přežívání, aktivita, bioakumulace</a:t>
            </a:r>
          </a:p>
          <a:p>
            <a:pPr eaLnBrk="1" hangingPunct="1">
              <a:lnSpc>
                <a:spcPct val="80000"/>
              </a:lnSpc>
              <a:buClrTx/>
              <a:buSzTx/>
              <a:buFontTx/>
              <a:buChar char="•"/>
            </a:pPr>
            <a:endParaRPr lang="cs-CZ" altLang="cs-CZ" sz="200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Char char="•"/>
            </a:pPr>
            <a:endParaRPr lang="cs-CZ" altLang="cs-CZ" sz="1800" i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Char char="•"/>
            </a:pPr>
            <a:endParaRPr lang="cs-CZ" altLang="cs-CZ" sz="1800" i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cs-CZ" altLang="cs-CZ" sz="1800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9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14" descr="2"/>
          <p:cNvSpPr>
            <a:spLocks noChangeArrowheads="1"/>
          </p:cNvSpPr>
          <p:nvPr/>
        </p:nvSpPr>
        <p:spPr bwMode="auto">
          <a:xfrm>
            <a:off x="434975" y="981075"/>
            <a:ext cx="16160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trvání</a:t>
            </a:r>
          </a:p>
        </p:txBody>
      </p:sp>
      <p:sp>
        <p:nvSpPr>
          <p:cNvPr id="49156" name="Rectangle 13" descr="3"/>
          <p:cNvSpPr>
            <a:spLocks noChangeArrowheads="1"/>
          </p:cNvSpPr>
          <p:nvPr/>
        </p:nvSpPr>
        <p:spPr bwMode="auto">
          <a:xfrm>
            <a:off x="2051050" y="981075"/>
            <a:ext cx="66135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4 týdny (popř. 8 týdnů)</a:t>
            </a:r>
          </a:p>
        </p:txBody>
      </p:sp>
      <p:sp>
        <p:nvSpPr>
          <p:cNvPr id="49157" name="Rectangle 12" descr="4"/>
          <p:cNvSpPr>
            <a:spLocks noChangeArrowheads="1"/>
          </p:cNvSpPr>
          <p:nvPr/>
        </p:nvSpPr>
        <p:spPr bwMode="auto">
          <a:xfrm>
            <a:off x="434975" y="1436688"/>
            <a:ext cx="161607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nádoba</a:t>
            </a:r>
          </a:p>
        </p:txBody>
      </p:sp>
      <p:sp>
        <p:nvSpPr>
          <p:cNvPr id="49158" name="Rectangle 11" descr="5"/>
          <p:cNvSpPr>
            <a:spLocks noChangeArrowheads="1"/>
          </p:cNvSpPr>
          <p:nvPr/>
        </p:nvSpPr>
        <p:spPr bwMode="auto">
          <a:xfrm>
            <a:off x="2051050" y="1436688"/>
            <a:ext cx="66135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objem 1 l</a:t>
            </a:r>
          </a:p>
        </p:txBody>
      </p:sp>
      <p:sp>
        <p:nvSpPr>
          <p:cNvPr id="49159" name="Rectangle 10" descr="6"/>
          <p:cNvSpPr>
            <a:spLocks noChangeArrowheads="1"/>
          </p:cNvSpPr>
          <p:nvPr/>
        </p:nvSpPr>
        <p:spPr bwMode="auto">
          <a:xfrm>
            <a:off x="434975" y="1892300"/>
            <a:ext cx="16160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médium</a:t>
            </a:r>
          </a:p>
        </p:txBody>
      </p:sp>
      <p:sp>
        <p:nvSpPr>
          <p:cNvPr id="49160" name="Rectangle 9" descr="7"/>
          <p:cNvSpPr>
            <a:spLocks noChangeArrowheads="1"/>
          </p:cNvSpPr>
          <p:nvPr/>
        </p:nvSpPr>
        <p:spPr bwMode="auto">
          <a:xfrm>
            <a:off x="2051050" y="1892300"/>
            <a:ext cx="66135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800 ml vody</a:t>
            </a:r>
          </a:p>
        </p:txBody>
      </p:sp>
      <p:sp>
        <p:nvSpPr>
          <p:cNvPr id="49161" name="Rectangle 8" descr="8"/>
          <p:cNvSpPr>
            <a:spLocks noChangeArrowheads="1"/>
          </p:cNvSpPr>
          <p:nvPr/>
        </p:nvSpPr>
        <p:spPr bwMode="auto">
          <a:xfrm>
            <a:off x="434975" y="2347913"/>
            <a:ext cx="1616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expozice</a:t>
            </a:r>
          </a:p>
        </p:txBody>
      </p:sp>
      <p:sp>
        <p:nvSpPr>
          <p:cNvPr id="49162" name="Rectangle 7" descr="9"/>
          <p:cNvSpPr>
            <a:spLocks noChangeArrowheads="1"/>
          </p:cNvSpPr>
          <p:nvPr/>
        </p:nvSpPr>
        <p:spPr bwMode="auto">
          <a:xfrm>
            <a:off x="2051050" y="2347913"/>
            <a:ext cx="6613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statická, 50 g sedimentu</a:t>
            </a:r>
          </a:p>
        </p:txBody>
      </p:sp>
      <p:sp>
        <p:nvSpPr>
          <p:cNvPr id="49163" name="Rectangle 6" descr="10"/>
          <p:cNvSpPr>
            <a:spLocks noChangeArrowheads="1"/>
          </p:cNvSpPr>
          <p:nvPr/>
        </p:nvSpPr>
        <p:spPr bwMode="auto">
          <a:xfrm>
            <a:off x="434975" y="2809875"/>
            <a:ext cx="16160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odběry</a:t>
            </a:r>
          </a:p>
        </p:txBody>
      </p:sp>
      <p:sp>
        <p:nvSpPr>
          <p:cNvPr id="49164" name="Rectangle 5" descr="11"/>
          <p:cNvSpPr>
            <a:spLocks noChangeArrowheads="1"/>
          </p:cNvSpPr>
          <p:nvPr/>
        </p:nvSpPr>
        <p:spPr bwMode="auto">
          <a:xfrm>
            <a:off x="2051050" y="2809875"/>
            <a:ext cx="66135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20 jedinců po 4 (8) týdnech</a:t>
            </a:r>
          </a:p>
        </p:txBody>
      </p:sp>
      <p:sp>
        <p:nvSpPr>
          <p:cNvPr id="49165" name="Rectangle 4" descr="12"/>
          <p:cNvSpPr>
            <a:spLocks noChangeArrowheads="1"/>
          </p:cNvSpPr>
          <p:nvPr/>
        </p:nvSpPr>
        <p:spPr bwMode="auto">
          <a:xfrm>
            <a:off x="434975" y="3265488"/>
            <a:ext cx="161607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parametry</a:t>
            </a:r>
          </a:p>
        </p:txBody>
      </p:sp>
      <p:sp>
        <p:nvSpPr>
          <p:cNvPr id="49166" name="Rectangle 3" descr="13"/>
          <p:cNvSpPr>
            <a:spLocks noChangeArrowheads="1"/>
          </p:cNvSpPr>
          <p:nvPr/>
        </p:nvSpPr>
        <p:spPr bwMode="auto">
          <a:xfrm>
            <a:off x="2051050" y="3265488"/>
            <a:ext cx="661352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mortalita; změny v morfologii pohl. orgánů; počet embryí, poměr embryí bez ulity a s ulitou</a:t>
            </a:r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>
            <a:off x="434975" y="981075"/>
            <a:ext cx="822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>
            <a:off x="434975" y="1436688"/>
            <a:ext cx="82296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>
            <a:off x="434975" y="1892300"/>
            <a:ext cx="82296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0" name="Line 18"/>
          <p:cNvSpPr>
            <a:spLocks noChangeShapeType="1"/>
          </p:cNvSpPr>
          <p:nvPr/>
        </p:nvSpPr>
        <p:spPr bwMode="auto">
          <a:xfrm>
            <a:off x="434975" y="2347913"/>
            <a:ext cx="82296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1" name="Line 19"/>
          <p:cNvSpPr>
            <a:spLocks noChangeShapeType="1"/>
          </p:cNvSpPr>
          <p:nvPr/>
        </p:nvSpPr>
        <p:spPr bwMode="auto">
          <a:xfrm>
            <a:off x="434975" y="2809875"/>
            <a:ext cx="82296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2" name="Line 20"/>
          <p:cNvSpPr>
            <a:spLocks noChangeShapeType="1"/>
          </p:cNvSpPr>
          <p:nvPr/>
        </p:nvSpPr>
        <p:spPr bwMode="auto">
          <a:xfrm>
            <a:off x="434975" y="3265488"/>
            <a:ext cx="82296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3" name="Line 21"/>
          <p:cNvSpPr>
            <a:spLocks noChangeShapeType="1"/>
          </p:cNvSpPr>
          <p:nvPr/>
        </p:nvSpPr>
        <p:spPr bwMode="auto">
          <a:xfrm>
            <a:off x="434975" y="4086225"/>
            <a:ext cx="822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4" name="Line 22"/>
          <p:cNvSpPr>
            <a:spLocks noChangeShapeType="1"/>
          </p:cNvSpPr>
          <p:nvPr/>
        </p:nvSpPr>
        <p:spPr bwMode="auto">
          <a:xfrm>
            <a:off x="434975" y="981075"/>
            <a:ext cx="0" cy="31051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5" name="Line 23"/>
          <p:cNvSpPr>
            <a:spLocks noChangeShapeType="1"/>
          </p:cNvSpPr>
          <p:nvPr/>
        </p:nvSpPr>
        <p:spPr bwMode="auto">
          <a:xfrm>
            <a:off x="2051050" y="981075"/>
            <a:ext cx="0" cy="31051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6" name="Line 24"/>
          <p:cNvSpPr>
            <a:spLocks noChangeShapeType="1"/>
          </p:cNvSpPr>
          <p:nvPr/>
        </p:nvSpPr>
        <p:spPr bwMode="auto">
          <a:xfrm>
            <a:off x="8664575" y="981075"/>
            <a:ext cx="0" cy="31051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7" name="Text Box 26"/>
          <p:cNvSpPr txBox="1">
            <a:spLocks noChangeArrowheads="1"/>
          </p:cNvSpPr>
          <p:nvPr/>
        </p:nvSpPr>
        <p:spPr bwMode="auto">
          <a:xfrm>
            <a:off x="3267075" y="4130675"/>
            <a:ext cx="57499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1"/>
                </a:solidFill>
              </a:rPr>
              <a:t>+ </a:t>
            </a:r>
            <a:r>
              <a:rPr lang="cs-CZ" altLang="cs-CZ" sz="2000">
                <a:solidFill>
                  <a:schemeClr val="tx1"/>
                </a:solidFill>
              </a:rPr>
              <a:t>nízké nároky na kultivace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1"/>
                </a:solidFill>
              </a:rPr>
              <a:t>- </a:t>
            </a:r>
            <a:r>
              <a:rPr lang="cs-CZ" altLang="cs-CZ" sz="2000">
                <a:solidFill>
                  <a:schemeClr val="tx1"/>
                </a:solidFill>
              </a:rPr>
              <a:t>nedostatečná velikost pro biochemické analýzy</a:t>
            </a:r>
          </a:p>
        </p:txBody>
      </p:sp>
      <p:pic>
        <p:nvPicPr>
          <p:cNvPr id="49178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165600"/>
            <a:ext cx="2430463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Nadpis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i="1" dirty="0" err="1" smtClean="0"/>
              <a:t>Potamopyrgus</a:t>
            </a:r>
            <a:r>
              <a:rPr lang="cs-CZ" i="1" dirty="0" smtClean="0"/>
              <a:t>  </a:t>
            </a:r>
            <a:r>
              <a:rPr lang="cs-CZ" dirty="0" smtClean="0"/>
              <a:t>sediment test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49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304800" y="762000"/>
            <a:ext cx="8610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3500" b="1">
                <a:solidFill>
                  <a:srgbClr val="FF3300"/>
                </a:solidFill>
              </a:rPr>
              <a:t>EKOTOXIKOLOGICKÉ BIOTESTY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>
                <a:solidFill>
                  <a:srgbClr val="FF3300"/>
                </a:solidFill>
              </a:rPr>
              <a:t> PŘÍKLADY – 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endParaRPr lang="cs-CZ" altLang="cs-CZ" sz="3500" b="1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>
                <a:solidFill>
                  <a:srgbClr val="FF3300"/>
                </a:solidFill>
              </a:rPr>
              <a:t> KONZUMENTI – OBRATLOVCI – </a:t>
            </a:r>
          </a:p>
        </p:txBody>
      </p:sp>
      <p:pic>
        <p:nvPicPr>
          <p:cNvPr id="108547" name="Picture 3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6482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76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Konzumenti , dravci - obratlovci</a:t>
            </a:r>
            <a:endParaRPr lang="cs-CZ" dirty="0"/>
          </a:p>
        </p:txBody>
      </p:sp>
      <p:sp>
        <p:nvSpPr>
          <p:cNvPr id="165891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dirty="0" smtClean="0"/>
              <a:t>Rybí biotesty</a:t>
            </a:r>
          </a:p>
          <a:p>
            <a:r>
              <a:rPr lang="cs-CZ" altLang="cs-CZ" dirty="0" smtClean="0"/>
              <a:t>standardní uspořádání:</a:t>
            </a:r>
          </a:p>
          <a:p>
            <a:pPr lvl="1"/>
            <a:r>
              <a:rPr lang="cs-CZ" altLang="cs-CZ" dirty="0" smtClean="0"/>
              <a:t>akvária</a:t>
            </a:r>
          </a:p>
          <a:p>
            <a:pPr lvl="1"/>
            <a:r>
              <a:rPr lang="cs-CZ" altLang="cs-CZ" dirty="0" smtClean="0"/>
              <a:t> akutní testy 96 h, prolongované a </a:t>
            </a:r>
            <a:r>
              <a:rPr lang="cs-CZ" altLang="cs-CZ" dirty="0" err="1" smtClean="0"/>
              <a:t>embryolarvální</a:t>
            </a:r>
            <a:r>
              <a:rPr lang="cs-CZ" altLang="cs-CZ" dirty="0" smtClean="0"/>
              <a:t> testy dny až měsíce</a:t>
            </a:r>
          </a:p>
          <a:p>
            <a:pPr lvl="1"/>
            <a:r>
              <a:rPr lang="cs-CZ" altLang="cs-CZ" dirty="0" smtClean="0"/>
              <a:t>hodnocení letality, růstu, rozmnožování</a:t>
            </a:r>
          </a:p>
          <a:p>
            <a:pPr lvl="1"/>
            <a:r>
              <a:rPr lang="cs-CZ" altLang="cs-CZ" dirty="0" smtClean="0"/>
              <a:t>testy  </a:t>
            </a:r>
            <a:r>
              <a:rPr lang="cs-CZ" altLang="cs-CZ" dirty="0" err="1" smtClean="0"/>
              <a:t>karcinogenity</a:t>
            </a:r>
            <a:r>
              <a:rPr lang="cs-CZ" altLang="cs-CZ" dirty="0" smtClean="0"/>
              <a:t> (nádory)</a:t>
            </a:r>
          </a:p>
          <a:p>
            <a:pPr lvl="1"/>
            <a:r>
              <a:rPr lang="cs-CZ" altLang="cs-CZ" dirty="0" smtClean="0"/>
              <a:t>testy </a:t>
            </a:r>
            <a:r>
              <a:rPr lang="cs-CZ" altLang="cs-CZ" dirty="0" err="1" smtClean="0"/>
              <a:t>xenoestrogenity</a:t>
            </a:r>
            <a:r>
              <a:rPr lang="cs-CZ" altLang="cs-CZ" dirty="0" smtClean="0"/>
              <a:t> (vývoj </a:t>
            </a:r>
            <a:r>
              <a:rPr lang="cs-CZ" altLang="cs-CZ" dirty="0" err="1" smtClean="0"/>
              <a:t>oboupohlavníků</a:t>
            </a:r>
            <a:r>
              <a:rPr lang="cs-CZ" altLang="cs-CZ" dirty="0" smtClean="0"/>
              <a:t>)</a:t>
            </a:r>
          </a:p>
          <a:p>
            <a:pPr lvl="1"/>
            <a:r>
              <a:rPr lang="cs-CZ" altLang="cs-CZ" dirty="0" smtClean="0"/>
              <a:t>různá uspořádání (statické, průtočné ...)</a:t>
            </a:r>
          </a:p>
          <a:p>
            <a:r>
              <a:rPr lang="cs-CZ" altLang="cs-CZ" dirty="0" smtClean="0"/>
              <a:t>Rybí druhy</a:t>
            </a:r>
          </a:p>
          <a:p>
            <a:pPr lvl="1"/>
            <a:r>
              <a:rPr lang="cs-CZ" altLang="cs-CZ" dirty="0" smtClean="0"/>
              <a:t>Pstruh duhový, Živorodka duhová (paví očko), Karas, Kapr, Střevle (</a:t>
            </a:r>
            <a:r>
              <a:rPr lang="cs-CZ" altLang="cs-CZ" dirty="0" err="1" smtClean="0"/>
              <a:t>Pimephales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promelas</a:t>
            </a:r>
            <a:r>
              <a:rPr lang="cs-CZ" altLang="cs-CZ" dirty="0" smtClean="0"/>
              <a:t>)</a:t>
            </a:r>
          </a:p>
          <a:p>
            <a:r>
              <a:rPr lang="cs-CZ" altLang="cs-CZ" dirty="0" smtClean="0"/>
              <a:t>Specifické testy (endokrinní </a:t>
            </a:r>
            <a:r>
              <a:rPr lang="cs-CZ" altLang="cs-CZ" dirty="0" err="1" smtClean="0"/>
              <a:t>disrupce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karcinogenita</a:t>
            </a:r>
            <a:r>
              <a:rPr lang="cs-CZ" altLang="cs-CZ" dirty="0" smtClean="0"/>
              <a:t>)</a:t>
            </a:r>
          </a:p>
          <a:p>
            <a:pPr lvl="1"/>
            <a:r>
              <a:rPr lang="cs-CZ" altLang="cs-CZ" dirty="0" err="1" smtClean="0"/>
              <a:t>Halamčík</a:t>
            </a:r>
            <a:r>
              <a:rPr lang="cs-CZ" altLang="cs-CZ" dirty="0" smtClean="0"/>
              <a:t> rýžovištní – </a:t>
            </a:r>
            <a:r>
              <a:rPr lang="cs-CZ" altLang="cs-CZ" dirty="0" err="1" smtClean="0"/>
              <a:t>Japanese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medaka</a:t>
            </a:r>
            <a:endParaRPr lang="cs-CZ" altLang="cs-CZ" dirty="0" smtClean="0"/>
          </a:p>
          <a:p>
            <a:endParaRPr lang="cs-CZ" altLang="cs-CZ" dirty="0" smtClean="0"/>
          </a:p>
        </p:txBody>
      </p:sp>
      <p:sp>
        <p:nvSpPr>
          <p:cNvPr id="5222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35D608E-7DB8-4C45-A5F6-6AD169D20F9B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78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Používané druhy</a:t>
            </a:r>
          </a:p>
        </p:txBody>
      </p:sp>
      <p:pic>
        <p:nvPicPr>
          <p:cNvPr id="55299" name="Picture 20" descr="Oncorhynchus--mykiss-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3163" y="5465763"/>
            <a:ext cx="2890837" cy="1392237"/>
          </a:xfrm>
          <a:noFill/>
        </p:spPr>
      </p:pic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250825" y="1125538"/>
            <a:ext cx="432117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i="1">
                <a:solidFill>
                  <a:schemeClr val="tx1"/>
                </a:solidFill>
                <a:cs typeface="Times New Roman" pitchFamily="18" charset="0"/>
              </a:rPr>
              <a:t>Brachydanio rerio, </a:t>
            </a:r>
            <a:r>
              <a:rPr lang="cs-CZ" altLang="cs-CZ" sz="1800" i="1">
                <a:solidFill>
                  <a:schemeClr val="tx1"/>
                </a:solidFill>
              </a:rPr>
              <a:t>Danio rerio</a:t>
            </a: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 (danio pruhovaný, zebřička pruhovaná)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i="1">
                <a:solidFill>
                  <a:schemeClr val="tx1"/>
                </a:solidFill>
                <a:cs typeface="Times New Roman" pitchFamily="18" charset="0"/>
              </a:rPr>
              <a:t>Poecilia reticulata</a:t>
            </a: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 (živorodka duhová, </a:t>
            </a:r>
            <a:r>
              <a:rPr lang="en-GB" altLang="cs-CZ" sz="2000">
                <a:solidFill>
                  <a:schemeClr val="tx1"/>
                </a:solidFill>
                <a:cs typeface="Times New Roman" pitchFamily="18" charset="0"/>
              </a:rPr>
              <a:t>paví očko</a:t>
            </a: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cs-CZ" sz="200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55301" name="Picture 5" descr="Zebra Dan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76475"/>
            <a:ext cx="20859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643438" y="1125538"/>
            <a:ext cx="450056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i="1">
                <a:solidFill>
                  <a:schemeClr val="tx1"/>
                </a:solidFill>
                <a:cs typeface="Times New Roman" pitchFamily="18" charset="0"/>
              </a:rPr>
              <a:t>Pimephales promelas</a:t>
            </a: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 (střevle potoční)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i="1">
                <a:solidFill>
                  <a:schemeClr val="tx1"/>
                </a:solidFill>
                <a:cs typeface="Times New Roman" pitchFamily="18" charset="0"/>
              </a:rPr>
              <a:t>  Cyprinus carpio</a:t>
            </a: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 (kapr obecný) 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i="1">
                <a:solidFill>
                  <a:schemeClr val="tx1"/>
                </a:solidFill>
                <a:cs typeface="Times New Roman" pitchFamily="18" charset="0"/>
              </a:rPr>
              <a:t>Oncorhynchus mykiss</a:t>
            </a: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 (pstruh duhový)</a:t>
            </a:r>
            <a:endParaRPr lang="en-US" altLang="cs-CZ" sz="200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55303" name="Picture 8" descr="Poecilia-reticulata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97425"/>
            <a:ext cx="20891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3" descr="Pimephales_promelas_1.jpg (14kb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628775"/>
            <a:ext cx="1871662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8" descr="Karpiowate - Carp (Cyprinus carpio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644900"/>
            <a:ext cx="20891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99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Standardizovanost</a:t>
            </a:r>
            <a:r>
              <a:rPr lang="cs-CZ" dirty="0" smtClean="0"/>
              <a:t>, legislativa 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Zákonem předepsané testy</a:t>
            </a:r>
          </a:p>
          <a:p>
            <a:pPr lvl="1"/>
            <a:r>
              <a:rPr lang="cs-CZ" altLang="cs-CZ" smtClean="0"/>
              <a:t>Velmi málo, zejména pro nové chemické látky, pesticidy, odpady</a:t>
            </a:r>
          </a:p>
          <a:p>
            <a:pPr lvl="1"/>
            <a:r>
              <a:rPr lang="cs-CZ" altLang="cs-CZ" smtClean="0"/>
              <a:t>Velký boom využití biotestů v posledních letech – ekologická kriteria kvality prostředí</a:t>
            </a:r>
          </a:p>
          <a:p>
            <a:r>
              <a:rPr lang="cs-CZ" altLang="cs-CZ" smtClean="0"/>
              <a:t>Normované, standardizované</a:t>
            </a:r>
          </a:p>
          <a:p>
            <a:pPr lvl="1"/>
            <a:r>
              <a:rPr lang="cs-CZ" altLang="cs-CZ" smtClean="0"/>
              <a:t>Mnoho testů</a:t>
            </a:r>
          </a:p>
          <a:p>
            <a:pPr lvl="1"/>
            <a:r>
              <a:rPr lang="cs-CZ" altLang="cs-CZ" smtClean="0"/>
              <a:t>Normovanost ≠ povinnost, závaznost</a:t>
            </a:r>
          </a:p>
          <a:p>
            <a:pPr lvl="1"/>
            <a:r>
              <a:rPr lang="cs-CZ" altLang="cs-CZ" smtClean="0"/>
              <a:t>Ekonomické důvody – akreditace laboratoří</a:t>
            </a:r>
          </a:p>
          <a:p>
            <a:r>
              <a:rPr lang="cs-CZ" altLang="cs-CZ" smtClean="0"/>
              <a:t>Experimentální rovina</a:t>
            </a:r>
          </a:p>
          <a:p>
            <a:pPr lvl="1"/>
            <a:r>
              <a:rPr lang="cs-CZ" altLang="cs-CZ" smtClean="0"/>
              <a:t>Řada testů</a:t>
            </a:r>
          </a:p>
          <a:p>
            <a:pPr lvl="1"/>
            <a:r>
              <a:rPr lang="cs-CZ" altLang="cs-CZ" smtClean="0"/>
              <a:t>Prostor pro snahy o ekologickou realističnost</a:t>
            </a:r>
          </a:p>
          <a:p>
            <a:pPr lvl="1"/>
            <a:r>
              <a:rPr lang="cs-CZ" altLang="cs-CZ" smtClean="0"/>
              <a:t>Uplatnění nových poznatků o mechanismech a efektech</a:t>
            </a:r>
          </a:p>
          <a:p>
            <a:pPr lvl="1"/>
            <a:r>
              <a:rPr lang="cs-CZ" altLang="cs-CZ" smtClean="0"/>
              <a:t>Ekologické studie</a:t>
            </a:r>
          </a:p>
        </p:txBody>
      </p:sp>
      <p:sp>
        <p:nvSpPr>
          <p:cNvPr id="1638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6111A9D-B426-4C75-AC29-0A6993F7BF6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fish toxicity test guidelin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5"/>
          <a:stretch/>
        </p:blipFill>
        <p:spPr bwMode="auto">
          <a:xfrm>
            <a:off x="35496" y="152401"/>
            <a:ext cx="8809035" cy="651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6468267" y="4869160"/>
            <a:ext cx="33419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396259" y="4509120"/>
            <a:ext cx="812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OECD 215</a:t>
            </a:r>
            <a:endParaRPr lang="en-US" sz="1200" b="1" dirty="0"/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7836419" y="4869160"/>
            <a:ext cx="16709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7692403" y="4509120"/>
            <a:ext cx="812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OECD 203</a:t>
            </a:r>
            <a:endParaRPr lang="en-US" sz="1200" b="1" dirty="0"/>
          </a:p>
        </p:txBody>
      </p:sp>
      <p:sp>
        <p:nvSpPr>
          <p:cNvPr id="5" name="Obdélník 4"/>
          <p:cNvSpPr/>
          <p:nvPr/>
        </p:nvSpPr>
        <p:spPr>
          <a:xfrm>
            <a:off x="2291803" y="4509120"/>
            <a:ext cx="214821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ovéPole 14"/>
          <p:cNvSpPr txBox="1"/>
          <p:nvPr/>
        </p:nvSpPr>
        <p:spPr>
          <a:xfrm>
            <a:off x="1499715" y="4088105"/>
            <a:ext cx="808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OECD 236</a:t>
            </a:r>
            <a:endParaRPr lang="en-US" sz="1200" b="1" dirty="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7836419" y="5445224"/>
            <a:ext cx="6683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7738564" y="5158933"/>
            <a:ext cx="1123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OECD 229, 230</a:t>
            </a:r>
          </a:p>
          <a:p>
            <a:endParaRPr lang="cs-CZ" sz="400" b="1" dirty="0"/>
          </a:p>
          <a:p>
            <a:r>
              <a:rPr lang="cs-CZ" sz="1200" b="1" dirty="0" smtClean="0"/>
              <a:t>F x M</a:t>
            </a:r>
            <a:endParaRPr lang="en-US" sz="12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211683" y="6237312"/>
            <a:ext cx="8080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OECD 234</a:t>
            </a:r>
            <a:endParaRPr lang="en-US" sz="1200" b="1" dirty="0"/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7836419" y="6432431"/>
            <a:ext cx="7462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7738564" y="6032321"/>
            <a:ext cx="1229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OECD 240  F x M</a:t>
            </a:r>
            <a:endParaRPr lang="en-US" sz="1200" b="1" dirty="0"/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8100392" y="6514311"/>
            <a:ext cx="69133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8345160" y="6597352"/>
            <a:ext cx="69133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83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Akutní testy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68313" y="908050"/>
            <a:ext cx="8532812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60000"/>
              </a:spcBef>
              <a:buClrTx/>
              <a:buSzTx/>
              <a:buFontTx/>
              <a:buNone/>
            </a:pPr>
            <a:r>
              <a:rPr lang="cs-CZ" altLang="cs-CZ" sz="2000" b="0" dirty="0">
                <a:solidFill>
                  <a:schemeClr val="tx1"/>
                </a:solidFill>
              </a:rPr>
              <a:t>ČSN EN ISO 7346-1 (75 7761) Jakost vod – Stanovení akutní letální toxicity látek pro sladkovodní ryby </a:t>
            </a:r>
            <a:r>
              <a:rPr lang="cs-CZ" altLang="cs-CZ" sz="2000" b="0" dirty="0" err="1">
                <a:solidFill>
                  <a:schemeClr val="tx1"/>
                </a:solidFill>
              </a:rPr>
              <a:t>Brachydanio</a:t>
            </a: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2000" b="0" dirty="0" err="1">
                <a:solidFill>
                  <a:schemeClr val="tx1"/>
                </a:solidFill>
              </a:rPr>
              <a:t>rerio</a:t>
            </a: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2000" b="0" dirty="0" err="1">
                <a:solidFill>
                  <a:schemeClr val="tx1"/>
                </a:solidFill>
              </a:rPr>
              <a:t>Hamilton-Buchanan</a:t>
            </a:r>
            <a:r>
              <a:rPr lang="cs-CZ" altLang="cs-CZ" sz="2000" b="0" dirty="0">
                <a:solidFill>
                  <a:schemeClr val="tx1"/>
                </a:solidFill>
              </a:rPr>
              <a:t> (</a:t>
            </a:r>
            <a:r>
              <a:rPr lang="cs-CZ" altLang="cs-CZ" sz="2000" b="0" dirty="0" err="1">
                <a:solidFill>
                  <a:schemeClr val="tx1"/>
                </a:solidFill>
              </a:rPr>
              <a:t>Teleostei</a:t>
            </a:r>
            <a:r>
              <a:rPr lang="cs-CZ" altLang="cs-CZ" sz="2000" b="0" dirty="0">
                <a:solidFill>
                  <a:schemeClr val="tx1"/>
                </a:solidFill>
              </a:rPr>
              <a:t>, </a:t>
            </a:r>
            <a:r>
              <a:rPr lang="cs-CZ" altLang="cs-CZ" sz="2000" b="0" dirty="0" err="1">
                <a:solidFill>
                  <a:schemeClr val="tx1"/>
                </a:solidFill>
              </a:rPr>
              <a:t>Cyprinidae</a:t>
            </a:r>
            <a:r>
              <a:rPr lang="cs-CZ" altLang="cs-CZ" sz="2000" b="0" dirty="0">
                <a:solidFill>
                  <a:schemeClr val="tx1"/>
                </a:solidFill>
              </a:rPr>
              <a:t>) –  Část 1: Statická metoda 	</a:t>
            </a:r>
          </a:p>
          <a:p>
            <a:pPr eaLnBrk="1" hangingPunct="1">
              <a:spcBef>
                <a:spcPct val="60000"/>
              </a:spcBef>
              <a:buClrTx/>
              <a:buSzTx/>
              <a:buFontTx/>
              <a:buNone/>
            </a:pPr>
            <a:r>
              <a:rPr lang="cs-CZ" altLang="cs-CZ" sz="2000" b="0" dirty="0">
                <a:solidFill>
                  <a:schemeClr val="tx1"/>
                </a:solidFill>
              </a:rPr>
              <a:t>ČSN EN ISO 7346-2 (75 7761) Jakost vod – Stanovení akutní letální toxicity látek pro sladkovodní ryby </a:t>
            </a:r>
            <a:r>
              <a:rPr lang="cs-CZ" altLang="cs-CZ" sz="2000" b="0" dirty="0" err="1">
                <a:solidFill>
                  <a:schemeClr val="tx1"/>
                </a:solidFill>
              </a:rPr>
              <a:t>Brachydanio</a:t>
            </a: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2000" b="0" dirty="0" err="1">
                <a:solidFill>
                  <a:schemeClr val="tx1"/>
                </a:solidFill>
              </a:rPr>
              <a:t>rerio</a:t>
            </a: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2000" b="0" dirty="0" err="1">
                <a:solidFill>
                  <a:schemeClr val="tx1"/>
                </a:solidFill>
              </a:rPr>
              <a:t>Hamilton-Buchanan</a:t>
            </a:r>
            <a:r>
              <a:rPr lang="cs-CZ" altLang="cs-CZ" sz="2000" b="0" dirty="0">
                <a:solidFill>
                  <a:schemeClr val="tx1"/>
                </a:solidFill>
              </a:rPr>
              <a:t> (</a:t>
            </a:r>
            <a:r>
              <a:rPr lang="cs-CZ" altLang="cs-CZ" sz="2000" b="0" dirty="0" err="1">
                <a:solidFill>
                  <a:schemeClr val="tx1"/>
                </a:solidFill>
              </a:rPr>
              <a:t>Teleostei</a:t>
            </a:r>
            <a:r>
              <a:rPr lang="cs-CZ" altLang="cs-CZ" sz="2000" b="0" dirty="0">
                <a:solidFill>
                  <a:schemeClr val="tx1"/>
                </a:solidFill>
              </a:rPr>
              <a:t>, </a:t>
            </a:r>
            <a:r>
              <a:rPr lang="cs-CZ" altLang="cs-CZ" sz="2000" b="0" dirty="0" err="1">
                <a:solidFill>
                  <a:schemeClr val="tx1"/>
                </a:solidFill>
              </a:rPr>
              <a:t>Cyprinidae</a:t>
            </a:r>
            <a:r>
              <a:rPr lang="cs-CZ" altLang="cs-CZ" sz="2000" b="0" dirty="0">
                <a:solidFill>
                  <a:schemeClr val="tx1"/>
                </a:solidFill>
              </a:rPr>
              <a:t>) – Část 2: Obnovovací metoda 	</a:t>
            </a:r>
          </a:p>
          <a:p>
            <a:pPr eaLnBrk="1" hangingPunct="1">
              <a:spcBef>
                <a:spcPct val="60000"/>
              </a:spcBef>
              <a:buClrTx/>
              <a:buSzTx/>
              <a:buFontTx/>
              <a:buNone/>
            </a:pPr>
            <a:r>
              <a:rPr lang="cs-CZ" altLang="cs-CZ" sz="2000" b="0" dirty="0">
                <a:solidFill>
                  <a:schemeClr val="tx1"/>
                </a:solidFill>
              </a:rPr>
              <a:t>ČSN EN ISO 7346-3 (75 7761) Jakost vod – Stanovení akutní letální toxicity látek pro sladkovodní ryby </a:t>
            </a:r>
            <a:r>
              <a:rPr lang="cs-CZ" altLang="cs-CZ" sz="2000" b="0" dirty="0" err="1">
                <a:solidFill>
                  <a:schemeClr val="tx1"/>
                </a:solidFill>
              </a:rPr>
              <a:t>Brachydanio</a:t>
            </a: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2000" b="0" dirty="0" err="1">
                <a:solidFill>
                  <a:schemeClr val="tx1"/>
                </a:solidFill>
              </a:rPr>
              <a:t>rerio</a:t>
            </a: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2000" b="0" dirty="0" err="1">
                <a:solidFill>
                  <a:schemeClr val="tx1"/>
                </a:solidFill>
              </a:rPr>
              <a:t>Hamilton-Buchanan</a:t>
            </a:r>
            <a:r>
              <a:rPr lang="cs-CZ" altLang="cs-CZ" sz="2000" b="0" dirty="0">
                <a:solidFill>
                  <a:schemeClr val="tx1"/>
                </a:solidFill>
              </a:rPr>
              <a:t> (</a:t>
            </a:r>
            <a:r>
              <a:rPr lang="cs-CZ" altLang="cs-CZ" sz="2000" b="0" dirty="0" err="1">
                <a:solidFill>
                  <a:schemeClr val="tx1"/>
                </a:solidFill>
              </a:rPr>
              <a:t>Teleostei</a:t>
            </a:r>
            <a:r>
              <a:rPr lang="cs-CZ" altLang="cs-CZ" sz="2000" b="0" dirty="0">
                <a:solidFill>
                  <a:schemeClr val="tx1"/>
                </a:solidFill>
              </a:rPr>
              <a:t>, </a:t>
            </a:r>
            <a:r>
              <a:rPr lang="cs-CZ" altLang="cs-CZ" sz="2000" b="0" dirty="0" err="1">
                <a:solidFill>
                  <a:schemeClr val="tx1"/>
                </a:solidFill>
              </a:rPr>
              <a:t>Cyprinidae</a:t>
            </a:r>
            <a:r>
              <a:rPr lang="cs-CZ" altLang="cs-CZ" sz="2000" b="0" dirty="0">
                <a:solidFill>
                  <a:schemeClr val="tx1"/>
                </a:solidFill>
              </a:rPr>
              <a:t>) – Část 3: Průtočná metoda 	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b="0" dirty="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OECD 203: </a:t>
            </a:r>
            <a:r>
              <a:rPr lang="cs-CZ" altLang="cs-CZ" sz="2000" u="sng" dirty="0">
                <a:solidFill>
                  <a:srgbClr val="0070C0"/>
                </a:solidFill>
              </a:rPr>
              <a:t>Test akutní toxicity na rybách</a:t>
            </a:r>
            <a:r>
              <a:rPr lang="cs-CZ" altLang="cs-CZ" sz="2000" dirty="0">
                <a:solidFill>
                  <a:srgbClr val="0070C0"/>
                </a:solidFill>
              </a:rPr>
              <a:t> – výsledkem je koncentrace, která vyvolá 50% úhyn ryb (96h LC50)</a:t>
            </a:r>
          </a:p>
        </p:txBody>
      </p:sp>
    </p:spTree>
    <p:extLst>
      <p:ext uri="{BB962C8B-B14F-4D97-AF65-F5344CB8AC3E}">
        <p14:creationId xmlns:p14="http://schemas.microsoft.com/office/powerpoint/2010/main" val="163726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1F60E-B125-4AF1-81B5-B655D13161DC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>
          <a:xfrm>
            <a:off x="7164388" y="6624638"/>
            <a:ext cx="1439862" cy="360362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3F0E949-D18D-4F8C-8C25-9E74CB72F794}" type="slidenum">
              <a:rPr lang="en-GB" altLang="en-US" smtClean="0"/>
              <a:pPr>
                <a:defRPr/>
              </a:pPr>
              <a:t>82</a:t>
            </a:fld>
            <a:endParaRPr lang="en-GB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3967163"/>
            <a:ext cx="3386137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0"/>
          <p:cNvSpPr txBox="1">
            <a:spLocks noChangeArrowheads="1"/>
          </p:cNvSpPr>
          <p:nvPr/>
        </p:nvSpPr>
        <p:spPr bwMode="auto">
          <a:xfrm>
            <a:off x="6427788" y="2090738"/>
            <a:ext cx="6477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de-DE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h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de-DE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h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de-DE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h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de-DE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 h</a:t>
            </a:r>
          </a:p>
        </p:txBody>
      </p:sp>
      <p:cxnSp>
        <p:nvCxnSpPr>
          <p:cNvPr id="6" name="Gerade Verbindung mit Pfeil 16"/>
          <p:cNvCxnSpPr>
            <a:cxnSpLocks noChangeShapeType="1"/>
          </p:cNvCxnSpPr>
          <p:nvPr/>
        </p:nvCxnSpPr>
        <p:spPr bwMode="auto">
          <a:xfrm>
            <a:off x="6289675" y="3468688"/>
            <a:ext cx="1008063" cy="50006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143125"/>
            <a:ext cx="124777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024063"/>
            <a:ext cx="7969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2087563"/>
            <a:ext cx="1176338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3451225"/>
            <a:ext cx="2008187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333750"/>
            <a:ext cx="11493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Gerade Verbindung mit Pfeil 24"/>
          <p:cNvCxnSpPr>
            <a:cxnSpLocks noChangeShapeType="1"/>
          </p:cNvCxnSpPr>
          <p:nvPr/>
        </p:nvCxnSpPr>
        <p:spPr bwMode="auto">
          <a:xfrm flipV="1">
            <a:off x="1989138" y="3095625"/>
            <a:ext cx="890587" cy="2762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Gerade Verbindung mit Pfeil 26"/>
          <p:cNvCxnSpPr>
            <a:cxnSpLocks noChangeShapeType="1"/>
          </p:cNvCxnSpPr>
          <p:nvPr/>
        </p:nvCxnSpPr>
        <p:spPr bwMode="auto">
          <a:xfrm>
            <a:off x="4365625" y="3032125"/>
            <a:ext cx="7493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2" descr="ZF-Embry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61"/>
          <a:stretch>
            <a:fillRect/>
          </a:stretch>
        </p:blipFill>
        <p:spPr bwMode="auto">
          <a:xfrm rot="1621217">
            <a:off x="7021513" y="1663700"/>
            <a:ext cx="14033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3" descr="lupen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2535238"/>
            <a:ext cx="969963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9"/>
          <p:cNvSpPr>
            <a:spLocks noChangeArrowheads="1"/>
          </p:cNvSpPr>
          <p:nvPr/>
        </p:nvSpPr>
        <p:spPr bwMode="auto">
          <a:xfrm>
            <a:off x="1989138" y="4813300"/>
            <a:ext cx="337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GB" altLang="en-US" sz="16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Endpoints for mortality: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GB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Coagulation, lack of somite,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GB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non-detached tail, lack of heartbeat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93663" y="1716088"/>
            <a:ext cx="27082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1400">
                <a:solidFill>
                  <a:schemeClr val="tx1"/>
                </a:solidFill>
              </a:rPr>
              <a:t>newly fertilised zebrafish eggs (20/concentration + water control + positive control + solvent control)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GB" altLang="en-US" sz="1400">
                <a:solidFill>
                  <a:schemeClr val="tx1"/>
                </a:solidFill>
              </a:rPr>
              <a:t>at least 5 concentrations.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252413" y="1228725"/>
            <a:ext cx="8351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200">
                <a:solidFill>
                  <a:schemeClr val="tx1"/>
                </a:solidFill>
              </a:rPr>
              <a:t>The new OECD TG 236 was adopted in July 2013: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932363" y="1516063"/>
            <a:ext cx="2166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6AD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200">
                <a:solidFill>
                  <a:schemeClr val="tx1"/>
                </a:solidFill>
              </a:rPr>
              <a:t>24-well plates</a:t>
            </a:r>
          </a:p>
          <a:p>
            <a:pPr eaLnBrk="1" hangingPunct="1"/>
            <a:r>
              <a:rPr lang="en-GB" altLang="en-US" sz="1200">
                <a:solidFill>
                  <a:schemeClr val="tx1"/>
                </a:solidFill>
              </a:rPr>
              <a:t>(glass or polysterene)</a:t>
            </a:r>
          </a:p>
        </p:txBody>
      </p:sp>
      <p:sp>
        <p:nvSpPr>
          <p:cNvPr id="21" name="Rectangle 1"/>
          <p:cNvSpPr/>
          <p:nvPr/>
        </p:nvSpPr>
        <p:spPr>
          <a:xfrm>
            <a:off x="190500" y="6067425"/>
            <a:ext cx="5749925" cy="7080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solidFill>
                  <a:schemeClr val="tx1"/>
                </a:solidFill>
                <a:ea typeface="MS PGothic" panose="020B0600070205080204" pitchFamily="34" charset="-128"/>
              </a:rPr>
              <a:t>FET is considered as an alternative to the fish adult test for animal welfare reasons</a:t>
            </a: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107504" y="44624"/>
            <a:ext cx="6192688" cy="540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600" kern="0" smtClean="0">
                <a:solidFill>
                  <a:srgbClr val="0070C0"/>
                </a:solidFill>
              </a:rPr>
              <a:t>26 July 2013 - </a:t>
            </a:r>
            <a:r>
              <a:rPr lang="en-GB" sz="1600" kern="0" smtClean="0">
                <a:solidFill>
                  <a:srgbClr val="0070C0"/>
                </a:solidFill>
              </a:rPr>
              <a:t> </a:t>
            </a:r>
            <a:r>
              <a:rPr lang="en-GB" sz="1600" kern="0" smtClean="0">
                <a:solidFill>
                  <a:srgbClr val="FF0000"/>
                </a:solidFill>
              </a:rPr>
              <a:t>Test No. 236: Fish Embryo Acute Toxicity (FET) Test</a:t>
            </a:r>
          </a:p>
          <a:p>
            <a:pPr lvl="1"/>
            <a:r>
              <a:rPr lang="cs-CZ" sz="1400" kern="0" smtClean="0">
                <a:solidFill>
                  <a:srgbClr val="0070C0"/>
                </a:solidFill>
              </a:rPr>
              <a:t>Considered as alternative to acute toxicity assay NO. 203</a:t>
            </a:r>
            <a:endParaRPr lang="cs-CZ" sz="1400" kern="0" dirty="0" smtClean="0">
              <a:solidFill>
                <a:srgbClr val="0070C0"/>
              </a:solidFill>
            </a:endParaRPr>
          </a:p>
        </p:txBody>
      </p:sp>
      <p:pic>
        <p:nvPicPr>
          <p:cNvPr id="23" name="Picture 2" descr="Image result for fish embryo toxicity tes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831" y="136670"/>
            <a:ext cx="1800100" cy="148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0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152400" y="1196975"/>
            <a:ext cx="861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200" b="1" dirty="0">
                <a:solidFill>
                  <a:srgbClr val="00B050"/>
                </a:solidFill>
              </a:rPr>
              <a:t>Embryonální test s </a:t>
            </a:r>
            <a:r>
              <a:rPr lang="cs-CZ" altLang="cs-CZ" sz="2200" b="1" dirty="0" err="1">
                <a:solidFill>
                  <a:srgbClr val="00B050"/>
                </a:solidFill>
              </a:rPr>
              <a:t>Danio</a:t>
            </a:r>
            <a:r>
              <a:rPr lang="cs-CZ" altLang="cs-CZ" sz="2200" b="1" dirty="0">
                <a:solidFill>
                  <a:srgbClr val="00B050"/>
                </a:solidFill>
              </a:rPr>
              <a:t> </a:t>
            </a:r>
            <a:r>
              <a:rPr lang="cs-CZ" altLang="cs-CZ" sz="2200" b="1" dirty="0" err="1" smtClean="0">
                <a:solidFill>
                  <a:srgbClr val="00B050"/>
                </a:solidFill>
              </a:rPr>
              <a:t>rero</a:t>
            </a:r>
            <a:r>
              <a:rPr lang="cs-CZ" altLang="cs-CZ" sz="2200" b="1" dirty="0" smtClean="0">
                <a:solidFill>
                  <a:srgbClr val="00B050"/>
                </a:solidFill>
              </a:rPr>
              <a:t> (OECD 236)</a:t>
            </a:r>
            <a:endParaRPr lang="cs-CZ" altLang="cs-CZ" sz="2200" b="1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cs-CZ" altLang="cs-CZ" sz="2000" dirty="0">
                <a:solidFill>
                  <a:schemeClr val="tx1"/>
                </a:solidFill>
              </a:rPr>
              <a:t>Expozice - od vajíčka (1-3 h po oplodnění) do </a:t>
            </a:r>
            <a:r>
              <a:rPr lang="cs-CZ" altLang="cs-CZ" sz="2000" dirty="0" err="1">
                <a:solidFill>
                  <a:schemeClr val="tx1"/>
                </a:solidFill>
              </a:rPr>
              <a:t>max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smtClean="0">
                <a:solidFill>
                  <a:schemeClr val="tx1"/>
                </a:solidFill>
              </a:rPr>
              <a:t>4-5 </a:t>
            </a:r>
            <a:r>
              <a:rPr lang="cs-CZ" altLang="cs-CZ" sz="2000" dirty="0">
                <a:solidFill>
                  <a:schemeClr val="tx1"/>
                </a:solidFill>
              </a:rPr>
              <a:t>dní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	</a:t>
            </a:r>
            <a:r>
              <a:rPr lang="cs-CZ" altLang="cs-CZ" sz="2000" i="1" dirty="0">
                <a:solidFill>
                  <a:schemeClr val="tx1"/>
                </a:solidFill>
              </a:rPr>
              <a:t>(spotřebovává žloutek a nepřijímá externí potravu) </a:t>
            </a: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cs-CZ" altLang="cs-CZ" sz="2000" dirty="0">
                <a:solidFill>
                  <a:schemeClr val="tx1"/>
                </a:solidFill>
              </a:rPr>
              <a:t>Realizace (dle OECD) v 24-jamkových deskách </a:t>
            </a: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1"/>
                </a:solidFill>
              </a:rPr>
              <a:t> 20 vajíček individuálně v jamkách á 2 </a:t>
            </a:r>
            <a:r>
              <a:rPr lang="cs-CZ" altLang="cs-CZ" sz="2000" dirty="0" err="1">
                <a:solidFill>
                  <a:schemeClr val="tx1"/>
                </a:solidFill>
              </a:rPr>
              <a:t>mL</a:t>
            </a:r>
            <a:r>
              <a:rPr lang="cs-CZ" altLang="cs-CZ" sz="2000" dirty="0">
                <a:solidFill>
                  <a:schemeClr val="tx1"/>
                </a:solidFill>
              </a:rPr>
              <a:t> média</a:t>
            </a:r>
          </a:p>
          <a:p>
            <a:pPr>
              <a:spcBef>
                <a:spcPct val="0"/>
              </a:spcBef>
              <a:buClrTx/>
            </a:pPr>
            <a:endParaRPr lang="cs-CZ" altLang="cs-CZ" sz="20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cs-CZ" altLang="cs-CZ" sz="2000" dirty="0">
                <a:solidFill>
                  <a:schemeClr val="tx1"/>
                </a:solidFill>
              </a:rPr>
              <a:t>Vyhodnocení – mortalita, pohyby, délka, morfologické změny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22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i="1" dirty="0">
              <a:solidFill>
                <a:schemeClr val="tx1"/>
              </a:solidFill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179388" y="260350"/>
            <a:ext cx="8610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Testy s rybami – nahrazování dospělců: využití embryí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000">
                <a:solidFill>
                  <a:srgbClr val="FF3300"/>
                </a:solidFill>
              </a:rPr>
              <a:t>(embrya nejsou z hlediska zákona považována za „obratlovce“)</a:t>
            </a:r>
          </a:p>
        </p:txBody>
      </p:sp>
      <p:pic>
        <p:nvPicPr>
          <p:cNvPr id="118788" name="Picture 29" descr="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03700"/>
            <a:ext cx="2520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30" descr="50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62425"/>
            <a:ext cx="25209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33" descr="P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162425"/>
            <a:ext cx="2549525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TextovéPole 7"/>
          <p:cNvSpPr txBox="1">
            <a:spLocks noChangeArrowheads="1"/>
          </p:cNvSpPr>
          <p:nvPr/>
        </p:nvSpPr>
        <p:spPr bwMode="auto">
          <a:xfrm>
            <a:off x="4643438" y="6092825"/>
            <a:ext cx="4105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</a:rPr>
              <a:t>Viz: výukové video </a:t>
            </a:r>
            <a:r>
              <a:rPr lang="en-US" altLang="cs-CZ" sz="1800" b="1">
                <a:solidFill>
                  <a:schemeClr val="tx2"/>
                </a:solidFill>
              </a:rPr>
              <a:t>a </a:t>
            </a:r>
            <a:r>
              <a:rPr lang="cs-CZ" altLang="cs-CZ" sz="1800" b="1">
                <a:solidFill>
                  <a:schemeClr val="tx2"/>
                </a:solidFill>
              </a:rPr>
              <a:t>další </a:t>
            </a:r>
            <a:r>
              <a:rPr lang="en-US" altLang="cs-CZ" sz="1800" b="1">
                <a:solidFill>
                  <a:schemeClr val="tx2"/>
                </a:solidFill>
              </a:rPr>
              <a:t>materi</a:t>
            </a:r>
            <a:r>
              <a:rPr lang="cs-CZ" altLang="cs-CZ" sz="1800" b="1">
                <a:solidFill>
                  <a:schemeClr val="tx2"/>
                </a:solidFill>
              </a:rPr>
              <a:t>ály</a:t>
            </a:r>
            <a:br>
              <a:rPr lang="cs-CZ" altLang="cs-CZ" sz="1800" b="1">
                <a:solidFill>
                  <a:schemeClr val="tx2"/>
                </a:solidFill>
              </a:rPr>
            </a:br>
            <a:r>
              <a:rPr lang="cs-CZ" altLang="cs-CZ" sz="1800" b="1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1800" b="1">
                <a:solidFill>
                  <a:schemeClr val="tx2"/>
                </a:solidFill>
                <a:sym typeface="Wingdings" panose="05000000000000000000" pitchFamily="2" charset="2"/>
              </a:rPr>
              <a:t> IS.MUNI.CZ</a:t>
            </a:r>
            <a:endParaRPr lang="cs-CZ" altLang="cs-CZ" sz="18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7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1800" dirty="0" smtClean="0"/>
              <a:t>OECD </a:t>
            </a:r>
            <a:r>
              <a:rPr lang="cs-CZ" sz="1800" dirty="0" err="1" smtClean="0"/>
              <a:t>testing</a:t>
            </a:r>
            <a:r>
              <a:rPr lang="cs-CZ" sz="1800" dirty="0" smtClean="0"/>
              <a:t> </a:t>
            </a:r>
            <a:r>
              <a:rPr lang="cs-CZ" sz="1800" dirty="0" err="1" smtClean="0"/>
              <a:t>guidelines</a:t>
            </a:r>
            <a:r>
              <a:rPr lang="cs-CZ" sz="1100" dirty="0"/>
              <a:t/>
            </a:r>
            <a:br>
              <a:rPr lang="cs-CZ" sz="1100" dirty="0"/>
            </a:br>
            <a:r>
              <a:rPr lang="cs-CZ" sz="1100" dirty="0" smtClean="0"/>
              <a:t>http://www.oecd.org/env/ehs/testing/seriesontestingandassessmentecotoxicitytesting.htm</a:t>
            </a:r>
            <a:endParaRPr lang="en-US" sz="1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507288" cy="244827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28 </a:t>
            </a:r>
            <a:r>
              <a:rPr lang="en-GB" dirty="0"/>
              <a:t>July 2015</a:t>
            </a:r>
            <a:r>
              <a:rPr lang="cs-CZ" dirty="0"/>
              <a:t> - </a:t>
            </a:r>
            <a:r>
              <a:rPr lang="en-GB" dirty="0"/>
              <a:t>Test No. 240: </a:t>
            </a:r>
            <a:r>
              <a:rPr lang="en-GB" b="1" dirty="0" err="1">
                <a:solidFill>
                  <a:srgbClr val="0070C0"/>
                </a:solidFill>
              </a:rPr>
              <a:t>Medaka</a:t>
            </a:r>
            <a:r>
              <a:rPr lang="en-GB" b="1" dirty="0">
                <a:solidFill>
                  <a:srgbClr val="0070C0"/>
                </a:solidFill>
              </a:rPr>
              <a:t> Extended One Generation Reproduction Test</a:t>
            </a:r>
            <a:r>
              <a:rPr lang="en-GB" dirty="0"/>
              <a:t> (</a:t>
            </a:r>
            <a:r>
              <a:rPr lang="en-GB" dirty="0" err="1"/>
              <a:t>MEOGRT</a:t>
            </a:r>
            <a:r>
              <a:rPr lang="en-GB" dirty="0"/>
              <a:t>)</a:t>
            </a:r>
            <a:endParaRPr lang="cs-CZ" dirty="0"/>
          </a:p>
          <a:p>
            <a:pPr lvl="1"/>
            <a:r>
              <a:rPr lang="cs-CZ" dirty="0" err="1"/>
              <a:t>From</a:t>
            </a:r>
            <a:r>
              <a:rPr lang="cs-CZ" dirty="0"/>
              <a:t> F0 </a:t>
            </a:r>
            <a:r>
              <a:rPr lang="cs-CZ" dirty="0" smtClean="0"/>
              <a:t>(3 </a:t>
            </a:r>
            <a:r>
              <a:rPr lang="cs-CZ" dirty="0" err="1" smtClean="0"/>
              <a:t>weeks</a:t>
            </a:r>
            <a:r>
              <a:rPr lang="cs-CZ" dirty="0" smtClean="0"/>
              <a:t>)</a:t>
            </a:r>
            <a:br>
              <a:rPr lang="cs-CZ" dirty="0" smtClean="0"/>
            </a:br>
            <a:r>
              <a:rPr lang="cs-CZ" dirty="0" smtClean="0"/>
              <a:t> 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dirty="0" smtClean="0"/>
              <a:t>via F1 (15 </a:t>
            </a:r>
            <a:r>
              <a:rPr lang="cs-CZ" dirty="0" err="1" smtClean="0"/>
              <a:t>weeks</a:t>
            </a:r>
            <a:r>
              <a:rPr lang="cs-CZ" dirty="0" smtClean="0"/>
              <a:t>)</a:t>
            </a:r>
            <a:br>
              <a:rPr lang="cs-CZ" dirty="0" smtClean="0"/>
            </a:br>
            <a:r>
              <a:rPr lang="cs-CZ" dirty="0" smtClean="0"/>
              <a:t>   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</a:t>
            </a:r>
            <a:r>
              <a:rPr lang="cs-CZ" dirty="0"/>
              <a:t>F2 </a:t>
            </a:r>
            <a:r>
              <a:rPr lang="cs-CZ" dirty="0" smtClean="0"/>
              <a:t>(2-weeks </a:t>
            </a:r>
            <a:r>
              <a:rPr lang="cs-CZ" dirty="0" err="1" smtClean="0"/>
              <a:t>posthatching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en-GB" dirty="0" smtClean="0"/>
              <a:t>survival</a:t>
            </a:r>
            <a:r>
              <a:rPr lang="en-GB" dirty="0"/>
              <a:t>, </a:t>
            </a:r>
            <a:r>
              <a:rPr lang="en-GB" dirty="0" smtClean="0"/>
              <a:t>gross </a:t>
            </a:r>
            <a:r>
              <a:rPr lang="en-GB" dirty="0"/>
              <a:t>development, growth and reproduction (fecundity</a:t>
            </a:r>
            <a:r>
              <a:rPr lang="cs-CZ" dirty="0"/>
              <a:t>)</a:t>
            </a:r>
          </a:p>
          <a:p>
            <a:pPr lvl="1"/>
            <a:r>
              <a:rPr lang="cs-CZ" dirty="0" err="1" smtClean="0"/>
              <a:t>mechanistic</a:t>
            </a:r>
            <a:r>
              <a:rPr lang="cs-CZ" dirty="0" smtClean="0"/>
              <a:t> </a:t>
            </a:r>
            <a:r>
              <a:rPr lang="cs-CZ" dirty="0" err="1" smtClean="0"/>
              <a:t>information</a:t>
            </a:r>
            <a:r>
              <a:rPr lang="cs-CZ" dirty="0" smtClean="0"/>
              <a:t> - </a:t>
            </a:r>
            <a:r>
              <a:rPr lang="cs-CZ" dirty="0" err="1" smtClean="0">
                <a:solidFill>
                  <a:srgbClr val="FF0000"/>
                </a:solidFill>
              </a:rPr>
              <a:t>vitellogenin</a:t>
            </a:r>
            <a:r>
              <a:rPr lang="cs-CZ" dirty="0" smtClean="0"/>
              <a:t>, </a:t>
            </a:r>
            <a:r>
              <a:rPr lang="cs-CZ" dirty="0" err="1" smtClean="0"/>
              <a:t>secondary</a:t>
            </a:r>
            <a:r>
              <a:rPr lang="cs-CZ" dirty="0" smtClean="0"/>
              <a:t> sex </a:t>
            </a:r>
            <a:r>
              <a:rPr lang="cs-CZ" dirty="0" err="1" smtClean="0"/>
              <a:t>characteristics</a:t>
            </a:r>
            <a:r>
              <a:rPr lang="cs-CZ" dirty="0" smtClean="0"/>
              <a:t>, </a:t>
            </a:r>
            <a:r>
              <a:rPr lang="cs-CZ" dirty="0" err="1" smtClean="0"/>
              <a:t>histopathology</a:t>
            </a:r>
            <a:endParaRPr lang="cs-CZ" dirty="0"/>
          </a:p>
          <a:p>
            <a:pPr lvl="1"/>
            <a:endParaRPr lang="cs-CZ" dirty="0" smtClean="0"/>
          </a:p>
        </p:txBody>
      </p:sp>
      <p:pic>
        <p:nvPicPr>
          <p:cNvPr id="22530" name="Picture 2" descr="Image result for medaka fish life 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4152503" cy="31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88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fish toxicity test guidelin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5"/>
          <a:stretch/>
        </p:blipFill>
        <p:spPr bwMode="auto">
          <a:xfrm>
            <a:off x="35496" y="152401"/>
            <a:ext cx="8809035" cy="651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6468267" y="4869160"/>
            <a:ext cx="33419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396259" y="4509120"/>
            <a:ext cx="812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OECD 215</a:t>
            </a:r>
            <a:endParaRPr lang="en-US" sz="1200" b="1" dirty="0"/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7836419" y="4869160"/>
            <a:ext cx="16709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7692403" y="4509120"/>
            <a:ext cx="812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OECD 203</a:t>
            </a:r>
            <a:endParaRPr lang="en-US" sz="1200" b="1" dirty="0"/>
          </a:p>
        </p:txBody>
      </p:sp>
      <p:sp>
        <p:nvSpPr>
          <p:cNvPr id="5" name="Obdélník 4"/>
          <p:cNvSpPr/>
          <p:nvPr/>
        </p:nvSpPr>
        <p:spPr>
          <a:xfrm>
            <a:off x="2291803" y="4509120"/>
            <a:ext cx="214821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ovéPole 14"/>
          <p:cNvSpPr txBox="1"/>
          <p:nvPr/>
        </p:nvSpPr>
        <p:spPr>
          <a:xfrm>
            <a:off x="1499715" y="4088105"/>
            <a:ext cx="808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OECD 236</a:t>
            </a:r>
            <a:endParaRPr lang="en-US" sz="1200" b="1" dirty="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7836419" y="5445224"/>
            <a:ext cx="6683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7738564" y="5158933"/>
            <a:ext cx="1123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OECD 229, 230</a:t>
            </a:r>
          </a:p>
          <a:p>
            <a:endParaRPr lang="cs-CZ" sz="400" b="1" dirty="0"/>
          </a:p>
          <a:p>
            <a:r>
              <a:rPr lang="cs-CZ" sz="1200" b="1" dirty="0" smtClean="0"/>
              <a:t>F x M</a:t>
            </a:r>
            <a:endParaRPr lang="en-US" sz="12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211683" y="6237312"/>
            <a:ext cx="8080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OECD 234</a:t>
            </a:r>
            <a:endParaRPr lang="en-US" sz="1200" b="1" dirty="0"/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7836419" y="6432431"/>
            <a:ext cx="7462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7738564" y="6032321"/>
            <a:ext cx="1229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OECD 240  F x M</a:t>
            </a:r>
            <a:endParaRPr lang="en-US" sz="1200" b="1" dirty="0"/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8100392" y="6514311"/>
            <a:ext cx="69133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8345160" y="6597352"/>
            <a:ext cx="69133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90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Obratlovci - obojživelníci</a:t>
            </a:r>
            <a:endParaRPr lang="cs-CZ" dirty="0"/>
          </a:p>
        </p:txBody>
      </p:sp>
      <p:sp>
        <p:nvSpPr>
          <p:cNvPr id="169987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smtClean="0"/>
              <a:t>FETAX – Frog Embryo Teratogenicity Assay Xenopus</a:t>
            </a:r>
          </a:p>
          <a:p>
            <a:r>
              <a:rPr lang="cs-CZ" altLang="cs-CZ" smtClean="0"/>
              <a:t>Drápatka (</a:t>
            </a:r>
            <a:r>
              <a:rPr lang="cs-CZ" altLang="cs-CZ" i="1" smtClean="0"/>
              <a:t>Xenopus laevis</a:t>
            </a:r>
            <a:r>
              <a:rPr lang="cs-CZ" altLang="cs-CZ" smtClean="0"/>
              <a:t>), </a:t>
            </a:r>
            <a:r>
              <a:rPr lang="cs-CZ" altLang="cs-CZ" smtClean="0">
                <a:hlinkClick r:id="rId2"/>
              </a:rPr>
              <a:t>http://drapatka.ic.cz/</a:t>
            </a:r>
            <a:r>
              <a:rPr lang="cs-CZ" altLang="cs-CZ" smtClean="0"/>
              <a:t> </a:t>
            </a:r>
          </a:p>
          <a:p>
            <a:r>
              <a:rPr lang="cs-CZ" altLang="cs-CZ" smtClean="0"/>
              <a:t>Uspořádání:</a:t>
            </a:r>
          </a:p>
          <a:p>
            <a:pPr lvl="1"/>
            <a:r>
              <a:rPr lang="cs-CZ" altLang="cs-CZ" smtClean="0"/>
              <a:t>toxikologie – experimenty s vajíčky, embryi a larvami - petriho misky</a:t>
            </a:r>
          </a:p>
          <a:p>
            <a:pPr lvl="1"/>
            <a:r>
              <a:rPr lang="cs-CZ" altLang="cs-CZ" smtClean="0"/>
              <a:t>96 h (dosažení stadia larvy bez žloutk. vaku)</a:t>
            </a:r>
          </a:p>
          <a:p>
            <a:endParaRPr lang="cs-CZ" altLang="cs-CZ" smtClean="0"/>
          </a:p>
          <a:p>
            <a:r>
              <a:rPr lang="cs-CZ" altLang="cs-CZ" smtClean="0"/>
              <a:t>Význam:</a:t>
            </a:r>
          </a:p>
          <a:p>
            <a:pPr lvl="1"/>
            <a:r>
              <a:rPr lang="cs-CZ" altLang="cs-CZ" smtClean="0"/>
              <a:t>Test teratogenity</a:t>
            </a:r>
          </a:p>
          <a:p>
            <a:pPr lvl="1"/>
            <a:r>
              <a:rPr lang="cs-CZ" altLang="cs-CZ" smtClean="0"/>
              <a:t>Není nutné povolení na testy s obratlovci</a:t>
            </a:r>
          </a:p>
          <a:p>
            <a:pPr lvl="1"/>
            <a:r>
              <a:rPr lang="cs-CZ" altLang="cs-CZ" smtClean="0"/>
              <a:t>možná extrapolace výsledků na jiné organismy včetně savců s 85% pravděpodobností</a:t>
            </a:r>
          </a:p>
        </p:txBody>
      </p:sp>
      <p:sp>
        <p:nvSpPr>
          <p:cNvPr id="6861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FE45EAF-F8CE-4D44-86FE-BB60825E32F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86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68613" name="Picture 3" descr="C:\Documents and Settings\Ludek Blaha\Plocha\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6159500"/>
            <a:ext cx="2133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4" descr="C:\Documents and Settings\Ludek Blaha\Plocha\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284538"/>
            <a:ext cx="15779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5" descr="C:\Documents and Settings\Ludek Blaha\Plocha\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636838"/>
            <a:ext cx="1047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6" descr="C:\Documents and Settings\Ludek Blaha\Plocha\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360988"/>
            <a:ext cx="200025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99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54050"/>
          </a:xfrm>
          <a:solidFill>
            <a:srgbClr val="929294">
              <a:alpha val="59999"/>
            </a:srgbClr>
          </a:solidFill>
        </p:spPr>
        <p:txBody>
          <a:bodyPr/>
          <a:lstStyle/>
          <a:p>
            <a:pPr>
              <a:defRPr/>
            </a:pPr>
            <a:r>
              <a:rPr lang="en-US" i="1" smtClean="0"/>
              <a:t>Xenopus life cycle</a:t>
            </a:r>
          </a:p>
        </p:txBody>
      </p:sp>
      <p:pic>
        <p:nvPicPr>
          <p:cNvPr id="71683" name="Picture 3" descr="frog_pic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9438"/>
            <a:ext cx="8686800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053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115888"/>
            <a:ext cx="3276600" cy="1512887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Obratlovci - žáby</a:t>
            </a:r>
            <a:endParaRPr lang="cs-CZ" dirty="0"/>
          </a:p>
        </p:txBody>
      </p:sp>
      <p:sp>
        <p:nvSpPr>
          <p:cNvPr id="74755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5A01622-DA73-497E-8597-309BBA39DFB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88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  <p:pic>
        <p:nvPicPr>
          <p:cNvPr id="74756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0"/>
            <a:ext cx="5807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26638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8"/>
          <a:stretch>
            <a:fillRect/>
          </a:stretch>
        </p:blipFill>
        <p:spPr bwMode="auto">
          <a:xfrm>
            <a:off x="323850" y="4221163"/>
            <a:ext cx="2879725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Šipka doprava 6"/>
          <p:cNvSpPr>
            <a:spLocks noChangeArrowheads="1"/>
          </p:cNvSpPr>
          <p:nvPr/>
        </p:nvSpPr>
        <p:spPr bwMode="auto">
          <a:xfrm rot="-1358448">
            <a:off x="2913063" y="3990975"/>
            <a:ext cx="781050" cy="233363"/>
          </a:xfrm>
          <a:prstGeom prst="rightArrow">
            <a:avLst>
              <a:gd name="adj1" fmla="val 50000"/>
              <a:gd name="adj2" fmla="val 4983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2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30685" r="15630" b="24950"/>
          <a:stretch>
            <a:fillRect/>
          </a:stretch>
        </p:blipFill>
        <p:spPr bwMode="auto">
          <a:xfrm>
            <a:off x="323850" y="714375"/>
            <a:ext cx="7710488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0480" r="15350" b="39920"/>
          <a:stretch>
            <a:fillRect/>
          </a:stretch>
        </p:blipFill>
        <p:spPr bwMode="auto">
          <a:xfrm>
            <a:off x="250825" y="3938588"/>
            <a:ext cx="7850188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ovéPole 7"/>
          <p:cNvSpPr txBox="1">
            <a:spLocks noChangeArrowheads="1"/>
          </p:cNvSpPr>
          <p:nvPr/>
        </p:nvSpPr>
        <p:spPr bwMode="auto">
          <a:xfrm>
            <a:off x="107950" y="115888"/>
            <a:ext cx="8891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Palíková, M., S. Navrátil, B. Maršálek and L. Bláha (2003). "Toxicity of crude extract of cyanobacteria for embryos and larvae of carp (Cyprinus carpio, L.)." </a:t>
            </a:r>
            <a:r>
              <a:rPr lang="cs-CZ" altLang="cs-CZ" sz="1600" u="sng">
                <a:solidFill>
                  <a:schemeClr val="tx1"/>
                </a:solidFill>
              </a:rPr>
              <a:t>Acta Vet. Brno </a:t>
            </a:r>
            <a:r>
              <a:rPr lang="cs-CZ" altLang="cs-CZ" sz="1600" b="1" u="sng">
                <a:solidFill>
                  <a:schemeClr val="tx1"/>
                </a:solidFill>
              </a:rPr>
              <a:t>72: 437-443.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7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Normované, standardizované testy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Cíl:</a:t>
            </a:r>
            <a:r>
              <a:rPr lang="cs-CZ" altLang="cs-CZ" sz="2000" smtClean="0"/>
              <a:t> snížit mezilaboratorní variabilitu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časem byly vypracovány standardní postupy pro hodnocení efektů v laboratorních testech až pro metody bioindikací in situ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mtClean="0"/>
              <a:t>Výhody: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zaručení jednotnosti a opakovatelnosti výsledků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při dodržení postupu srovnatelnost výsledků z různých laboratoří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validované výsledky vhodné pro rozhodování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malá nutnost optimalizace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mtClean="0"/>
              <a:t>Nevýhody: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velmi specifická a omezená vypovídací hodnota ("akutní letalita pro korýše </a:t>
            </a:r>
            <a:r>
              <a:rPr lang="cs-CZ" altLang="cs-CZ" i="1" smtClean="0"/>
              <a:t>Daphnia</a:t>
            </a:r>
            <a:r>
              <a:rPr lang="cs-CZ" altLang="cs-CZ" smtClean="0"/>
              <a:t>")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zpravidla vhodné jen pro zařazení (klasifikace) toxicity látek (více –středně – méně toxické ...)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omezený počet standardizovaných postupů, zpravidla jednoduché (akutní) efekty</a:t>
            </a:r>
          </a:p>
        </p:txBody>
      </p:sp>
      <p:sp>
        <p:nvSpPr>
          <p:cNvPr id="1741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49275BB-ECEF-47DD-AF0C-C6F849F9A137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cs-CZ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 t="19167" r="30930" b="10995"/>
          <a:stretch>
            <a:fillRect/>
          </a:stretch>
        </p:blipFill>
        <p:spPr bwMode="auto">
          <a:xfrm>
            <a:off x="3203575" y="44450"/>
            <a:ext cx="5614988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ovéPole 3"/>
          <p:cNvSpPr txBox="1">
            <a:spLocks noChangeArrowheads="1"/>
          </p:cNvSpPr>
          <p:nvPr/>
        </p:nvSpPr>
        <p:spPr bwMode="auto">
          <a:xfrm>
            <a:off x="468313" y="333375"/>
            <a:ext cx="24479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>
                <a:solidFill>
                  <a:schemeClr val="tx1"/>
                </a:solidFill>
              </a:rPr>
              <a:t>Dvořáková, D., K. Dvořáková, L. Bláha, B. Maršálek and Z. Knotková (2002). "Effects of cyanobacterial biomass and purified microcystins on malformations in Xenopus laevis: teratogenesis assay (FETAX)." </a:t>
            </a:r>
            <a:r>
              <a:rPr lang="cs-CZ" altLang="cs-CZ" sz="1400" u="sng">
                <a:solidFill>
                  <a:schemeClr val="tx1"/>
                </a:solidFill>
              </a:rPr>
              <a:t>Environmental Toxicology </a:t>
            </a:r>
            <a:r>
              <a:rPr lang="cs-CZ" altLang="cs-CZ" sz="1400" b="1" u="sng">
                <a:solidFill>
                  <a:schemeClr val="tx1"/>
                </a:solidFill>
              </a:rPr>
              <a:t>17(6): 547-555.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8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ovéPole 3"/>
          <p:cNvSpPr txBox="1">
            <a:spLocks noChangeArrowheads="1"/>
          </p:cNvSpPr>
          <p:nvPr/>
        </p:nvSpPr>
        <p:spPr bwMode="auto">
          <a:xfrm>
            <a:off x="468313" y="333375"/>
            <a:ext cx="30956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1">
                <a:solidFill>
                  <a:schemeClr val="tx1"/>
                </a:solidFill>
              </a:rPr>
              <a:t>Fig. 1. Mortality in the 96-h FETAX test after exposure to</a:t>
            </a:r>
            <a:r>
              <a:rPr lang="cs-CZ" altLang="cs-CZ" sz="1200" b="1">
                <a:solidFill>
                  <a:schemeClr val="tx1"/>
                </a:solidFill>
              </a:rPr>
              <a:t> </a:t>
            </a:r>
            <a:r>
              <a:rPr lang="en-US" altLang="cs-CZ" sz="1200">
                <a:solidFill>
                  <a:schemeClr val="tx1"/>
                </a:solidFill>
              </a:rPr>
              <a:t>purified microcystin-LR (MLR) and the biomass of cyanobacterial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>
                <a:solidFill>
                  <a:schemeClr val="tx1"/>
                </a:solidFill>
              </a:rPr>
              <a:t>water blooms: </a:t>
            </a:r>
            <a:endParaRPr lang="cs-CZ" altLang="cs-CZ" sz="1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>
                <a:solidFill>
                  <a:schemeClr val="tx1"/>
                </a:solidFill>
              </a:rPr>
              <a:t>(A) Dose–response curves of purified</a:t>
            </a:r>
            <a:r>
              <a:rPr lang="cs-CZ" altLang="cs-CZ" sz="1200">
                <a:solidFill>
                  <a:schemeClr val="tx1"/>
                </a:solidFill>
              </a:rPr>
              <a:t> </a:t>
            </a:r>
            <a:r>
              <a:rPr lang="en-US" altLang="cs-CZ" sz="1200">
                <a:solidFill>
                  <a:schemeClr val="tx1"/>
                </a:solidFill>
              </a:rPr>
              <a:t>MLR (scale in g/L on </a:t>
            </a:r>
            <a:r>
              <a:rPr lang="en-US" altLang="cs-CZ" sz="1200" i="1">
                <a:solidFill>
                  <a:schemeClr val="tx1"/>
                </a:solidFill>
              </a:rPr>
              <a:t>X axis), biomass containing</a:t>
            </a:r>
            <a:r>
              <a:rPr lang="cs-CZ" altLang="cs-CZ" sz="1200" i="1">
                <a:solidFill>
                  <a:schemeClr val="tx1"/>
                </a:solidFill>
              </a:rPr>
              <a:t> </a:t>
            </a:r>
            <a:r>
              <a:rPr lang="en-US" altLang="cs-CZ" sz="1200">
                <a:solidFill>
                  <a:schemeClr val="tx1"/>
                </a:solidFill>
              </a:rPr>
              <a:t>natural microcystins (bloom dominated by </a:t>
            </a:r>
            <a:r>
              <a:rPr lang="en-US" altLang="cs-CZ" sz="1200" i="1">
                <a:solidFill>
                  <a:schemeClr val="tx1"/>
                </a:solidFill>
              </a:rPr>
              <a:t>Microcystis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i="1">
                <a:solidFill>
                  <a:schemeClr val="tx1"/>
                </a:solidFill>
              </a:rPr>
              <a:t>aeruginosa), and biomass with no detectable microcystins</a:t>
            </a:r>
            <a:r>
              <a:rPr lang="cs-CZ" altLang="cs-CZ" sz="1200" i="1">
                <a:solidFill>
                  <a:schemeClr val="tx1"/>
                </a:solidFill>
              </a:rPr>
              <a:t> </a:t>
            </a:r>
            <a:r>
              <a:rPr lang="en-US" altLang="cs-CZ" sz="1200">
                <a:solidFill>
                  <a:schemeClr val="tx1"/>
                </a:solidFill>
              </a:rPr>
              <a:t>(bloom dominated by </a:t>
            </a:r>
            <a:r>
              <a:rPr lang="en-US" altLang="cs-CZ" sz="1200" i="1">
                <a:solidFill>
                  <a:schemeClr val="tx1"/>
                </a:solidFill>
              </a:rPr>
              <a:t>M. wesenbergii; scale milligrams of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>
                <a:solidFill>
                  <a:schemeClr val="tx1"/>
                </a:solidFill>
              </a:rPr>
              <a:t>biomas d.w. per liter on </a:t>
            </a:r>
            <a:r>
              <a:rPr lang="en-US" altLang="cs-CZ" sz="1200" i="1">
                <a:solidFill>
                  <a:schemeClr val="tx1"/>
                </a:solidFill>
              </a:rPr>
              <a:t>X axis). Concentrations of purified</a:t>
            </a:r>
            <a:r>
              <a:rPr lang="cs-CZ" altLang="cs-CZ" sz="1200" i="1">
                <a:solidFill>
                  <a:schemeClr val="tx1"/>
                </a:solidFill>
              </a:rPr>
              <a:t> </a:t>
            </a:r>
            <a:r>
              <a:rPr lang="en-US" altLang="cs-CZ" sz="1200">
                <a:solidFill>
                  <a:schemeClr val="tx1"/>
                </a:solidFill>
              </a:rPr>
              <a:t>MLR and the </a:t>
            </a:r>
            <a:r>
              <a:rPr lang="en-US" altLang="cs-CZ" sz="1200" i="1">
                <a:solidFill>
                  <a:schemeClr val="tx1"/>
                </a:solidFill>
              </a:rPr>
              <a:t>M. aeruginosa biomass are proportional (e.g.,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>
                <a:solidFill>
                  <a:schemeClr val="tx1"/>
                </a:solidFill>
              </a:rPr>
              <a:t>12 mg of the biomass d.w. contained 10 g of MLR). </a:t>
            </a:r>
            <a:endParaRPr lang="cs-CZ" altLang="cs-CZ" sz="1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>
                <a:solidFill>
                  <a:schemeClr val="tx1"/>
                </a:solidFill>
              </a:rPr>
              <a:t>(B)</a:t>
            </a:r>
            <a:r>
              <a:rPr lang="cs-CZ" altLang="cs-CZ" sz="1200">
                <a:solidFill>
                  <a:schemeClr val="tx1"/>
                </a:solidFill>
              </a:rPr>
              <a:t> </a:t>
            </a:r>
            <a:r>
              <a:rPr lang="en-US" altLang="cs-CZ" sz="1200">
                <a:solidFill>
                  <a:schemeClr val="tx1"/>
                </a:solidFill>
              </a:rPr>
              <a:t>Toxic effects of externally added MLR (25–250 g/L) to the</a:t>
            </a:r>
            <a:r>
              <a:rPr lang="cs-CZ" altLang="cs-CZ" sz="1200">
                <a:solidFill>
                  <a:schemeClr val="tx1"/>
                </a:solidFill>
              </a:rPr>
              <a:t> cyanobacterial biomass with no natural microcystins.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2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>
                <a:solidFill>
                  <a:schemeClr val="tx1"/>
                </a:solidFill>
              </a:rPr>
              <a:t>Asterisks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>
                <a:solidFill>
                  <a:schemeClr val="tx1"/>
                </a:solidFill>
              </a:rPr>
              <a:t>(**) indicate statistically significant difference from the</a:t>
            </a:r>
            <a:r>
              <a:rPr lang="cs-CZ" altLang="cs-CZ" sz="1200">
                <a:solidFill>
                  <a:schemeClr val="tx1"/>
                </a:solidFill>
              </a:rPr>
              <a:t> </a:t>
            </a:r>
            <a:r>
              <a:rPr lang="en-US" altLang="cs-CZ" sz="1200">
                <a:solidFill>
                  <a:schemeClr val="tx1"/>
                </a:solidFill>
              </a:rPr>
              <a:t>effect of the biomass (300 g/L) with no MLR addition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>
                <a:solidFill>
                  <a:schemeClr val="tx1"/>
                </a:solidFill>
              </a:rPr>
              <a:t>(Pearson’s chi-square, </a:t>
            </a:r>
            <a:r>
              <a:rPr lang="en-US" altLang="cs-CZ" sz="1200" i="1">
                <a:solidFill>
                  <a:schemeClr val="tx1"/>
                </a:solidFill>
              </a:rPr>
              <a:t>p  0.01). Bars represent means </a:t>
            </a:r>
            <a:r>
              <a:rPr lang="cs-CZ" altLang="cs-CZ" sz="1200" i="1">
                <a:solidFill>
                  <a:schemeClr val="tx1"/>
                </a:solidFill>
              </a:rPr>
              <a:t> </a:t>
            </a:r>
            <a:r>
              <a:rPr lang="en-US" altLang="cs-CZ" sz="1200">
                <a:solidFill>
                  <a:schemeClr val="tx1"/>
                </a:solidFill>
              </a:rPr>
              <a:t>standard error of the mean of two independent experiments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>
                <a:solidFill>
                  <a:schemeClr val="tx1"/>
                </a:solidFill>
              </a:rPr>
              <a:t>each performed in two parallels.</a:t>
            </a:r>
            <a:endParaRPr lang="cs-CZ" altLang="cs-CZ" sz="1200">
              <a:solidFill>
                <a:schemeClr val="tx1"/>
              </a:solidFill>
            </a:endParaRP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8366" r="48929" b="5956"/>
          <a:stretch>
            <a:fillRect/>
          </a:stretch>
        </p:blipFill>
        <p:spPr bwMode="auto">
          <a:xfrm>
            <a:off x="3851275" y="188913"/>
            <a:ext cx="5041900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9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992" cy="1944216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08 Sept 2009 - </a:t>
            </a:r>
            <a:r>
              <a:rPr lang="en-GB" dirty="0" smtClean="0"/>
              <a:t>Test No. 231: </a:t>
            </a:r>
            <a:r>
              <a:rPr lang="en-GB" b="1" dirty="0" smtClean="0"/>
              <a:t>Amphibian </a:t>
            </a:r>
            <a:r>
              <a:rPr lang="en-GB" b="1" dirty="0" smtClean="0">
                <a:solidFill>
                  <a:srgbClr val="0070C0"/>
                </a:solidFill>
              </a:rPr>
              <a:t>Metamorphosis</a:t>
            </a:r>
            <a:r>
              <a:rPr lang="en-GB" b="1" dirty="0" smtClean="0"/>
              <a:t> Assay</a:t>
            </a:r>
            <a:endParaRPr lang="cs-CZ" b="1" dirty="0" smtClean="0"/>
          </a:p>
          <a:p>
            <a:pPr lvl="1"/>
            <a:r>
              <a:rPr lang="cs-CZ" dirty="0" err="1" smtClean="0"/>
              <a:t>Xenopus</a:t>
            </a:r>
            <a:r>
              <a:rPr lang="cs-CZ" dirty="0" smtClean="0"/>
              <a:t> </a:t>
            </a:r>
            <a:r>
              <a:rPr lang="cs-CZ" dirty="0" err="1" smtClean="0"/>
              <a:t>laevis</a:t>
            </a:r>
            <a:r>
              <a:rPr lang="cs-CZ" dirty="0" smtClean="0"/>
              <a:t>, </a:t>
            </a:r>
            <a:r>
              <a:rPr lang="cs-CZ" dirty="0" err="1" smtClean="0"/>
              <a:t>Starts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en-GB" dirty="0" smtClean="0"/>
              <a:t> stage 51</a:t>
            </a:r>
            <a:endParaRPr lang="cs-CZ" dirty="0" smtClean="0"/>
          </a:p>
          <a:p>
            <a:pPr lvl="1"/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en-GB" dirty="0" smtClean="0"/>
              <a:t>7 days </a:t>
            </a:r>
            <a:r>
              <a:rPr lang="cs-CZ" dirty="0" smtClean="0"/>
              <a:t>- </a:t>
            </a:r>
            <a:r>
              <a:rPr lang="en-GB" dirty="0" smtClean="0"/>
              <a:t>measurement of the length of the hind-limb</a:t>
            </a:r>
            <a:endParaRPr lang="cs-CZ" dirty="0" smtClean="0"/>
          </a:p>
          <a:p>
            <a:pPr lvl="1"/>
            <a:r>
              <a:rPr lang="cs-CZ" dirty="0" smtClean="0"/>
              <a:t>T</a:t>
            </a:r>
            <a:r>
              <a:rPr lang="en-GB" dirty="0" err="1" smtClean="0"/>
              <a:t>ermination</a:t>
            </a:r>
            <a:r>
              <a:rPr lang="en-GB" dirty="0" smtClean="0"/>
              <a:t> </a:t>
            </a:r>
            <a:r>
              <a:rPr lang="cs-CZ" dirty="0" smtClean="0"/>
              <a:t>(</a:t>
            </a:r>
            <a:r>
              <a:rPr lang="en-GB" dirty="0" smtClean="0"/>
              <a:t>21</a:t>
            </a:r>
            <a:r>
              <a:rPr lang="cs-CZ" dirty="0" smtClean="0"/>
              <a:t> </a:t>
            </a:r>
            <a:r>
              <a:rPr lang="en-GB" dirty="0" smtClean="0"/>
              <a:t>day</a:t>
            </a:r>
            <a:r>
              <a:rPr lang="cs-CZ" dirty="0" smtClean="0"/>
              <a:t>s) - </a:t>
            </a:r>
            <a:r>
              <a:rPr lang="en-GB" dirty="0" smtClean="0"/>
              <a:t>developmental stage, snout-to-vent and hind limb length</a:t>
            </a:r>
            <a:r>
              <a:rPr lang="cs-CZ" dirty="0" smtClean="0"/>
              <a:t>s</a:t>
            </a:r>
            <a:endParaRPr lang="en-GB" dirty="0" smtClean="0"/>
          </a:p>
        </p:txBody>
      </p:sp>
      <p:pic>
        <p:nvPicPr>
          <p:cNvPr id="11266" name="Picture 2" descr="Image result for Amphibian Metamorphosis Ass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70" y="2996952"/>
            <a:ext cx="5108362" cy="362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97941" y="116632"/>
            <a:ext cx="8148119" cy="792088"/>
          </a:xfrm>
        </p:spPr>
        <p:txBody>
          <a:bodyPr>
            <a:noAutofit/>
          </a:bodyPr>
          <a:lstStyle/>
          <a:p>
            <a:r>
              <a:rPr lang="cs-CZ" sz="2000" dirty="0" smtClean="0"/>
              <a:t>OECD </a:t>
            </a:r>
            <a:r>
              <a:rPr lang="cs-CZ" sz="2000" dirty="0" err="1" smtClean="0"/>
              <a:t>testing</a:t>
            </a:r>
            <a:r>
              <a:rPr lang="cs-CZ" sz="2000" dirty="0" smtClean="0"/>
              <a:t> </a:t>
            </a:r>
            <a:r>
              <a:rPr lang="cs-CZ" sz="2000" dirty="0" err="1" smtClean="0"/>
              <a:t>guidelines</a:t>
            </a:r>
            <a:r>
              <a:rPr lang="cs-CZ" sz="2000" dirty="0" smtClean="0"/>
              <a:t> - </a:t>
            </a:r>
            <a:r>
              <a:rPr lang="cs-CZ" sz="2000" b="1" dirty="0" err="1" smtClean="0">
                <a:solidFill>
                  <a:srgbClr val="00B050"/>
                </a:solidFill>
              </a:rPr>
              <a:t>AMPHIBIANS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 smtClean="0"/>
              <a:t>http://www.oecd.org/env/ehs/testing/seriesontestingandassessmentecotoxicitytesting.htm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886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3024336"/>
          </a:xfrm>
        </p:spPr>
        <p:txBody>
          <a:bodyPr>
            <a:normAutofit/>
          </a:bodyPr>
          <a:lstStyle/>
          <a:p>
            <a:r>
              <a:rPr lang="en-GB" sz="2800" dirty="0" smtClean="0"/>
              <a:t> 28 July 2015 </a:t>
            </a:r>
            <a:r>
              <a:rPr lang="cs-CZ" sz="2800" dirty="0" smtClean="0"/>
              <a:t>- </a:t>
            </a:r>
            <a:r>
              <a:rPr lang="en-GB" sz="2800" dirty="0" smtClean="0"/>
              <a:t>Test No. 241: </a:t>
            </a:r>
            <a:r>
              <a:rPr lang="en-GB" sz="2800" b="1" dirty="0" smtClean="0"/>
              <a:t>The Larval Amphibian </a:t>
            </a:r>
            <a:r>
              <a:rPr lang="en-GB" sz="2800" b="1" dirty="0" smtClean="0">
                <a:solidFill>
                  <a:srgbClr val="0070C0"/>
                </a:solidFill>
              </a:rPr>
              <a:t>Growth and Development </a:t>
            </a:r>
            <a:r>
              <a:rPr lang="en-GB" sz="2800" b="1" dirty="0" smtClean="0"/>
              <a:t>Assay (</a:t>
            </a:r>
            <a:r>
              <a:rPr lang="en-GB" sz="2800" b="1" dirty="0" err="1" smtClean="0"/>
              <a:t>LAGDA</a:t>
            </a:r>
            <a:r>
              <a:rPr lang="en-GB" sz="2800" b="1" dirty="0" smtClean="0"/>
              <a:t>)</a:t>
            </a:r>
            <a:endParaRPr lang="cs-CZ" sz="2800" b="1" dirty="0" smtClean="0"/>
          </a:p>
          <a:p>
            <a:pPr lvl="1"/>
            <a:r>
              <a:rPr lang="cs-CZ" sz="2400" dirty="0" err="1" smtClean="0"/>
              <a:t>Xenopus</a:t>
            </a:r>
            <a:r>
              <a:rPr lang="cs-CZ" sz="2400" dirty="0" smtClean="0"/>
              <a:t> </a:t>
            </a:r>
            <a:r>
              <a:rPr lang="cs-CZ" sz="2400" dirty="0" err="1" smtClean="0"/>
              <a:t>laevis</a:t>
            </a:r>
            <a:r>
              <a:rPr lang="cs-CZ" sz="2400" dirty="0" smtClean="0"/>
              <a:t>, </a:t>
            </a:r>
            <a:r>
              <a:rPr lang="cs-CZ" sz="2400" dirty="0" err="1" smtClean="0"/>
              <a:t>starts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tadpole</a:t>
            </a:r>
            <a:r>
              <a:rPr lang="cs-CZ" sz="2400" dirty="0" smtClean="0"/>
              <a:t> </a:t>
            </a:r>
            <a:r>
              <a:rPr lang="cs-CZ" sz="2400" dirty="0" err="1" smtClean="0"/>
              <a:t>stages</a:t>
            </a:r>
            <a:r>
              <a:rPr lang="cs-CZ" sz="2400" dirty="0" smtClean="0"/>
              <a:t> 8-10</a:t>
            </a:r>
          </a:p>
          <a:p>
            <a:pPr lvl="1"/>
            <a:r>
              <a:rPr lang="cs-CZ" sz="2400" dirty="0" smtClean="0"/>
              <a:t>16 </a:t>
            </a:r>
            <a:r>
              <a:rPr lang="cs-CZ" sz="2400" dirty="0" err="1" smtClean="0"/>
              <a:t>weeks</a:t>
            </a:r>
            <a:r>
              <a:rPr lang="cs-CZ" sz="2400" dirty="0" smtClean="0"/>
              <a:t> </a:t>
            </a:r>
          </a:p>
          <a:p>
            <a:pPr lvl="1"/>
            <a:r>
              <a:rPr lang="cs-CZ" sz="2400" dirty="0" err="1" smtClean="0"/>
              <a:t>growth</a:t>
            </a:r>
            <a:r>
              <a:rPr lang="cs-CZ" sz="2400" dirty="0" smtClean="0"/>
              <a:t>, </a:t>
            </a:r>
            <a:r>
              <a:rPr lang="cs-CZ" sz="2400" dirty="0" err="1" smtClean="0"/>
              <a:t>development</a:t>
            </a:r>
            <a:r>
              <a:rPr lang="cs-CZ" sz="2400" dirty="0" smtClean="0"/>
              <a:t>, </a:t>
            </a:r>
            <a:r>
              <a:rPr lang="cs-CZ" sz="2400" dirty="0" err="1" smtClean="0"/>
              <a:t>metamorphosis</a:t>
            </a:r>
            <a:r>
              <a:rPr lang="cs-CZ" sz="2400" dirty="0" smtClean="0"/>
              <a:t>, sex </a:t>
            </a:r>
            <a:r>
              <a:rPr lang="cs-CZ" sz="2400" dirty="0" err="1" smtClean="0"/>
              <a:t>maturation</a:t>
            </a:r>
            <a:endParaRPr lang="cs-CZ" sz="2400" dirty="0" smtClean="0"/>
          </a:p>
        </p:txBody>
      </p:sp>
      <p:pic>
        <p:nvPicPr>
          <p:cNvPr id="6146" name="Picture 2" descr="Image result for xenopus embryo development stag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3867922"/>
            <a:ext cx="3972137" cy="128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Amphibian Metamorphosis Ass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56" y="3573017"/>
            <a:ext cx="405323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xenopus embryo development stag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251520" y="5157192"/>
            <a:ext cx="4468147" cy="128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97941" y="116632"/>
            <a:ext cx="8148119" cy="792088"/>
          </a:xfrm>
        </p:spPr>
        <p:txBody>
          <a:bodyPr>
            <a:noAutofit/>
          </a:bodyPr>
          <a:lstStyle/>
          <a:p>
            <a:r>
              <a:rPr lang="cs-CZ" sz="2000" dirty="0" smtClean="0"/>
              <a:t>OECD </a:t>
            </a:r>
            <a:r>
              <a:rPr lang="cs-CZ" sz="2000" dirty="0" err="1" smtClean="0"/>
              <a:t>testing</a:t>
            </a:r>
            <a:r>
              <a:rPr lang="cs-CZ" sz="2000" dirty="0" smtClean="0"/>
              <a:t> </a:t>
            </a:r>
            <a:r>
              <a:rPr lang="cs-CZ" sz="2000" dirty="0" err="1" smtClean="0"/>
              <a:t>guidelines</a:t>
            </a:r>
            <a:r>
              <a:rPr lang="cs-CZ" sz="2000" dirty="0" smtClean="0"/>
              <a:t> - </a:t>
            </a:r>
            <a:r>
              <a:rPr lang="cs-CZ" sz="2000" b="1" dirty="0" err="1" smtClean="0">
                <a:solidFill>
                  <a:srgbClr val="00B050"/>
                </a:solidFill>
              </a:rPr>
              <a:t>AMPHIBIANS</a:t>
            </a:r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 smtClean="0"/>
              <a:t>http://www.oecd.org/env/ehs/testing/seriesontestingandassessmentecotoxicitytesting.htm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99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304800" y="381000"/>
            <a:ext cx="86106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rgbClr val="FF3300"/>
                </a:solidFill>
              </a:rPr>
              <a:t>EKOTOXIKOLOGICKÉ BIOTESTY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1">
                <a:solidFill>
                  <a:srgbClr val="FF3300"/>
                </a:solidFill>
              </a:rPr>
              <a:t> PŘÍKLADY – 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endParaRPr lang="cs-CZ" altLang="cs-CZ" sz="3500" b="1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>
                <a:solidFill>
                  <a:srgbClr val="FF3300"/>
                </a:solidFill>
              </a:rPr>
              <a:t>MIKROBIÁLNÍ TESTY TOXICITY -</a:t>
            </a:r>
          </a:p>
        </p:txBody>
      </p:sp>
      <p:pic>
        <p:nvPicPr>
          <p:cNvPr id="145411" name="Picture 3" descr="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72000"/>
            <a:ext cx="3048000" cy="2286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3" name="Picture 5" descr="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2895600" cy="21717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2438400" y="6521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cs-CZ" sz="16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2422525" y="6386513"/>
            <a:ext cx="190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600" b="1">
                <a:solidFill>
                  <a:schemeClr val="tx1"/>
                </a:solidFill>
                <a:latin typeface="Times New Roman" panose="02020603050405020304" pitchFamily="18" charset="0"/>
              </a:rPr>
              <a:t>MICROBIAL ZOO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488950" y="4876800"/>
            <a:ext cx="1263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600" b="1">
                <a:solidFill>
                  <a:schemeClr val="tx1"/>
                </a:solidFill>
                <a:latin typeface="Times New Roman" panose="02020603050405020304" pitchFamily="18" charset="0"/>
              </a:rPr>
              <a:t>DIRTLAND</a:t>
            </a:r>
          </a:p>
        </p:txBody>
      </p:sp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7315200" y="4038600"/>
            <a:ext cx="1738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600" b="1">
                <a:solidFill>
                  <a:schemeClr val="tx1"/>
                </a:solidFill>
                <a:latin typeface="Times New Roman" panose="02020603050405020304" pitchFamily="18" charset="0"/>
              </a:rPr>
              <a:t>WATERWORLD</a:t>
            </a:r>
          </a:p>
        </p:txBody>
      </p:sp>
    </p:spTree>
    <p:extLst>
      <p:ext uri="{BB962C8B-B14F-4D97-AF65-F5344CB8AC3E}">
        <p14:creationId xmlns:p14="http://schemas.microsoft.com/office/powerpoint/2010/main" val="25581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152400" y="914400"/>
            <a:ext cx="861060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22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cs-CZ" b="1" dirty="0">
                <a:solidFill>
                  <a:srgbClr val="0070C0"/>
                </a:solidFill>
              </a:rPr>
              <a:t>(1) TEST AKUTNÍ TOXICITY - MICROTOX</a:t>
            </a:r>
            <a:endParaRPr lang="cs-CZ" altLang="cs-CZ" sz="2400" b="1" dirty="0">
              <a:solidFill>
                <a:srgbClr val="0070C0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rgbClr val="00B050"/>
                </a:solidFill>
              </a:rPr>
              <a:t> mořská luminiscenční </a:t>
            </a:r>
            <a:r>
              <a:rPr lang="cs-CZ" altLang="cs-CZ" sz="1800" dirty="0" err="1">
                <a:solidFill>
                  <a:srgbClr val="00B050"/>
                </a:solidFill>
              </a:rPr>
              <a:t>bakteri</a:t>
            </a:r>
            <a:r>
              <a:rPr lang="cs-CZ" altLang="cs-CZ" sz="1800" dirty="0">
                <a:solidFill>
                  <a:srgbClr val="00B050"/>
                </a:solidFill>
              </a:rPr>
              <a:t> </a:t>
            </a:r>
            <a:r>
              <a:rPr lang="cs-CZ" altLang="cs-CZ" sz="1800" i="1" dirty="0">
                <a:solidFill>
                  <a:srgbClr val="00B050"/>
                </a:solidFill>
              </a:rPr>
              <a:t>Vibrio </a:t>
            </a:r>
            <a:r>
              <a:rPr lang="cs-CZ" altLang="cs-CZ" sz="1800" i="1" dirty="0" err="1">
                <a:solidFill>
                  <a:srgbClr val="00B050"/>
                </a:solidFill>
              </a:rPr>
              <a:t>fisheri</a:t>
            </a:r>
            <a:endParaRPr lang="cs-CZ" altLang="cs-CZ" sz="1800" i="1" dirty="0">
              <a:solidFill>
                <a:srgbClr val="00B050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rgbClr val="00B050"/>
                </a:solidFill>
              </a:rPr>
              <a:t> krátkodobá expozice testované látce (5-30 min)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rgbClr val="00B050"/>
                </a:solidFill>
              </a:rPr>
              <a:t> sledování změn přirozené luminiscence – odpovídá toxicitě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8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chemeClr val="tx1"/>
                </a:solidFill>
              </a:rPr>
              <a:t> uspořádání:</a:t>
            </a:r>
            <a:br>
              <a:rPr lang="cs-CZ" altLang="cs-CZ" sz="1800" dirty="0">
                <a:solidFill>
                  <a:schemeClr val="tx1"/>
                </a:solidFill>
              </a:rPr>
            </a:br>
            <a:r>
              <a:rPr lang="cs-CZ" altLang="cs-CZ" sz="1800" dirty="0">
                <a:solidFill>
                  <a:schemeClr val="tx1"/>
                </a:solidFill>
              </a:rPr>
              <a:t>kyvety (zkumavky), stanovení v </a:t>
            </a:r>
            <a:r>
              <a:rPr lang="cs-CZ" altLang="cs-CZ" sz="1800" dirty="0" err="1">
                <a:solidFill>
                  <a:schemeClr val="tx1"/>
                </a:solidFill>
              </a:rPr>
              <a:t>luminometru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i="1" dirty="0">
              <a:solidFill>
                <a:schemeClr val="tx1"/>
              </a:solidFill>
            </a:endParaRP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cs-CZ" sz="2400" b="1">
                <a:solidFill>
                  <a:srgbClr val="FF3300"/>
                </a:solidFill>
              </a:rPr>
              <a:t>Mikrobi</a:t>
            </a:r>
            <a:r>
              <a:rPr lang="cs-CZ" altLang="cs-CZ" sz="2400" b="1">
                <a:solidFill>
                  <a:srgbClr val="FF3300"/>
                </a:solidFill>
              </a:rPr>
              <a:t>ální ekotoxikologické biotesty</a:t>
            </a:r>
            <a:endParaRPr lang="cs-CZ" altLang="cs-CZ" sz="2400">
              <a:solidFill>
                <a:srgbClr val="FF3300"/>
              </a:solidFill>
            </a:endParaRPr>
          </a:p>
        </p:txBody>
      </p:sp>
      <p:pic>
        <p:nvPicPr>
          <p:cNvPr id="147460" name="Picture 4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24511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335280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39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152400" y="914400"/>
            <a:ext cx="861060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cs-CZ" dirty="0">
                <a:solidFill>
                  <a:srgbClr val="0070C0"/>
                </a:solidFill>
              </a:rPr>
              <a:t>(2) Růstové testy toxicity s bakteriemi</a:t>
            </a:r>
            <a:endParaRPr lang="cs-CZ" altLang="cs-CZ" sz="2400" dirty="0">
              <a:solidFill>
                <a:srgbClr val="0070C0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8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chemeClr val="tx1"/>
                </a:solidFill>
              </a:rPr>
              <a:t> stanovení efektu toxické látky v médiu na růst bakterie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i="1" dirty="0" err="1">
                <a:solidFill>
                  <a:schemeClr val="tx1"/>
                </a:solidFill>
              </a:rPr>
              <a:t>Pseudomonas</a:t>
            </a:r>
            <a:r>
              <a:rPr lang="cs-CZ" altLang="cs-CZ" sz="1800" i="1" dirty="0">
                <a:solidFill>
                  <a:schemeClr val="tx1"/>
                </a:solidFill>
              </a:rPr>
              <a:t> </a:t>
            </a:r>
            <a:r>
              <a:rPr lang="cs-CZ" altLang="cs-CZ" sz="1800" i="1" dirty="0" err="1">
                <a:solidFill>
                  <a:schemeClr val="tx1"/>
                </a:solidFill>
              </a:rPr>
              <a:t>putida</a:t>
            </a:r>
            <a:r>
              <a:rPr lang="cs-CZ" altLang="cs-CZ" sz="1800" i="1" dirty="0">
                <a:solidFill>
                  <a:schemeClr val="tx1"/>
                </a:solidFill>
              </a:rPr>
              <a:t>, </a:t>
            </a:r>
            <a:r>
              <a:rPr lang="cs-CZ" altLang="cs-CZ" sz="1800" i="1" dirty="0" err="1">
                <a:solidFill>
                  <a:schemeClr val="tx1"/>
                </a:solidFill>
              </a:rPr>
              <a:t>Escherichia</a:t>
            </a:r>
            <a:r>
              <a:rPr lang="cs-CZ" altLang="cs-CZ" sz="1800" i="1" dirty="0">
                <a:solidFill>
                  <a:schemeClr val="tx1"/>
                </a:solidFill>
              </a:rPr>
              <a:t> coli ...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8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chemeClr val="tx1"/>
                </a:solidFill>
              </a:rPr>
              <a:t> expozice 16 hodin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chemeClr val="tx1"/>
                </a:solidFill>
              </a:rPr>
              <a:t> kultivace bakterií (</a:t>
            </a:r>
            <a:r>
              <a:rPr lang="cs-CZ" altLang="cs-CZ" sz="1800" dirty="0" err="1">
                <a:solidFill>
                  <a:schemeClr val="tx1"/>
                </a:solidFill>
              </a:rPr>
              <a:t>Erlenmayerovy</a:t>
            </a:r>
            <a:r>
              <a:rPr lang="cs-CZ" altLang="cs-CZ" sz="1800" dirty="0">
                <a:solidFill>
                  <a:schemeClr val="tx1"/>
                </a:solidFill>
              </a:rPr>
              <a:t> nádoby, miniaturizace – </a:t>
            </a:r>
            <a:r>
              <a:rPr lang="cs-CZ" altLang="cs-CZ" sz="1800" dirty="0" err="1">
                <a:solidFill>
                  <a:schemeClr val="tx1"/>
                </a:solidFill>
              </a:rPr>
              <a:t>mikrodestičky</a:t>
            </a:r>
            <a:r>
              <a:rPr lang="cs-CZ" altLang="cs-CZ" sz="1800" dirty="0">
                <a:solidFill>
                  <a:schemeClr val="tx1"/>
                </a:solidFill>
              </a:rPr>
              <a:t>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chemeClr val="tx1"/>
                </a:solidFill>
              </a:rPr>
              <a:t> vyhodnocení – nárůst biomasy (zákal)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8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i="1" dirty="0">
              <a:solidFill>
                <a:schemeClr val="tx1"/>
              </a:solidFill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cs-CZ" sz="2400" b="1">
                <a:solidFill>
                  <a:srgbClr val="FF3300"/>
                </a:solidFill>
              </a:rPr>
              <a:t>Mikrobi</a:t>
            </a:r>
            <a:r>
              <a:rPr lang="cs-CZ" altLang="cs-CZ" sz="2400" b="1">
                <a:solidFill>
                  <a:srgbClr val="FF3300"/>
                </a:solidFill>
              </a:rPr>
              <a:t>ální ekotoxikologické biotesty</a:t>
            </a:r>
            <a:endParaRPr lang="cs-CZ" altLang="cs-CZ" sz="2400">
              <a:solidFill>
                <a:srgbClr val="FF3300"/>
              </a:solidFill>
            </a:endParaRPr>
          </a:p>
        </p:txBody>
      </p:sp>
      <p:pic>
        <p:nvPicPr>
          <p:cNvPr id="149508" name="Picture 4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67200"/>
            <a:ext cx="3232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9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2" t="26366" r="18779" b="7394"/>
          <a:stretch>
            <a:fillRect/>
          </a:stretch>
        </p:blipFill>
        <p:spPr bwMode="auto">
          <a:xfrm>
            <a:off x="1763713" y="1196975"/>
            <a:ext cx="729615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Obdélník 7"/>
          <p:cNvSpPr>
            <a:spLocks noChangeArrowheads="1"/>
          </p:cNvSpPr>
          <p:nvPr/>
        </p:nvSpPr>
        <p:spPr bwMode="auto">
          <a:xfrm>
            <a:off x="144463" y="333375"/>
            <a:ext cx="8748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Zounkova, R., Z. Klimesova, L. Nepejchalova, K. Hilscherova and L. Blaha (2011). "Complex Evaluation of Ecotoxicity and Genotoxicity of Antimicrobials Oxytetracycline and Flumequine Used in Aquaculture." </a:t>
            </a:r>
            <a:r>
              <a:rPr lang="cs-CZ" altLang="cs-CZ" sz="1600" u="sng">
                <a:solidFill>
                  <a:schemeClr val="tx1"/>
                </a:solidFill>
              </a:rPr>
              <a:t>Environmental Toxicology and Chemistry </a:t>
            </a:r>
            <a:r>
              <a:rPr lang="cs-CZ" altLang="cs-CZ" sz="1600" b="1" u="sng">
                <a:solidFill>
                  <a:schemeClr val="tx1"/>
                </a:solidFill>
              </a:rPr>
              <a:t>30(5): 1184-1189.0</a:t>
            </a:r>
          </a:p>
        </p:txBody>
      </p:sp>
      <p:pic>
        <p:nvPicPr>
          <p:cNvPr id="151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13620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TextovéPole 9"/>
          <p:cNvSpPr txBox="1">
            <a:spLocks noChangeArrowheads="1"/>
          </p:cNvSpPr>
          <p:nvPr/>
        </p:nvSpPr>
        <p:spPr bwMode="auto">
          <a:xfrm>
            <a:off x="395288" y="3068638"/>
            <a:ext cx="1390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Flumequine</a:t>
            </a:r>
          </a:p>
        </p:txBody>
      </p:sp>
      <p:sp>
        <p:nvSpPr>
          <p:cNvPr id="151558" name="TextovéPole 10"/>
          <p:cNvSpPr txBox="1">
            <a:spLocks noChangeArrowheads="1"/>
          </p:cNvSpPr>
          <p:nvPr/>
        </p:nvSpPr>
        <p:spPr bwMode="auto">
          <a:xfrm>
            <a:off x="395288" y="5516563"/>
            <a:ext cx="67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OTC</a:t>
            </a:r>
          </a:p>
        </p:txBody>
      </p:sp>
      <p:pic>
        <p:nvPicPr>
          <p:cNvPr id="151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197961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0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52398" y="762000"/>
            <a:ext cx="8884097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cs-CZ" b="1" dirty="0">
                <a:solidFill>
                  <a:srgbClr val="0070C0"/>
                </a:solidFill>
              </a:rPr>
              <a:t>(3) Bakteriální testy GENOTOXICITY</a:t>
            </a:r>
            <a:endParaRPr lang="cs-CZ" altLang="cs-CZ" sz="2000" b="1" dirty="0">
              <a:solidFill>
                <a:srgbClr val="0070C0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600" dirty="0">
                <a:solidFill>
                  <a:srgbClr val="00B050"/>
                </a:solidFill>
              </a:rPr>
              <a:t>často užívané biotesty hodnocení genotoxicity čistých látek i směsí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 horší extrapolace pro člověka -</a:t>
            </a:r>
            <a:r>
              <a:rPr lang="en-US" altLang="cs-CZ" sz="1600" dirty="0">
                <a:solidFill>
                  <a:schemeClr val="tx1"/>
                </a:solidFill>
              </a:rPr>
              <a:t>&gt; </a:t>
            </a:r>
            <a:r>
              <a:rPr lang="en-US" altLang="cs-CZ" sz="1600" dirty="0" err="1">
                <a:solidFill>
                  <a:schemeClr val="tx1"/>
                </a:solidFill>
              </a:rPr>
              <a:t>nemaj</a:t>
            </a:r>
            <a:r>
              <a:rPr lang="cs-CZ" altLang="cs-CZ" sz="1600" dirty="0">
                <a:solidFill>
                  <a:schemeClr val="tx1"/>
                </a:solidFill>
              </a:rPr>
              <a:t>í </a:t>
            </a:r>
            <a:r>
              <a:rPr lang="cs-CZ" altLang="cs-CZ" sz="1600" dirty="0" err="1">
                <a:solidFill>
                  <a:schemeClr val="tx1"/>
                </a:solidFill>
              </a:rPr>
              <a:t>metabolizační</a:t>
            </a:r>
            <a:r>
              <a:rPr lang="cs-CZ" altLang="cs-CZ" sz="1600" dirty="0">
                <a:solidFill>
                  <a:schemeClr val="tx1"/>
                </a:solidFill>
              </a:rPr>
              <a:t> enzymy: </a:t>
            </a:r>
            <a:br>
              <a:rPr lang="cs-CZ" altLang="cs-CZ" sz="1600" dirty="0">
                <a:solidFill>
                  <a:schemeClr val="tx1"/>
                </a:solidFill>
              </a:rPr>
            </a:br>
            <a:r>
              <a:rPr lang="cs-CZ" altLang="cs-CZ" sz="1600" dirty="0" err="1">
                <a:solidFill>
                  <a:schemeClr val="tx1"/>
                </a:solidFill>
              </a:rPr>
              <a:t>bioaktivace</a:t>
            </a:r>
            <a:r>
              <a:rPr lang="cs-CZ" altLang="cs-CZ" sz="1600" dirty="0">
                <a:solidFill>
                  <a:schemeClr val="tx1"/>
                </a:solidFill>
              </a:rPr>
              <a:t> (</a:t>
            </a:r>
            <a:r>
              <a:rPr lang="cs-CZ" altLang="cs-CZ" sz="1600" i="1" dirty="0">
                <a:solidFill>
                  <a:schemeClr val="tx1"/>
                </a:solidFill>
              </a:rPr>
              <a:t>modifikace – externí přídavky S9 frakcí</a:t>
            </a:r>
            <a:r>
              <a:rPr lang="cs-CZ" altLang="cs-CZ" sz="1600" dirty="0">
                <a:solidFill>
                  <a:schemeClr val="tx1"/>
                </a:solidFill>
              </a:rPr>
              <a:t>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6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600" b="1" u="sng" dirty="0">
                <a:solidFill>
                  <a:srgbClr val="00B050"/>
                </a:solidFill>
              </a:rPr>
              <a:t>3.1</a:t>
            </a:r>
            <a:r>
              <a:rPr lang="cs-CZ" altLang="cs-CZ" sz="1600" dirty="0">
                <a:solidFill>
                  <a:srgbClr val="00B050"/>
                </a:solidFill>
              </a:rPr>
              <a:t> </a:t>
            </a:r>
            <a:r>
              <a:rPr lang="cs-CZ" altLang="cs-CZ" sz="1600" b="1" u="sng" dirty="0" err="1">
                <a:solidFill>
                  <a:srgbClr val="00B050"/>
                </a:solidFill>
              </a:rPr>
              <a:t>Amesův</a:t>
            </a:r>
            <a:r>
              <a:rPr lang="cs-CZ" altLang="cs-CZ" sz="1600" b="1" u="sng" dirty="0">
                <a:solidFill>
                  <a:srgbClr val="00B050"/>
                </a:solidFill>
              </a:rPr>
              <a:t> test – (různé kmeny </a:t>
            </a:r>
            <a:r>
              <a:rPr lang="cs-CZ" altLang="cs-CZ" sz="1600" b="1" u="sng" dirty="0" err="1">
                <a:solidFill>
                  <a:srgbClr val="00B050"/>
                </a:solidFill>
              </a:rPr>
              <a:t>Salmonella</a:t>
            </a:r>
            <a:r>
              <a:rPr lang="cs-CZ" altLang="cs-CZ" sz="1600" b="1" u="sng" dirty="0">
                <a:solidFill>
                  <a:srgbClr val="00B050"/>
                </a:solidFill>
              </a:rPr>
              <a:t> </a:t>
            </a:r>
            <a:r>
              <a:rPr lang="cs-CZ" altLang="cs-CZ" sz="1600" b="1" u="sng" dirty="0" err="1">
                <a:solidFill>
                  <a:srgbClr val="00B050"/>
                </a:solidFill>
              </a:rPr>
              <a:t>typhimurium</a:t>
            </a:r>
            <a:r>
              <a:rPr lang="cs-CZ" altLang="cs-CZ" sz="1600" b="1" u="sng" dirty="0">
                <a:solidFill>
                  <a:srgbClr val="00B050"/>
                </a:solidFill>
              </a:rPr>
              <a:t>)</a:t>
            </a:r>
          </a:p>
          <a:p>
            <a:pPr lvl="3">
              <a:spcBef>
                <a:spcPct val="0"/>
              </a:spcBef>
              <a:buClrTx/>
              <a:buFontTx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 mutanti neschopní žít v minimálním mediu (chybějící enzym pro syntézu His) : </a:t>
            </a:r>
            <a:r>
              <a:rPr lang="cs-CZ" altLang="cs-CZ" sz="1600" dirty="0" err="1">
                <a:solidFill>
                  <a:schemeClr val="tx1"/>
                </a:solidFill>
              </a:rPr>
              <a:t>genotoxin</a:t>
            </a:r>
            <a:r>
              <a:rPr lang="cs-CZ" altLang="cs-CZ" sz="1600" dirty="0">
                <a:solidFill>
                  <a:schemeClr val="tx1"/>
                </a:solidFill>
              </a:rPr>
              <a:t> vyvolá </a:t>
            </a:r>
            <a:r>
              <a:rPr lang="en-US" altLang="cs-CZ" sz="1600" dirty="0" err="1">
                <a:solidFill>
                  <a:schemeClr val="tx1"/>
                </a:solidFill>
              </a:rPr>
              <a:t>rever</a:t>
            </a:r>
            <a:r>
              <a:rPr lang="cs-CZ" altLang="cs-CZ" sz="1600" dirty="0">
                <a:solidFill>
                  <a:schemeClr val="tx1"/>
                </a:solidFill>
              </a:rPr>
              <a:t>zní mutace </a:t>
            </a:r>
            <a:r>
              <a:rPr lang="cs-CZ" altLang="cs-CZ" sz="16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1600" dirty="0">
                <a:solidFill>
                  <a:schemeClr val="tx1"/>
                </a:solidFill>
              </a:rPr>
              <a:t> </a:t>
            </a:r>
            <a:r>
              <a:rPr lang="en-US" altLang="cs-CZ" sz="1600" dirty="0" err="1">
                <a:solidFill>
                  <a:schemeClr val="tx1"/>
                </a:solidFill>
              </a:rPr>
              <a:t>bakterie</a:t>
            </a:r>
            <a:r>
              <a:rPr lang="en-US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>
                <a:solidFill>
                  <a:schemeClr val="tx1"/>
                </a:solidFill>
              </a:rPr>
              <a:t>přežívají</a:t>
            </a:r>
          </a:p>
          <a:p>
            <a:pPr lvl="3">
              <a:spcBef>
                <a:spcPct val="0"/>
              </a:spcBef>
              <a:buClrTx/>
              <a:buFontTx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 hodnocení – počítání kolonií revertantů</a:t>
            </a:r>
            <a:r>
              <a:rPr lang="en-US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>
                <a:solidFill>
                  <a:schemeClr val="tx1"/>
                </a:solidFill>
              </a:rPr>
              <a:t>na </a:t>
            </a:r>
            <a:r>
              <a:rPr lang="cs-CZ" altLang="cs-CZ" sz="1600" dirty="0" err="1">
                <a:solidFill>
                  <a:schemeClr val="tx1"/>
                </a:solidFill>
              </a:rPr>
              <a:t>Petriho</a:t>
            </a:r>
            <a:r>
              <a:rPr lang="cs-CZ" altLang="cs-CZ" sz="1600" dirty="0">
                <a:solidFill>
                  <a:schemeClr val="tx1"/>
                </a:solidFill>
              </a:rPr>
              <a:t> miskách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6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600" i="1" dirty="0">
              <a:solidFill>
                <a:schemeClr val="tx1"/>
              </a:solidFill>
            </a:endParaRPr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cs-CZ" sz="2400" b="1">
                <a:solidFill>
                  <a:srgbClr val="FF3300"/>
                </a:solidFill>
              </a:rPr>
              <a:t>Mikrobi</a:t>
            </a:r>
            <a:r>
              <a:rPr lang="cs-CZ" altLang="cs-CZ" sz="2400" b="1">
                <a:solidFill>
                  <a:srgbClr val="FF3300"/>
                </a:solidFill>
              </a:rPr>
              <a:t>ální ekotoxikologické biotesty</a:t>
            </a:r>
            <a:endParaRPr lang="cs-CZ" altLang="cs-CZ" sz="2400">
              <a:solidFill>
                <a:srgbClr val="FF3300"/>
              </a:solidFill>
            </a:endParaRPr>
          </a:p>
        </p:txBody>
      </p:sp>
      <p:pic>
        <p:nvPicPr>
          <p:cNvPr id="153604" name="Picture 4" descr="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719572"/>
            <a:ext cx="3339482" cy="211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766864" y="3378101"/>
            <a:ext cx="63904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FontTx/>
              <a:buChar char="-"/>
            </a:pPr>
            <a:endParaRPr lang="cs-CZ" altLang="cs-CZ" dirty="0"/>
          </a:p>
          <a:p>
            <a:pPr lvl="2">
              <a:buFontTx/>
              <a:buChar char="-"/>
            </a:pPr>
            <a:r>
              <a:rPr lang="cs-CZ" altLang="cs-CZ" u="sng" dirty="0">
                <a:solidFill>
                  <a:srgbClr val="00B050"/>
                </a:solidFill>
              </a:rPr>
              <a:t>3.2 </a:t>
            </a:r>
            <a:r>
              <a:rPr lang="cs-CZ" altLang="cs-CZ" u="sng" dirty="0" smtClean="0">
                <a:solidFill>
                  <a:srgbClr val="00B050"/>
                </a:solidFill>
              </a:rPr>
              <a:t>Další specifické testy</a:t>
            </a:r>
            <a:endParaRPr lang="cs-CZ" altLang="cs-CZ" u="sng" dirty="0">
              <a:solidFill>
                <a:srgbClr val="00B050"/>
              </a:solidFill>
            </a:endParaRPr>
          </a:p>
          <a:p>
            <a:pPr lvl="3">
              <a:buFontTx/>
              <a:buChar char="-"/>
            </a:pPr>
            <a:r>
              <a:rPr lang="cs-CZ" altLang="cs-CZ" sz="1400" b="0" dirty="0"/>
              <a:t> specifické transgenní bakterie s </a:t>
            </a:r>
            <a:r>
              <a:rPr lang="cs-CZ" altLang="cs-CZ" sz="1400" b="0" dirty="0" err="1"/>
              <a:t>reporterovým</a:t>
            </a:r>
            <a:r>
              <a:rPr lang="cs-CZ" altLang="cs-CZ" sz="1400" b="0" dirty="0"/>
              <a:t> genem pod kontrolou reparace DNA - Př. 1 gen pro luciferázu</a:t>
            </a:r>
            <a:r>
              <a:rPr lang="en-US" altLang="cs-CZ" sz="1400" b="0" dirty="0"/>
              <a:t> </a:t>
            </a:r>
            <a:r>
              <a:rPr lang="cs-CZ" altLang="cs-CZ" sz="1400" b="0" dirty="0"/>
              <a:t>(</a:t>
            </a:r>
            <a:r>
              <a:rPr lang="cs-CZ" altLang="cs-CZ" sz="1400" b="0" dirty="0" err="1"/>
              <a:t>recA</a:t>
            </a:r>
            <a:r>
              <a:rPr lang="cs-CZ" altLang="cs-CZ" sz="1400" b="0" dirty="0"/>
              <a:t> test)</a:t>
            </a:r>
          </a:p>
          <a:p>
            <a:pPr lvl="3">
              <a:buFontTx/>
              <a:buChar char="-"/>
            </a:pPr>
            <a:r>
              <a:rPr lang="cs-CZ" altLang="cs-CZ" sz="1400" b="0" dirty="0"/>
              <a:t> </a:t>
            </a:r>
            <a:r>
              <a:rPr lang="cs-CZ" altLang="cs-CZ" sz="1400" b="0" dirty="0">
                <a:sym typeface="Wingdings" panose="05000000000000000000" pitchFamily="2" charset="2"/>
              </a:rPr>
              <a:t></a:t>
            </a:r>
            <a:r>
              <a:rPr lang="en-US" altLang="cs-CZ" sz="1400" b="0" dirty="0">
                <a:sym typeface="Wingdings" panose="05000000000000000000" pitchFamily="2" charset="2"/>
              </a:rPr>
              <a:t> </a:t>
            </a:r>
            <a:r>
              <a:rPr lang="en-US" altLang="cs-CZ" sz="1400" b="0" dirty="0" err="1">
                <a:sym typeface="Wingdings" panose="05000000000000000000" pitchFamily="2" charset="2"/>
              </a:rPr>
              <a:t>mutace</a:t>
            </a:r>
            <a:r>
              <a:rPr lang="cs-CZ" altLang="cs-CZ" sz="1400" b="0" dirty="0">
                <a:sym typeface="Wingdings" panose="05000000000000000000" pitchFamily="2" charset="2"/>
              </a:rPr>
              <a:t>: </a:t>
            </a:r>
            <a:r>
              <a:rPr lang="en-US" altLang="cs-CZ" sz="1400" b="0" dirty="0">
                <a:sym typeface="Wingdings" panose="05000000000000000000" pitchFamily="2" charset="2"/>
              </a:rPr>
              <a:t>m</a:t>
            </a:r>
            <a:r>
              <a:rPr lang="cs-CZ" altLang="cs-CZ" sz="1400" b="0" dirty="0" err="1">
                <a:sym typeface="Wingdings" panose="05000000000000000000" pitchFamily="2" charset="2"/>
              </a:rPr>
              <a:t>ěření</a:t>
            </a:r>
            <a:r>
              <a:rPr lang="cs-CZ" altLang="cs-CZ" sz="1400" b="0" dirty="0">
                <a:sym typeface="Wingdings" panose="05000000000000000000" pitchFamily="2" charset="2"/>
              </a:rPr>
              <a:t> </a:t>
            </a:r>
            <a:r>
              <a:rPr lang="cs-CZ" altLang="cs-CZ" sz="1400" b="0" dirty="0" err="1">
                <a:sym typeface="Wingdings" panose="05000000000000000000" pitchFamily="2" charset="2"/>
              </a:rPr>
              <a:t>luminescence</a:t>
            </a:r>
            <a:endParaRPr lang="cs-CZ" altLang="cs-CZ" sz="1400" b="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851807"/>
            <a:ext cx="4127376" cy="179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77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t="47966" r="14729" b="11716"/>
          <a:stretch>
            <a:fillRect/>
          </a:stretch>
        </p:blipFill>
        <p:spPr bwMode="auto">
          <a:xfrm>
            <a:off x="107950" y="3068638"/>
            <a:ext cx="89281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Obdélník 6"/>
          <p:cNvSpPr>
            <a:spLocks noChangeArrowheads="1"/>
          </p:cNvSpPr>
          <p:nvPr/>
        </p:nvSpPr>
        <p:spPr bwMode="auto">
          <a:xfrm>
            <a:off x="144463" y="333375"/>
            <a:ext cx="8748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Zounkova, R., Z. Klimesova, L. Nepejchalova, K. Hilscherova and L. Blaha (2011). "Complex Evaluation of Ecotoxicity and Genotoxicity of Antimicrobials Oxytetracycline and Flumequine Used in Aquaculture." </a:t>
            </a:r>
            <a:r>
              <a:rPr lang="cs-CZ" altLang="cs-CZ" sz="1600" u="sng">
                <a:solidFill>
                  <a:schemeClr val="tx1"/>
                </a:solidFill>
              </a:rPr>
              <a:t>Environmental Toxicology and Chemistry </a:t>
            </a:r>
            <a:r>
              <a:rPr lang="cs-CZ" altLang="cs-CZ" sz="1600" b="1" u="sng">
                <a:solidFill>
                  <a:schemeClr val="tx1"/>
                </a:solidFill>
              </a:rPr>
              <a:t>30(5): 1184-1189.0</a:t>
            </a:r>
          </a:p>
        </p:txBody>
      </p:sp>
      <p:pic>
        <p:nvPicPr>
          <p:cNvPr id="1597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13620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TextovéPole 8"/>
          <p:cNvSpPr txBox="1">
            <a:spLocks noChangeArrowheads="1"/>
          </p:cNvSpPr>
          <p:nvPr/>
        </p:nvSpPr>
        <p:spPr bwMode="auto">
          <a:xfrm>
            <a:off x="2124075" y="1844675"/>
            <a:ext cx="138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Flumequine</a:t>
            </a:r>
          </a:p>
        </p:txBody>
      </p:sp>
      <p:sp>
        <p:nvSpPr>
          <p:cNvPr id="159750" name="TextovéPole 9"/>
          <p:cNvSpPr txBox="1">
            <a:spLocks noChangeArrowheads="1"/>
          </p:cNvSpPr>
          <p:nvPr/>
        </p:nvSpPr>
        <p:spPr bwMode="auto">
          <a:xfrm>
            <a:off x="7127875" y="1844675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OTC</a:t>
            </a:r>
          </a:p>
        </p:txBody>
      </p:sp>
      <p:pic>
        <p:nvPicPr>
          <p:cNvPr id="1597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84313"/>
            <a:ext cx="1979613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4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ěsice">
  <a:themeElements>
    <a:clrScheme name="Směsic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c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c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c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9826</TotalTime>
  <Words>6791</Words>
  <Application>Microsoft Office PowerPoint</Application>
  <PresentationFormat>On-screen Show (4:3)</PresentationFormat>
  <Paragraphs>1180</Paragraphs>
  <Slides>134</Slides>
  <Notes>49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7" baseType="lpstr">
      <vt:lpstr>MS PGothic</vt:lpstr>
      <vt:lpstr>MS PGothic</vt:lpstr>
      <vt:lpstr>Arial</vt:lpstr>
      <vt:lpstr>Arial Unicode MS</vt:lpstr>
      <vt:lpstr>Calibri</vt:lpstr>
      <vt:lpstr>Century</vt:lpstr>
      <vt:lpstr>Comic Sans MS</vt:lpstr>
      <vt:lpstr>Tahoma</vt:lpstr>
      <vt:lpstr>Times New Roman</vt:lpstr>
      <vt:lpstr>Verdana</vt:lpstr>
      <vt:lpstr>Wingdings</vt:lpstr>
      <vt:lpstr>Směsice</vt:lpstr>
      <vt:lpstr>Graph</vt:lpstr>
      <vt:lpstr>PowerPoint Presentation</vt:lpstr>
      <vt:lpstr>Co je to biotest ?</vt:lpstr>
      <vt:lpstr>PowerPoint Presentation</vt:lpstr>
      <vt:lpstr>Proč ekotoxikologické testy ?</vt:lpstr>
      <vt:lpstr>Vývoj biotestů</vt:lpstr>
      <vt:lpstr>Rozdělení biotestů</vt:lpstr>
      <vt:lpstr>Rozdělení biotestů</vt:lpstr>
      <vt:lpstr>Standardizovanost, legislativa …</vt:lpstr>
      <vt:lpstr>Normované, standardizované testy</vt:lpstr>
      <vt:lpstr>Organizace spojené s biotesty</vt:lpstr>
      <vt:lpstr>PowerPoint Presentation</vt:lpstr>
      <vt:lpstr>PowerPoint Presentation</vt:lpstr>
      <vt:lpstr>OECD – příklady </vt:lpstr>
      <vt:lpstr>OECD - příklady</vt:lpstr>
      <vt:lpstr>Standardy biotestů - ISO</vt:lpstr>
      <vt:lpstr>Standardy biotestů - ISO</vt:lpstr>
      <vt:lpstr>Standardy biotestů - ISO</vt:lpstr>
      <vt:lpstr>Standardy biotestů - ČSN</vt:lpstr>
      <vt:lpstr>Obecné vlastnosti biotestů</vt:lpstr>
      <vt:lpstr>Optimální vlastnosti biotestu</vt:lpstr>
      <vt:lpstr>Design a vlastnosti biotestu</vt:lpstr>
      <vt:lpstr>Akvatické testy - expozice</vt:lpstr>
      <vt:lpstr>Půdní testy - expozice</vt:lpstr>
      <vt:lpstr>Expozice v pevné matrici</vt:lpstr>
      <vt:lpstr>Schéma expozice v půdním prostředí</vt:lpstr>
      <vt:lpstr>Organismy v biotestech</vt:lpstr>
      <vt:lpstr>Další specifikace testovacího organismu</vt:lpstr>
      <vt:lpstr>Hodnocené parametry - endpointy</vt:lpstr>
      <vt:lpstr>Faktory/podmínky biotestu</vt:lpstr>
      <vt:lpstr>Praktická realizace biotestu - obecně</vt:lpstr>
      <vt:lpstr>Praktická realizace biotestu - voda</vt:lpstr>
      <vt:lpstr>Testy obecně</vt:lpstr>
      <vt:lpstr>Výběr baterie testů</vt:lpstr>
      <vt:lpstr>Baterie testů</vt:lpstr>
      <vt:lpstr>Baterie biotestů</vt:lpstr>
      <vt:lpstr>Výběr biotestů dle organismu</vt:lpstr>
      <vt:lpstr>Příklad – baterie testů pro odpady</vt:lpstr>
      <vt:lpstr>Příklad baterie biotestů: EU ringtest 2006-2007</vt:lpstr>
      <vt:lpstr>EU - Základní sada testů</vt:lpstr>
      <vt:lpstr>EU - Rozšířená sada testů</vt:lpstr>
      <vt:lpstr>Akvatické testy ekotoxicity</vt:lpstr>
      <vt:lpstr>Spektrum testů akvatické ekotoxikologie</vt:lpstr>
      <vt:lpstr>PowerPoint Presentation</vt:lpstr>
      <vt:lpstr>Testy s producenty</vt:lpstr>
      <vt:lpstr>Producenti – řasy a sinice</vt:lpstr>
      <vt:lpstr>PowerPoint Presentation</vt:lpstr>
      <vt:lpstr>Producenti - řasy</vt:lpstr>
      <vt:lpstr>Producenti - řasy</vt:lpstr>
      <vt:lpstr>Producenti - řasy</vt:lpstr>
      <vt:lpstr>Řasový test toxicity (ISO 8692) </vt:lpstr>
      <vt:lpstr>Řasový test toxicity (ISO 8692) </vt:lpstr>
      <vt:lpstr>Řasový test toxicity (ISO 8692) </vt:lpstr>
      <vt:lpstr>Producenti - řasy</vt:lpstr>
      <vt:lpstr>PowerPoint Presentation</vt:lpstr>
      <vt:lpstr>PowerPoint Presentation</vt:lpstr>
      <vt:lpstr>Producenti vodní – vyšší rostliny</vt:lpstr>
      <vt:lpstr>PowerPoint Presentation</vt:lpstr>
      <vt:lpstr>Konzumenti - Bezobratlí</vt:lpstr>
      <vt:lpstr>PowerPoint Presentation</vt:lpstr>
      <vt:lpstr>PowerPoint Presentation</vt:lpstr>
      <vt:lpstr>Daphnia magna test (ISO 6341)</vt:lpstr>
      <vt:lpstr>Daphnia magna test (ISO 6341)</vt:lpstr>
      <vt:lpstr>Daphnia magna test (ISO 6341)</vt:lpstr>
      <vt:lpstr>Chronický test na Daphnia magna</vt:lpstr>
      <vt:lpstr>Sledované parametry</vt:lpstr>
      <vt:lpstr>Daphnia magna akutní vs chronický test</vt:lpstr>
      <vt:lpstr>Příklady výsledků – D. magna</vt:lpstr>
      <vt:lpstr>Příklady výsledků – D. magna</vt:lpstr>
      <vt:lpstr>PowerPoint Presentation</vt:lpstr>
      <vt:lpstr>Jak hodnotit toxicitu sedimentů?</vt:lpstr>
      <vt:lpstr>Ekotoxikologické biotesty se sedimenty – přehled EPA</vt:lpstr>
      <vt:lpstr>Ekotoxikologické biotesty se sedimenty – přehled EPA</vt:lpstr>
      <vt:lpstr>Chironomus test (OECD 218)</vt:lpstr>
      <vt:lpstr>Chironomus akutní test</vt:lpstr>
      <vt:lpstr>       Tubifex tubifex - Nitěnka obecná </vt:lpstr>
      <vt:lpstr>Potamopyrgus  sediment test</vt:lpstr>
      <vt:lpstr>PowerPoint Presentation</vt:lpstr>
      <vt:lpstr>Konzumenti , dravci - obratlovci</vt:lpstr>
      <vt:lpstr>Používané druhy</vt:lpstr>
      <vt:lpstr>PowerPoint Presentation</vt:lpstr>
      <vt:lpstr>Akutní testy</vt:lpstr>
      <vt:lpstr>PowerPoint Presentation</vt:lpstr>
      <vt:lpstr>PowerPoint Presentation</vt:lpstr>
      <vt:lpstr>OECD testing guidelines http://www.oecd.org/env/ehs/testing/seriesontestingandassessmentecotoxicitytesting.htm</vt:lpstr>
      <vt:lpstr>PowerPoint Presentation</vt:lpstr>
      <vt:lpstr>Obratlovci - obojživelníci</vt:lpstr>
      <vt:lpstr>Xenopus life cycle</vt:lpstr>
      <vt:lpstr>Obratlovci - žáby</vt:lpstr>
      <vt:lpstr>PowerPoint Presentation</vt:lpstr>
      <vt:lpstr>PowerPoint Presentation</vt:lpstr>
      <vt:lpstr>PowerPoint Presentation</vt:lpstr>
      <vt:lpstr>OECD testing guidelines - AMPHIBIANS http://www.oecd.org/env/ehs/testing/seriesontestingandassessmentecotoxicitytesting.htm</vt:lpstr>
      <vt:lpstr>OECD testing guidelines - AMPHIBIANS http://www.oecd.org/env/ehs/testing/seriesontestingandassessmentecotoxicitytesting.htm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Půdní biotesty</vt:lpstr>
      <vt:lpstr>Půdní biotesty s mikroorganismy</vt:lpstr>
      <vt:lpstr>Testy s půdními mikroorganismy</vt:lpstr>
      <vt:lpstr>Endpointy v mikrobiálním testu</vt:lpstr>
      <vt:lpstr>Půdní biotesty s bezobratlými</vt:lpstr>
      <vt:lpstr>Žížaly v ekotoxikologii</vt:lpstr>
      <vt:lpstr>Žížaly</vt:lpstr>
      <vt:lpstr>V různých testech různé endpointy</vt:lpstr>
      <vt:lpstr>Eisenia fetida</vt:lpstr>
      <vt:lpstr>Eisenia fetida reprodukční test - začátek</vt:lpstr>
      <vt:lpstr>E. fetida test – po 28 dnech</vt:lpstr>
      <vt:lpstr>E. fetida – po 8 týdnech</vt:lpstr>
      <vt:lpstr>PowerPoint Presentation</vt:lpstr>
      <vt:lpstr>Earthworm Avoidance Test </vt:lpstr>
      <vt:lpstr>Další modelové organismy – půdní bezobratlí</vt:lpstr>
      <vt:lpstr>PowerPoint Presentation</vt:lpstr>
      <vt:lpstr>Terestrické prostředí</vt:lpstr>
      <vt:lpstr>Půdní biotesty s vyššími rostlinami</vt:lpstr>
      <vt:lpstr>Testy s vyššími rostlinami</vt:lpstr>
      <vt:lpstr>Testy klíčivosti a elongace kořene</vt:lpstr>
      <vt:lpstr>Postup salát setý</vt:lpstr>
      <vt:lpstr>Vyšší rostliny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Terestrické prostředí - obratlovci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RECETOX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Ekotoxikologické biotesty</dc:title>
  <dc:creator>Jakub Hofman</dc:creator>
  <cp:lastModifiedBy>Windows User</cp:lastModifiedBy>
  <cp:revision>421</cp:revision>
  <dcterms:created xsi:type="dcterms:W3CDTF">2008-03-02T19:58:54Z</dcterms:created>
  <dcterms:modified xsi:type="dcterms:W3CDTF">2018-11-14T08:43:59Z</dcterms:modified>
</cp:coreProperties>
</file>