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9" r:id="rId3"/>
    <p:sldId id="260" r:id="rId4"/>
    <p:sldId id="257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04" y="4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C6A16D-AB81-449D-B064-A04796BDFEC3}" type="datetimeFigureOut">
              <a:rPr lang="cs-CZ" smtClean="0"/>
              <a:t>17.09.2019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F2F032-2983-4716-A4EB-EC649546B7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9425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2F032-2983-4716-A4EB-EC649546B7E6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3955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6A1F9-AC7C-4C0D-8803-A4A452F165E7}" type="datetime1">
              <a:rPr lang="cs-CZ" smtClean="0"/>
              <a:t>17.09.2019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Mechanické vlastnosti pevných látek 2013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88E11-6105-420B-B9AB-3170E9C4F7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845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9B473-D4A2-4DAE-BBD1-81C3F34B9060}" type="datetime1">
              <a:rPr lang="cs-CZ" smtClean="0"/>
              <a:t>17.09.2019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Mechanické vlastnosti pevných látek 2013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88E11-6105-420B-B9AB-3170E9C4F7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4998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F38C3-B4E6-4859-A3E2-23AEF4BBFEC2}" type="datetime1">
              <a:rPr lang="cs-CZ" smtClean="0"/>
              <a:t>17.09.2019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Mechanické vlastnosti pevných látek 2013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88E11-6105-420B-B9AB-3170E9C4F7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8639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48F0E-7D0C-4B4A-B16F-3608E550A66B}" type="datetime1">
              <a:rPr lang="cs-CZ" smtClean="0"/>
              <a:t>17.09.2019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Mechanické vlastnosti pevných látek 2013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88E11-6105-420B-B9AB-3170E9C4F7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1531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EF43F-8DF1-4EAC-A317-92293501283D}" type="datetime1">
              <a:rPr lang="cs-CZ" smtClean="0"/>
              <a:t>17.09.2019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Mechanické vlastnosti pevných látek 2013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88E11-6105-420B-B9AB-3170E9C4F7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6068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B5309-B7D8-4C58-9A9B-5EB24E943589}" type="datetime1">
              <a:rPr lang="cs-CZ" smtClean="0"/>
              <a:t>17.09.2019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Mechanické vlastnosti pevných látek 2013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88E11-6105-420B-B9AB-3170E9C4F7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3751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2469-2E59-41D4-9092-47616078F108}" type="datetime1">
              <a:rPr lang="cs-CZ" smtClean="0"/>
              <a:t>17.09.2019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Mechanické vlastnosti pevných látek 2013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88E11-6105-420B-B9AB-3170E9C4F7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4921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883C9-6707-4B37-9489-489A9191C1BE}" type="datetime1">
              <a:rPr lang="cs-CZ" smtClean="0"/>
              <a:t>17.09.2019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Mechanické vlastnosti pevných látek 2013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88E11-6105-420B-B9AB-3170E9C4F7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4896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96D60-5DBD-459F-A12C-0BD734CE3195}" type="datetime1">
              <a:rPr lang="cs-CZ" smtClean="0"/>
              <a:t>17.09.2019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Mechanické vlastnosti pevných látek 2013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88E11-6105-420B-B9AB-3170E9C4F7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8217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FD0F7-34E2-402A-94C9-5F4EC44951CA}" type="datetime1">
              <a:rPr lang="cs-CZ" smtClean="0"/>
              <a:t>17.09.2019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Mechanické vlastnosti pevných látek 2013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88E11-6105-420B-B9AB-3170E9C4F7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4916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7C969-C967-4535-8CC6-CE18299C269E}" type="datetime1">
              <a:rPr lang="cs-CZ" smtClean="0"/>
              <a:t>17.09.2019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Mechanické vlastnosti pevných látek 2013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88E11-6105-420B-B9AB-3170E9C4F7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1669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2DEF4-DD4E-4581-990E-4F6B290F5269}" type="datetime1">
              <a:rPr lang="cs-CZ" smtClean="0"/>
              <a:t>17.09.2019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Mechanické vlastnosti pevných látek 2013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88E11-6105-420B-B9AB-3170E9C4F7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9906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ruml@ipm.c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Nanoscience" TargetMode="External"/><Relationship Id="rId3" Type="http://schemas.openxmlformats.org/officeDocument/2006/relationships/hyperlink" Target="http://en.wikipedia.org/wiki/Science" TargetMode="External"/><Relationship Id="rId7" Type="http://schemas.openxmlformats.org/officeDocument/2006/relationships/hyperlink" Target="http://en.wikipedia.org/wiki/Chemistry" TargetMode="External"/><Relationship Id="rId2" Type="http://schemas.openxmlformats.org/officeDocument/2006/relationships/hyperlink" Target="http://en.wikipedia.org/wiki/Matte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Applied_physics" TargetMode="External"/><Relationship Id="rId11" Type="http://schemas.openxmlformats.org/officeDocument/2006/relationships/hyperlink" Target="http://en.wikipedia.org/wiki/Failure_analysis" TargetMode="External"/><Relationship Id="rId5" Type="http://schemas.openxmlformats.org/officeDocument/2006/relationships/hyperlink" Target="http://en.wikipedia.org/wiki/Macroscopic" TargetMode="External"/><Relationship Id="rId10" Type="http://schemas.openxmlformats.org/officeDocument/2006/relationships/hyperlink" Target="http://en.wikipedia.org/wiki/Forensic_engineering" TargetMode="External"/><Relationship Id="rId4" Type="http://schemas.openxmlformats.org/officeDocument/2006/relationships/hyperlink" Target="http://en.wikipedia.org/wiki/Engineering" TargetMode="External"/><Relationship Id="rId9" Type="http://schemas.openxmlformats.org/officeDocument/2006/relationships/hyperlink" Target="http://en.wikipedia.org/wiki/Nanotechnology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Mechanické vlastnosti pevných látek, </a:t>
            </a:r>
            <a:r>
              <a:rPr lang="cs-CZ" b="1" dirty="0" smtClean="0">
                <a:solidFill>
                  <a:schemeClr val="tx1"/>
                </a:solidFill>
              </a:rPr>
              <a:t>201</a:t>
            </a:r>
            <a:r>
              <a:rPr lang="cs-CZ" b="1" dirty="0">
                <a:solidFill>
                  <a:schemeClr val="tx1"/>
                </a:solidFill>
              </a:rPr>
              <a:t>9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776765" y="1203044"/>
            <a:ext cx="532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Bookman Old Style" pitchFamily="18" charset="0"/>
              </a:rPr>
              <a:t>Mechanické vlastnosti pevných látek </a:t>
            </a:r>
            <a:endParaRPr lang="cs-CZ" sz="2000" b="1" dirty="0">
              <a:latin typeface="Bookman Old Style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3183504" y="2776302"/>
            <a:ext cx="2858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Tomáš Kruml,   Martin </a:t>
            </a:r>
            <a:r>
              <a:rPr lang="cs-CZ" dirty="0" err="1" smtClean="0"/>
              <a:t>Friák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185047" y="3526991"/>
            <a:ext cx="16850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 err="1" smtClean="0">
                <a:hlinkClick r:id="rId3"/>
              </a:rPr>
              <a:t>kruml</a:t>
            </a:r>
            <a:r>
              <a:rPr lang="en-US" dirty="0" smtClean="0">
                <a:hlinkClick r:id="rId3"/>
              </a:rPr>
              <a:t>@</a:t>
            </a:r>
            <a:r>
              <a:rPr lang="en-US" dirty="0" err="1" smtClean="0">
                <a:hlinkClick r:id="rId3"/>
              </a:rPr>
              <a:t>ipm.cz</a:t>
            </a:r>
            <a:endParaRPr lang="en-US" dirty="0" smtClean="0"/>
          </a:p>
          <a:p>
            <a:endParaRPr lang="cs-CZ" dirty="0" smtClean="0"/>
          </a:p>
          <a:p>
            <a:pPr algn="ctr"/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en-US" dirty="0" err="1" smtClean="0"/>
              <a:t>www.ipm.cz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246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755576" y="312614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Bookman Old Style" pitchFamily="18" charset="0"/>
              </a:rPr>
              <a:t>Deformace</a:t>
            </a:r>
            <a:endParaRPr lang="cs-CZ" sz="2000" b="1" dirty="0">
              <a:latin typeface="Bookman Old Style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187624" y="1268760"/>
            <a:ext cx="40456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Při působení sil na těleso dochází k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přemístění – nebudeme dále uvažovat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rotaci </a:t>
            </a:r>
            <a:r>
              <a:rPr lang="cs-CZ" dirty="0" smtClean="0">
                <a:latin typeface="Symbol" pitchFamily="18" charset="2"/>
              </a:rPr>
              <a:t>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deformaci </a:t>
            </a:r>
            <a:r>
              <a:rPr lang="cs-CZ" dirty="0" smtClean="0">
                <a:latin typeface="Symbol" pitchFamily="18" charset="2"/>
              </a:rPr>
              <a:t>e</a:t>
            </a:r>
            <a:endParaRPr lang="cs-CZ" dirty="0">
              <a:latin typeface="Symbol" pitchFamily="18" charset="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5" t="43005" r="46286" b="31767"/>
          <a:stretch/>
        </p:blipFill>
        <p:spPr bwMode="auto">
          <a:xfrm>
            <a:off x="1619672" y="2708920"/>
            <a:ext cx="4542971" cy="2162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1679554" y="5445224"/>
            <a:ext cx="2060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je vektor přemístění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délník 10"/>
              <p:cNvSpPr/>
              <p:nvPr/>
            </p:nvSpPr>
            <p:spPr>
              <a:xfrm>
                <a:off x="1187624" y="5162524"/>
                <a:ext cx="618480" cy="6427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→"/>
                          <m:pos m:val="top"/>
                          <m:ctrlPr>
                            <a:rPr lang="cs-CZ" sz="2800" i="1" dirty="0">
                              <a:latin typeface="Cambria Math"/>
                            </a:rPr>
                          </m:ctrlPr>
                        </m:groupChrPr>
                        <m:e>
                          <m:r>
                            <m:rPr>
                              <m:brk m:alnAt="1"/>
                            </m:rPr>
                            <a:rPr lang="cs-CZ" sz="2800" i="1" dirty="0">
                              <a:latin typeface="Cambria Math"/>
                            </a:rPr>
                            <m:t>𝑢</m:t>
                          </m:r>
                        </m:e>
                      </m:groupChr>
                    </m:oMath>
                  </m:oMathPara>
                </a14:m>
                <a:endParaRPr lang="cs-CZ" sz="28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Obdélník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5162524"/>
                <a:ext cx="618480" cy="64274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624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755576" y="312615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Bookman Old Style" pitchFamily="18" charset="0"/>
              </a:rPr>
              <a:t>Vlastnosti tenzoru deformace</a:t>
            </a:r>
            <a:endParaRPr lang="cs-CZ" sz="2000" b="1" dirty="0">
              <a:latin typeface="Bookman Old Style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27584" y="1268760"/>
            <a:ext cx="64603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Symetrický, tj. 6 nezávislých komponent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Normálové a smykové složky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Stejné 3 invarianty při změně souřadného systému jako u napětí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Součet diagonály = relativní změna objemu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08" t="63831" r="47618" b="27196"/>
          <a:stretch/>
        </p:blipFill>
        <p:spPr bwMode="auto">
          <a:xfrm>
            <a:off x="1167301" y="4403824"/>
            <a:ext cx="2906801" cy="769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3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755576" y="312615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 smtClean="0">
                <a:latin typeface="Bookman Old Style" pitchFamily="18" charset="0"/>
              </a:rPr>
              <a:t>Hookův</a:t>
            </a:r>
            <a:r>
              <a:rPr lang="cs-CZ" sz="2000" b="1" dirty="0" smtClean="0">
                <a:latin typeface="Bookman Old Style" pitchFamily="18" charset="0"/>
              </a:rPr>
              <a:t> zákon</a:t>
            </a:r>
            <a:endParaRPr lang="cs-CZ" sz="2000" b="1" dirty="0">
              <a:latin typeface="Bookman Old Style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611560" y="1248594"/>
                <a:ext cx="6512232" cy="28623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cs-CZ" dirty="0" smtClean="0"/>
                  <a:t>Pro tahovou zkoušku      	</a:t>
                </a:r>
                <a:r>
                  <a:rPr lang="cs-CZ" dirty="0" smtClean="0">
                    <a:latin typeface="Symbol" pitchFamily="18" charset="2"/>
                  </a:rPr>
                  <a:t>s</a:t>
                </a:r>
                <a:r>
                  <a:rPr lang="cs-CZ" baseline="-25000" dirty="0" smtClean="0"/>
                  <a:t>11</a:t>
                </a:r>
                <a:r>
                  <a:rPr lang="cs-CZ" dirty="0" smtClean="0"/>
                  <a:t> = E </a:t>
                </a:r>
                <a:r>
                  <a:rPr lang="cs-CZ" dirty="0" smtClean="0">
                    <a:latin typeface="Symbol" pitchFamily="18" charset="2"/>
                  </a:rPr>
                  <a:t>e</a:t>
                </a:r>
                <a:r>
                  <a:rPr lang="cs-CZ" baseline="-25000" dirty="0" smtClean="0"/>
                  <a:t>11</a:t>
                </a:r>
                <a:endParaRPr lang="cs-CZ" baseline="-25000" dirty="0"/>
              </a:p>
              <a:p>
                <a:pPr marL="285750" indent="-285750">
                  <a:buFont typeface="Arial" pitchFamily="34" charset="0"/>
                  <a:buChar char="•"/>
                </a:pPr>
                <a:endParaRPr lang="cs-CZ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endParaRPr lang="cs-CZ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cs-CZ" dirty="0" smtClean="0"/>
                  <a:t>Obecný 		</a:t>
                </a:r>
                <a:r>
                  <a:rPr lang="cs-CZ" dirty="0">
                    <a:latin typeface="Symbol" pitchFamily="18" charset="2"/>
                  </a:rPr>
                  <a:t> </a:t>
                </a:r>
                <a:r>
                  <a:rPr lang="cs-CZ" dirty="0" err="1" smtClean="0">
                    <a:latin typeface="Symbol" pitchFamily="18" charset="2"/>
                  </a:rPr>
                  <a:t>s</a:t>
                </a:r>
                <a:r>
                  <a:rPr lang="cs-CZ" baseline="-25000" dirty="0" err="1" smtClean="0"/>
                  <a:t>ij</a:t>
                </a:r>
                <a:r>
                  <a:rPr lang="cs-CZ" dirty="0" smtClean="0"/>
                  <a:t> </a:t>
                </a:r>
                <a:r>
                  <a:rPr lang="cs-CZ" dirty="0"/>
                  <a:t>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cs-CZ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cs-CZ" b="0" i="1" smtClean="0">
                            <a:latin typeface="Cambria Math"/>
                          </a:rPr>
                          <m:t>𝑘</m:t>
                        </m:r>
                        <m:r>
                          <a:rPr lang="cs-CZ" b="0" i="1" smtClean="0">
                            <a:latin typeface="Cambria Math"/>
                          </a:rPr>
                          <m:t>𝑙</m:t>
                        </m:r>
                      </m:sub>
                      <m:sup/>
                      <m:e>
                        <m:r>
                          <m:rPr>
                            <m:nor/>
                          </m:rPr>
                          <a:rPr lang="cs-CZ" dirty="0"/>
                          <m:t>C</m:t>
                        </m:r>
                        <m:r>
                          <m:rPr>
                            <m:nor/>
                          </m:rPr>
                          <a:rPr lang="cs-CZ" baseline="-25000" dirty="0"/>
                          <m:t>ijkl</m:t>
                        </m:r>
                        <m:r>
                          <m:rPr>
                            <m:nor/>
                          </m:rPr>
                          <a:rPr lang="cs-CZ" dirty="0"/>
                          <m:t> </m:t>
                        </m:r>
                        <m:r>
                          <m:rPr>
                            <m:nor/>
                          </m:rPr>
                          <a:rPr lang="cs-CZ" dirty="0">
                            <a:latin typeface="Symbol" pitchFamily="18" charset="2"/>
                          </a:rPr>
                          <m:t>e</m:t>
                        </m:r>
                        <m:r>
                          <m:rPr>
                            <m:nor/>
                          </m:rPr>
                          <a:rPr lang="cs-CZ" baseline="-25000" dirty="0"/>
                          <m:t>kl</m:t>
                        </m:r>
                        <m:r>
                          <m:rPr>
                            <m:nor/>
                          </m:rPr>
                          <a:rPr lang="cs-CZ" dirty="0"/>
                          <m:t> </m:t>
                        </m:r>
                      </m:e>
                    </m:nary>
                  </m:oMath>
                </a14:m>
                <a:r>
                  <a:rPr lang="cs-CZ" dirty="0" smtClean="0"/>
                  <a:t>          </a:t>
                </a:r>
                <a:r>
                  <a:rPr lang="cs-CZ" dirty="0" smtClean="0">
                    <a:latin typeface="Symbol" pitchFamily="18" charset="2"/>
                  </a:rPr>
                  <a:t>e</a:t>
                </a:r>
                <a:r>
                  <a:rPr lang="cs-CZ" baseline="-25000" dirty="0" smtClean="0"/>
                  <a:t>ij</a:t>
                </a:r>
                <a:r>
                  <a:rPr lang="cs-CZ" dirty="0" smtClean="0"/>
                  <a:t> </a:t>
                </a:r>
                <a:r>
                  <a:rPr lang="cs-CZ" dirty="0"/>
                  <a:t>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cs-CZ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cs-CZ" i="1">
                            <a:latin typeface="Cambria Math"/>
                          </a:rPr>
                          <m:t>𝑘</m:t>
                        </m:r>
                        <m:r>
                          <a:rPr lang="cs-CZ" i="1">
                            <a:latin typeface="Cambria Math"/>
                          </a:rPr>
                          <m:t>𝑙</m:t>
                        </m:r>
                      </m:sub>
                      <m:sup/>
                      <m:e>
                        <m:r>
                          <m:rPr>
                            <m:nor/>
                          </m:rPr>
                          <a:rPr lang="cs-CZ" b="0" i="0" smtClean="0">
                            <a:latin typeface="Cambria Math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cs-CZ" baseline="-25000" dirty="0"/>
                          <m:t>ijkl</m:t>
                        </m:r>
                        <m:r>
                          <m:rPr>
                            <m:nor/>
                          </m:rPr>
                          <a:rPr lang="cs-CZ" dirty="0"/>
                          <m:t> </m:t>
                        </m:r>
                        <m:r>
                          <m:rPr>
                            <m:nor/>
                          </m:rPr>
                          <a:rPr lang="cs-CZ" b="0" i="0" dirty="0" smtClean="0">
                            <a:latin typeface="Symbol" pitchFamily="18" charset="2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cs-CZ" baseline="-25000" dirty="0"/>
                          <m:t>kl</m:t>
                        </m:r>
                        <m:r>
                          <m:rPr>
                            <m:nor/>
                          </m:rPr>
                          <a:rPr lang="cs-CZ" dirty="0"/>
                          <m:t> </m:t>
                        </m:r>
                      </m:e>
                    </m:nary>
                  </m:oMath>
                </a14:m>
                <a:endParaRPr lang="cs-CZ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endParaRPr lang="cs-CZ" dirty="0"/>
              </a:p>
              <a:p>
                <a:pPr lvl="1"/>
                <a:r>
                  <a:rPr lang="cs-CZ" dirty="0" smtClean="0"/>
                  <a:t>81 elastických konstant ? symetrie – 36, energetické úvahy: </a:t>
                </a:r>
                <a:r>
                  <a:rPr lang="cs-CZ" dirty="0" smtClean="0">
                    <a:solidFill>
                      <a:srgbClr val="FF0000"/>
                    </a:solidFill>
                  </a:rPr>
                  <a:t>21,</a:t>
                </a:r>
              </a:p>
              <a:p>
                <a:pPr lvl="1"/>
                <a:r>
                  <a:rPr lang="cs-CZ" dirty="0" smtClean="0"/>
                  <a:t>krystalové mřížky – další symetrie (</a:t>
                </a:r>
                <a:r>
                  <a:rPr lang="cs-CZ" dirty="0" err="1" smtClean="0"/>
                  <a:t>hexa</a:t>
                </a:r>
                <a:r>
                  <a:rPr lang="cs-CZ" dirty="0" smtClean="0"/>
                  <a:t> – 5, kubické – 3)</a:t>
                </a:r>
              </a:p>
              <a:p>
                <a:pPr marL="742950" lvl="1" indent="-285750">
                  <a:buFont typeface="Arial" pitchFamily="34" charset="0"/>
                  <a:buChar char="•"/>
                </a:pPr>
                <a:endParaRPr lang="cs-CZ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cs-CZ" dirty="0" smtClean="0"/>
                  <a:t>Pro izotropní materiál – 2 nezávislé elastické konstanty</a:t>
                </a:r>
              </a:p>
              <a:p>
                <a:pPr lvl="6"/>
                <a:r>
                  <a:rPr lang="cs-CZ" dirty="0" err="1">
                    <a:latin typeface="Symbol" pitchFamily="18" charset="2"/>
                  </a:rPr>
                  <a:t>s</a:t>
                </a:r>
                <a:r>
                  <a:rPr lang="cs-CZ" baseline="-25000" dirty="0" err="1"/>
                  <a:t>ij</a:t>
                </a:r>
                <a:r>
                  <a:rPr lang="cs-CZ" dirty="0"/>
                  <a:t> = 2</a:t>
                </a:r>
                <a:r>
                  <a:rPr lang="cs-CZ" dirty="0" smtClean="0"/>
                  <a:t>G </a:t>
                </a:r>
                <a:r>
                  <a:rPr lang="cs-CZ" dirty="0" err="1" smtClean="0">
                    <a:latin typeface="Symbol" pitchFamily="18" charset="2"/>
                  </a:rPr>
                  <a:t>e</a:t>
                </a:r>
                <a:r>
                  <a:rPr lang="cs-CZ" baseline="-25000" dirty="0" err="1" smtClean="0"/>
                  <a:t>ij</a:t>
                </a:r>
                <a:r>
                  <a:rPr lang="cs-CZ" baseline="-25000" dirty="0"/>
                  <a:t> </a:t>
                </a:r>
                <a:r>
                  <a:rPr lang="cs-CZ" dirty="0" smtClean="0"/>
                  <a:t>+ </a:t>
                </a:r>
                <a:r>
                  <a:rPr lang="cs-CZ" dirty="0" smtClean="0">
                    <a:latin typeface="Symbol" pitchFamily="18" charset="2"/>
                  </a:rPr>
                  <a:t>l</a:t>
                </a:r>
                <a:r>
                  <a:rPr lang="cs-CZ" dirty="0" smtClean="0"/>
                  <a:t> I</a:t>
                </a:r>
                <a:r>
                  <a:rPr lang="cs-CZ" baseline="-25000" dirty="0" smtClean="0"/>
                  <a:t>1</a:t>
                </a:r>
                <a:r>
                  <a:rPr lang="cs-CZ" dirty="0" smtClean="0"/>
                  <a:t> </a:t>
                </a:r>
                <a:r>
                  <a:rPr lang="cs-CZ" dirty="0" err="1" smtClean="0">
                    <a:latin typeface="Symbol" pitchFamily="18" charset="2"/>
                  </a:rPr>
                  <a:t>d</a:t>
                </a:r>
                <a:r>
                  <a:rPr lang="cs-CZ" baseline="-25000" dirty="0" err="1" smtClean="0"/>
                  <a:t>ij</a:t>
                </a:r>
                <a:endParaRPr lang="cs-CZ" baseline="-25000" dirty="0"/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248594"/>
                <a:ext cx="6512232" cy="2862322"/>
              </a:xfrm>
              <a:prstGeom prst="rect">
                <a:avLst/>
              </a:prstGeom>
              <a:blipFill rotWithShape="1">
                <a:blip r:embed="rId2"/>
                <a:stretch>
                  <a:fillRect l="-561" t="-1493" b="-255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491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691680" y="712725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Bookman Old Style" pitchFamily="18" charset="0"/>
              </a:rPr>
              <a:t>Elastické konstanty</a:t>
            </a:r>
            <a:endParaRPr lang="cs-CZ" sz="2000" b="1" dirty="0">
              <a:latin typeface="Bookman Old Style" pitchFamily="18" charset="0"/>
            </a:endParaRPr>
          </a:p>
        </p:txBody>
      </p:sp>
      <p:cxnSp>
        <p:nvCxnSpPr>
          <p:cNvPr id="7" name="Přímá spojnice 6"/>
          <p:cNvCxnSpPr/>
          <p:nvPr/>
        </p:nvCxnSpPr>
        <p:spPr>
          <a:xfrm flipH="1">
            <a:off x="1403648" y="1196752"/>
            <a:ext cx="180020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3347864" y="1196752"/>
            <a:ext cx="1656184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 flipH="1">
            <a:off x="948013" y="1772816"/>
            <a:ext cx="2327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 teorie (izotropní m.)</a:t>
            </a:r>
            <a:endParaRPr lang="cs-CZ" dirty="0"/>
          </a:p>
          <a:p>
            <a:r>
              <a:rPr lang="cs-CZ" dirty="0" smtClean="0"/>
              <a:t>C</a:t>
            </a:r>
            <a:r>
              <a:rPr lang="cs-CZ" baseline="-25000" dirty="0" smtClean="0"/>
              <a:t>1111</a:t>
            </a:r>
            <a:r>
              <a:rPr lang="cs-CZ" dirty="0" smtClean="0"/>
              <a:t> = 2G + </a:t>
            </a:r>
            <a:r>
              <a:rPr lang="cs-CZ" dirty="0" smtClean="0">
                <a:latin typeface="Symbol" pitchFamily="18" charset="2"/>
              </a:rPr>
              <a:t>l</a:t>
            </a:r>
          </a:p>
          <a:p>
            <a:r>
              <a:rPr lang="cs-CZ" dirty="0" smtClean="0"/>
              <a:t>C</a:t>
            </a:r>
            <a:r>
              <a:rPr lang="cs-CZ" baseline="-25000" dirty="0" smtClean="0"/>
              <a:t>1122</a:t>
            </a:r>
            <a:r>
              <a:rPr lang="cs-CZ" dirty="0" smtClean="0"/>
              <a:t> = </a:t>
            </a:r>
            <a:r>
              <a:rPr lang="cs-CZ" dirty="0" smtClean="0">
                <a:latin typeface="Symbol" pitchFamily="18" charset="2"/>
              </a:rPr>
              <a:t>l</a:t>
            </a:r>
          </a:p>
          <a:p>
            <a:r>
              <a:rPr lang="cs-CZ" dirty="0" smtClean="0"/>
              <a:t>C</a:t>
            </a:r>
            <a:r>
              <a:rPr lang="cs-CZ" baseline="-25000" dirty="0" smtClean="0"/>
              <a:t>2323</a:t>
            </a:r>
            <a:r>
              <a:rPr lang="cs-CZ" dirty="0" smtClean="0"/>
              <a:t> = G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 flipH="1">
            <a:off x="4306826" y="1802557"/>
            <a:ext cx="1849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 experimentu</a:t>
            </a:r>
            <a:endParaRPr lang="cs-CZ" dirty="0"/>
          </a:p>
        </p:txBody>
      </p:sp>
      <p:sp>
        <p:nvSpPr>
          <p:cNvPr id="13" name="Obdélník 12"/>
          <p:cNvSpPr/>
          <p:nvPr/>
        </p:nvSpPr>
        <p:spPr>
          <a:xfrm>
            <a:off x="4307967" y="2171889"/>
            <a:ext cx="1125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latin typeface="Symbol" pitchFamily="18" charset="2"/>
              </a:rPr>
              <a:t>s</a:t>
            </a:r>
            <a:r>
              <a:rPr lang="cs-CZ" baseline="-25000" dirty="0" smtClean="0"/>
              <a:t>11</a:t>
            </a:r>
            <a:r>
              <a:rPr lang="cs-CZ" dirty="0" smtClean="0"/>
              <a:t> = E </a:t>
            </a:r>
            <a:r>
              <a:rPr lang="cs-CZ" dirty="0" smtClean="0">
                <a:latin typeface="Symbol" pitchFamily="18" charset="2"/>
              </a:rPr>
              <a:t>e</a:t>
            </a:r>
            <a:r>
              <a:rPr lang="cs-CZ" baseline="-25000" dirty="0" smtClean="0"/>
              <a:t>11</a:t>
            </a:r>
            <a:endParaRPr lang="cs-CZ" baseline="-25000" dirty="0"/>
          </a:p>
        </p:txBody>
      </p:sp>
      <p:sp>
        <p:nvSpPr>
          <p:cNvPr id="14" name="Obdélník 13"/>
          <p:cNvSpPr/>
          <p:nvPr/>
        </p:nvSpPr>
        <p:spPr>
          <a:xfrm>
            <a:off x="4307967" y="2541221"/>
            <a:ext cx="1712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latin typeface="Symbol" pitchFamily="18" charset="2"/>
              </a:rPr>
              <a:t>e</a:t>
            </a:r>
            <a:r>
              <a:rPr lang="cs-CZ" baseline="-25000" dirty="0" smtClean="0"/>
              <a:t>22</a:t>
            </a:r>
            <a:r>
              <a:rPr lang="cs-CZ" dirty="0" smtClean="0"/>
              <a:t> =</a:t>
            </a:r>
            <a:r>
              <a:rPr lang="cs-CZ" dirty="0">
                <a:latin typeface="Symbol" pitchFamily="18" charset="2"/>
              </a:rPr>
              <a:t> </a:t>
            </a:r>
            <a:r>
              <a:rPr lang="cs-CZ" dirty="0" smtClean="0">
                <a:latin typeface="Symbol" pitchFamily="18" charset="2"/>
              </a:rPr>
              <a:t>e</a:t>
            </a:r>
            <a:r>
              <a:rPr lang="cs-CZ" baseline="-25000" dirty="0" smtClean="0"/>
              <a:t>33</a:t>
            </a:r>
            <a:r>
              <a:rPr lang="cs-CZ" dirty="0" smtClean="0"/>
              <a:t> = -</a:t>
            </a:r>
            <a:r>
              <a:rPr lang="cs-CZ" dirty="0" smtClean="0">
                <a:latin typeface="Symbol" pitchFamily="18" charset="2"/>
              </a:rPr>
              <a:t> n e</a:t>
            </a:r>
            <a:r>
              <a:rPr lang="cs-CZ" baseline="-25000" dirty="0" smtClean="0"/>
              <a:t>11</a:t>
            </a:r>
            <a:endParaRPr lang="cs-CZ" baseline="-25000" dirty="0"/>
          </a:p>
        </p:txBody>
      </p:sp>
      <p:sp>
        <p:nvSpPr>
          <p:cNvPr id="16" name="Obdélník 15"/>
          <p:cNvSpPr/>
          <p:nvPr/>
        </p:nvSpPr>
        <p:spPr>
          <a:xfrm>
            <a:off x="4307967" y="2910553"/>
            <a:ext cx="800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latin typeface="Symbol" pitchFamily="18" charset="2"/>
              </a:rPr>
              <a:t>t</a:t>
            </a:r>
            <a:r>
              <a:rPr lang="cs-CZ" dirty="0" smtClean="0"/>
              <a:t> = G </a:t>
            </a:r>
            <a:r>
              <a:rPr lang="cs-CZ" dirty="0" err="1" smtClean="0">
                <a:latin typeface="Symbol" pitchFamily="18" charset="2"/>
              </a:rPr>
              <a:t>g</a:t>
            </a:r>
            <a:endParaRPr lang="cs-CZ" baseline="-25000" dirty="0"/>
          </a:p>
        </p:txBody>
      </p:sp>
      <p:sp>
        <p:nvSpPr>
          <p:cNvPr id="17" name="TextovéPole 16"/>
          <p:cNvSpPr txBox="1"/>
          <p:nvPr/>
        </p:nvSpPr>
        <p:spPr>
          <a:xfrm flipH="1">
            <a:off x="4332390" y="3279885"/>
            <a:ext cx="2327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</a:t>
            </a:r>
            <a:r>
              <a:rPr lang="cs-CZ" baseline="-25000" dirty="0" smtClean="0"/>
              <a:t>1111</a:t>
            </a:r>
            <a:r>
              <a:rPr lang="cs-CZ" dirty="0" smtClean="0"/>
              <a:t> = 1/E</a:t>
            </a:r>
            <a:endParaRPr lang="cs-CZ" dirty="0" smtClean="0">
              <a:latin typeface="Symbol" pitchFamily="18" charset="2"/>
            </a:endParaRPr>
          </a:p>
          <a:p>
            <a:r>
              <a:rPr lang="cs-CZ" dirty="0" smtClean="0"/>
              <a:t>S</a:t>
            </a:r>
            <a:r>
              <a:rPr lang="cs-CZ" baseline="-25000" dirty="0" smtClean="0"/>
              <a:t>1122</a:t>
            </a:r>
            <a:r>
              <a:rPr lang="cs-CZ" dirty="0" smtClean="0"/>
              <a:t> = </a:t>
            </a:r>
            <a:r>
              <a:rPr lang="cs-CZ" dirty="0" smtClean="0">
                <a:latin typeface="Symbol" pitchFamily="18" charset="2"/>
              </a:rPr>
              <a:t>- n</a:t>
            </a:r>
            <a:r>
              <a:rPr lang="cs-CZ" dirty="0" smtClean="0"/>
              <a:t>/E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-2225461" y="4577179"/>
            <a:ext cx="64807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6"/>
            <a:r>
              <a:rPr lang="cs-CZ" dirty="0" err="1">
                <a:latin typeface="Symbol" pitchFamily="18" charset="2"/>
              </a:rPr>
              <a:t>s</a:t>
            </a:r>
            <a:r>
              <a:rPr lang="cs-CZ" baseline="-25000" dirty="0" err="1"/>
              <a:t>ij</a:t>
            </a:r>
            <a:r>
              <a:rPr lang="cs-CZ" dirty="0"/>
              <a:t> = 2G </a:t>
            </a:r>
            <a:r>
              <a:rPr lang="cs-CZ" dirty="0" err="1">
                <a:latin typeface="Symbol" pitchFamily="18" charset="2"/>
              </a:rPr>
              <a:t>e</a:t>
            </a:r>
            <a:r>
              <a:rPr lang="cs-CZ" baseline="-25000" dirty="0" err="1"/>
              <a:t>ij</a:t>
            </a:r>
            <a:r>
              <a:rPr lang="cs-CZ" baseline="-25000" dirty="0"/>
              <a:t> </a:t>
            </a:r>
            <a:r>
              <a:rPr lang="cs-CZ" dirty="0"/>
              <a:t>+ </a:t>
            </a:r>
            <a:r>
              <a:rPr lang="cs-CZ" dirty="0">
                <a:latin typeface="Symbol" pitchFamily="18" charset="2"/>
              </a:rPr>
              <a:t>l</a:t>
            </a:r>
            <a:r>
              <a:rPr lang="cs-CZ" dirty="0"/>
              <a:t> I</a:t>
            </a:r>
            <a:r>
              <a:rPr lang="cs-CZ" baseline="-25000" dirty="0"/>
              <a:t>1</a:t>
            </a:r>
            <a:r>
              <a:rPr lang="cs-CZ" dirty="0"/>
              <a:t> </a:t>
            </a:r>
            <a:r>
              <a:rPr lang="cs-CZ" dirty="0" err="1">
                <a:latin typeface="Symbol" pitchFamily="18" charset="2"/>
              </a:rPr>
              <a:t>d</a:t>
            </a:r>
            <a:r>
              <a:rPr lang="cs-CZ" baseline="-25000" dirty="0" err="1"/>
              <a:t>ij</a:t>
            </a:r>
            <a:endParaRPr lang="cs-CZ" baseline="-25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5" t="57274" r="63935" b="32222"/>
          <a:stretch/>
        </p:blipFill>
        <p:spPr bwMode="auto">
          <a:xfrm>
            <a:off x="3873827" y="4464042"/>
            <a:ext cx="3244967" cy="595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876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661964" y="720630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Bookman Old Style" pitchFamily="18" charset="0"/>
              </a:rPr>
              <a:t>Obecná lineární elasticita</a:t>
            </a:r>
            <a:endParaRPr lang="cs-CZ" sz="2000" b="1" dirty="0">
              <a:latin typeface="Bookman Old Style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98451" y="1412776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Hledané veličiny: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3 složky vektoru přesunutí </a:t>
            </a:r>
            <a:r>
              <a:rPr lang="cs-CZ" b="1" dirty="0" smtClean="0"/>
              <a:t>u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6 složek tenzoru napětí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6 složek tenzoru deformace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4492005" y="1412776"/>
            <a:ext cx="36724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Známé rovnice: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6 rovnic mezi </a:t>
            </a:r>
            <a:r>
              <a:rPr lang="cs-CZ" b="1" dirty="0" smtClean="0"/>
              <a:t>u</a:t>
            </a:r>
            <a:r>
              <a:rPr lang="cs-CZ" dirty="0" smtClean="0"/>
              <a:t> a </a:t>
            </a:r>
            <a:r>
              <a:rPr lang="cs-CZ" b="1" dirty="0" smtClean="0">
                <a:latin typeface="Symbol" pitchFamily="18" charset="2"/>
              </a:rPr>
              <a:t>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3 rovnice rovnováhy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6 rovnic </a:t>
            </a:r>
            <a:r>
              <a:rPr lang="cs-CZ" dirty="0" err="1" smtClean="0"/>
              <a:t>Hookova</a:t>
            </a:r>
            <a:r>
              <a:rPr lang="cs-CZ" dirty="0" smtClean="0"/>
              <a:t> zákona</a:t>
            </a:r>
          </a:p>
          <a:p>
            <a:pPr marL="285750" indent="-285750">
              <a:buFont typeface="Arial" pitchFamily="34" charset="0"/>
              <a:buChar char="•"/>
            </a:pP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2627784" y="3059668"/>
            <a:ext cx="2656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15 neznámých … 15 rovnic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2018282" y="4773245"/>
            <a:ext cx="4947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Všechny rovnice jsou lineární = princip superpozice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254754" y="3789040"/>
            <a:ext cx="616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programy na výpočet </a:t>
            </a:r>
            <a:r>
              <a:rPr lang="cs-CZ" b="1" dirty="0" smtClean="0">
                <a:latin typeface="Symbol" pitchFamily="18" charset="2"/>
              </a:rPr>
              <a:t>e</a:t>
            </a:r>
            <a:r>
              <a:rPr lang="cs-CZ" dirty="0" smtClean="0"/>
              <a:t>, </a:t>
            </a:r>
            <a:r>
              <a:rPr lang="cs-CZ" b="1" dirty="0" smtClean="0">
                <a:latin typeface="Symbol" pitchFamily="18" charset="2"/>
              </a:rPr>
              <a:t>s</a:t>
            </a:r>
            <a:r>
              <a:rPr lang="cs-CZ" dirty="0" smtClean="0"/>
              <a:t>, </a:t>
            </a:r>
            <a:r>
              <a:rPr lang="cs-CZ" b="1" dirty="0" smtClean="0"/>
              <a:t>u</a:t>
            </a:r>
            <a:r>
              <a:rPr lang="cs-CZ" dirty="0" smtClean="0"/>
              <a:t> využívající metody konečných prvků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151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obr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00808"/>
            <a:ext cx="37052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661964" y="720630"/>
            <a:ext cx="51422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Bookman Old Style" pitchFamily="18" charset="0"/>
              </a:rPr>
              <a:t>Jednoduché analytické výpočty</a:t>
            </a:r>
            <a:endParaRPr lang="cs-CZ" sz="2000" b="1" dirty="0">
              <a:latin typeface="Bookman Old Style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39552" y="2996952"/>
            <a:ext cx="8228535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odhad tvaru tělesa po deformaci, tj. "uhodnutí" vektoru přemístění </a:t>
            </a: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u</a:t>
            </a:r>
          </a:p>
          <a:p>
            <a:pPr marL="228600" marR="0" lvl="0" indent="-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cs-CZ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z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u</a:t>
            </a:r>
            <a:r>
              <a:rPr kumimoji="0" lang="cs-CZ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vypočítáme</a:t>
            </a: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Times New Roman" pitchFamily="18" charset="0"/>
                <a:cs typeface="Arial" pitchFamily="34" charset="0"/>
              </a:rPr>
              <a:t> e</a:t>
            </a:r>
          </a:p>
          <a:p>
            <a:pPr marL="228600" lvl="0" indent="-228600" algn="just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cs-CZ" dirty="0" smtClean="0">
                <a:latin typeface="Bookman Old Style" pitchFamily="18" charset="0"/>
                <a:cs typeface="Arial" pitchFamily="34" charset="0"/>
              </a:rPr>
              <a:t> z </a:t>
            </a:r>
            <a:r>
              <a:rPr lang="cs-CZ" b="1" dirty="0" smtClean="0">
                <a:latin typeface="Symbol" pitchFamily="18" charset="2"/>
                <a:ea typeface="Times New Roman" pitchFamily="18" charset="0"/>
                <a:cs typeface="Arial" pitchFamily="34" charset="0"/>
              </a:rPr>
              <a:t>e </a:t>
            </a:r>
            <a:r>
              <a:rPr lang="cs-CZ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vypočítáme </a:t>
            </a:r>
            <a:r>
              <a:rPr lang="cs-CZ" b="1" dirty="0" smtClean="0">
                <a:latin typeface="Symbol" pitchFamily="18" charset="2"/>
                <a:ea typeface="Times New Roman" pitchFamily="18" charset="0"/>
                <a:cs typeface="Arial" pitchFamily="34" charset="0"/>
              </a:rPr>
              <a:t>s</a:t>
            </a:r>
          </a:p>
          <a:p>
            <a:pPr marL="228600" indent="-228600" algn="just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cs-CZ" dirty="0" smtClean="0">
                <a:latin typeface="Symbol" pitchFamily="18" charset="2"/>
                <a:ea typeface="Times New Roman" pitchFamily="18" charset="0"/>
                <a:cs typeface="Arial" pitchFamily="34" charset="0"/>
              </a:rPr>
              <a:t> </a:t>
            </a:r>
            <a:r>
              <a:rPr lang="cs-CZ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pro vztah mezi </a:t>
            </a:r>
            <a:r>
              <a:rPr lang="cs-CZ" b="1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F</a:t>
            </a:r>
            <a:r>
              <a:rPr lang="cs-CZ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a </a:t>
            </a:r>
            <a:r>
              <a:rPr lang="cs-CZ" dirty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cs-CZ" b="1" dirty="0" smtClean="0">
                <a:latin typeface="Symbol" pitchFamily="18" charset="2"/>
                <a:ea typeface="Times New Roman" pitchFamily="18" charset="0"/>
                <a:cs typeface="Arial" pitchFamily="34" charset="0"/>
              </a:rPr>
              <a:t>s</a:t>
            </a:r>
            <a:r>
              <a:rPr lang="cs-CZ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se používají různé postupy</a:t>
            </a:r>
            <a:endParaRPr lang="cs-CZ" b="1" dirty="0" smtClean="0">
              <a:latin typeface="Symbol" pitchFamily="18" charset="2"/>
              <a:ea typeface="Times New Roman" pitchFamily="18" charset="0"/>
              <a:cs typeface="Arial" pitchFamily="34" charset="0"/>
            </a:endParaRPr>
          </a:p>
          <a:p>
            <a:pPr marL="228600" lvl="0" indent="-228600" algn="just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kumimoji="0" lang="cs-CZ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73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2686852" y="1002989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Bookman Old Style" pitchFamily="18" charset="0"/>
              </a:rPr>
              <a:t>Mechanické vlastnosti ?</a:t>
            </a:r>
            <a:endParaRPr lang="cs-CZ" sz="2000" b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36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835696" y="714957"/>
            <a:ext cx="532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Bookman Old Style" pitchFamily="18" charset="0"/>
              </a:rPr>
              <a:t>Mechanické vlastnosti pevných látek </a:t>
            </a:r>
            <a:endParaRPr lang="cs-CZ" sz="2000" b="1" dirty="0">
              <a:latin typeface="Bookman Old Style" pitchFamily="18" charset="0"/>
            </a:endParaRPr>
          </a:p>
        </p:txBody>
      </p:sp>
      <p:cxnSp>
        <p:nvCxnSpPr>
          <p:cNvPr id="6" name="Přímá spojnice 5"/>
          <p:cNvCxnSpPr/>
          <p:nvPr/>
        </p:nvCxnSpPr>
        <p:spPr>
          <a:xfrm flipV="1">
            <a:off x="5004048" y="620688"/>
            <a:ext cx="2016224" cy="72008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>
            <a:off x="5004048" y="620688"/>
            <a:ext cx="2016224" cy="72008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5314992" y="1377699"/>
            <a:ext cx="1345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  <a:latin typeface="Bookman Old Style" pitchFamily="18" charset="0"/>
              </a:rPr>
              <a:t>materiálů</a:t>
            </a:r>
            <a:endParaRPr lang="cs-CZ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827584" y="2492896"/>
            <a:ext cx="75608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Materials </a:t>
            </a:r>
            <a:r>
              <a:rPr lang="en-US" b="1" dirty="0"/>
              <a:t>science</a:t>
            </a:r>
            <a:r>
              <a:rPr lang="en-US" dirty="0"/>
              <a:t>, also commonly known as </a:t>
            </a:r>
            <a:r>
              <a:rPr lang="en-US" b="1" dirty="0"/>
              <a:t>materials engineering</a:t>
            </a:r>
            <a:r>
              <a:rPr lang="en-US" dirty="0"/>
              <a:t>, is an interdisciplinary field applying the properties of </a:t>
            </a:r>
            <a:r>
              <a:rPr lang="en-US" dirty="0">
                <a:hlinkClick r:id="rId2" tooltip="Matter"/>
              </a:rPr>
              <a:t>matter</a:t>
            </a:r>
            <a:r>
              <a:rPr lang="en-US" dirty="0"/>
              <a:t> to various areas of </a:t>
            </a:r>
            <a:r>
              <a:rPr lang="en-US" dirty="0">
                <a:hlinkClick r:id="rId3" tooltip="Science"/>
              </a:rPr>
              <a:t>science</a:t>
            </a:r>
            <a:r>
              <a:rPr lang="en-US" dirty="0"/>
              <a:t> and </a:t>
            </a:r>
            <a:r>
              <a:rPr lang="en-US" dirty="0">
                <a:hlinkClick r:id="rId4" tooltip="Engineering"/>
              </a:rPr>
              <a:t>engineering</a:t>
            </a:r>
            <a:r>
              <a:rPr lang="en-US" dirty="0"/>
              <a:t>. This relatively new scientific field investigates the relationship between the structure of materials at atomic or molecular scales and their </a:t>
            </a:r>
            <a:r>
              <a:rPr lang="en-US" dirty="0">
                <a:hlinkClick r:id="rId5" tooltip="Macroscopic"/>
              </a:rPr>
              <a:t>macroscopic</a:t>
            </a:r>
            <a:r>
              <a:rPr lang="en-US" dirty="0"/>
              <a:t> properties. It incorporates elements of </a:t>
            </a:r>
            <a:r>
              <a:rPr lang="en-US" dirty="0">
                <a:hlinkClick r:id="rId6" tooltip="Applied physics"/>
              </a:rPr>
              <a:t>applied physics</a:t>
            </a:r>
            <a:r>
              <a:rPr lang="en-US" dirty="0"/>
              <a:t> </a:t>
            </a:r>
            <a:r>
              <a:rPr lang="en-US" dirty="0" smtClean="0"/>
              <a:t>and</a:t>
            </a:r>
            <a:r>
              <a:rPr lang="cs-CZ" dirty="0" smtClean="0"/>
              <a:t> </a:t>
            </a:r>
            <a:r>
              <a:rPr lang="en-US" dirty="0" smtClean="0">
                <a:hlinkClick r:id="rId7" tooltip="Chemistry"/>
              </a:rPr>
              <a:t>chemistry</a:t>
            </a:r>
            <a:r>
              <a:rPr lang="en-US" dirty="0"/>
              <a:t>. With significant media attention </a:t>
            </a:r>
            <a:r>
              <a:rPr lang="en-US" dirty="0" smtClean="0"/>
              <a:t>focused</a:t>
            </a:r>
            <a:r>
              <a:rPr lang="cs-CZ" dirty="0" smtClean="0"/>
              <a:t> o</a:t>
            </a:r>
            <a:r>
              <a:rPr lang="en-US" dirty="0" smtClean="0"/>
              <a:t>n</a:t>
            </a:r>
            <a:r>
              <a:rPr lang="en-US" dirty="0"/>
              <a:t> </a:t>
            </a:r>
            <a:r>
              <a:rPr lang="en-US" dirty="0" err="1">
                <a:hlinkClick r:id="rId8" tooltip="Nanoscience"/>
              </a:rPr>
              <a:t>nanoscience</a:t>
            </a:r>
            <a:r>
              <a:rPr lang="en-US" dirty="0"/>
              <a:t> and </a:t>
            </a:r>
            <a:r>
              <a:rPr lang="en-US" dirty="0">
                <a:hlinkClick r:id="rId9" tooltip="Nanotechnology"/>
              </a:rPr>
              <a:t>nanotechnology</a:t>
            </a:r>
            <a:r>
              <a:rPr lang="en-US" dirty="0"/>
              <a:t> in recent years, materials science is becoming more widely known as a specific field of science and engineering. It is an important part of </a:t>
            </a:r>
            <a:r>
              <a:rPr lang="en-US" dirty="0">
                <a:hlinkClick r:id="rId10" tooltip="Forensic engineering"/>
              </a:rPr>
              <a:t>forensic engineering</a:t>
            </a:r>
            <a:r>
              <a:rPr lang="en-US" dirty="0"/>
              <a:t> (Forensic engineering is the investigation of materials, products, structures or components that fail or do not operate or function as intended, causing personal injury or damage to property.) and </a:t>
            </a:r>
            <a:r>
              <a:rPr lang="en-US" dirty="0">
                <a:hlinkClick r:id="rId11" tooltip="Failure analysis"/>
              </a:rPr>
              <a:t>failure analysis</a:t>
            </a:r>
            <a:r>
              <a:rPr lang="en-US" dirty="0"/>
              <a:t>, the latter being the key to understanding, for example, the cause of various aviation accidents. 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525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467544" y="1086991"/>
            <a:ext cx="835292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Základní blok</a:t>
            </a:r>
          </a:p>
          <a:p>
            <a:r>
              <a:rPr lang="cs-CZ" dirty="0" smtClean="0"/>
              <a:t>1</a:t>
            </a:r>
            <a:r>
              <a:rPr lang="cs-CZ" dirty="0"/>
              <a:t>. týden	</a:t>
            </a:r>
            <a:r>
              <a:rPr lang="en-US" dirty="0" smtClean="0"/>
              <a:t> </a:t>
            </a:r>
            <a:r>
              <a:rPr lang="cs-CZ" dirty="0" smtClean="0"/>
              <a:t>Napětí</a:t>
            </a:r>
            <a:r>
              <a:rPr lang="cs-CZ" dirty="0"/>
              <a:t>, deformace, </a:t>
            </a:r>
            <a:r>
              <a:rPr lang="cs-CZ" dirty="0" err="1"/>
              <a:t>Hooke</a:t>
            </a:r>
            <a:r>
              <a:rPr lang="cs-CZ" dirty="0"/>
              <a:t>, jednoduché úlohy v elasticitě. </a:t>
            </a:r>
            <a:r>
              <a:rPr lang="cs-CZ" dirty="0" err="1"/>
              <a:t>Mohrův</a:t>
            </a:r>
            <a:r>
              <a:rPr lang="cs-CZ" dirty="0"/>
              <a:t> diagram.</a:t>
            </a:r>
          </a:p>
          <a:p>
            <a:r>
              <a:rPr lang="cs-CZ" dirty="0"/>
              <a:t>2. týden	</a:t>
            </a:r>
            <a:r>
              <a:rPr lang="en-US" dirty="0" smtClean="0"/>
              <a:t> </a:t>
            </a:r>
            <a:r>
              <a:rPr lang="cs-CZ" dirty="0" smtClean="0"/>
              <a:t>Mechanické </a:t>
            </a:r>
            <a:r>
              <a:rPr lang="cs-CZ" dirty="0"/>
              <a:t>zkoušky, inženýrské veličiny. Makroskopická plasticita – kritéria.</a:t>
            </a:r>
          </a:p>
          <a:p>
            <a:r>
              <a:rPr lang="cs-CZ" dirty="0"/>
              <a:t>3. týden	</a:t>
            </a:r>
            <a:r>
              <a:rPr lang="en-US" dirty="0" smtClean="0"/>
              <a:t> </a:t>
            </a:r>
            <a:r>
              <a:rPr lang="cs-CZ" dirty="0" smtClean="0"/>
              <a:t>Rovnovážné </a:t>
            </a:r>
            <a:r>
              <a:rPr lang="cs-CZ" dirty="0"/>
              <a:t>diagramy, fázové pravidlo, </a:t>
            </a:r>
            <a:r>
              <a:rPr lang="cs-CZ" dirty="0" err="1"/>
              <a:t>Fe</a:t>
            </a:r>
            <a:r>
              <a:rPr lang="cs-CZ" dirty="0"/>
              <a:t>-C (Fe3C) diagram</a:t>
            </a:r>
          </a:p>
          <a:p>
            <a:r>
              <a:rPr lang="cs-CZ" dirty="0"/>
              <a:t>4. týden	</a:t>
            </a:r>
            <a:r>
              <a:rPr lang="en-US" dirty="0" smtClean="0"/>
              <a:t> </a:t>
            </a:r>
            <a:r>
              <a:rPr lang="cs-CZ" dirty="0" smtClean="0"/>
              <a:t>Mechanismy </a:t>
            </a:r>
            <a:r>
              <a:rPr lang="cs-CZ" dirty="0"/>
              <a:t>elastické deformace. Dislokace – definice a vlastnosti</a:t>
            </a:r>
          </a:p>
          <a:p>
            <a:r>
              <a:rPr lang="cs-CZ" dirty="0"/>
              <a:t>5. týden	</a:t>
            </a:r>
            <a:r>
              <a:rPr lang="en-US" dirty="0" smtClean="0"/>
              <a:t> </a:t>
            </a:r>
            <a:r>
              <a:rPr lang="cs-CZ" dirty="0" smtClean="0"/>
              <a:t>Mechanismy </a:t>
            </a:r>
            <a:r>
              <a:rPr lang="cs-CZ" dirty="0"/>
              <a:t>plastické deformace ...</a:t>
            </a:r>
          </a:p>
          <a:p>
            <a:r>
              <a:rPr lang="cs-CZ" dirty="0"/>
              <a:t>6. týden	 ... pokračování ...</a:t>
            </a:r>
          </a:p>
          <a:p>
            <a:r>
              <a:rPr lang="cs-CZ" dirty="0"/>
              <a:t>7. týden	</a:t>
            </a:r>
            <a:r>
              <a:rPr lang="en-US" dirty="0" smtClean="0"/>
              <a:t> </a:t>
            </a:r>
            <a:r>
              <a:rPr lang="cs-CZ" dirty="0" smtClean="0"/>
              <a:t>... </a:t>
            </a:r>
            <a:r>
              <a:rPr lang="cs-CZ" dirty="0"/>
              <a:t>dokončení. </a:t>
            </a:r>
            <a:r>
              <a:rPr lang="cs-CZ" dirty="0" err="1"/>
              <a:t>Dvojčatění</a:t>
            </a:r>
            <a:r>
              <a:rPr lang="cs-CZ" dirty="0"/>
              <a:t>, slitiny s tvarovou </a:t>
            </a:r>
            <a:r>
              <a:rPr lang="cs-CZ" dirty="0" smtClean="0"/>
              <a:t>pamětí</a:t>
            </a:r>
          </a:p>
          <a:p>
            <a:endParaRPr lang="cs-CZ" dirty="0" smtClean="0"/>
          </a:p>
          <a:p>
            <a:r>
              <a:rPr lang="cs-CZ" b="1" dirty="0" smtClean="0"/>
              <a:t>Výzkum v oblasti materiálových věd na ÚFM</a:t>
            </a:r>
            <a:endParaRPr lang="cs-CZ" b="1" dirty="0"/>
          </a:p>
          <a:p>
            <a:r>
              <a:rPr lang="cs-CZ" dirty="0"/>
              <a:t>8. týden	</a:t>
            </a:r>
            <a:r>
              <a:rPr lang="cs-CZ" dirty="0" smtClean="0"/>
              <a:t> Typy </a:t>
            </a:r>
            <a:r>
              <a:rPr lang="cs-CZ" dirty="0"/>
              <a:t>výpočtů (ab initio, MD, DDD, FEM</a:t>
            </a:r>
            <a:r>
              <a:rPr lang="cs-CZ" dirty="0" smtClean="0"/>
              <a:t>)</a:t>
            </a:r>
            <a:endParaRPr lang="cs-CZ" dirty="0"/>
          </a:p>
          <a:p>
            <a:r>
              <a:rPr lang="cs-CZ" dirty="0"/>
              <a:t>9. týden	</a:t>
            </a:r>
            <a:r>
              <a:rPr lang="en-US" dirty="0" smtClean="0"/>
              <a:t> </a:t>
            </a:r>
            <a:r>
              <a:rPr lang="en-US" dirty="0" err="1" smtClean="0"/>
              <a:t>Elektronov</a:t>
            </a:r>
            <a:r>
              <a:rPr lang="cs-CZ" dirty="0" smtClean="0"/>
              <a:t>á m</a:t>
            </a:r>
            <a:r>
              <a:rPr lang="en-US" dirty="0" err="1" smtClean="0"/>
              <a:t>ikroskopie</a:t>
            </a:r>
            <a:endParaRPr lang="cs-CZ" dirty="0"/>
          </a:p>
          <a:p>
            <a:r>
              <a:rPr lang="cs-CZ" dirty="0"/>
              <a:t>10. týden	</a:t>
            </a:r>
            <a:r>
              <a:rPr lang="en-US" dirty="0" smtClean="0"/>
              <a:t> </a:t>
            </a:r>
            <a:r>
              <a:rPr lang="cs-CZ" dirty="0" smtClean="0"/>
              <a:t>Křehký </a:t>
            </a:r>
            <a:r>
              <a:rPr lang="cs-CZ" dirty="0"/>
              <a:t>lom: </a:t>
            </a:r>
            <a:r>
              <a:rPr lang="cs-CZ" dirty="0" err="1"/>
              <a:t>Kc</a:t>
            </a:r>
            <a:r>
              <a:rPr lang="cs-CZ" dirty="0"/>
              <a:t>, R křivka, módy I II III ...</a:t>
            </a:r>
          </a:p>
          <a:p>
            <a:r>
              <a:rPr lang="cs-CZ" dirty="0"/>
              <a:t>11. týden	</a:t>
            </a:r>
            <a:r>
              <a:rPr lang="en-US" dirty="0" smtClean="0"/>
              <a:t> </a:t>
            </a:r>
            <a:r>
              <a:rPr lang="cs-CZ" dirty="0" smtClean="0"/>
              <a:t>Únava</a:t>
            </a:r>
            <a:endParaRPr lang="cs-CZ" dirty="0"/>
          </a:p>
          <a:p>
            <a:r>
              <a:rPr lang="cs-CZ" dirty="0"/>
              <a:t>12. týden	</a:t>
            </a:r>
            <a:r>
              <a:rPr lang="en-US" dirty="0" smtClean="0"/>
              <a:t> </a:t>
            </a:r>
            <a:r>
              <a:rPr lang="cs-CZ" dirty="0" err="1" smtClean="0"/>
              <a:t>Creep</a:t>
            </a:r>
            <a:r>
              <a:rPr lang="cs-CZ" dirty="0"/>
              <a:t>: difúze + Fickovy zákony, </a:t>
            </a:r>
            <a:r>
              <a:rPr lang="cs-CZ" dirty="0" err="1"/>
              <a:t>creep</a:t>
            </a:r>
            <a:r>
              <a:rPr lang="cs-CZ" dirty="0"/>
              <a:t> – n, mechanizmy (</a:t>
            </a:r>
            <a:r>
              <a:rPr lang="cs-CZ" dirty="0" err="1"/>
              <a:t>Coble</a:t>
            </a:r>
            <a:r>
              <a:rPr lang="cs-CZ" dirty="0"/>
              <a:t>, </a:t>
            </a:r>
            <a:r>
              <a:rPr lang="cs-CZ" dirty="0" err="1"/>
              <a:t>Nabarro</a:t>
            </a:r>
            <a:r>
              <a:rPr lang="cs-CZ" dirty="0"/>
              <a:t>-Her</a:t>
            </a:r>
            <a:r>
              <a:rPr lang="cs-CZ" dirty="0" smtClean="0"/>
              <a:t>.)</a:t>
            </a:r>
          </a:p>
          <a:p>
            <a:endParaRPr lang="cs-CZ" dirty="0"/>
          </a:p>
          <a:p>
            <a:r>
              <a:rPr lang="cs-CZ" dirty="0" smtClean="0"/>
              <a:t>13</a:t>
            </a:r>
            <a:r>
              <a:rPr lang="cs-CZ" dirty="0"/>
              <a:t>. týden </a:t>
            </a:r>
            <a:r>
              <a:rPr lang="en-US" dirty="0" smtClean="0"/>
              <a:t> </a:t>
            </a:r>
            <a:r>
              <a:rPr lang="cs-CZ" dirty="0" smtClean="0"/>
              <a:t>Závěrečná hodina-zápočet.</a:t>
            </a:r>
            <a:r>
              <a:rPr lang="cs-CZ" dirty="0"/>
              <a:t> 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059832" y="476672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Bookman Old Style" pitchFamily="18" charset="0"/>
              </a:rPr>
              <a:t>Obsah přednášky</a:t>
            </a:r>
            <a:endParaRPr lang="cs-CZ" sz="2000" b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93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2267744" y="712724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Bookman Old Style" pitchFamily="18" charset="0"/>
              </a:rPr>
              <a:t>Podmínky uznání předmětu</a:t>
            </a:r>
            <a:endParaRPr lang="cs-CZ" sz="2000" b="1" dirty="0">
              <a:latin typeface="Bookman Old Style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411760" y="1292614"/>
            <a:ext cx="35938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Účast: tolerují se max. 3 absence.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Ověření znalostí formou kolokvia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669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755576" y="312614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Bookman Old Style" pitchFamily="18" charset="0"/>
              </a:rPr>
              <a:t>Napětí</a:t>
            </a:r>
            <a:endParaRPr lang="cs-CZ" sz="2000" b="1" dirty="0">
              <a:latin typeface="Bookman Old Style" pitchFamily="18" charset="0"/>
            </a:endParaRPr>
          </a:p>
        </p:txBody>
      </p:sp>
      <p:pic>
        <p:nvPicPr>
          <p:cNvPr id="1026" name="Picture 2" descr="2-1-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12614"/>
            <a:ext cx="52578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1114113"/>
              </p:ext>
            </p:extLst>
          </p:nvPr>
        </p:nvGraphicFramePr>
        <p:xfrm>
          <a:off x="4607859" y="2780928"/>
          <a:ext cx="1026114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Rovnice" r:id="rId4" imgW="545863" imgH="418918" progId="Equation.3">
                  <p:embed/>
                </p:oleObj>
              </mc:Choice>
              <mc:Fallback>
                <p:oleObj name="Rovnice" r:id="rId4" imgW="545863" imgH="418918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7859" y="2780928"/>
                        <a:ext cx="1026114" cy="7920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1173179" y="3646765"/>
            <a:ext cx="74915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Normálová složka napětí  (</a:t>
            </a:r>
            <a:r>
              <a:rPr lang="cs-CZ" dirty="0" smtClean="0">
                <a:latin typeface="Symbol" pitchFamily="18" charset="2"/>
              </a:rPr>
              <a:t>s</a:t>
            </a:r>
            <a:r>
              <a:rPr lang="cs-CZ" dirty="0" smtClean="0"/>
              <a:t>) je kolmá na zvolenou plošku. </a:t>
            </a:r>
          </a:p>
          <a:p>
            <a:r>
              <a:rPr lang="cs-CZ" dirty="0"/>
              <a:t>	</a:t>
            </a:r>
            <a:r>
              <a:rPr lang="cs-CZ" dirty="0" smtClean="0"/>
              <a:t>Tah = kladné hodnoty, tlak = záporné hodnoty.</a:t>
            </a:r>
          </a:p>
          <a:p>
            <a:endParaRPr lang="cs-CZ" dirty="0"/>
          </a:p>
          <a:p>
            <a:r>
              <a:rPr lang="cs-CZ" dirty="0" smtClean="0"/>
              <a:t>Smykové složky (</a:t>
            </a:r>
            <a:r>
              <a:rPr lang="cs-CZ" dirty="0" smtClean="0">
                <a:latin typeface="Symbol" pitchFamily="18" charset="2"/>
              </a:rPr>
              <a:t>t</a:t>
            </a:r>
            <a:r>
              <a:rPr lang="cs-CZ" dirty="0" smtClean="0"/>
              <a:t>) leží v rovině zvolené plošky, znaménko je otázkou konvence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1173179" y="5158933"/>
            <a:ext cx="74131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Napětí je tedy tenzor 2 řádu, pozor na literaturu: často se mluví o napětí jako </a:t>
            </a:r>
          </a:p>
          <a:p>
            <a:r>
              <a:rPr lang="cs-CZ" dirty="0"/>
              <a:t>s</a:t>
            </a:r>
            <a:r>
              <a:rPr lang="cs-CZ" dirty="0" smtClean="0"/>
              <a:t>kalární nebo vektorové veličině. </a:t>
            </a:r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323528" y="2924944"/>
            <a:ext cx="3290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Homogenní izotropní kontinuum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6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-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04" y="476672"/>
            <a:ext cx="5380365" cy="3760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2613078"/>
              </p:ext>
            </p:extLst>
          </p:nvPr>
        </p:nvGraphicFramePr>
        <p:xfrm>
          <a:off x="6372200" y="1412776"/>
          <a:ext cx="2327420" cy="111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Rovnice" r:id="rId4" imgW="1497950" imgH="710891" progId="Equation.3">
                  <p:embed/>
                </p:oleObj>
              </mc:Choice>
              <mc:Fallback>
                <p:oleObj name="Rovnice" r:id="rId4" imgW="1497950" imgH="710891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00" y="1412776"/>
                        <a:ext cx="2327420" cy="11118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330634"/>
              </p:ext>
            </p:extLst>
          </p:nvPr>
        </p:nvGraphicFramePr>
        <p:xfrm>
          <a:off x="6294412" y="3068961"/>
          <a:ext cx="2526060" cy="12388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Rovnice" r:id="rId6" imgW="1498600" imgH="736600" progId="Equation.3">
                  <p:embed/>
                </p:oleObj>
              </mc:Choice>
              <mc:Fallback>
                <p:oleObj name="Rovnice" r:id="rId6" imgW="1498600" imgH="736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4412" y="3068961"/>
                        <a:ext cx="2526060" cy="12388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118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755576" y="312615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Bookman Old Style" pitchFamily="18" charset="0"/>
              </a:rPr>
              <a:t>Vlastnosti tenzoru napětí</a:t>
            </a:r>
            <a:endParaRPr lang="cs-CZ" sz="2000" b="1" dirty="0">
              <a:latin typeface="Bookman Old Style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827584" y="1268760"/>
            <a:ext cx="709732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Symetrický, tj. 6 nezávislých komponent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Rovnice rovnováhy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3 invarianty při změně souřadného systému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Vždy lze najít </a:t>
            </a:r>
            <a:r>
              <a:rPr lang="cs-CZ" dirty="0" err="1" smtClean="0"/>
              <a:t>s.s</a:t>
            </a:r>
            <a:r>
              <a:rPr lang="cs-CZ" dirty="0" smtClean="0"/>
              <a:t>., kdy je tenzor napětí diagonální – hlavní napětí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Na volném povrchu jsou všechny složky napětí kolmé k povrchu nulové</a:t>
            </a:r>
            <a:endParaRPr lang="cs-CZ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0" t="59685" r="45750" b="33333"/>
          <a:stretch/>
        </p:blipFill>
        <p:spPr bwMode="auto">
          <a:xfrm>
            <a:off x="2673581" y="3212976"/>
            <a:ext cx="2209800" cy="59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73" t="36233" r="52190" b="47683"/>
          <a:stretch/>
        </p:blipFill>
        <p:spPr bwMode="auto">
          <a:xfrm>
            <a:off x="2915816" y="4757644"/>
            <a:ext cx="2183746" cy="113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ovéPole 13"/>
          <p:cNvSpPr txBox="1"/>
          <p:nvPr/>
        </p:nvSpPr>
        <p:spPr>
          <a:xfrm>
            <a:off x="827584" y="4149080"/>
            <a:ext cx="65449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 smtClean="0"/>
          </a:p>
          <a:p>
            <a:r>
              <a:rPr lang="cs-CZ" dirty="0" smtClean="0"/>
              <a:t>Příklad: Matice A pro přechod z válcových souřadnic do kartézských: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594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755576" y="312615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 smtClean="0">
                <a:latin typeface="Bookman Old Style" pitchFamily="18" charset="0"/>
              </a:rPr>
              <a:t>Mohrův</a:t>
            </a:r>
            <a:r>
              <a:rPr lang="cs-CZ" sz="2000" b="1" dirty="0" smtClean="0">
                <a:latin typeface="Bookman Old Style" pitchFamily="18" charset="0"/>
              </a:rPr>
              <a:t> diagram</a:t>
            </a:r>
            <a:endParaRPr lang="cs-CZ" sz="2000" b="1" dirty="0">
              <a:latin typeface="Bookman Old Style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5" t="29121" r="41333" b="20000"/>
          <a:stretch/>
        </p:blipFill>
        <p:spPr bwMode="auto">
          <a:xfrm>
            <a:off x="515594" y="1006759"/>
            <a:ext cx="5602514" cy="4361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220072" y="4293096"/>
            <a:ext cx="37443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>
                <a:latin typeface="Symbol" pitchFamily="18" charset="2"/>
              </a:rPr>
              <a:t>s</a:t>
            </a:r>
            <a:r>
              <a:rPr lang="cs-CZ" sz="2400" baseline="-25000" dirty="0" smtClean="0"/>
              <a:t>1</a:t>
            </a:r>
            <a:r>
              <a:rPr lang="cs-CZ" sz="2400" dirty="0" smtClean="0"/>
              <a:t> – trhliny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>
                <a:latin typeface="Symbol" pitchFamily="18" charset="2"/>
              </a:rPr>
              <a:t>s</a:t>
            </a:r>
            <a:r>
              <a:rPr lang="cs-CZ" sz="2400" baseline="-25000" dirty="0" smtClean="0"/>
              <a:t>3</a:t>
            </a:r>
            <a:r>
              <a:rPr lang="cs-CZ" sz="2400" dirty="0" smtClean="0"/>
              <a:t> </a:t>
            </a:r>
            <a:r>
              <a:rPr lang="cs-CZ" sz="2400" dirty="0"/>
              <a:t>– </a:t>
            </a:r>
            <a:r>
              <a:rPr lang="cs-CZ" sz="2400" dirty="0" smtClean="0"/>
              <a:t>vzpěr</a:t>
            </a:r>
            <a:endParaRPr lang="cs-CZ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 err="1" smtClean="0">
                <a:latin typeface="Symbol" pitchFamily="18" charset="2"/>
              </a:rPr>
              <a:t>t</a:t>
            </a:r>
            <a:r>
              <a:rPr lang="cs-CZ" sz="2400" baseline="-25000" dirty="0" err="1" smtClean="0"/>
              <a:t>max</a:t>
            </a:r>
            <a:r>
              <a:rPr lang="cs-CZ" sz="2400" dirty="0" smtClean="0"/>
              <a:t> </a:t>
            </a:r>
            <a:r>
              <a:rPr lang="cs-CZ" sz="2400" dirty="0"/>
              <a:t>– </a:t>
            </a:r>
            <a:r>
              <a:rPr lang="cs-CZ" sz="2400" dirty="0" smtClean="0"/>
              <a:t>plastická deformace</a:t>
            </a:r>
            <a:endParaRPr lang="cs-CZ" sz="2400" dirty="0"/>
          </a:p>
          <a:p>
            <a:pPr marL="285750" indent="-285750">
              <a:buFont typeface="Arial" pitchFamily="34" charset="0"/>
              <a:buChar char="•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79586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369</Words>
  <Application>Microsoft Office PowerPoint</Application>
  <PresentationFormat>Předvádění na obrazovce (4:3)</PresentationFormat>
  <Paragraphs>104</Paragraphs>
  <Slides>15</Slides>
  <Notes>1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7" baseType="lpstr">
      <vt:lpstr>Motiv systému Office</vt:lpstr>
      <vt:lpstr>Rovnice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SSČ AV ČR, v. v. i.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Kruml Tomas</dc:creator>
  <cp:lastModifiedBy>admin</cp:lastModifiedBy>
  <cp:revision>30</cp:revision>
  <dcterms:created xsi:type="dcterms:W3CDTF">2013-09-17T16:27:56Z</dcterms:created>
  <dcterms:modified xsi:type="dcterms:W3CDTF">2019-09-17T09:31:51Z</dcterms:modified>
</cp:coreProperties>
</file>