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1" r:id="rId3"/>
    <p:sldId id="316" r:id="rId4"/>
    <p:sldId id="317" r:id="rId5"/>
    <p:sldId id="318" r:id="rId6"/>
    <p:sldId id="319" r:id="rId7"/>
    <p:sldId id="325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4" r:id="rId16"/>
    <p:sldId id="315" r:id="rId17"/>
    <p:sldId id="321" r:id="rId18"/>
    <p:sldId id="306" r:id="rId19"/>
    <p:sldId id="272" r:id="rId20"/>
    <p:sldId id="280" r:id="rId21"/>
    <p:sldId id="257" r:id="rId22"/>
    <p:sldId id="258" r:id="rId23"/>
    <p:sldId id="259" r:id="rId24"/>
    <p:sldId id="275" r:id="rId25"/>
    <p:sldId id="282" r:id="rId26"/>
    <p:sldId id="266" r:id="rId27"/>
    <p:sldId id="276" r:id="rId28"/>
    <p:sldId id="260" r:id="rId29"/>
    <p:sldId id="262" r:id="rId30"/>
    <p:sldId id="279" r:id="rId31"/>
    <p:sldId id="284" r:id="rId32"/>
    <p:sldId id="261" r:id="rId33"/>
    <p:sldId id="277" r:id="rId34"/>
    <p:sldId id="289" r:id="rId35"/>
    <p:sldId id="278" r:id="rId36"/>
    <p:sldId id="322" r:id="rId37"/>
    <p:sldId id="323" r:id="rId38"/>
    <p:sldId id="286" r:id="rId39"/>
    <p:sldId id="287" r:id="rId40"/>
    <p:sldId id="265" r:id="rId41"/>
    <p:sldId id="324" r:id="rId42"/>
    <p:sldId id="326" r:id="rId43"/>
    <p:sldId id="264" r:id="rId44"/>
    <p:sldId id="288" r:id="rId45"/>
    <p:sldId id="290" r:id="rId46"/>
    <p:sldId id="291" r:id="rId47"/>
    <p:sldId id="292" r:id="rId48"/>
    <p:sldId id="293" r:id="rId49"/>
    <p:sldId id="294" r:id="rId50"/>
    <p:sldId id="295" r:id="rId51"/>
    <p:sldId id="327" r:id="rId52"/>
    <p:sldId id="296" r:id="rId53"/>
    <p:sldId id="297" r:id="rId54"/>
    <p:sldId id="304" r:id="rId55"/>
    <p:sldId id="328" r:id="rId56"/>
    <p:sldId id="298" r:id="rId57"/>
    <p:sldId id="300" r:id="rId58"/>
    <p:sldId id="301" r:id="rId59"/>
    <p:sldId id="302" r:id="rId60"/>
    <p:sldId id="303" r:id="rId61"/>
    <p:sldId id="299" r:id="rId62"/>
    <p:sldId id="330" r:id="rId63"/>
    <p:sldId id="329" r:id="rId64"/>
    <p:sldId id="305" r:id="rId6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21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102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7E55115-F7C4-4415-A297-7CB9DDB0C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2801B72F-83A0-41CC-9589-11A66888A6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1CE807DC-2A9A-425A-89CD-AF97EDE18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AC129-9736-46B6-A821-FCD5B68B527B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F9E7F580-8C0D-4D7A-887A-0CC70F687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B16F0F25-36D3-4A8F-8308-A57F4790A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F880B-7D8A-45F7-A912-7A7BECC182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1686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5CF4A79-028F-4520-90EC-76A3F327B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C35B6E7B-96C7-4044-86C3-3D84646418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C8FE4491-BC69-430B-B693-093DEDB69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AC129-9736-46B6-A821-FCD5B68B527B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FA879D5D-8E4B-4D7A-919F-B05517195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02A931C1-69A7-47BF-B289-F55B1E375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F880B-7D8A-45F7-A912-7A7BECC182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748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xmlns="" id="{31B46AC2-0581-46BD-8AD1-38F22A24F2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72DC6A03-9F58-4248-B1AD-26AE017675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F6390AC2-EECD-41EA-8EB3-5D0FA697F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AC129-9736-46B6-A821-FCD5B68B527B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47202DF1-C727-411A-A1ED-BC055945E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D332720B-0F47-4661-AF1B-DD13EFC7A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F880B-7D8A-45F7-A912-7A7BECC182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08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CE4328A-8B28-4C12-B89F-CC933F132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91A86A76-A605-4C05-A2A9-3B96F99F5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B1135896-F099-4758-8466-E4A7B3117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AC129-9736-46B6-A821-FCD5B68B527B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106994A7-10B2-40FB-8F4F-AF0290E6A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01FD3107-7C9A-41FA-910B-90B65ABD3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F880B-7D8A-45F7-A912-7A7BECC182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5963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8002D6B-44BA-4368-BFDB-0C5C41666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BFD66F83-55E1-4AB6-84EE-8D68B0C45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CE04DB34-76C1-4F81-8330-4025ED784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AC129-9736-46B6-A821-FCD5B68B527B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66A96E6F-A97B-4758-BEDE-21F71E795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3E18F011-683B-423C-ADC7-1436F5054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F880B-7D8A-45F7-A912-7A7BECC182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9547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6F9F870-1147-4261-B045-E83F96269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B33B8BB3-F85F-48BB-A88D-9733A66621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4B23FDA3-F014-4383-A757-ECC9F90EB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5043D558-5DEF-4011-9C72-FC5A57387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AC129-9736-46B6-A821-FCD5B68B527B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86F53457-BFEB-4F85-A48F-9D6A632CA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36506F2D-5364-496D-83DB-B982D0375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F880B-7D8A-45F7-A912-7A7BECC182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2547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24F3B77-506C-453C-9D2B-24E4DA1BA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2EF7291B-4579-436C-90A6-2BC6A8264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628BBF57-6DFC-4BFA-8788-C4D446A73C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40FBCB31-9BC8-4D16-9CEE-739A69928F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xmlns="" id="{DEF01842-D9E6-40CC-B93C-ACF5A142E3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F42944F5-787E-4D6C-AD54-78938C3C1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AC129-9736-46B6-A821-FCD5B68B527B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9C4ED778-320E-472A-85FB-7E37EBFB3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DF2F6B3E-5E6C-4C17-B6A0-006D797F3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F880B-7D8A-45F7-A912-7A7BECC182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9341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95B05AA-5767-49D6-B6C0-FF9B42839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646918DB-2ACD-47F9-A3D8-246344416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AC129-9736-46B6-A821-FCD5B68B527B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173950A8-ABD0-4342-9EDF-1D1842E53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48EAAB1C-9FCA-4CFC-BDA0-F0352C514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F880B-7D8A-45F7-A912-7A7BECC182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8569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C461D0B5-E18C-492B-B161-5C97F47E4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AC129-9736-46B6-A821-FCD5B68B527B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DCCD64EC-BF00-4906-A3A8-D68F1FDAA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585243F0-7A70-4B3C-B3AC-1862A7386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F880B-7D8A-45F7-A912-7A7BECC182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750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1863ECF-16B3-4507-80E4-AD75F84B4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B2BB8222-527A-404C-A8DC-E8A7FEDFE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3E4C6223-7334-4512-90F0-E49DE552A0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4F15969C-87C5-4325-909F-42E599D88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AC129-9736-46B6-A821-FCD5B68B527B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6524A4B1-39E6-48B1-9907-5A767C5A5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493DBA6C-9A26-424F-963D-54125327C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F880B-7D8A-45F7-A912-7A7BECC182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7629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911FA0C-0E66-429B-A9E0-0E8F54565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4FC11B0A-7C28-4C26-B21C-FEBE4844E9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0D431D48-F4EA-4E8C-910B-A34BA2BFB6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5FD9FBE7-259D-4DF3-9E4F-814EBADB4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AC129-9736-46B6-A821-FCD5B68B527B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5C343D11-C04A-4BAD-85DE-111E13AEB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F5EC3B47-758E-4C49-8F63-05A9ADA5A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F880B-7D8A-45F7-A912-7A7BECC182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780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496D8B4F-557B-42C6-91C4-E0F7BF0D5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FF495254-65C6-4C41-8F9B-C9EFCC6D82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9DCE5CC7-7FC3-4E45-B06F-13162968C9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AC129-9736-46B6-A821-FCD5B68B527B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831DBD5E-5F8B-4741-A293-655323A34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349606EA-701D-4B8B-9884-F4DA62F016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F880B-7D8A-45F7-A912-7A7BECC182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1770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knihy.heureka.cz/sedimentary-petrology-m-tucker-m-tucker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geologycafe.com/erosion/deposition.html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geologycafe.com/erosion/deposition.html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red.com/2007/08/friday-field-foto-28-thin-bedded-turbidites/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alamy.com/cross-bedding-navajo-sandstone-at-horseshoe-bend-glen-canyon-national-recreation-area-page-arizona-image213936745.html" TargetMode="External"/><Relationship Id="rId4" Type="http://schemas.openxmlformats.org/officeDocument/2006/relationships/image" Target="../media/image2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amy.com/cross-bedding-navajo-sandstone-at-horseshoe-bend-glen-canyon-national-recreation-area-page-arizona-image213936745.html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asprague2020.com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AD81264-7D57-46BA-BE6A-78B4D82EE6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Sedimentární petrologie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677BD66A-F191-482F-B870-BF080562A3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I. Úvod</a:t>
            </a:r>
          </a:p>
        </p:txBody>
      </p:sp>
    </p:spTree>
    <p:extLst>
      <p:ext uri="{BB962C8B-B14F-4D97-AF65-F5344CB8AC3E}">
        <p14:creationId xmlns:p14="http://schemas.microsoft.com/office/powerpoint/2010/main" val="423998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73888" y="504825"/>
            <a:ext cx="8824912" cy="3944938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cs-CZ" sz="18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Terestrické sedimenty </a:t>
            </a:r>
          </a:p>
          <a:p>
            <a:pPr marL="342900" lvl="1" indent="0">
              <a:buNone/>
              <a:defRPr/>
            </a:pPr>
            <a:endParaRPr lang="cs-CZ" sz="13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342900" lvl="1" indent="0">
              <a:buNone/>
              <a:defRPr/>
            </a:pPr>
            <a:endParaRPr lang="cs-CZ" sz="13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7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7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9460" name="Picture 4" descr="trek_vh_kalapattar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431" y="355434"/>
            <a:ext cx="9144000" cy="612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816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73888" y="504825"/>
            <a:ext cx="8824912" cy="3944938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cs-CZ" sz="18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Terestrické sedimenty </a:t>
            </a:r>
          </a:p>
          <a:p>
            <a:pPr marL="342900" lvl="1" indent="0">
              <a:buNone/>
              <a:defRPr/>
            </a:pPr>
            <a:endParaRPr lang="cs-CZ" sz="13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342900" lvl="1" indent="0">
              <a:buNone/>
              <a:defRPr/>
            </a:pPr>
            <a:endParaRPr lang="cs-CZ" sz="13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7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7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048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263" y="328112"/>
            <a:ext cx="91440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303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73888" y="504825"/>
            <a:ext cx="8824912" cy="3944938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cs-CZ" sz="17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Marinní sedimenty</a:t>
            </a:r>
          </a:p>
          <a:p>
            <a:pPr marL="342900" lvl="1" indent="0">
              <a:buNone/>
              <a:defRPr/>
            </a:pPr>
            <a:endParaRPr lang="cs-CZ" sz="13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342900" lvl="1" indent="0">
              <a:buNone/>
              <a:defRPr/>
            </a:pPr>
            <a:endParaRPr lang="cs-CZ" sz="13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7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7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1508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54" y="297656"/>
            <a:ext cx="8384088" cy="6287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7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73888" y="504825"/>
            <a:ext cx="8824912" cy="3944938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cs-CZ" sz="17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Marinní sedimenty</a:t>
            </a:r>
          </a:p>
          <a:p>
            <a:pPr marL="342900" lvl="1" indent="0">
              <a:buNone/>
              <a:defRPr/>
            </a:pPr>
            <a:endParaRPr lang="cs-CZ" sz="13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342900" lvl="1" indent="0">
              <a:buNone/>
              <a:defRPr/>
            </a:pPr>
            <a:endParaRPr lang="cs-CZ" sz="13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7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7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253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63" y="384509"/>
            <a:ext cx="10339136" cy="5815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785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73888" y="504825"/>
            <a:ext cx="8824912" cy="3944938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cs-CZ" sz="17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Marinní sedimenty</a:t>
            </a:r>
          </a:p>
          <a:p>
            <a:pPr marL="342900" lvl="1" indent="0">
              <a:buNone/>
              <a:defRPr/>
            </a:pPr>
            <a:endParaRPr lang="cs-CZ" sz="13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342900" lvl="1" indent="0">
              <a:buNone/>
              <a:defRPr/>
            </a:pPr>
            <a:endParaRPr lang="cs-CZ" sz="13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7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7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3556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010" y="227263"/>
            <a:ext cx="9296399" cy="619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891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73888" y="504825"/>
            <a:ext cx="8824912" cy="3944938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cs-CZ" sz="17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Antropogenní sedimenty</a:t>
            </a:r>
          </a:p>
          <a:p>
            <a:pPr marL="342900" lvl="1" indent="0">
              <a:buNone/>
              <a:defRPr/>
            </a:pPr>
            <a:endParaRPr lang="cs-CZ" sz="13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342900" lvl="1" indent="0">
              <a:buNone/>
              <a:defRPr/>
            </a:pPr>
            <a:endParaRPr lang="cs-CZ" sz="13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7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7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458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868" y="322004"/>
            <a:ext cx="8151143" cy="607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423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73888" y="504825"/>
            <a:ext cx="8824912" cy="3944938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cs-CZ" sz="17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Marťanské sedimenty</a:t>
            </a:r>
          </a:p>
          <a:p>
            <a:pPr marL="342900" lvl="1" indent="0">
              <a:buNone/>
              <a:defRPr/>
            </a:pPr>
            <a:endParaRPr lang="cs-CZ" sz="13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342900" lvl="1" indent="0">
              <a:buNone/>
              <a:defRPr/>
            </a:pPr>
            <a:endParaRPr lang="cs-CZ" sz="13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7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7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5604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17" y="978569"/>
            <a:ext cx="11023927" cy="5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76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Zástupný symbol pro obsah 2"/>
          <p:cNvSpPr>
            <a:spLocks noGrp="1"/>
          </p:cNvSpPr>
          <p:nvPr>
            <p:ph idx="1"/>
          </p:nvPr>
        </p:nvSpPr>
        <p:spPr bwMode="auto">
          <a:xfrm>
            <a:off x="1673226" y="1544639"/>
            <a:ext cx="8824913" cy="3944937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1700">
                <a:latin typeface="Arial Black" panose="020B0A04020102020204" pitchFamily="34" charset="0"/>
                <a:cs typeface="Arial" panose="020B0604020202020204" pitchFamily="34" charset="0"/>
              </a:rPr>
              <a:t>Ložiková geologie</a:t>
            </a:r>
          </a:p>
          <a:p>
            <a:pPr marL="342900" lvl="1" indent="0">
              <a:buNone/>
            </a:pPr>
            <a:endParaRPr lang="cs-CZ" altLang="en-US" sz="130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en-US" sz="1700">
                <a:latin typeface="Arial Black" panose="020B0A04020102020204" pitchFamily="34" charset="0"/>
                <a:cs typeface="Arial" panose="020B0604020202020204" pitchFamily="34" charset="0"/>
              </a:rPr>
              <a:t>Inženýrská geologie</a:t>
            </a:r>
          </a:p>
          <a:p>
            <a:pPr eaLnBrk="1" hangingPunct="1"/>
            <a:r>
              <a:rPr lang="cs-CZ" altLang="en-US" sz="1700">
                <a:latin typeface="Arial Black" panose="020B0A04020102020204" pitchFamily="34" charset="0"/>
                <a:cs typeface="Arial" panose="020B0604020202020204" pitchFamily="34" charset="0"/>
              </a:rPr>
              <a:t>Pedologie</a:t>
            </a:r>
          </a:p>
          <a:p>
            <a:pPr marL="342900" lvl="1" indent="0">
              <a:buNone/>
            </a:pPr>
            <a:endParaRPr lang="cs-CZ" altLang="en-US" sz="130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en-US" sz="1700">
                <a:latin typeface="Arial Black" panose="020B0A04020102020204" pitchFamily="34" charset="0"/>
                <a:cs typeface="Arial" panose="020B0604020202020204" pitchFamily="34" charset="0"/>
              </a:rPr>
              <a:t>Environmentální geologie a hydrogeologie</a:t>
            </a:r>
          </a:p>
          <a:p>
            <a:pPr marL="342900" lvl="1" indent="0">
              <a:buNone/>
            </a:pPr>
            <a:endParaRPr lang="cs-CZ" altLang="en-US" sz="130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en-US" sz="1700">
                <a:latin typeface="Arial Black" panose="020B0A04020102020204" pitchFamily="34" charset="0"/>
                <a:cs typeface="Arial" panose="020B0604020202020204" pitchFamily="34" charset="0"/>
              </a:rPr>
              <a:t>Paleoklimatologie</a:t>
            </a:r>
          </a:p>
          <a:p>
            <a:pPr eaLnBrk="1" hangingPunct="1"/>
            <a:endParaRPr lang="cs-CZ" altLang="en-US" sz="170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en-US" sz="1700">
                <a:latin typeface="Arial Black" panose="020B0A04020102020204" pitchFamily="34" charset="0"/>
                <a:cs typeface="Arial" panose="020B0604020202020204" pitchFamily="34" charset="0"/>
              </a:rPr>
              <a:t>Paleobiologie</a:t>
            </a:r>
          </a:p>
          <a:p>
            <a:pPr eaLnBrk="1" hangingPunct="1"/>
            <a:r>
              <a:rPr lang="cs-CZ" altLang="en-US" sz="1700">
                <a:latin typeface="Arial Black" panose="020B0A04020102020204" pitchFamily="34" charset="0"/>
                <a:cs typeface="Arial" panose="020B0604020202020204" pitchFamily="34" charset="0"/>
              </a:rPr>
              <a:t>…</a:t>
            </a:r>
          </a:p>
          <a:p>
            <a:pPr marL="342900" lvl="1" indent="0">
              <a:buNone/>
            </a:pPr>
            <a:endParaRPr lang="cs-CZ" altLang="en-US" sz="130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342900" lvl="1" indent="0">
              <a:buNone/>
            </a:pPr>
            <a:endParaRPr lang="cs-CZ" altLang="en-US" sz="130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GB" altLang="en-US" sz="170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GB" altLang="en-US" sz="170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xmlns="" id="{306A0CF2-F765-481E-AA9A-660D6C87E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dirty="0"/>
              <a:t>Význam sedimentárních hornin</a:t>
            </a:r>
          </a:p>
        </p:txBody>
      </p:sp>
    </p:spTree>
    <p:extLst>
      <p:ext uri="{BB962C8B-B14F-4D97-AF65-F5344CB8AC3E}">
        <p14:creationId xmlns:p14="http://schemas.microsoft.com/office/powerpoint/2010/main" val="232939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06A0CF2-F765-481E-AA9A-660D6C87E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Význam sedimentárních hornin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33499C26-684F-4E88-A174-7BBF80224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631" y="2707941"/>
            <a:ext cx="10515600" cy="1454484"/>
          </a:xfrm>
        </p:spPr>
        <p:txBody>
          <a:bodyPr>
            <a:normAutofit/>
          </a:bodyPr>
          <a:lstStyle/>
          <a:p>
            <a:r>
              <a:rPr lang="en-GB" sz="2000" dirty="0" err="1"/>
              <a:t>Studium</a:t>
            </a:r>
            <a:r>
              <a:rPr lang="en-GB" sz="2000" dirty="0"/>
              <a:t> </a:t>
            </a:r>
            <a:r>
              <a:rPr lang="en-GB" sz="2000" dirty="0" err="1"/>
              <a:t>recentních</a:t>
            </a:r>
            <a:r>
              <a:rPr lang="en-GB" sz="2000" dirty="0"/>
              <a:t> </a:t>
            </a:r>
            <a:r>
              <a:rPr lang="en-GB" sz="2000" dirty="0" err="1"/>
              <a:t>sedimentárních</a:t>
            </a:r>
            <a:r>
              <a:rPr lang="en-GB" sz="2000" dirty="0"/>
              <a:t> </a:t>
            </a:r>
            <a:r>
              <a:rPr lang="en-GB" sz="2000" dirty="0" err="1"/>
              <a:t>systémů</a:t>
            </a:r>
            <a:r>
              <a:rPr lang="en-GB" sz="2000" dirty="0"/>
              <a:t> a </a:t>
            </a:r>
            <a:r>
              <a:rPr lang="en-GB" sz="2000" dirty="0" err="1"/>
              <a:t>procesů</a:t>
            </a:r>
            <a:r>
              <a:rPr lang="en-GB" sz="2000" dirty="0"/>
              <a:t> </a:t>
            </a:r>
            <a:r>
              <a:rPr lang="en-GB" sz="2000" dirty="0" err="1"/>
              <a:t>umožňuje</a:t>
            </a:r>
            <a:r>
              <a:rPr lang="en-GB" sz="2000" dirty="0"/>
              <a:t> </a:t>
            </a:r>
            <a:r>
              <a:rPr lang="en-GB" sz="2000" dirty="0" err="1"/>
              <a:t>dešifrovat</a:t>
            </a:r>
            <a:r>
              <a:rPr lang="en-GB" sz="2000" dirty="0"/>
              <a:t> </a:t>
            </a:r>
            <a:r>
              <a:rPr lang="en-GB" sz="2000" dirty="0" err="1"/>
              <a:t>sedimentární</a:t>
            </a:r>
            <a:r>
              <a:rPr lang="en-GB" sz="2000" dirty="0"/>
              <a:t> </a:t>
            </a:r>
            <a:r>
              <a:rPr lang="en-GB" sz="2000" dirty="0" err="1"/>
              <a:t>geologický</a:t>
            </a:r>
            <a:r>
              <a:rPr lang="en-GB" sz="2000" dirty="0"/>
              <a:t> </a:t>
            </a:r>
            <a:r>
              <a:rPr lang="en-GB" sz="2000" dirty="0" err="1"/>
              <a:t>záznam</a:t>
            </a:r>
            <a:r>
              <a:rPr lang="en-GB" sz="2000" dirty="0"/>
              <a:t> a </a:t>
            </a:r>
            <a:r>
              <a:rPr lang="en-GB" sz="2000" b="1" dirty="0" err="1"/>
              <a:t>rekonstruovat</a:t>
            </a:r>
            <a:r>
              <a:rPr lang="en-GB" sz="2000" b="1" dirty="0"/>
              <a:t> </a:t>
            </a:r>
            <a:r>
              <a:rPr lang="en-GB" sz="2000" b="1" dirty="0" err="1"/>
              <a:t>změny</a:t>
            </a:r>
            <a:r>
              <a:rPr lang="en-GB" sz="2000" b="1" dirty="0"/>
              <a:t> </a:t>
            </a:r>
            <a:r>
              <a:rPr lang="en-GB" sz="2000" b="1" dirty="0" err="1"/>
              <a:t>paleoprostředí</a:t>
            </a:r>
            <a:endParaRPr lang="en-GB" sz="2000" b="1" dirty="0"/>
          </a:p>
          <a:p>
            <a:r>
              <a:rPr lang="en-GB" sz="2000" dirty="0" err="1"/>
              <a:t>Některé</a:t>
            </a:r>
            <a:r>
              <a:rPr lang="en-GB" sz="2000" dirty="0"/>
              <a:t> </a:t>
            </a:r>
            <a:r>
              <a:rPr lang="en-GB" sz="2000" dirty="0" err="1"/>
              <a:t>typy</a:t>
            </a:r>
            <a:r>
              <a:rPr lang="en-GB" sz="2000" dirty="0"/>
              <a:t> </a:t>
            </a:r>
            <a:r>
              <a:rPr lang="en-GB" sz="2000" dirty="0" err="1"/>
              <a:t>sed.hornin</a:t>
            </a:r>
            <a:r>
              <a:rPr lang="en-GB" sz="2000" dirty="0"/>
              <a:t>, </a:t>
            </a:r>
            <a:r>
              <a:rPr lang="en-GB" sz="2000" dirty="0" err="1"/>
              <a:t>vznikajících</a:t>
            </a:r>
            <a:r>
              <a:rPr lang="en-GB" sz="2000" dirty="0"/>
              <a:t> v </a:t>
            </a:r>
            <a:r>
              <a:rPr lang="en-GB" sz="2000" dirty="0" err="1"/>
              <a:t>minulosti</a:t>
            </a:r>
            <a:r>
              <a:rPr lang="en-GB" sz="2000" dirty="0"/>
              <a:t>, v </a:t>
            </a:r>
            <a:r>
              <a:rPr lang="en-GB" sz="2000" dirty="0" err="1"/>
              <a:t>současnosti</a:t>
            </a:r>
            <a:r>
              <a:rPr lang="en-GB" sz="2000" dirty="0"/>
              <a:t> </a:t>
            </a:r>
            <a:r>
              <a:rPr lang="en-GB" sz="2000" dirty="0" err="1"/>
              <a:t>nevznik</a:t>
            </a:r>
            <a:r>
              <a:rPr lang="cs-CZ" sz="2000" dirty="0" err="1"/>
              <a:t>ají</a:t>
            </a:r>
            <a:r>
              <a:rPr lang="en-GB" sz="2000" dirty="0"/>
              <a:t>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5016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06A0CF2-F765-481E-AA9A-660D6C87E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Význam sedimentárních hornin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33499C26-684F-4E88-A174-7BBF80224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179" y="1825625"/>
            <a:ext cx="10904621" cy="4351338"/>
          </a:xfrm>
        </p:spPr>
        <p:txBody>
          <a:bodyPr>
            <a:normAutofit/>
          </a:bodyPr>
          <a:lstStyle/>
          <a:p>
            <a:r>
              <a:rPr lang="en-GB" sz="2000" dirty="0" err="1"/>
              <a:t>sedimentární</a:t>
            </a:r>
            <a:r>
              <a:rPr lang="en-GB" sz="2000" dirty="0"/>
              <a:t> </a:t>
            </a:r>
            <a:r>
              <a:rPr lang="en-GB" sz="2000" dirty="0" err="1"/>
              <a:t>horniny</a:t>
            </a:r>
            <a:r>
              <a:rPr lang="en-GB" sz="2000" dirty="0"/>
              <a:t> </a:t>
            </a:r>
            <a:r>
              <a:rPr lang="en-GB" sz="2000" dirty="0" err="1"/>
              <a:t>jsou</a:t>
            </a:r>
            <a:r>
              <a:rPr lang="en-GB" sz="2000" dirty="0"/>
              <a:t> </a:t>
            </a:r>
            <a:r>
              <a:rPr lang="en-GB" sz="2000" dirty="0" err="1"/>
              <a:t>hlavním</a:t>
            </a:r>
            <a:r>
              <a:rPr lang="en-GB" sz="2000" dirty="0"/>
              <a:t> </a:t>
            </a:r>
            <a:r>
              <a:rPr lang="en-GB" sz="2000" dirty="0" err="1"/>
              <a:t>zdrojem</a:t>
            </a:r>
            <a:r>
              <a:rPr lang="en-GB" sz="2000" dirty="0"/>
              <a:t>/</a:t>
            </a:r>
            <a:r>
              <a:rPr lang="cs-CZ" sz="2000" dirty="0"/>
              <a:t>matečnou horninou</a:t>
            </a:r>
            <a:r>
              <a:rPr lang="en-GB" sz="2000" dirty="0"/>
              <a:t> </a:t>
            </a:r>
            <a:r>
              <a:rPr lang="en-GB" sz="2000" dirty="0" err="1"/>
              <a:t>celé</a:t>
            </a:r>
            <a:r>
              <a:rPr lang="en-GB" sz="2000" dirty="0"/>
              <a:t> </a:t>
            </a:r>
            <a:r>
              <a:rPr lang="en-GB" sz="2000" dirty="0" err="1"/>
              <a:t>řady</a:t>
            </a:r>
            <a:r>
              <a:rPr lang="en-GB" sz="2000" dirty="0"/>
              <a:t> </a:t>
            </a:r>
            <a:r>
              <a:rPr lang="en-GB" sz="2000" dirty="0" err="1"/>
              <a:t>nerostných</a:t>
            </a:r>
            <a:r>
              <a:rPr lang="en-GB" sz="2000" dirty="0"/>
              <a:t> </a:t>
            </a:r>
            <a:r>
              <a:rPr lang="en-GB" sz="2000" dirty="0" err="1"/>
              <a:t>surovin</a:t>
            </a:r>
            <a:r>
              <a:rPr lang="en-GB" sz="2000" dirty="0"/>
              <a:t>, </a:t>
            </a:r>
            <a:r>
              <a:rPr lang="en-GB" sz="2000" dirty="0" err="1"/>
              <a:t>nezbytných</a:t>
            </a:r>
            <a:r>
              <a:rPr lang="en-GB" sz="2000" dirty="0"/>
              <a:t> pro </a:t>
            </a:r>
            <a:r>
              <a:rPr lang="en-GB" sz="2000" dirty="0" err="1"/>
              <a:t>fungování</a:t>
            </a:r>
            <a:r>
              <a:rPr lang="en-GB" sz="2000" dirty="0"/>
              <a:t> </a:t>
            </a:r>
            <a:r>
              <a:rPr lang="en-GB" sz="2000" dirty="0" err="1"/>
              <a:t>lidské</a:t>
            </a:r>
            <a:r>
              <a:rPr lang="en-GB" sz="2000" dirty="0"/>
              <a:t> </a:t>
            </a:r>
            <a:r>
              <a:rPr lang="en-GB" sz="2000" dirty="0" err="1"/>
              <a:t>civilizace</a:t>
            </a:r>
            <a:endParaRPr lang="en-GB" sz="2000" dirty="0"/>
          </a:p>
          <a:p>
            <a:r>
              <a:rPr lang="en-GB" sz="2000" dirty="0"/>
              <a:t>V </a:t>
            </a:r>
            <a:r>
              <a:rPr lang="en-GB" sz="2000" dirty="0" err="1"/>
              <a:t>první</a:t>
            </a:r>
            <a:r>
              <a:rPr lang="en-GB" sz="2000" dirty="0"/>
              <a:t> </a:t>
            </a:r>
            <a:r>
              <a:rPr lang="en-GB" sz="2000" dirty="0" err="1"/>
              <a:t>řadě</a:t>
            </a:r>
            <a:r>
              <a:rPr lang="en-GB" sz="2000" dirty="0"/>
              <a:t> to </a:t>
            </a:r>
            <a:r>
              <a:rPr lang="en-GB" sz="2000" dirty="0" err="1"/>
              <a:t>jsou</a:t>
            </a:r>
            <a:r>
              <a:rPr lang="en-GB" sz="2000" dirty="0"/>
              <a:t> </a:t>
            </a:r>
            <a:r>
              <a:rPr lang="en-GB" sz="2000" b="1" dirty="0" err="1"/>
              <a:t>uhlovodíky</a:t>
            </a:r>
            <a:r>
              <a:rPr lang="en-GB" sz="2000" dirty="0"/>
              <a:t> (</a:t>
            </a:r>
            <a:r>
              <a:rPr lang="en-GB" sz="2000" dirty="0" err="1"/>
              <a:t>ropa</a:t>
            </a:r>
            <a:r>
              <a:rPr lang="en-GB" sz="2000" dirty="0"/>
              <a:t>, </a:t>
            </a:r>
            <a:r>
              <a:rPr lang="en-GB" sz="2000" dirty="0" err="1"/>
              <a:t>zemní</a:t>
            </a:r>
            <a:r>
              <a:rPr lang="en-GB" sz="2000" dirty="0"/>
              <a:t> </a:t>
            </a:r>
            <a:r>
              <a:rPr lang="en-GB" sz="2000" dirty="0" err="1"/>
              <a:t>plyn</a:t>
            </a:r>
            <a:r>
              <a:rPr lang="cs-CZ" sz="2000" dirty="0"/>
              <a:t>) a</a:t>
            </a:r>
            <a:r>
              <a:rPr lang="en-GB" sz="2000" dirty="0"/>
              <a:t> </a:t>
            </a:r>
            <a:r>
              <a:rPr lang="en-GB" sz="2000" dirty="0" err="1"/>
              <a:t>uhlí</a:t>
            </a:r>
            <a:endParaRPr lang="en-GB" sz="2000" dirty="0"/>
          </a:p>
          <a:p>
            <a:pPr marL="0" indent="0">
              <a:buNone/>
            </a:pPr>
            <a:r>
              <a:rPr lang="cs-CZ" sz="2000" dirty="0"/>
              <a:t>	- p</a:t>
            </a:r>
            <a:r>
              <a:rPr lang="en-GB" sz="2000" dirty="0" err="1"/>
              <a:t>okroky</a:t>
            </a:r>
            <a:r>
              <a:rPr lang="en-GB" sz="2000" dirty="0"/>
              <a:t> </a:t>
            </a:r>
            <a:r>
              <a:rPr lang="en-GB" sz="2000" dirty="0" err="1"/>
              <a:t>ve</a:t>
            </a:r>
            <a:r>
              <a:rPr lang="en-GB" sz="2000" dirty="0"/>
              <a:t> </a:t>
            </a:r>
            <a:r>
              <a:rPr lang="en-GB" sz="2000" dirty="0" err="1"/>
              <a:t>studiu</a:t>
            </a:r>
            <a:r>
              <a:rPr lang="en-GB" sz="2000" dirty="0"/>
              <a:t> </a:t>
            </a:r>
            <a:r>
              <a:rPr lang="en-GB" sz="2000" dirty="0" err="1"/>
              <a:t>vlastností</a:t>
            </a:r>
            <a:r>
              <a:rPr lang="en-GB" sz="2000" dirty="0"/>
              <a:t> </a:t>
            </a:r>
            <a:r>
              <a:rPr lang="en-GB" sz="2000" dirty="0" err="1"/>
              <a:t>sed.hornin</a:t>
            </a:r>
            <a:r>
              <a:rPr lang="en-GB" sz="2000" dirty="0"/>
              <a:t> </a:t>
            </a:r>
            <a:r>
              <a:rPr lang="en-GB" sz="2000" dirty="0" err="1"/>
              <a:t>umožňují</a:t>
            </a:r>
            <a:r>
              <a:rPr lang="en-GB" sz="2000" dirty="0"/>
              <a:t> </a:t>
            </a:r>
            <a:r>
              <a:rPr lang="en-GB" sz="2000" dirty="0" err="1"/>
              <a:t>jejich</a:t>
            </a:r>
            <a:r>
              <a:rPr lang="en-GB" sz="2000" dirty="0"/>
              <a:t> </a:t>
            </a:r>
            <a:r>
              <a:rPr lang="en-GB" sz="2000" dirty="0" err="1"/>
              <a:t>efektivnější</a:t>
            </a:r>
            <a:r>
              <a:rPr lang="en-GB" sz="2000" dirty="0"/>
              <a:t> </a:t>
            </a:r>
            <a:r>
              <a:rPr lang="en-GB" sz="2000" dirty="0" err="1"/>
              <a:t>vyhledávání</a:t>
            </a:r>
            <a:r>
              <a:rPr lang="en-GB" sz="2000" dirty="0"/>
              <a:t> a </a:t>
            </a:r>
            <a:r>
              <a:rPr lang="cs-CZ" sz="2000" dirty="0"/>
              <a:t>	</a:t>
            </a:r>
            <a:r>
              <a:rPr lang="en-GB" sz="2000" dirty="0" err="1"/>
              <a:t>využívání</a:t>
            </a: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r>
              <a:rPr lang="en-GB" sz="2000" dirty="0" err="1"/>
              <a:t>Sed.horniny</a:t>
            </a:r>
            <a:r>
              <a:rPr lang="en-GB" sz="2000" dirty="0"/>
              <a:t> </a:t>
            </a:r>
            <a:r>
              <a:rPr lang="en-GB" sz="2000" dirty="0" err="1"/>
              <a:t>jsou</a:t>
            </a:r>
            <a:r>
              <a:rPr lang="en-GB" sz="2000" dirty="0"/>
              <a:t> take </a:t>
            </a:r>
            <a:r>
              <a:rPr lang="en-GB" sz="2000" dirty="0" err="1"/>
              <a:t>hlavním</a:t>
            </a:r>
            <a:r>
              <a:rPr lang="en-GB" sz="2000" dirty="0"/>
              <a:t> </a:t>
            </a:r>
            <a:r>
              <a:rPr lang="en-GB" sz="2000" dirty="0" err="1"/>
              <a:t>zdrojem</a:t>
            </a:r>
            <a:r>
              <a:rPr lang="en-GB" sz="2000" dirty="0"/>
              <a:t>:</a:t>
            </a:r>
          </a:p>
          <a:p>
            <a:pPr marL="0" indent="0">
              <a:buNone/>
            </a:pPr>
            <a:r>
              <a:rPr lang="cs-CZ" sz="2000" dirty="0"/>
              <a:t> -</a:t>
            </a:r>
            <a:r>
              <a:rPr lang="en-GB" sz="2000" dirty="0" err="1"/>
              <a:t>Železa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 -</a:t>
            </a:r>
            <a:r>
              <a:rPr lang="en-GB" sz="2000" dirty="0" err="1"/>
              <a:t>Ledku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 -</a:t>
            </a:r>
            <a:r>
              <a:rPr lang="en-GB" sz="2000" dirty="0"/>
              <a:t>Sol</a:t>
            </a:r>
            <a:r>
              <a:rPr lang="cs-CZ" sz="2000" dirty="0"/>
              <a:t>i</a:t>
            </a:r>
            <a:endParaRPr lang="en-GB" sz="2000" dirty="0"/>
          </a:p>
          <a:p>
            <a:pPr marL="0" indent="0">
              <a:buNone/>
            </a:pPr>
            <a:r>
              <a:rPr lang="cs-CZ" sz="2000" dirty="0"/>
              <a:t> -</a:t>
            </a:r>
            <a:r>
              <a:rPr lang="en-GB" sz="2000" dirty="0" err="1"/>
              <a:t>Stavebních</a:t>
            </a:r>
            <a:r>
              <a:rPr lang="en-GB" sz="2000" dirty="0"/>
              <a:t> </a:t>
            </a:r>
            <a:r>
              <a:rPr lang="en-GB" sz="2000" dirty="0" err="1"/>
              <a:t>surovin</a:t>
            </a:r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75656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908" y="365125"/>
            <a:ext cx="4048376" cy="5239790"/>
          </a:xfrm>
        </p:spPr>
      </p:pic>
      <p:sp>
        <p:nvSpPr>
          <p:cNvPr id="5" name="Obdélník 4"/>
          <p:cNvSpPr/>
          <p:nvPr/>
        </p:nvSpPr>
        <p:spPr>
          <a:xfrm>
            <a:off x="4079833" y="5808930"/>
            <a:ext cx="7021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https://knihy.heureka.cz/sedimentary-petrology-m-tucker-m-tucker/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5869405" y="3324636"/>
            <a:ext cx="4076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solidFill>
                  <a:srgbClr val="0B0080"/>
                </a:solidFill>
                <a:latin typeface="Arial" panose="020B0604020202020204" pitchFamily="34" charset="0"/>
              </a:rPr>
              <a:t>Maurice </a:t>
            </a:r>
            <a:r>
              <a:rPr lang="cs-CZ" dirty="0" err="1" smtClean="0">
                <a:solidFill>
                  <a:srgbClr val="0B0080"/>
                </a:solidFill>
                <a:latin typeface="Arial" panose="020B0604020202020204" pitchFamily="34" charset="0"/>
              </a:rPr>
              <a:t>Tucker</a:t>
            </a:r>
            <a:endParaRPr lang="cs-CZ" dirty="0" smtClean="0">
              <a:solidFill>
                <a:srgbClr val="0B0080"/>
              </a:solidFill>
              <a:latin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0B0080"/>
                </a:solidFill>
                <a:latin typeface="Arial" panose="020B0604020202020204" pitchFamily="34" charset="0"/>
              </a:rPr>
              <a:t>University </a:t>
            </a:r>
            <a:r>
              <a:rPr lang="en-US" dirty="0">
                <a:solidFill>
                  <a:srgbClr val="0B0080"/>
                </a:solidFill>
                <a:latin typeface="Arial" panose="020B0604020202020204" pitchFamily="34" charset="0"/>
              </a:rPr>
              <a:t>of Durham</a:t>
            </a:r>
          </a:p>
        </p:txBody>
      </p:sp>
    </p:spTree>
    <p:extLst>
      <p:ext uri="{BB962C8B-B14F-4D97-AF65-F5344CB8AC3E}">
        <p14:creationId xmlns:p14="http://schemas.microsoft.com/office/powerpoint/2010/main" val="10279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06A0CF2-F765-481E-AA9A-660D6C87E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Význam sedimentárních hornin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33499C26-684F-4E88-A174-7BBF80224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011" y="1753436"/>
            <a:ext cx="10515600" cy="701007"/>
          </a:xfrm>
        </p:spPr>
        <p:txBody>
          <a:bodyPr>
            <a:normAutofit/>
          </a:bodyPr>
          <a:lstStyle/>
          <a:p>
            <a:r>
              <a:rPr lang="cs-CZ" sz="2000" dirty="0"/>
              <a:t>Většina povrchu kryta sedimentem/</a:t>
            </a:r>
            <a:r>
              <a:rPr lang="cs-CZ" sz="2000" dirty="0" err="1"/>
              <a:t>sed.horninami</a:t>
            </a:r>
            <a:r>
              <a:rPr lang="cs-CZ" sz="2000" dirty="0"/>
              <a:t> = výzva pro inženýrskou geologii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xmlns="" id="{33499C26-684F-4E88-A174-7BBF80224C50}"/>
              </a:ext>
            </a:extLst>
          </p:cNvPr>
          <p:cNvSpPr txBox="1">
            <a:spLocks/>
          </p:cNvSpPr>
          <p:nvPr/>
        </p:nvSpPr>
        <p:spPr>
          <a:xfrm>
            <a:off x="709863" y="2246898"/>
            <a:ext cx="10515600" cy="540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/>
              <a:t>Často mohou představovat geohazardy</a:t>
            </a:r>
            <a:endParaRPr lang="cs-CZ" sz="2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459" y="2246898"/>
            <a:ext cx="6114152" cy="434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4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D63F9BB-3362-40C2-BD28-C6E999A3D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2387" y="2556668"/>
            <a:ext cx="4467225" cy="1325563"/>
          </a:xfrm>
        </p:spPr>
        <p:txBody>
          <a:bodyPr/>
          <a:lstStyle/>
          <a:p>
            <a:r>
              <a:rPr lang="cs-CZ" dirty="0"/>
              <a:t>Základní koncepty</a:t>
            </a:r>
          </a:p>
        </p:txBody>
      </p:sp>
    </p:spTree>
    <p:extLst>
      <p:ext uri="{BB962C8B-B14F-4D97-AF65-F5344CB8AC3E}">
        <p14:creationId xmlns:p14="http://schemas.microsoft.com/office/powerpoint/2010/main" val="369611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D63F9BB-3362-40C2-BD28-C6E999A3D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Klasifikace sedimentárních hornin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DC60563-60B1-498E-883D-987286CCC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000" dirty="0" err="1"/>
              <a:t>Sed.horniny</a:t>
            </a:r>
            <a:r>
              <a:rPr lang="en-GB" sz="2000" dirty="0"/>
              <a:t> </a:t>
            </a:r>
            <a:r>
              <a:rPr lang="en-GB" sz="2000" dirty="0" err="1"/>
              <a:t>vznikají</a:t>
            </a:r>
            <a:r>
              <a:rPr lang="en-GB" sz="2000" dirty="0"/>
              <a:t> </a:t>
            </a:r>
            <a:r>
              <a:rPr lang="en-GB" sz="2000" dirty="0" err="1"/>
              <a:t>fyzikálními</a:t>
            </a:r>
            <a:r>
              <a:rPr lang="en-GB" sz="2000" dirty="0"/>
              <a:t>, </a:t>
            </a:r>
            <a:r>
              <a:rPr lang="en-GB" sz="2000" dirty="0" err="1"/>
              <a:t>chemickými</a:t>
            </a:r>
            <a:r>
              <a:rPr lang="en-GB" sz="2000" dirty="0"/>
              <a:t> a/</a:t>
            </a:r>
            <a:r>
              <a:rPr lang="en-GB" sz="2000" dirty="0" err="1"/>
              <a:t>nebo</a:t>
            </a:r>
            <a:r>
              <a:rPr lang="en-GB" sz="2000" dirty="0"/>
              <a:t> </a:t>
            </a:r>
            <a:r>
              <a:rPr lang="en-GB" sz="2000" dirty="0" err="1"/>
              <a:t>biologickými</a:t>
            </a:r>
            <a:r>
              <a:rPr lang="en-GB" sz="2000" dirty="0"/>
              <a:t> </a:t>
            </a:r>
            <a:r>
              <a:rPr lang="en-GB" sz="2000" dirty="0" err="1"/>
              <a:t>procesy</a:t>
            </a:r>
            <a:endParaRPr lang="cs-CZ" sz="2000" dirty="0"/>
          </a:p>
          <a:p>
            <a:endParaRPr lang="en-GB" sz="2000" dirty="0"/>
          </a:p>
          <a:p>
            <a:r>
              <a:rPr lang="en-GB" sz="2000" dirty="0"/>
              <a:t>Na </a:t>
            </a:r>
            <a:r>
              <a:rPr lang="en-GB" sz="2000" dirty="0" err="1"/>
              <a:t>základě</a:t>
            </a:r>
            <a:r>
              <a:rPr lang="en-GB" sz="2000" dirty="0"/>
              <a:t> </a:t>
            </a:r>
            <a:r>
              <a:rPr lang="en-GB" sz="2000" dirty="0" err="1"/>
              <a:t>převládajícího</a:t>
            </a:r>
            <a:r>
              <a:rPr lang="en-GB" sz="2000" dirty="0"/>
              <a:t> </a:t>
            </a:r>
            <a:r>
              <a:rPr lang="en-GB" sz="2000" dirty="0" err="1"/>
              <a:t>procesu</a:t>
            </a:r>
            <a:r>
              <a:rPr lang="en-GB" sz="2000" dirty="0"/>
              <a:t> </a:t>
            </a:r>
            <a:r>
              <a:rPr lang="en-GB" sz="2000" dirty="0" err="1"/>
              <a:t>jsou</a:t>
            </a:r>
            <a:r>
              <a:rPr lang="en-GB" sz="2000" dirty="0"/>
              <a:t> </a:t>
            </a:r>
            <a:r>
              <a:rPr lang="en-GB" sz="2000" dirty="0" err="1"/>
              <a:t>klasifikovány</a:t>
            </a:r>
            <a:r>
              <a:rPr lang="en-GB" sz="2000" dirty="0"/>
              <a:t> do 4 </a:t>
            </a:r>
            <a:r>
              <a:rPr lang="en-GB" sz="2000" dirty="0" err="1"/>
              <a:t>základních</a:t>
            </a:r>
            <a:r>
              <a:rPr lang="en-GB" sz="2000" dirty="0"/>
              <a:t> </a:t>
            </a:r>
            <a:r>
              <a:rPr lang="en-GB" sz="2000" dirty="0" err="1"/>
              <a:t>kategorií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en-GB" sz="2000" dirty="0"/>
              <a:t/>
            </a:r>
            <a:br>
              <a:rPr lang="en-GB" sz="2000" dirty="0"/>
            </a:br>
            <a:r>
              <a:rPr lang="en-GB" sz="2000" dirty="0"/>
              <a:t>1) </a:t>
            </a:r>
            <a:r>
              <a:rPr lang="en-GB" sz="2000" dirty="0" err="1"/>
              <a:t>klastické</a:t>
            </a:r>
            <a:r>
              <a:rPr lang="en-GB" sz="2000" dirty="0"/>
              <a:t> = </a:t>
            </a:r>
            <a:r>
              <a:rPr lang="en-GB" sz="2000" dirty="0" err="1"/>
              <a:t>siliciklastické</a:t>
            </a:r>
            <a:r>
              <a:rPr lang="en-GB" sz="2000" dirty="0"/>
              <a:t>, </a:t>
            </a:r>
            <a:r>
              <a:rPr lang="en-GB" sz="2000" dirty="0" err="1"/>
              <a:t>terigenní</a:t>
            </a:r>
            <a:r>
              <a:rPr lang="en-GB" sz="2000" dirty="0"/>
              <a:t>, </a:t>
            </a:r>
            <a:r>
              <a:rPr lang="en-GB" sz="2000" dirty="0" err="1"/>
              <a:t>detritické</a:t>
            </a:r>
            <a:r>
              <a:rPr lang="en-GB" sz="2000" dirty="0"/>
              <a:t>, </a:t>
            </a:r>
            <a:r>
              <a:rPr lang="en-GB" sz="2000" dirty="0" err="1"/>
              <a:t>epiklastické</a:t>
            </a:r>
            <a:r>
              <a:rPr lang="en-GB" sz="2000" dirty="0"/>
              <a:t/>
            </a:r>
            <a:br>
              <a:rPr lang="en-GB" sz="2000" dirty="0"/>
            </a:br>
            <a:r>
              <a:rPr lang="en-GB" sz="2000" dirty="0"/>
              <a:t>2) </a:t>
            </a:r>
            <a:r>
              <a:rPr lang="en-GB" sz="2000" dirty="0" err="1"/>
              <a:t>biogenní</a:t>
            </a:r>
            <a:r>
              <a:rPr lang="en-GB" sz="2000" dirty="0"/>
              <a:t>, </a:t>
            </a:r>
            <a:r>
              <a:rPr lang="en-GB" sz="2000" dirty="0" err="1"/>
              <a:t>biochemické</a:t>
            </a:r>
            <a:r>
              <a:rPr lang="en-GB" sz="2000" dirty="0"/>
              <a:t> a </a:t>
            </a:r>
            <a:r>
              <a:rPr lang="en-GB" sz="2000" dirty="0" err="1"/>
              <a:t>organické</a:t>
            </a:r>
            <a:r>
              <a:rPr lang="en-GB" sz="2000" dirty="0"/>
              <a:t/>
            </a:r>
            <a:br>
              <a:rPr lang="en-GB" sz="2000" dirty="0"/>
            </a:br>
            <a:r>
              <a:rPr lang="en-GB" sz="2000" dirty="0"/>
              <a:t>3) </a:t>
            </a:r>
            <a:r>
              <a:rPr lang="en-GB" sz="2000" dirty="0" err="1"/>
              <a:t>chemogenní</a:t>
            </a:r>
            <a:r>
              <a:rPr lang="en-GB" sz="2000" dirty="0"/>
              <a:t/>
            </a:r>
            <a:br>
              <a:rPr lang="en-GB" sz="2000" dirty="0"/>
            </a:br>
            <a:r>
              <a:rPr lang="en-GB" sz="2000" dirty="0"/>
              <a:t>4) </a:t>
            </a:r>
            <a:r>
              <a:rPr lang="en-GB" sz="2000" dirty="0" err="1"/>
              <a:t>vulkanoklastické</a:t>
            </a:r>
            <a:endParaRPr lang="cs-CZ" sz="2000" dirty="0"/>
          </a:p>
          <a:p>
            <a:endParaRPr lang="en-GB" sz="2000" dirty="0"/>
          </a:p>
          <a:p>
            <a:r>
              <a:rPr lang="en-GB" sz="2000" dirty="0" err="1"/>
              <a:t>Mnoho</a:t>
            </a:r>
            <a:r>
              <a:rPr lang="en-GB" sz="2000" dirty="0"/>
              <a:t> </a:t>
            </a:r>
            <a:r>
              <a:rPr lang="en-GB" sz="2000" dirty="0" err="1"/>
              <a:t>sedimentárních</a:t>
            </a:r>
            <a:r>
              <a:rPr lang="en-GB" sz="2000" dirty="0"/>
              <a:t> </a:t>
            </a:r>
            <a:r>
              <a:rPr lang="en-GB" sz="2000" dirty="0" err="1"/>
              <a:t>hornin</a:t>
            </a:r>
            <a:r>
              <a:rPr lang="en-GB" sz="2000" dirty="0"/>
              <a:t> </a:t>
            </a:r>
            <a:r>
              <a:rPr lang="en-GB" sz="2000" dirty="0" err="1"/>
              <a:t>vykazuje</a:t>
            </a:r>
            <a:r>
              <a:rPr lang="en-GB" sz="2000" dirty="0"/>
              <a:t> </a:t>
            </a:r>
            <a:r>
              <a:rPr lang="en-GB" sz="2000" dirty="0" err="1"/>
              <a:t>přechodní</a:t>
            </a:r>
            <a:r>
              <a:rPr lang="en-GB" sz="2000" dirty="0"/>
              <a:t> </a:t>
            </a:r>
            <a:r>
              <a:rPr lang="en-GB" sz="2000" dirty="0" err="1"/>
              <a:t>charakteristiky</a:t>
            </a:r>
            <a:r>
              <a:rPr lang="en-GB" sz="2000" dirty="0"/>
              <a:t> </a:t>
            </a:r>
            <a:r>
              <a:rPr lang="en-GB" sz="2000" dirty="0" err="1"/>
              <a:t>mezi</a:t>
            </a:r>
            <a:r>
              <a:rPr lang="en-GB" sz="2000" dirty="0"/>
              <a:t> </a:t>
            </a:r>
            <a:r>
              <a:rPr lang="en-GB" sz="2000" dirty="0" err="1"/>
              <a:t>zmíněnými</a:t>
            </a:r>
            <a:r>
              <a:rPr lang="en-GB" sz="2000" dirty="0"/>
              <a:t> </a:t>
            </a:r>
            <a:r>
              <a:rPr lang="en-GB" sz="2000" dirty="0" err="1"/>
              <a:t>kategoriemi</a:t>
            </a:r>
            <a:r>
              <a:rPr lang="en-GB" sz="2000" dirty="0"/>
              <a:t/>
            </a:r>
            <a:br>
              <a:rPr lang="en-GB" sz="2000" dirty="0"/>
            </a:b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79991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D63F9BB-3362-40C2-BD28-C6E999A3D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Prostředí sedimentace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DC60563-60B1-498E-883D-987286CCC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000" dirty="0" err="1"/>
              <a:t>Prostředí</a:t>
            </a:r>
            <a:r>
              <a:rPr lang="en-GB" sz="2000" dirty="0"/>
              <a:t> s </a:t>
            </a:r>
            <a:r>
              <a:rPr lang="en-GB" sz="2000" dirty="0" err="1"/>
              <a:t>převládající</a:t>
            </a:r>
            <a:r>
              <a:rPr lang="en-GB" sz="2000" dirty="0"/>
              <a:t> </a:t>
            </a:r>
            <a:r>
              <a:rPr lang="en-GB" sz="2000" dirty="0" err="1"/>
              <a:t>erozí</a:t>
            </a:r>
            <a:r>
              <a:rPr lang="en-GB" sz="2000" dirty="0"/>
              <a:t> / </a:t>
            </a:r>
            <a:r>
              <a:rPr lang="en-GB" sz="2000" dirty="0" err="1"/>
              <a:t>transportem</a:t>
            </a:r>
            <a:r>
              <a:rPr lang="en-GB" sz="2000" dirty="0"/>
              <a:t> / </a:t>
            </a:r>
            <a:r>
              <a:rPr lang="en-GB" sz="2000" dirty="0" err="1"/>
              <a:t>depozicí</a:t>
            </a:r>
            <a:endParaRPr lang="cs-CZ" sz="2000" dirty="0"/>
          </a:p>
          <a:p>
            <a:endParaRPr lang="en-GB" sz="2000" dirty="0"/>
          </a:p>
          <a:p>
            <a:r>
              <a:rPr lang="en-GB" sz="2000" dirty="0" err="1"/>
              <a:t>Většina</a:t>
            </a:r>
            <a:r>
              <a:rPr lang="en-GB" sz="2000" dirty="0"/>
              <a:t> </a:t>
            </a:r>
            <a:r>
              <a:rPr lang="en-GB" sz="2000" dirty="0" err="1"/>
              <a:t>zvětrávacích</a:t>
            </a:r>
            <a:r>
              <a:rPr lang="en-GB" sz="2000" dirty="0"/>
              <a:t> a </a:t>
            </a:r>
            <a:r>
              <a:rPr lang="en-GB" sz="2000" dirty="0" err="1"/>
              <a:t>transportačních</a:t>
            </a:r>
            <a:r>
              <a:rPr lang="en-GB" sz="2000" dirty="0"/>
              <a:t> </a:t>
            </a:r>
            <a:r>
              <a:rPr lang="en-GB" sz="2000" dirty="0" err="1"/>
              <a:t>procesů</a:t>
            </a:r>
            <a:r>
              <a:rPr lang="en-GB" sz="2000" dirty="0"/>
              <a:t>, </a:t>
            </a:r>
            <a:r>
              <a:rPr lang="en-GB" sz="2000" dirty="0" err="1"/>
              <a:t>uvolňujících</a:t>
            </a:r>
            <a:r>
              <a:rPr lang="en-GB" sz="2000" dirty="0"/>
              <a:t> </a:t>
            </a:r>
            <a:r>
              <a:rPr lang="en-GB" sz="2000" dirty="0" err="1"/>
              <a:t>sedimentární</a:t>
            </a:r>
            <a:r>
              <a:rPr lang="en-GB" sz="2000" dirty="0"/>
              <a:t> </a:t>
            </a:r>
            <a:r>
              <a:rPr lang="en-GB" sz="2000" dirty="0" err="1"/>
              <a:t>částice</a:t>
            </a:r>
            <a:r>
              <a:rPr lang="en-GB" sz="2000" dirty="0"/>
              <a:t> (</a:t>
            </a:r>
            <a:r>
              <a:rPr lang="en-GB" sz="2000" dirty="0" err="1"/>
              <a:t>zrna</a:t>
            </a:r>
            <a:r>
              <a:rPr lang="en-GB" sz="2000" dirty="0"/>
              <a:t>) </a:t>
            </a:r>
            <a:r>
              <a:rPr lang="cs-CZ" sz="2000" dirty="0"/>
              <a:t>nebo</a:t>
            </a:r>
            <a:r>
              <a:rPr lang="en-GB" sz="2000" dirty="0"/>
              <a:t> </a:t>
            </a:r>
            <a:r>
              <a:rPr lang="en-GB" sz="2000" dirty="0" err="1"/>
              <a:t>ionty</a:t>
            </a:r>
            <a:r>
              <a:rPr lang="en-GB" sz="2000" dirty="0"/>
              <a:t> do </a:t>
            </a:r>
            <a:r>
              <a:rPr lang="en-GB" sz="2000" dirty="0" err="1"/>
              <a:t>roztoku</a:t>
            </a:r>
            <a:r>
              <a:rPr lang="cs-CZ" sz="2000" dirty="0"/>
              <a:t>,</a:t>
            </a:r>
            <a:r>
              <a:rPr lang="en-GB" sz="2000" dirty="0"/>
              <a:t> </a:t>
            </a:r>
            <a:r>
              <a:rPr lang="en-GB" sz="2000" dirty="0" err="1"/>
              <a:t>probíhá</a:t>
            </a:r>
            <a:r>
              <a:rPr lang="en-GB" sz="2000" dirty="0"/>
              <a:t> </a:t>
            </a:r>
            <a:r>
              <a:rPr lang="en-GB" sz="2000" dirty="0" err="1"/>
              <a:t>na</a:t>
            </a:r>
            <a:r>
              <a:rPr lang="en-GB" sz="2000" dirty="0"/>
              <a:t> </a:t>
            </a:r>
            <a:r>
              <a:rPr lang="en-GB" sz="2000" dirty="0" err="1"/>
              <a:t>kontinentech</a:t>
            </a:r>
            <a:endParaRPr lang="cs-CZ" sz="2000" dirty="0"/>
          </a:p>
          <a:p>
            <a:endParaRPr lang="en-GB" sz="2000" dirty="0"/>
          </a:p>
          <a:p>
            <a:r>
              <a:rPr lang="en-GB" sz="2000" dirty="0"/>
              <a:t>Klima, </a:t>
            </a:r>
            <a:r>
              <a:rPr lang="en-GB" sz="2000" dirty="0" err="1"/>
              <a:t>místní</a:t>
            </a:r>
            <a:r>
              <a:rPr lang="en-GB" sz="2000" dirty="0"/>
              <a:t> </a:t>
            </a:r>
            <a:r>
              <a:rPr lang="en-GB" sz="2000" dirty="0" err="1"/>
              <a:t>geologická</a:t>
            </a:r>
            <a:r>
              <a:rPr lang="en-GB" sz="2000" dirty="0"/>
              <a:t> </a:t>
            </a:r>
            <a:r>
              <a:rPr lang="en-GB" sz="2000" dirty="0" err="1"/>
              <a:t>situace</a:t>
            </a:r>
            <a:r>
              <a:rPr lang="en-GB" sz="2000" dirty="0"/>
              <a:t> a </a:t>
            </a:r>
            <a:r>
              <a:rPr lang="en-GB" sz="2000" dirty="0" err="1"/>
              <a:t>topografie</a:t>
            </a:r>
            <a:r>
              <a:rPr lang="en-GB" sz="2000" dirty="0"/>
              <a:t> </a:t>
            </a:r>
            <a:r>
              <a:rPr lang="en-GB" sz="2000" dirty="0" err="1"/>
              <a:t>řídí</a:t>
            </a:r>
            <a:r>
              <a:rPr lang="en-GB" sz="2000" dirty="0"/>
              <a:t> </a:t>
            </a:r>
            <a:r>
              <a:rPr lang="cs-CZ" sz="2000" dirty="0"/>
              <a:t>kvalitu a kvantitu </a:t>
            </a:r>
            <a:r>
              <a:rPr lang="en-GB" sz="2000" dirty="0" err="1"/>
              <a:t>sedimentárních</a:t>
            </a:r>
            <a:r>
              <a:rPr lang="en-GB" sz="2000" dirty="0"/>
              <a:t> </a:t>
            </a:r>
            <a:r>
              <a:rPr lang="cs-CZ" sz="2000" dirty="0"/>
              <a:t>k</a:t>
            </a:r>
            <a:r>
              <a:rPr lang="en-GB" sz="2000" dirty="0" err="1"/>
              <a:t>omponent</a:t>
            </a:r>
            <a:r>
              <a:rPr lang="en-GB" sz="2000" dirty="0"/>
              <a:t> a </a:t>
            </a:r>
            <a:r>
              <a:rPr lang="en-GB" sz="2000" dirty="0" err="1"/>
              <a:t>rozpuštěných</a:t>
            </a:r>
            <a:r>
              <a:rPr lang="en-GB" sz="2000" dirty="0"/>
              <a:t> </a:t>
            </a:r>
            <a:r>
              <a:rPr lang="en-GB" sz="2000" dirty="0" err="1"/>
              <a:t>látek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64545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D63F9BB-3362-40C2-BD28-C6E999A3D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Prostředí sedimentace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DC60563-60B1-498E-883D-987286CCC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Kontinentální (terestrická) prostředí: nejzásadnější jsou fluviální systémy, </a:t>
            </a:r>
            <a:r>
              <a:rPr lang="cs-CZ" sz="2000" dirty="0" err="1"/>
              <a:t>lakustrinní</a:t>
            </a:r>
            <a:r>
              <a:rPr lang="cs-CZ" sz="2000" dirty="0"/>
              <a:t>, glaciální a eolická prostředí</a:t>
            </a:r>
            <a:br>
              <a:rPr lang="cs-CZ" sz="2000" dirty="0"/>
            </a:br>
            <a:r>
              <a:rPr lang="cs-CZ" sz="2000" dirty="0"/>
              <a:t>-  nižší potenciál pro zachování sedimentu v geologickém záznamu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868" y="2808604"/>
            <a:ext cx="7575216" cy="3961164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7781827" y="6515852"/>
            <a:ext cx="291137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50" dirty="0">
                <a:hlinkClick r:id="rId3"/>
              </a:rPr>
              <a:t>https://geologycafe.com/erosion/deposition.html</a:t>
            </a:r>
            <a:endParaRPr lang="cs-CZ" sz="1050" dirty="0"/>
          </a:p>
        </p:txBody>
      </p:sp>
      <p:sp>
        <p:nvSpPr>
          <p:cNvPr id="6" name="Šipka dolů 5"/>
          <p:cNvSpPr/>
          <p:nvPr/>
        </p:nvSpPr>
        <p:spPr>
          <a:xfrm>
            <a:off x="3753853" y="3600241"/>
            <a:ext cx="745958" cy="8021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23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D63F9BB-3362-40C2-BD28-C6E999A3D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Prostředí sedimentace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DC60563-60B1-498E-883D-987286CCC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Marinní prostředí: pobřežní a deltové systémy, šelfy a </a:t>
            </a:r>
            <a:r>
              <a:rPr lang="cs-CZ" sz="2000" dirty="0" err="1"/>
              <a:t>epeirická</a:t>
            </a:r>
            <a:r>
              <a:rPr lang="cs-CZ" sz="2000" dirty="0"/>
              <a:t> moře, pevninské svahy, </a:t>
            </a:r>
            <a:r>
              <a:rPr lang="cs-CZ" sz="2000" dirty="0" err="1"/>
              <a:t>batiálně</a:t>
            </a:r>
            <a:r>
              <a:rPr lang="cs-CZ" sz="2000" dirty="0"/>
              <a:t>-abysální prostředí</a:t>
            </a:r>
            <a:br>
              <a:rPr lang="cs-CZ" sz="2000" dirty="0"/>
            </a:br>
            <a:r>
              <a:rPr lang="cs-CZ" sz="2000" dirty="0"/>
              <a:t>- vyšší potenciál pro zachování sedimentu v geologickém záznamu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868" y="2808604"/>
            <a:ext cx="7575216" cy="3961164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7781827" y="6515852"/>
            <a:ext cx="291137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50" dirty="0">
                <a:hlinkClick r:id="rId3"/>
              </a:rPr>
              <a:t>https://geologycafe.com/erosion/deposition.html</a:t>
            </a:r>
            <a:endParaRPr lang="cs-CZ" sz="1050" dirty="0"/>
          </a:p>
        </p:txBody>
      </p:sp>
      <p:sp>
        <p:nvSpPr>
          <p:cNvPr id="6" name="Šipka dolů 5"/>
          <p:cNvSpPr/>
          <p:nvPr/>
        </p:nvSpPr>
        <p:spPr>
          <a:xfrm>
            <a:off x="6751220" y="3199188"/>
            <a:ext cx="745958" cy="8021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562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D63F9BB-3362-40C2-BD28-C6E999A3D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Depoziční mechanizmy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DC60563-60B1-498E-883D-987286CCC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Sediment může být uložen v různých prostředích různými mechanizmy</a:t>
            </a:r>
          </a:p>
          <a:p>
            <a:pPr marL="0" indent="0">
              <a:buNone/>
            </a:pPr>
            <a:r>
              <a:rPr lang="cs-CZ" sz="2000" dirty="0"/>
              <a:t>Transport</a:t>
            </a:r>
          </a:p>
          <a:p>
            <a:pPr marL="0" indent="0">
              <a:buNone/>
            </a:pPr>
            <a:r>
              <a:rPr lang="cs-CZ" sz="2000" dirty="0"/>
              <a:t>	- Proudící voda, vzduch (trakce, </a:t>
            </a:r>
            <a:r>
              <a:rPr lang="cs-CZ" sz="2000" dirty="0" err="1"/>
              <a:t>saltace</a:t>
            </a:r>
            <a:r>
              <a:rPr lang="cs-CZ" sz="2000" dirty="0"/>
              <a:t>, transport v suspenzi …)</a:t>
            </a:r>
          </a:p>
          <a:p>
            <a:pPr marL="0" indent="0">
              <a:buNone/>
            </a:pPr>
            <a:r>
              <a:rPr lang="cs-CZ" sz="2000" dirty="0"/>
              <a:t>	- Gravitační pohyby směsi sediment/voda nebo čistě jen sediment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xmlns="" id="{1AEAB879-DACE-4752-9748-5A25D822C16F}"/>
              </a:ext>
            </a:extLst>
          </p:cNvPr>
          <p:cNvSpPr/>
          <p:nvPr/>
        </p:nvSpPr>
        <p:spPr>
          <a:xfrm>
            <a:off x="838200" y="3700760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000" i="1" dirty="0"/>
              <a:t>In </a:t>
            </a:r>
            <a:r>
              <a:rPr lang="cs-CZ" sz="2000" i="1" dirty="0" err="1"/>
              <a:t>situ</a:t>
            </a:r>
            <a:r>
              <a:rPr lang="cs-CZ" sz="2000" i="1" dirty="0"/>
              <a:t> </a:t>
            </a:r>
            <a:br>
              <a:rPr lang="cs-CZ" sz="2000" i="1" dirty="0"/>
            </a:br>
            <a:r>
              <a:rPr lang="cs-CZ" sz="2000" i="1" dirty="0"/>
              <a:t>	- </a:t>
            </a:r>
            <a:r>
              <a:rPr lang="cs-CZ" sz="2000" dirty="0"/>
              <a:t>biogenní činnost (biogenní nárůsty)</a:t>
            </a:r>
            <a:br>
              <a:rPr lang="cs-CZ" sz="2000" dirty="0"/>
            </a:br>
            <a:r>
              <a:rPr lang="cs-CZ" sz="2000" dirty="0"/>
              <a:t>	- </a:t>
            </a:r>
            <a:r>
              <a:rPr lang="cs-CZ" sz="2000" dirty="0" err="1"/>
              <a:t>chemogenní</a:t>
            </a:r>
            <a:r>
              <a:rPr lang="cs-CZ" sz="2000" dirty="0"/>
              <a:t> precipitace (</a:t>
            </a:r>
            <a:r>
              <a:rPr lang="cs-CZ" sz="2000" dirty="0" err="1"/>
              <a:t>autigneze</a:t>
            </a:r>
            <a:r>
              <a:rPr lang="cs-CZ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7872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D63F9BB-3362-40C2-BD28-C6E999A3D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505" y="281432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dirty="0"/>
              <a:t>Depoziční mechanizmy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DC60563-60B1-498E-883D-987286CCC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126" y="1799053"/>
            <a:ext cx="5017169" cy="4351338"/>
          </a:xfrm>
        </p:spPr>
        <p:txBody>
          <a:bodyPr>
            <a:normAutofit/>
          </a:bodyPr>
          <a:lstStyle/>
          <a:p>
            <a:r>
              <a:rPr lang="cs-CZ" sz="2000" dirty="0"/>
              <a:t>Zanechávají záznam ve formě charakteristických struktur a textur</a:t>
            </a:r>
          </a:p>
          <a:p>
            <a:r>
              <a:rPr lang="cs-CZ" sz="2000" dirty="0"/>
              <a:t>Některé depoziční procesy jsou typické pro specifická prostředí / proudové režimy / klimatická pásma / atd., </a:t>
            </a:r>
          </a:p>
          <a:p>
            <a:r>
              <a:rPr lang="cs-CZ" sz="2000" dirty="0"/>
              <a:t> jiné se vyskytují napříč různými prostředími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031" y="365124"/>
            <a:ext cx="6598498" cy="5915359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5750516" y="636033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900" dirty="0"/>
              <a:t>https://www.researchgate.net/profile/Antje_Voelker/publication/230729644/figure/fig3/AS:300641831407618@1448690006679/Bedform-velocity-matrix-for-deep-water-bottom-current-systems-showing-mean-grain-size.png</a:t>
            </a:r>
          </a:p>
        </p:txBody>
      </p:sp>
    </p:spTree>
    <p:extLst>
      <p:ext uri="{BB962C8B-B14F-4D97-AF65-F5344CB8AC3E}">
        <p14:creationId xmlns:p14="http://schemas.microsoft.com/office/powerpoint/2010/main" val="255822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D63F9BB-3362-40C2-BD28-C6E999A3D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084" y="-159878"/>
            <a:ext cx="10515600" cy="1325563"/>
          </a:xfrm>
        </p:spPr>
        <p:txBody>
          <a:bodyPr/>
          <a:lstStyle/>
          <a:p>
            <a:r>
              <a:rPr lang="cs-CZ" sz="4000" dirty="0"/>
              <a:t>Tektonický</a:t>
            </a:r>
            <a:r>
              <a:rPr lang="cs-CZ" dirty="0"/>
              <a:t> kontext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DC60563-60B1-498E-883D-987286CCC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8404" y="1165685"/>
            <a:ext cx="10515600" cy="4351338"/>
          </a:xfrm>
        </p:spPr>
        <p:txBody>
          <a:bodyPr>
            <a:normAutofit/>
          </a:bodyPr>
          <a:lstStyle/>
          <a:p>
            <a:r>
              <a:rPr lang="cs-CZ" sz="2000" dirty="0"/>
              <a:t>nejzásadnější parametr určující vznik sedimentárních pánví / hornin</a:t>
            </a:r>
          </a:p>
          <a:p>
            <a:r>
              <a:rPr lang="cs-CZ" sz="2000" dirty="0"/>
              <a:t>Určuje základní charakter sedimentárních pánví: např. pánev na stabilním kratonu, </a:t>
            </a:r>
            <a:r>
              <a:rPr lang="cs-CZ" sz="2000" dirty="0" err="1"/>
              <a:t>zaoblouková</a:t>
            </a:r>
            <a:r>
              <a:rPr lang="cs-CZ" sz="2000" dirty="0"/>
              <a:t> pánev, riftová pánev … </a:t>
            </a:r>
          </a:p>
          <a:p>
            <a:r>
              <a:rPr lang="cs-CZ" sz="2000" dirty="0"/>
              <a:t>Dále určuje vrcholně významné parametry modulující vznik sedimentů: </a:t>
            </a:r>
            <a:br>
              <a:rPr lang="cs-CZ" sz="2000" dirty="0"/>
            </a:br>
            <a:r>
              <a:rPr lang="cs-CZ" sz="2000" dirty="0"/>
              <a:t>- </a:t>
            </a:r>
            <a:r>
              <a:rPr lang="cs-CZ" sz="2000" dirty="0" err="1"/>
              <a:t>subsidenci</a:t>
            </a:r>
            <a:r>
              <a:rPr lang="cs-CZ" sz="2000" dirty="0"/>
              <a:t>, výzdvih, seismickou a vulkanickou aktivitu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277" y="3391216"/>
            <a:ext cx="5555593" cy="345137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3322881" y="6144878"/>
            <a:ext cx="324636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https://upload.wikimedia.org/wikipedia/commons/e/ea/Cross-section_of_a_subduction_zone_and_back-arc_basin.jpg</a:t>
            </a:r>
          </a:p>
        </p:txBody>
      </p:sp>
    </p:spTree>
    <p:extLst>
      <p:ext uri="{BB962C8B-B14F-4D97-AF65-F5344CB8AC3E}">
        <p14:creationId xmlns:p14="http://schemas.microsoft.com/office/powerpoint/2010/main" val="45899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D63F9BB-3362-40C2-BD28-C6E999A3D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484" y="-284580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dirty="0"/>
              <a:t>Klima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DC60563-60B1-498E-883D-987286CCC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632" y="708702"/>
            <a:ext cx="10515600" cy="4351338"/>
          </a:xfrm>
        </p:spPr>
        <p:txBody>
          <a:bodyPr>
            <a:normAutofit/>
          </a:bodyPr>
          <a:lstStyle/>
          <a:p>
            <a:r>
              <a:rPr lang="cs-CZ" sz="2000" dirty="0"/>
              <a:t>Hlavní faktor ovlivňující kvalitu </a:t>
            </a:r>
            <a:r>
              <a:rPr lang="cs-CZ" sz="2000" dirty="0" err="1"/>
              <a:t>subaerického</a:t>
            </a:r>
            <a:r>
              <a:rPr lang="cs-CZ" sz="2000" dirty="0"/>
              <a:t> zvětrávání, eroze </a:t>
            </a:r>
          </a:p>
          <a:p>
            <a:r>
              <a:rPr lang="cs-CZ" sz="2000" dirty="0"/>
              <a:t>Silně ovlivňuje složení klastických hornin</a:t>
            </a:r>
          </a:p>
          <a:p>
            <a:r>
              <a:rPr lang="cs-CZ" sz="2000" dirty="0"/>
              <a:t>Ovlivňuje také množství materiálu transportovaného do pánví</a:t>
            </a:r>
            <a:br>
              <a:rPr lang="cs-CZ" sz="2000" dirty="0"/>
            </a:br>
            <a:r>
              <a:rPr lang="cs-CZ" sz="2000" dirty="0"/>
              <a:t>- zvýšení odnosu a splachu např. během pluviálů</a:t>
            </a:r>
            <a:br>
              <a:rPr lang="cs-CZ" sz="2000" dirty="0"/>
            </a:br>
            <a:r>
              <a:rPr lang="cs-CZ" sz="2000" dirty="0"/>
              <a:t>- nízký přínos </a:t>
            </a:r>
            <a:r>
              <a:rPr lang="cs-CZ" sz="2000" dirty="0" err="1"/>
              <a:t>klastik</a:t>
            </a:r>
            <a:r>
              <a:rPr lang="cs-CZ" sz="2000" dirty="0"/>
              <a:t> např. umožňuje vznik vápenců, evaporitů, fosfátů …</a:t>
            </a:r>
          </a:p>
          <a:p>
            <a:r>
              <a:rPr lang="cs-CZ" sz="2000" dirty="0" err="1"/>
              <a:t>Milankovičovy</a:t>
            </a:r>
            <a:r>
              <a:rPr lang="cs-CZ" sz="2000" dirty="0"/>
              <a:t> cykly – orbitální cykly - </a:t>
            </a:r>
            <a:r>
              <a:rPr lang="cs-CZ" sz="2000" dirty="0" err="1"/>
              <a:t>cyklostratigrafie</a:t>
            </a:r>
            <a:r>
              <a:rPr lang="cs-CZ" sz="2000" dirty="0"/>
              <a:t> (orbitální ladění – </a:t>
            </a:r>
            <a:r>
              <a:rPr lang="cs-CZ" sz="2000" dirty="0" err="1"/>
              <a:t>astrochronometrie</a:t>
            </a:r>
            <a:r>
              <a:rPr lang="cs-CZ" sz="2000" dirty="0"/>
              <a:t>)</a:t>
            </a:r>
          </a:p>
          <a:p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857" y="3374374"/>
            <a:ext cx="3143681" cy="325903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0606" y="3374374"/>
            <a:ext cx="3143681" cy="3259036"/>
          </a:xfrm>
          <a:prstGeom prst="rect">
            <a:avLst/>
          </a:prstGeom>
        </p:spPr>
      </p:pic>
      <p:sp>
        <p:nvSpPr>
          <p:cNvPr id="6" name="Zástupný symbol pro obsah 2"/>
          <p:cNvSpPr txBox="1">
            <a:spLocks/>
          </p:cNvSpPr>
          <p:nvPr/>
        </p:nvSpPr>
        <p:spPr bwMode="auto">
          <a:xfrm>
            <a:off x="4379162" y="3106942"/>
            <a:ext cx="7542887" cy="119942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44450" indent="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buNone/>
              <a:defRPr/>
            </a:pPr>
            <a:r>
              <a:rPr lang="cs-CZ" altLang="en-US" sz="1600" dirty="0">
                <a:solidFill>
                  <a:srgbClr val="286D7F"/>
                </a:solidFill>
                <a:latin typeface="Cambria" panose="02040503050406030204" pitchFamily="18" charset="0"/>
              </a:rPr>
              <a:t>Precesní maxima - silnější letní monzuny v tropické Africe, větší odvodnění Nilu</a:t>
            </a:r>
            <a:endParaRPr lang="en-GB" altLang="en-US" sz="1600" dirty="0">
              <a:solidFill>
                <a:srgbClr val="286D7F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067" y="3374374"/>
            <a:ext cx="4069266" cy="308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6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20826" y="585455"/>
            <a:ext cx="8824913" cy="7080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1700" dirty="0">
                <a:latin typeface="Arial Black" panose="020B0A04020102020204" pitchFamily="34" charset="0"/>
                <a:cs typeface="Arial" panose="020B0604020202020204" pitchFamily="34" charset="0"/>
              </a:rPr>
              <a:t>Petrografie – </a:t>
            </a:r>
            <a:r>
              <a:rPr lang="cs-CZ" sz="1700" dirty="0" smtClean="0">
                <a:latin typeface="Arial Black" panose="020B0A04020102020204" pitchFamily="34" charset="0"/>
                <a:cs typeface="Arial" panose="020B0604020202020204" pitchFamily="34" charset="0"/>
              </a:rPr>
              <a:t>popis a klasifikace </a:t>
            </a:r>
            <a:r>
              <a:rPr lang="cs-CZ" sz="1700" dirty="0">
                <a:latin typeface="Arial Black" panose="020B0A04020102020204" pitchFamily="34" charset="0"/>
                <a:cs typeface="Arial" panose="020B0604020202020204" pitchFamily="34" charset="0"/>
              </a:rPr>
              <a:t>hornin (z řečtiny, </a:t>
            </a:r>
            <a:r>
              <a:rPr lang="cs-CZ" sz="1700" dirty="0" err="1">
                <a:latin typeface="Arial Black" panose="020B0A04020102020204" pitchFamily="34" charset="0"/>
                <a:cs typeface="Arial" panose="020B0604020202020204" pitchFamily="34" charset="0"/>
              </a:rPr>
              <a:t>petra</a:t>
            </a:r>
            <a:r>
              <a:rPr lang="cs-CZ" sz="1700" dirty="0">
                <a:latin typeface="Arial Black" panose="020B0A04020102020204" pitchFamily="34" charset="0"/>
                <a:cs typeface="Arial" panose="020B0604020202020204" pitchFamily="34" charset="0"/>
              </a:rPr>
              <a:t> – kámen; </a:t>
            </a:r>
            <a:r>
              <a:rPr lang="cs-CZ" sz="1700" dirty="0" err="1">
                <a:latin typeface="Arial Black" panose="020B0A04020102020204" pitchFamily="34" charset="0"/>
                <a:cs typeface="Arial" panose="020B0604020202020204" pitchFamily="34" charset="0"/>
              </a:rPr>
              <a:t>grafein</a:t>
            </a:r>
            <a:r>
              <a:rPr lang="cs-CZ" sz="1700" dirty="0">
                <a:latin typeface="Arial Black" panose="020B0A04020102020204" pitchFamily="34" charset="0"/>
                <a:cs typeface="Arial" panose="020B0604020202020204" pitchFamily="34" charset="0"/>
              </a:rPr>
              <a:t> – psát)</a:t>
            </a:r>
          </a:p>
          <a:p>
            <a:pPr>
              <a:defRPr/>
            </a:pPr>
            <a:r>
              <a:rPr lang="cs-CZ" sz="1700" dirty="0">
                <a:latin typeface="Arial Black" panose="020B0A04020102020204" pitchFamily="34" charset="0"/>
                <a:cs typeface="Arial" panose="020B0604020202020204" pitchFamily="34" charset="0"/>
              </a:rPr>
              <a:t>Litologie – petrografie sedimentární </a:t>
            </a:r>
            <a:r>
              <a:rPr lang="cs-CZ" sz="1700" dirty="0" smtClean="0">
                <a:latin typeface="Arial Black" panose="020B0A04020102020204" pitchFamily="34" charset="0"/>
                <a:cs typeface="Arial" panose="020B0604020202020204" pitchFamily="34" charset="0"/>
              </a:rPr>
              <a:t>hornin (ačkoli můžeme </a:t>
            </a:r>
            <a:r>
              <a:rPr lang="cs-CZ" sz="1700" dirty="0" smtClean="0">
                <a:latin typeface="Arial Black" panose="020B0A04020102020204" pitchFamily="34" charset="0"/>
                <a:cs typeface="Arial" panose="020B0604020202020204" pitchFamily="34" charset="0"/>
              </a:rPr>
              <a:t>na termín </a:t>
            </a:r>
            <a:r>
              <a:rPr lang="cs-CZ" sz="1700" dirty="0" smtClean="0">
                <a:latin typeface="Arial Black" panose="020B0A04020102020204" pitchFamily="34" charset="0"/>
                <a:cs typeface="Arial" panose="020B0604020202020204" pitchFamily="34" charset="0"/>
              </a:rPr>
              <a:t>narazit i jinde)</a:t>
            </a:r>
            <a:endParaRPr lang="cs-CZ" sz="1700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1700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1700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GB" sz="17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717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220" y="2007352"/>
            <a:ext cx="50800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777" y="3560010"/>
            <a:ext cx="4725988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851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D63F9BB-3362-40C2-BD28-C6E999A3D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Klima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DC60563-60B1-498E-883D-987286CCC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Řídí míru organické produktivity (C</a:t>
            </a:r>
            <a:r>
              <a:rPr lang="cs-CZ" sz="2000" baseline="-25000" dirty="0"/>
              <a:t>org</a:t>
            </a:r>
            <a:r>
              <a:rPr lang="cs-CZ" sz="2000" dirty="0"/>
              <a:t>) v oceánech i sladkých vodách</a:t>
            </a:r>
          </a:p>
          <a:p>
            <a:pPr marL="0" indent="0">
              <a:buNone/>
            </a:pP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/>
              <a:t>	- vysoká úroveň </a:t>
            </a:r>
            <a:r>
              <a:rPr lang="cs-CZ" sz="2000" dirty="0" err="1"/>
              <a:t>bioproduktivity</a:t>
            </a:r>
            <a:r>
              <a:rPr lang="cs-CZ" sz="2000" dirty="0"/>
              <a:t> je významná pro vznik vápenců, fosfátů, křemičitých 	sedimentárních hornin, uhlí, ropy …  </a:t>
            </a:r>
          </a:p>
        </p:txBody>
      </p:sp>
    </p:spTree>
    <p:extLst>
      <p:ext uri="{BB962C8B-B14F-4D97-AF65-F5344CB8AC3E}">
        <p14:creationId xmlns:p14="http://schemas.microsoft.com/office/powerpoint/2010/main" val="216485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D63F9BB-3362-40C2-BD28-C6E999A3D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60517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dirty="0"/>
              <a:t>Klima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DC60563-60B1-498E-883D-987286CCC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83414"/>
            <a:ext cx="10515600" cy="4351338"/>
          </a:xfrm>
        </p:spPr>
        <p:txBody>
          <a:bodyPr>
            <a:normAutofit/>
          </a:bodyPr>
          <a:lstStyle/>
          <a:p>
            <a:r>
              <a:rPr lang="cs-CZ" sz="2000" dirty="0"/>
              <a:t>Řídí vznik sedimentů, které jsou vázány na určité klimatické pásy – např. vápence, evapority, uhlí …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214" y="1479494"/>
            <a:ext cx="4971217" cy="509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D63F9BB-3362-40C2-BD28-C6E999A3D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053" y="-316665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dirty="0"/>
              <a:t>Facie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DC60563-60B1-498E-883D-987286CCC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435" y="824413"/>
            <a:ext cx="10515600" cy="4351338"/>
          </a:xfrm>
        </p:spPr>
        <p:txBody>
          <a:bodyPr>
            <a:normAutofit/>
          </a:bodyPr>
          <a:lstStyle/>
          <a:p>
            <a:r>
              <a:rPr lang="cs-CZ" sz="2000" dirty="0"/>
              <a:t>Sedimentární facie je těleso / soubor </a:t>
            </a:r>
            <a:r>
              <a:rPr lang="cs-CZ" sz="2000" dirty="0" err="1"/>
              <a:t>sed.hornin</a:t>
            </a:r>
            <a:r>
              <a:rPr lang="cs-CZ" sz="2000" dirty="0"/>
              <a:t> se znaky, které ho odlišují od okolních hornin </a:t>
            </a:r>
          </a:p>
          <a:p>
            <a:r>
              <a:rPr lang="cs-CZ" sz="2000" dirty="0"/>
              <a:t>facie je „otiskem“ uplatněného depozičního mechanizmu, prostředí sedimentace, jeho bioty …</a:t>
            </a:r>
          </a:p>
          <a:p>
            <a:r>
              <a:rPr lang="cs-CZ" sz="2000" b="1" dirty="0"/>
              <a:t>Faciální znaky</a:t>
            </a:r>
            <a:r>
              <a:rPr lang="cs-CZ" sz="2000" dirty="0"/>
              <a:t>: složení (litologie), zrnitost a další strukturní znaky, textury, obsah fosilií, barva …</a:t>
            </a:r>
            <a:br>
              <a:rPr lang="cs-CZ" sz="2000" dirty="0"/>
            </a:br>
            <a:r>
              <a:rPr lang="cs-CZ" sz="2000" dirty="0"/>
              <a:t/>
            </a:r>
            <a:br>
              <a:rPr lang="cs-CZ" sz="2000" dirty="0"/>
            </a:br>
            <a:r>
              <a:rPr lang="cs-CZ" sz="2000" b="1" dirty="0" err="1"/>
              <a:t>Litofacie</a:t>
            </a:r>
            <a:r>
              <a:rPr lang="cs-CZ" sz="2000" dirty="0"/>
              <a:t> (litologické znaky) </a:t>
            </a:r>
            <a:r>
              <a:rPr lang="cs-CZ" sz="2000" i="1" dirty="0"/>
              <a:t>vs. </a:t>
            </a:r>
            <a:r>
              <a:rPr lang="cs-CZ" sz="2000" b="1" dirty="0" err="1"/>
              <a:t>Biofacie</a:t>
            </a:r>
            <a:r>
              <a:rPr lang="cs-CZ" sz="2000" dirty="0"/>
              <a:t> – (paleontologické znaky)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35" y="2741946"/>
            <a:ext cx="4762500" cy="3571875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32611" y="6211669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100" dirty="0">
                <a:hlinkClick r:id="rId3"/>
              </a:rPr>
              <a:t>https://www.wired.com/2007/08/friday-field-foto-28-thin-bedded-turbidites/</a:t>
            </a:r>
            <a:endParaRPr lang="cs-CZ" sz="11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693" y="2677278"/>
            <a:ext cx="5033024" cy="3701209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5702969" y="6378487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050" dirty="0">
                <a:hlinkClick r:id="rId5"/>
              </a:rPr>
              <a:t>https://www.alamy.com/cross-bedding-navajo-sandstone-at-horseshoe-bend-glen-canyon-national-recreation-area-page-arizona-image213936745.html</a:t>
            </a:r>
            <a:endParaRPr lang="cs-CZ" sz="1050" dirty="0"/>
          </a:p>
        </p:txBody>
      </p:sp>
    </p:spTree>
    <p:extLst>
      <p:ext uri="{BB962C8B-B14F-4D97-AF65-F5344CB8AC3E}">
        <p14:creationId xmlns:p14="http://schemas.microsoft.com/office/powerpoint/2010/main" val="200498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D63F9BB-3362-40C2-BD28-C6E999A3D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674" y="-30434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dirty="0"/>
              <a:t>Facie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DC60563-60B1-498E-883D-987286CCC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78206"/>
            <a:ext cx="10515600" cy="5325978"/>
          </a:xfrm>
        </p:spPr>
        <p:txBody>
          <a:bodyPr>
            <a:normAutofit/>
          </a:bodyPr>
          <a:lstStyle/>
          <a:p>
            <a:r>
              <a:rPr lang="cs-CZ" sz="2000" dirty="0"/>
              <a:t>Příklady přístupů k vymezování facií:</a:t>
            </a:r>
            <a:br>
              <a:rPr lang="cs-CZ" sz="2000" dirty="0"/>
            </a:br>
            <a:r>
              <a:rPr lang="cs-CZ" sz="2000" dirty="0"/>
              <a:t/>
            </a:r>
            <a:br>
              <a:rPr lang="cs-CZ" sz="2000" dirty="0"/>
            </a:br>
            <a:r>
              <a:rPr lang="cs-CZ" sz="2000" i="1" dirty="0"/>
              <a:t>objektivní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/>
              <a:t>- strukturně-texturní znaky: facie šikmo zvrstvených hrubozrnných pískovců</a:t>
            </a:r>
            <a:br>
              <a:rPr lang="cs-CZ" sz="2000" dirty="0"/>
            </a:br>
            <a:r>
              <a:rPr lang="cs-CZ" sz="2000" dirty="0"/>
              <a:t>- složení: arkózové facie</a:t>
            </a:r>
            <a:br>
              <a:rPr lang="cs-CZ" sz="2000" dirty="0"/>
            </a:br>
            <a:r>
              <a:rPr lang="cs-CZ" sz="2000" dirty="0"/>
              <a:t>- </a:t>
            </a:r>
            <a:r>
              <a:rPr lang="cs-CZ" sz="2000" dirty="0" err="1"/>
              <a:t>biofacie</a:t>
            </a:r>
            <a:r>
              <a:rPr lang="cs-CZ" sz="2000" dirty="0"/>
              <a:t> (</a:t>
            </a:r>
            <a:r>
              <a:rPr lang="cs-CZ" sz="2000" dirty="0" err="1"/>
              <a:t>tafonofacie</a:t>
            </a:r>
            <a:r>
              <a:rPr lang="cs-CZ" sz="2000" dirty="0"/>
              <a:t>): </a:t>
            </a:r>
            <a:r>
              <a:rPr lang="cs-CZ" sz="2000" dirty="0" err="1"/>
              <a:t>biofacie</a:t>
            </a:r>
            <a:r>
              <a:rPr lang="cs-CZ" sz="2000" dirty="0"/>
              <a:t> s hojnými silicifikovanými kmeny jehličnanů</a:t>
            </a:r>
            <a:br>
              <a:rPr lang="cs-CZ" sz="2000" dirty="0"/>
            </a:br>
            <a:r>
              <a:rPr lang="cs-CZ" sz="2000" dirty="0"/>
              <a:t/>
            </a:r>
            <a:br>
              <a:rPr lang="cs-CZ" sz="2000" dirty="0"/>
            </a:br>
            <a:r>
              <a:rPr lang="cs-CZ" sz="2000" i="1" dirty="0" err="1"/>
              <a:t>interpretativní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/>
              <a:t>- depoziční proces: proudové povodňové facie</a:t>
            </a:r>
            <a:br>
              <a:rPr lang="cs-CZ" sz="2000" dirty="0"/>
            </a:br>
            <a:r>
              <a:rPr lang="cs-CZ" sz="2000" dirty="0"/>
              <a:t>- depoziční prostředí: fluviální korytové facie</a:t>
            </a:r>
            <a:br>
              <a:rPr lang="cs-CZ" sz="2000" dirty="0"/>
            </a:b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776" y="3156791"/>
            <a:ext cx="5033024" cy="3701209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470671" y="6396426"/>
            <a:ext cx="38501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900" dirty="0">
                <a:hlinkClick r:id="rId3"/>
              </a:rPr>
              <a:t>https://www.alamy.com/cross-bedding-navajo-sandstone-at-horseshoe-bend-glen-canyon-national-recreation-area-page-arizona-image213936745.html</a:t>
            </a:r>
            <a:endParaRPr lang="cs-CZ" sz="900" dirty="0"/>
          </a:p>
        </p:txBody>
      </p:sp>
    </p:spTree>
    <p:extLst>
      <p:ext uri="{BB962C8B-B14F-4D97-AF65-F5344CB8AC3E}">
        <p14:creationId xmlns:p14="http://schemas.microsoft.com/office/powerpoint/2010/main" val="41321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D63F9BB-3362-40C2-BD28-C6E999A3D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975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dirty="0"/>
              <a:t>Facie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DC60563-60B1-498E-883D-987286CCC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075" y="2593056"/>
            <a:ext cx="10515600" cy="1671887"/>
          </a:xfrm>
        </p:spPr>
        <p:txBody>
          <a:bodyPr>
            <a:normAutofit/>
          </a:bodyPr>
          <a:lstStyle/>
          <a:p>
            <a:r>
              <a:rPr lang="cs-CZ" sz="2000" dirty="0"/>
              <a:t>detailnějším studiem a klasifikací můžeme vyčlenit </a:t>
            </a:r>
            <a:r>
              <a:rPr lang="cs-CZ" sz="2000" b="1" dirty="0" err="1"/>
              <a:t>subfacie</a:t>
            </a:r>
            <a:r>
              <a:rPr lang="cs-CZ" sz="2000" dirty="0"/>
              <a:t> a </a:t>
            </a:r>
            <a:r>
              <a:rPr lang="cs-CZ" sz="2000" b="1" dirty="0" err="1"/>
              <a:t>mikrofacie</a:t>
            </a:r>
            <a:r>
              <a:rPr lang="cs-CZ" sz="2000" dirty="0"/>
              <a:t> (především u karbonátových horniny) </a:t>
            </a:r>
            <a:br>
              <a:rPr lang="cs-CZ" sz="2000" dirty="0"/>
            </a:b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/>
              <a:t>– často až na základě použití laboratorních metod mikroskopie</a:t>
            </a:r>
            <a:br>
              <a:rPr lang="cs-CZ" sz="2000" dirty="0"/>
            </a:b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08994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D63F9BB-3362-40C2-BD28-C6E999A3D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905" y="-348749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dirty="0"/>
              <a:t>Facie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DC60563-60B1-498E-883D-987286CCC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905" y="692819"/>
            <a:ext cx="10924172" cy="5400675"/>
          </a:xfrm>
        </p:spPr>
        <p:txBody>
          <a:bodyPr>
            <a:normAutofit/>
          </a:bodyPr>
          <a:lstStyle/>
          <a:p>
            <a:r>
              <a:rPr lang="cs-CZ" sz="2000" b="1" dirty="0"/>
              <a:t>Faciální asociace </a:t>
            </a:r>
            <a:r>
              <a:rPr lang="cs-CZ" sz="2000" dirty="0"/>
              <a:t>–různé, avšak geneticky spjaté facie, běžně se vyskytující společně ve stratigrafickém (a tím i laterálně souvisejícím) smyslu</a:t>
            </a:r>
          </a:p>
          <a:p>
            <a:pPr marL="0" indent="0">
              <a:buNone/>
            </a:pPr>
            <a:r>
              <a:rPr lang="cs-CZ" sz="2000" dirty="0"/>
              <a:t>= sledy facií běžně vytvářejí x-metrové cykly, které se opakují v určitých vzorech (</a:t>
            </a:r>
            <a:r>
              <a:rPr lang="cs-CZ" sz="2000" b="1" dirty="0" err="1"/>
              <a:t>parasekvence</a:t>
            </a:r>
            <a:r>
              <a:rPr lang="cs-CZ" sz="2000" dirty="0"/>
              <a:t>)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22" y="1800053"/>
            <a:ext cx="7355305" cy="4780948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3256548" y="6581001"/>
            <a:ext cx="96733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http://sp.lyellcollection.org/content/specpubgsl/403/1/185/F7.large.jpg</a:t>
            </a:r>
          </a:p>
        </p:txBody>
      </p:sp>
    </p:spTree>
    <p:extLst>
      <p:ext uri="{BB962C8B-B14F-4D97-AF65-F5344CB8AC3E}">
        <p14:creationId xmlns:p14="http://schemas.microsoft.com/office/powerpoint/2010/main" val="174539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601" y="58102"/>
            <a:ext cx="8154904" cy="6332043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2194579" y="6457890"/>
            <a:ext cx="68611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https://www.researchgate.net/profile/Karin_Goldberg/publication/274097402/figure/fig3/AS:549695110828033@1508068935877/Description-and-interpretation-of-the-facies-association-observed-in-the-Barbalha.png</a:t>
            </a:r>
          </a:p>
        </p:txBody>
      </p:sp>
    </p:spTree>
    <p:extLst>
      <p:ext uri="{BB962C8B-B14F-4D97-AF65-F5344CB8AC3E}">
        <p14:creationId xmlns:p14="http://schemas.microsoft.com/office/powerpoint/2010/main" val="44822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84" y="794084"/>
            <a:ext cx="12037757" cy="4025125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662989" y="6458635"/>
            <a:ext cx="89755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https://sp.lyellcollection.org/content/specpubgsl/403/1/185/F14.large.jpg</a:t>
            </a:r>
          </a:p>
        </p:txBody>
      </p:sp>
    </p:spTree>
    <p:extLst>
      <p:ext uri="{BB962C8B-B14F-4D97-AF65-F5344CB8AC3E}">
        <p14:creationId xmlns:p14="http://schemas.microsoft.com/office/powerpoint/2010/main" val="410496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D63F9BB-3362-40C2-BD28-C6E999A3D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421" y="-156243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dirty="0"/>
              <a:t>Facie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DC60563-60B1-498E-883D-987286CCC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775" y="1390650"/>
            <a:ext cx="5405688" cy="1946107"/>
          </a:xfrm>
        </p:spPr>
        <p:txBody>
          <a:bodyPr>
            <a:normAutofit lnSpcReduction="10000"/>
          </a:bodyPr>
          <a:lstStyle/>
          <a:p>
            <a:r>
              <a:rPr lang="cs-CZ" sz="2000" dirty="0"/>
              <a:t>změny facií -  </a:t>
            </a:r>
            <a:br>
              <a:rPr lang="cs-CZ" sz="2000" dirty="0"/>
            </a:br>
            <a:r>
              <a:rPr lang="cs-CZ" sz="2000" dirty="0"/>
              <a:t>- změnou externích podmínek (např. </a:t>
            </a:r>
            <a:r>
              <a:rPr lang="cs-CZ" sz="2000" dirty="0" err="1"/>
              <a:t>eustází</a:t>
            </a:r>
            <a:r>
              <a:rPr lang="cs-CZ" sz="2000" dirty="0"/>
              <a:t>, klimatem, tektonikou) </a:t>
            </a:r>
            <a:br>
              <a:rPr lang="cs-CZ" sz="2000" dirty="0"/>
            </a:b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/>
              <a:t>= </a:t>
            </a:r>
            <a:r>
              <a:rPr lang="cs-CZ" sz="2000" i="1" dirty="0" err="1"/>
              <a:t>alocykly</a:t>
            </a:r>
            <a:r>
              <a:rPr lang="cs-CZ" sz="2000" dirty="0"/>
              <a:t> – </a:t>
            </a:r>
            <a:r>
              <a:rPr lang="cs-CZ" sz="2000" b="1" dirty="0"/>
              <a:t>nucené</a:t>
            </a:r>
            <a:r>
              <a:rPr lang="cs-CZ" sz="2000" dirty="0"/>
              <a:t> změny (značný prostorový dosah / globální)</a:t>
            </a:r>
            <a:br>
              <a:rPr lang="cs-CZ" sz="2000" dirty="0"/>
            </a:b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917" y="56147"/>
            <a:ext cx="5842083" cy="6801853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237874" y="6466656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100" dirty="0"/>
              <a:t>http://www.sepmstrata.org/CMS_Images/20FigForced-Regression.gif</a:t>
            </a:r>
          </a:p>
        </p:txBody>
      </p:sp>
    </p:spTree>
    <p:extLst>
      <p:ext uri="{BB962C8B-B14F-4D97-AF65-F5344CB8AC3E}">
        <p14:creationId xmlns:p14="http://schemas.microsoft.com/office/powerpoint/2010/main" val="131799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D63F9BB-3362-40C2-BD28-C6E999A3D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716" y="-212391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dirty="0"/>
              <a:t>Facie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DC60563-60B1-498E-883D-987286CCC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716" y="756987"/>
            <a:ext cx="10924172" cy="5400675"/>
          </a:xfrm>
        </p:spPr>
        <p:txBody>
          <a:bodyPr>
            <a:normAutofit/>
          </a:bodyPr>
          <a:lstStyle/>
          <a:p>
            <a:r>
              <a:rPr lang="cs-CZ" sz="2000" dirty="0"/>
              <a:t>změny facií </a:t>
            </a:r>
            <a:br>
              <a:rPr lang="cs-CZ" sz="2000" dirty="0"/>
            </a:br>
            <a:r>
              <a:rPr lang="cs-CZ" sz="2000" dirty="0"/>
              <a:t>- bez změn externích podmínek, vliv změny geometrie sedimentárního tělesa (např. vývoj biogenního útesu, </a:t>
            </a:r>
            <a:r>
              <a:rPr lang="cs-CZ" sz="2000" dirty="0" err="1"/>
              <a:t>progradace</a:t>
            </a:r>
            <a:r>
              <a:rPr lang="cs-CZ" sz="2000" dirty="0"/>
              <a:t> delty při stálé hladině</a:t>
            </a:r>
            <a:br>
              <a:rPr lang="cs-CZ" sz="2000" dirty="0"/>
            </a:b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/>
              <a:t>= </a:t>
            </a:r>
            <a:r>
              <a:rPr lang="cs-CZ" sz="2000" i="1" dirty="0" err="1"/>
              <a:t>autocykly</a:t>
            </a:r>
            <a:r>
              <a:rPr lang="cs-CZ" sz="2000" dirty="0"/>
              <a:t> (lokální, jen v rámci pánve / její části)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63" y="2500062"/>
            <a:ext cx="5153025" cy="36576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33814" y="6157662"/>
            <a:ext cx="325441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50" dirty="0"/>
              <a:t>http://www.sepmstrata.org/CMS_Images/highstand.jpg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594" y="3039980"/>
            <a:ext cx="5903294" cy="1654111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6376236" y="4694091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100" dirty="0"/>
              <a:t>http://marineandthedolphins.weebly.com/uploads/2/4/2/3/24230887/6958787.jpg?599</a:t>
            </a:r>
          </a:p>
        </p:txBody>
      </p:sp>
    </p:spTree>
    <p:extLst>
      <p:ext uri="{BB962C8B-B14F-4D97-AF65-F5344CB8AC3E}">
        <p14:creationId xmlns:p14="http://schemas.microsoft.com/office/powerpoint/2010/main" val="274477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 bwMode="auto">
          <a:xfrm>
            <a:off x="1673226" y="914400"/>
            <a:ext cx="8824913" cy="60325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1700" dirty="0">
                <a:latin typeface="Arial Black" panose="020B0A04020102020204" pitchFamily="34" charset="0"/>
                <a:cs typeface="Arial" panose="020B0604020202020204" pitchFamily="34" charset="0"/>
              </a:rPr>
              <a:t>Petrologie – komplexní studium hornin (… logos – znalost)</a:t>
            </a:r>
          </a:p>
        </p:txBody>
      </p:sp>
      <p:pic>
        <p:nvPicPr>
          <p:cNvPr id="8196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51" y="2732089"/>
            <a:ext cx="4837113" cy="362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1644651"/>
            <a:ext cx="4589462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053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D63F9BB-3362-40C2-BD28-C6E999A3D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358" y="-354246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dirty="0"/>
              <a:t>Faciální modely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DC60563-60B1-498E-883D-987286CCC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864" y="737674"/>
            <a:ext cx="10515600" cy="4351338"/>
          </a:xfrm>
        </p:spPr>
        <p:txBody>
          <a:bodyPr>
            <a:normAutofit/>
          </a:bodyPr>
          <a:lstStyle/>
          <a:p>
            <a:r>
              <a:rPr lang="cs-CZ" sz="2000" dirty="0"/>
              <a:t>Faciální asociace indikují prostředí vzniku</a:t>
            </a:r>
          </a:p>
          <a:p>
            <a:r>
              <a:rPr lang="cs-CZ" sz="2000" dirty="0"/>
              <a:t>Na základě studia recentních i fosilních facií, prostředí a procesů vznikají faciální modely</a:t>
            </a:r>
          </a:p>
          <a:p>
            <a:r>
              <a:rPr lang="cs-CZ" sz="2000" dirty="0"/>
              <a:t>Vysvětlují laterální i vertikální vztahy těles – </a:t>
            </a:r>
            <a:r>
              <a:rPr lang="cs-CZ" sz="2000" b="1" dirty="0" err="1"/>
              <a:t>Waltherovo</a:t>
            </a:r>
            <a:r>
              <a:rPr lang="cs-CZ" sz="2000" b="1" dirty="0"/>
              <a:t> pravidlo</a:t>
            </a:r>
          </a:p>
          <a:p>
            <a:r>
              <a:rPr lang="cs-CZ" sz="2000" dirty="0"/>
              <a:t>Dovolují predikci geometrií a rozšíření facií a jejich </a:t>
            </a:r>
            <a:r>
              <a:rPr lang="cs-CZ" sz="2000" dirty="0" err="1"/>
              <a:t>paleoenvironmentální</a:t>
            </a:r>
            <a:r>
              <a:rPr lang="cs-CZ" sz="2000" dirty="0"/>
              <a:t> interpretace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368" y="2648709"/>
            <a:ext cx="8863264" cy="3532223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5855368" y="6457890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000" dirty="0"/>
              <a:t>https://media.springernature.com/original/springer-static/image/art%3A10.1007%2Fs10347-018-0523-6/MediaObjects/10347_2018_523_Fig11_HTML.gif</a:t>
            </a:r>
          </a:p>
        </p:txBody>
      </p:sp>
    </p:spTree>
    <p:extLst>
      <p:ext uri="{BB962C8B-B14F-4D97-AF65-F5344CB8AC3E}">
        <p14:creationId xmlns:p14="http://schemas.microsoft.com/office/powerpoint/2010/main" val="2025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769" y="128470"/>
            <a:ext cx="6601325" cy="447962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19137"/>
            <a:ext cx="7445893" cy="405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4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D63F9BB-3362-40C2-BD28-C6E999A3D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63" y="-213812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dirty="0"/>
              <a:t>Změny úrovně mořské hladiny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DC60563-60B1-498E-883D-987286CCC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590" y="1111751"/>
            <a:ext cx="6272464" cy="5176754"/>
          </a:xfrm>
        </p:spPr>
        <p:txBody>
          <a:bodyPr>
            <a:normAutofit/>
          </a:bodyPr>
          <a:lstStyle/>
          <a:p>
            <a:r>
              <a:rPr lang="cs-CZ" sz="2000" dirty="0"/>
              <a:t>Výrazně ovlivňují vznik sedimentárních facií a posuny faciálních pásů</a:t>
            </a:r>
          </a:p>
          <a:p>
            <a:r>
              <a:rPr lang="cs-CZ" sz="2000" dirty="0"/>
              <a:t>Změny úrovně mořské hladiny jsou spojené s</a:t>
            </a:r>
            <a:br>
              <a:rPr lang="cs-CZ" sz="2000" dirty="0"/>
            </a:br>
            <a:r>
              <a:rPr lang="cs-CZ" sz="2000" dirty="0"/>
              <a:t>1) </a:t>
            </a:r>
            <a:r>
              <a:rPr lang="cs-CZ" sz="2000" b="1" dirty="0"/>
              <a:t>klimatem</a:t>
            </a:r>
            <a:r>
              <a:rPr lang="cs-CZ" sz="2000" dirty="0"/>
              <a:t> – často globální – eustatické (</a:t>
            </a:r>
            <a:r>
              <a:rPr lang="cs-CZ" sz="2000" dirty="0" err="1"/>
              <a:t>glacioeustáze</a:t>
            </a:r>
            <a:r>
              <a:rPr lang="cs-CZ" sz="2000" dirty="0"/>
              <a:t>, krátkodobé změny v řádu 10</a:t>
            </a:r>
            <a:r>
              <a:rPr lang="cs-CZ" sz="2000" baseline="30000" dirty="0"/>
              <a:t>5</a:t>
            </a:r>
            <a:r>
              <a:rPr lang="cs-CZ" sz="2000" dirty="0"/>
              <a:t> – 10</a:t>
            </a:r>
            <a:r>
              <a:rPr lang="cs-CZ" sz="2000" baseline="30000" dirty="0"/>
              <a:t>7 </a:t>
            </a:r>
            <a:r>
              <a:rPr lang="cs-CZ" sz="2000" dirty="0"/>
              <a:t>let</a:t>
            </a:r>
            <a:br>
              <a:rPr lang="cs-CZ" sz="2000" dirty="0"/>
            </a:br>
            <a:r>
              <a:rPr lang="cs-CZ" sz="2000" dirty="0"/>
              <a:t>2) </a:t>
            </a:r>
            <a:r>
              <a:rPr lang="cs-CZ" sz="2000" b="1" dirty="0"/>
              <a:t>tektonikou</a:t>
            </a:r>
            <a:br>
              <a:rPr lang="cs-CZ" sz="2000" b="1" dirty="0"/>
            </a:br>
            <a:r>
              <a:rPr lang="cs-CZ" sz="2000" dirty="0"/>
              <a:t>	- </a:t>
            </a:r>
            <a:r>
              <a:rPr lang="cs-CZ" sz="2000" i="1" dirty="0"/>
              <a:t>lokální</a:t>
            </a:r>
            <a:r>
              <a:rPr lang="cs-CZ" sz="2000" dirty="0"/>
              <a:t> (rychlost </a:t>
            </a:r>
            <a:r>
              <a:rPr lang="cs-CZ" sz="2000" dirty="0" err="1"/>
              <a:t>subsidence</a:t>
            </a:r>
            <a:r>
              <a:rPr lang="cs-CZ" sz="2000" dirty="0"/>
              <a:t>/výzdvihu </a:t>
            </a:r>
            <a:r>
              <a:rPr lang="cs-CZ" sz="2000" i="1" dirty="0"/>
              <a:t>vs</a:t>
            </a:r>
            <a:r>
              <a:rPr lang="cs-CZ" sz="2000" dirty="0"/>
              <a:t>. 	množství přinášeného sedimentu, 10</a:t>
            </a:r>
            <a:r>
              <a:rPr lang="cs-CZ" sz="2000" baseline="30000" dirty="0"/>
              <a:t>5 </a:t>
            </a:r>
            <a:r>
              <a:rPr lang="cs-CZ" sz="2000" dirty="0"/>
              <a:t>- 10</a:t>
            </a:r>
            <a:r>
              <a:rPr lang="cs-CZ" sz="2000" baseline="30000" dirty="0"/>
              <a:t>7 </a:t>
            </a:r>
            <a:r>
              <a:rPr lang="cs-CZ" sz="2000" dirty="0"/>
              <a:t>let)</a:t>
            </a:r>
            <a:br>
              <a:rPr lang="cs-CZ" sz="2000" dirty="0"/>
            </a:br>
            <a:r>
              <a:rPr lang="cs-CZ" sz="2000" dirty="0"/>
              <a:t>	- </a:t>
            </a:r>
            <a:r>
              <a:rPr lang="cs-CZ" sz="2000" i="1" dirty="0"/>
              <a:t>regionální</a:t>
            </a:r>
            <a:r>
              <a:rPr lang="cs-CZ" sz="2000" dirty="0"/>
              <a:t> – nadregionální – např. </a:t>
            </a:r>
            <a:r>
              <a:rPr lang="cs-CZ" sz="2000" dirty="0" err="1"/>
              <a:t>rifting</a:t>
            </a:r>
            <a:r>
              <a:rPr lang="cs-CZ" sz="2000" dirty="0"/>
              <a:t>, 	termální </a:t>
            </a:r>
            <a:r>
              <a:rPr lang="cs-CZ" sz="2000" dirty="0" err="1"/>
              <a:t>subsidence</a:t>
            </a:r>
            <a:r>
              <a:rPr lang="cs-CZ" sz="2000" dirty="0"/>
              <a:t> 10</a:t>
            </a:r>
            <a:r>
              <a:rPr lang="cs-CZ" sz="2000" baseline="30000" dirty="0"/>
              <a:t>7 </a:t>
            </a:r>
            <a:r>
              <a:rPr lang="cs-CZ" sz="2000" dirty="0"/>
              <a:t>let</a:t>
            </a:r>
            <a:br>
              <a:rPr lang="cs-CZ" sz="2000" dirty="0"/>
            </a:br>
            <a:r>
              <a:rPr lang="cs-CZ" sz="2000" dirty="0"/>
              <a:t>	- </a:t>
            </a:r>
            <a:r>
              <a:rPr lang="cs-CZ" sz="2000" i="1" dirty="0"/>
              <a:t>globální</a:t>
            </a:r>
            <a:r>
              <a:rPr lang="cs-CZ" sz="2000" dirty="0"/>
              <a:t> – eustatické (</a:t>
            </a:r>
            <a:r>
              <a:rPr lang="cs-CZ" sz="2000" dirty="0" err="1"/>
              <a:t>tektonoeustáze</a:t>
            </a:r>
            <a:r>
              <a:rPr lang="cs-CZ" sz="2000" dirty="0"/>
              <a:t>, 	dlouhodobé změny v řádu 10</a:t>
            </a:r>
            <a:r>
              <a:rPr lang="cs-CZ" sz="2000" baseline="30000" dirty="0"/>
              <a:t>8 </a:t>
            </a:r>
            <a:r>
              <a:rPr lang="cs-CZ" sz="2000" dirty="0"/>
              <a:t>let)</a:t>
            </a:r>
          </a:p>
        </p:txBody>
      </p:sp>
      <p:pic>
        <p:nvPicPr>
          <p:cNvPr id="4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0" y="44450"/>
            <a:ext cx="5473700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802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D63F9BB-3362-40C2-BD28-C6E999A3D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dirty="0"/>
              <a:t>Sekvenční stratigrafie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DC60563-60B1-498E-883D-987286CCC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0013"/>
            <a:ext cx="5880100" cy="4351338"/>
          </a:xfrm>
        </p:spPr>
        <p:txBody>
          <a:bodyPr>
            <a:normAutofit/>
          </a:bodyPr>
          <a:lstStyle/>
          <a:p>
            <a:r>
              <a:rPr lang="cs-CZ" sz="2000" dirty="0"/>
              <a:t>Změny výšky hladiny 2. a 3. řádu nutí vznik sedimentárních sekvencí</a:t>
            </a:r>
          </a:p>
          <a:p>
            <a:r>
              <a:rPr lang="cs-CZ" sz="2000" dirty="0"/>
              <a:t>Změny výšky hladiny 4. řádu - </a:t>
            </a:r>
            <a:r>
              <a:rPr lang="cs-CZ" sz="2000" dirty="0" err="1"/>
              <a:t>parasekvence</a:t>
            </a:r>
            <a:endParaRPr lang="cs-CZ" sz="2000" dirty="0"/>
          </a:p>
        </p:txBody>
      </p:sp>
      <p:pic>
        <p:nvPicPr>
          <p:cNvPr id="4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0" y="44450"/>
            <a:ext cx="5473700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7427495" y="3777916"/>
            <a:ext cx="4403558" cy="16523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xmlns="" id="{1412D220-2225-4F00-99F1-735BF0276FFB}"/>
              </a:ext>
            </a:extLst>
          </p:cNvPr>
          <p:cNvGrpSpPr/>
          <p:nvPr/>
        </p:nvGrpSpPr>
        <p:grpSpPr>
          <a:xfrm>
            <a:off x="-639571" y="3190953"/>
            <a:ext cx="6916546" cy="3676650"/>
            <a:chOff x="336885" y="3288632"/>
            <a:chExt cx="5282758" cy="2879558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6885" y="3288632"/>
              <a:ext cx="5282758" cy="2879558"/>
            </a:xfrm>
            <a:prstGeom prst="rect">
              <a:avLst/>
            </a:prstGeom>
          </p:spPr>
        </p:pic>
        <p:cxnSp>
          <p:nvCxnSpPr>
            <p:cNvPr id="8" name="Přímá spojnice se šipkou 7"/>
            <p:cNvCxnSpPr>
              <a:cxnSpLocks/>
            </p:cNvCxnSpPr>
            <p:nvPr/>
          </p:nvCxnSpPr>
          <p:spPr>
            <a:xfrm flipV="1">
              <a:off x="4257395" y="3665621"/>
              <a:ext cx="418879" cy="182880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ovéPole 8"/>
          <p:cNvSpPr txBox="1"/>
          <p:nvPr/>
        </p:nvSpPr>
        <p:spPr>
          <a:xfrm>
            <a:off x="3647574" y="3302965"/>
            <a:ext cx="1487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parasekvence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67434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D63F9BB-3362-40C2-BD28-C6E999A3D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"/>
            <a:ext cx="10515600" cy="752229"/>
          </a:xfrm>
        </p:spPr>
        <p:txBody>
          <a:bodyPr>
            <a:normAutofit/>
          </a:bodyPr>
          <a:lstStyle/>
          <a:p>
            <a:r>
              <a:rPr lang="cs-CZ" sz="3600" dirty="0"/>
              <a:t>Sekvenční stratigrafie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DC60563-60B1-498E-883D-987286CCC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752231"/>
            <a:ext cx="10515600" cy="4351338"/>
          </a:xfrm>
        </p:spPr>
        <p:txBody>
          <a:bodyPr>
            <a:normAutofit/>
          </a:bodyPr>
          <a:lstStyle/>
          <a:p>
            <a:r>
              <a:rPr lang="cs-CZ" sz="2000" dirty="0"/>
              <a:t>sedimentární sekvence = soubory geneticky spjatých sedimentů, oddělené nekonformitami a korelativními konformitami (</a:t>
            </a:r>
            <a:r>
              <a:rPr lang="cs-CZ" sz="2000" b="1" dirty="0"/>
              <a:t>povrchy</a:t>
            </a:r>
            <a:r>
              <a:rPr lang="cs-CZ" sz="2000" dirty="0"/>
              <a:t>, </a:t>
            </a:r>
            <a:r>
              <a:rPr lang="cs-CZ" sz="2000" i="1" dirty="0" err="1"/>
              <a:t>time</a:t>
            </a:r>
            <a:r>
              <a:rPr lang="cs-CZ" sz="2000" i="1" dirty="0"/>
              <a:t> lines</a:t>
            </a:r>
            <a:r>
              <a:rPr lang="cs-CZ" sz="2000" dirty="0"/>
              <a:t>)</a:t>
            </a:r>
          </a:p>
          <a:p>
            <a:r>
              <a:rPr lang="cs-CZ" sz="2000" dirty="0"/>
              <a:t>Soubory sedimentů – trakty – vzniklé za:</a:t>
            </a:r>
            <a:br>
              <a:rPr lang="cs-CZ" sz="2000" dirty="0"/>
            </a:br>
            <a:r>
              <a:rPr lang="cs-CZ" sz="2000" dirty="0"/>
              <a:t>1) nízké hladiny</a:t>
            </a:r>
            <a:br>
              <a:rPr lang="cs-CZ" sz="2000" dirty="0"/>
            </a:br>
            <a:r>
              <a:rPr lang="cs-CZ" sz="2000" dirty="0"/>
              <a:t>2) růstu hladiny</a:t>
            </a:r>
            <a:br>
              <a:rPr lang="cs-CZ" sz="2000" dirty="0"/>
            </a:br>
            <a:r>
              <a:rPr lang="cs-CZ" sz="2000" dirty="0"/>
              <a:t>3) vysoké („ustálené“) hladiny</a:t>
            </a:r>
          </a:p>
          <a:p>
            <a:r>
              <a:rPr lang="cs-CZ" sz="2000" dirty="0"/>
              <a:t>mezi nimi klíčové povrchy, </a:t>
            </a:r>
            <a:br>
              <a:rPr lang="cs-CZ" sz="2000" dirty="0"/>
            </a:br>
            <a:r>
              <a:rPr lang="cs-CZ" sz="2000" dirty="0"/>
              <a:t>nad kterými dochází ke změnám </a:t>
            </a:r>
            <a:br>
              <a:rPr lang="cs-CZ" sz="2000" dirty="0"/>
            </a:br>
            <a:r>
              <a:rPr lang="cs-CZ" sz="2000" dirty="0"/>
              <a:t>vzorů faciálních asociací </a:t>
            </a:r>
            <a:br>
              <a:rPr lang="cs-CZ" sz="2000" dirty="0"/>
            </a:br>
            <a:r>
              <a:rPr lang="cs-CZ" sz="2000" dirty="0"/>
              <a:t>- </a:t>
            </a:r>
            <a:r>
              <a:rPr lang="cs-CZ" sz="2000" dirty="0" err="1"/>
              <a:t>progradace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/>
              <a:t>- agradace</a:t>
            </a:r>
            <a:br>
              <a:rPr lang="cs-CZ" sz="2000" dirty="0"/>
            </a:br>
            <a:r>
              <a:rPr lang="cs-CZ" sz="2000" dirty="0"/>
              <a:t>- </a:t>
            </a:r>
            <a:r>
              <a:rPr lang="cs-CZ" sz="2000" dirty="0" err="1"/>
              <a:t>retrogradace</a:t>
            </a:r>
            <a:r>
              <a:rPr lang="cs-CZ" sz="2000" dirty="0"/>
              <a:t> těles sedimentů</a:t>
            </a:r>
          </a:p>
          <a:p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025" y="1946418"/>
            <a:ext cx="7684036" cy="481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3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D63F9BB-3362-40C2-BD28-C6E999A3D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"/>
            <a:ext cx="10515600" cy="752229"/>
          </a:xfrm>
        </p:spPr>
        <p:txBody>
          <a:bodyPr>
            <a:normAutofit/>
          </a:bodyPr>
          <a:lstStyle/>
          <a:p>
            <a:r>
              <a:rPr lang="cs-CZ" sz="3600" dirty="0"/>
              <a:t>Diageneze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DC60563-60B1-498E-883D-987286CCC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811" y="1384804"/>
            <a:ext cx="7174831" cy="4351338"/>
          </a:xfrm>
        </p:spPr>
        <p:txBody>
          <a:bodyPr>
            <a:normAutofit/>
          </a:bodyPr>
          <a:lstStyle/>
          <a:p>
            <a:r>
              <a:rPr lang="cs-CZ" sz="2000" dirty="0"/>
              <a:t>Sekvence procesů, které probíhají v horninovém prostředí od usazení nezpevněného sedimentu, přes vznik zpevněné horniny, až do nástupu metamorfózy</a:t>
            </a:r>
          </a:p>
          <a:p>
            <a:r>
              <a:rPr lang="cs-CZ" sz="2000" i="1" dirty="0"/>
              <a:t>Raná diageneze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/>
              <a:t>- mezi momentem uložení a mělkým pohřbením</a:t>
            </a:r>
          </a:p>
          <a:p>
            <a:pPr marL="457200" lvl="1" indent="0">
              <a:buNone/>
            </a:pPr>
            <a:endParaRPr lang="cs-CZ" sz="1600" dirty="0"/>
          </a:p>
          <a:p>
            <a:r>
              <a:rPr lang="cs-CZ" sz="2000" i="1" dirty="0"/>
              <a:t>Pozdní diageneze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/>
              <a:t>- během hlubokého pohřbení a následného výzdvihu</a:t>
            </a:r>
          </a:p>
          <a:p>
            <a:endParaRPr lang="cs-CZ" sz="2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2993" y="-56147"/>
            <a:ext cx="4521845" cy="6858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440906" y="6368716"/>
            <a:ext cx="11321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/>
              <a:t>Flügel</a:t>
            </a:r>
            <a:r>
              <a:rPr lang="cs-CZ" sz="1400" dirty="0"/>
              <a:t> (2010)</a:t>
            </a:r>
          </a:p>
        </p:txBody>
      </p:sp>
    </p:spTree>
    <p:extLst>
      <p:ext uri="{BB962C8B-B14F-4D97-AF65-F5344CB8AC3E}">
        <p14:creationId xmlns:p14="http://schemas.microsoft.com/office/powerpoint/2010/main" val="251367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D63F9BB-3362-40C2-BD28-C6E999A3D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"/>
            <a:ext cx="10515600" cy="752229"/>
          </a:xfrm>
        </p:spPr>
        <p:txBody>
          <a:bodyPr>
            <a:normAutofit/>
          </a:bodyPr>
          <a:lstStyle/>
          <a:p>
            <a:r>
              <a:rPr lang="cs-CZ" sz="3600" dirty="0"/>
              <a:t>Diageneze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DC60563-60B1-498E-883D-987286CCC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884" y="1007477"/>
            <a:ext cx="10515600" cy="4351338"/>
          </a:xfrm>
        </p:spPr>
        <p:txBody>
          <a:bodyPr>
            <a:normAutofit/>
          </a:bodyPr>
          <a:lstStyle/>
          <a:p>
            <a:r>
              <a:rPr lang="cs-CZ" sz="2000" dirty="0"/>
              <a:t>Znalost diagenetických procesů je důležitá protože mohou výrazně měnit složení a stavbu sedimentu </a:t>
            </a:r>
            <a:br>
              <a:rPr lang="cs-CZ" sz="2000" dirty="0"/>
            </a:br>
            <a:r>
              <a:rPr lang="cs-CZ" sz="2000" dirty="0"/>
              <a:t>(někdy mohou zcela zastřít původní stav)</a:t>
            </a:r>
          </a:p>
          <a:p>
            <a:pPr marL="0" indent="0">
              <a:buNone/>
            </a:pPr>
            <a:r>
              <a:rPr lang="cs-CZ" sz="2000" dirty="0"/>
              <a:t>   </a:t>
            </a:r>
          </a:p>
          <a:p>
            <a:pPr marL="0" indent="0">
              <a:buNone/>
            </a:pPr>
            <a:r>
              <a:rPr lang="cs-CZ" sz="2000" dirty="0"/>
              <a:t>- </a:t>
            </a:r>
            <a:r>
              <a:rPr lang="cs-CZ" sz="2000" b="1" dirty="0"/>
              <a:t>Ovlivnění porozity a permeability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/>
              <a:t> - </a:t>
            </a:r>
            <a:r>
              <a:rPr lang="cs-CZ" sz="2000" b="1" dirty="0"/>
              <a:t>klíčové parametry určující potenciál </a:t>
            </a:r>
            <a:br>
              <a:rPr lang="cs-CZ" sz="2000" b="1" dirty="0"/>
            </a:br>
            <a:r>
              <a:rPr lang="cs-CZ" sz="2000" b="1" dirty="0"/>
              <a:t>hornin být rezervoáry ropy, plynu nebo vody</a:t>
            </a:r>
            <a:br>
              <a:rPr lang="cs-CZ" sz="2000" b="1" dirty="0"/>
            </a:br>
            <a:endParaRPr lang="cs-CZ" sz="2000" b="1" dirty="0"/>
          </a:p>
          <a:p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606" y="1540042"/>
            <a:ext cx="5950163" cy="531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37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D63F9BB-3362-40C2-BD28-C6E999A3D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"/>
            <a:ext cx="10515600" cy="752229"/>
          </a:xfrm>
        </p:spPr>
        <p:txBody>
          <a:bodyPr>
            <a:normAutofit/>
          </a:bodyPr>
          <a:lstStyle/>
          <a:p>
            <a:r>
              <a:rPr lang="cs-CZ" sz="3600" dirty="0"/>
              <a:t>Metody - terén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DC60563-60B1-498E-883D-987286CCC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Pečlivé pozorování a jeho přesné zaznamenání </a:t>
            </a:r>
            <a:br>
              <a:rPr lang="cs-CZ" sz="2000" dirty="0"/>
            </a:br>
            <a:r>
              <a:rPr lang="cs-CZ" sz="2000" dirty="0"/>
              <a:t>- poloha + popis + náčrt + fotografie + odběr vzorku</a:t>
            </a:r>
          </a:p>
          <a:p>
            <a:r>
              <a:rPr lang="cs-CZ" sz="2000" dirty="0"/>
              <a:t>Znalost diagnostických znaků sedimentů umožní se na ně při pozorování zaměřit </a:t>
            </a:r>
            <a:br>
              <a:rPr lang="cs-CZ" sz="2000" dirty="0"/>
            </a:br>
            <a:r>
              <a:rPr lang="cs-CZ" sz="2000" dirty="0"/>
              <a:t>- potřeba </a:t>
            </a:r>
            <a:r>
              <a:rPr lang="cs-CZ" sz="2000" i="1" dirty="0"/>
              <a:t>„vědět, co, kde a jak hledat</a:t>
            </a:r>
            <a:r>
              <a:rPr lang="cs-CZ" sz="2000" dirty="0"/>
              <a:t> “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67903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D63F9BB-3362-40C2-BD28-C6E999A3D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"/>
            <a:ext cx="10515600" cy="752229"/>
          </a:xfrm>
        </p:spPr>
        <p:txBody>
          <a:bodyPr>
            <a:normAutofit/>
          </a:bodyPr>
          <a:lstStyle/>
          <a:p>
            <a:r>
              <a:rPr lang="cs-CZ" sz="3600" dirty="0"/>
              <a:t>Metody - terén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DC60563-60B1-498E-883D-987286CCC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Potřeba prvotní identifikace litologie (např. za pomoci lupy) – složení, struktura (hlavně zrnitost), fosilie </a:t>
            </a:r>
            <a:br>
              <a:rPr lang="cs-CZ" sz="2000" dirty="0"/>
            </a:br>
            <a:r>
              <a:rPr lang="cs-CZ" sz="2000" dirty="0"/>
              <a:t>- tyto atributy mohou být později přesně kvantifikovány v laboratoři</a:t>
            </a:r>
          </a:p>
          <a:p>
            <a:pPr marL="0" indent="0">
              <a:buNone/>
            </a:pP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/>
              <a:t> </a:t>
            </a:r>
            <a:br>
              <a:rPr lang="cs-CZ" sz="2000" dirty="0"/>
            </a:br>
            <a:endParaRPr lang="cs-CZ" sz="20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56281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D63F9BB-3362-40C2-BD28-C6E999A3D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"/>
            <a:ext cx="10515600" cy="752229"/>
          </a:xfrm>
        </p:spPr>
        <p:txBody>
          <a:bodyPr>
            <a:normAutofit/>
          </a:bodyPr>
          <a:lstStyle/>
          <a:p>
            <a:r>
              <a:rPr lang="cs-CZ" sz="3600" dirty="0"/>
              <a:t>Metody - terén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DC60563-60B1-498E-883D-987286CCC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Textury (a mnohé struktury) lze nejlépe studovat přímo v terénu, kvůli jejich velikosti</a:t>
            </a:r>
            <a:br>
              <a:rPr lang="cs-CZ" sz="2000" dirty="0"/>
            </a:br>
            <a:r>
              <a:rPr lang="cs-CZ" sz="2000" dirty="0"/>
              <a:t>+ </a:t>
            </a:r>
            <a:r>
              <a:rPr lang="cs-CZ" sz="2000" dirty="0" err="1"/>
              <a:t>paleoproudové</a:t>
            </a:r>
            <a:r>
              <a:rPr lang="cs-CZ" sz="2000" dirty="0"/>
              <a:t> informaci</a:t>
            </a:r>
          </a:p>
          <a:p>
            <a:r>
              <a:rPr lang="cs-CZ" sz="2000" dirty="0"/>
              <a:t>Geometrie těles – </a:t>
            </a:r>
            <a:r>
              <a:rPr lang="cs-CZ" sz="2000" dirty="0" err="1"/>
              <a:t>onlapy</a:t>
            </a:r>
            <a:r>
              <a:rPr lang="cs-CZ" sz="2000" dirty="0"/>
              <a:t>, </a:t>
            </a:r>
            <a:r>
              <a:rPr lang="cs-CZ" sz="2000" dirty="0" err="1"/>
              <a:t>offlapy</a:t>
            </a:r>
            <a:r>
              <a:rPr lang="cs-CZ" sz="2000" dirty="0"/>
              <a:t>, </a:t>
            </a:r>
            <a:r>
              <a:rPr lang="cs-CZ" sz="2000" dirty="0" err="1"/>
              <a:t>downlapy</a:t>
            </a:r>
            <a:r>
              <a:rPr lang="cs-CZ" sz="2000" dirty="0"/>
              <a:t> (důležité parametry povrchů sekvenční </a:t>
            </a:r>
            <a:r>
              <a:rPr lang="cs-CZ" sz="2000" dirty="0" err="1"/>
              <a:t>stratigrafieú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/>
              <a:t>		-nejlépe </a:t>
            </a:r>
            <a:r>
              <a:rPr lang="cs-CZ" sz="2000" dirty="0" err="1"/>
              <a:t>pozorovatlené</a:t>
            </a:r>
            <a:r>
              <a:rPr lang="cs-CZ" sz="2000" dirty="0"/>
              <a:t> („</a:t>
            </a:r>
            <a:r>
              <a:rPr lang="cs-CZ" sz="2000" dirty="0" err="1"/>
              <a:t>seismic-scale</a:t>
            </a:r>
            <a:r>
              <a:rPr lang="cs-CZ" sz="2000" dirty="0"/>
              <a:t>“) na velkých odkryvech v horách</a:t>
            </a:r>
            <a:br>
              <a:rPr lang="cs-CZ" sz="2000" dirty="0"/>
            </a:br>
            <a:r>
              <a:rPr lang="cs-CZ" sz="2000" dirty="0"/>
              <a:t> </a:t>
            </a:r>
            <a:br>
              <a:rPr lang="cs-CZ" sz="2000" dirty="0"/>
            </a:br>
            <a:endParaRPr lang="cs-CZ" sz="2000" dirty="0"/>
          </a:p>
          <a:p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596" y="3368556"/>
            <a:ext cx="7158377" cy="289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8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3" y="2276475"/>
            <a:ext cx="5359400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Zástupný symbol pro obsah 2"/>
          <p:cNvSpPr>
            <a:spLocks noGrp="1"/>
          </p:cNvSpPr>
          <p:nvPr>
            <p:ph idx="1"/>
          </p:nvPr>
        </p:nvSpPr>
        <p:spPr bwMode="auto">
          <a:xfrm>
            <a:off x="1673226" y="1008064"/>
            <a:ext cx="8824913" cy="871537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1700" dirty="0">
                <a:latin typeface="Arial Black" panose="020B0A04020102020204" pitchFamily="34" charset="0"/>
                <a:cs typeface="Arial" panose="020B0604020202020204" pitchFamily="34" charset="0"/>
              </a:rPr>
              <a:t>Sedimentologie – studium procesů transportu a ukládání horninového, biologického, antropogenního materiálu a jeho složení</a:t>
            </a:r>
          </a:p>
          <a:p>
            <a:pPr eaLnBrk="1" hangingPunct="1"/>
            <a:endParaRPr lang="cs-CZ" altLang="en-US" sz="1700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GB" altLang="en-US" sz="17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9221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90950"/>
            <a:ext cx="2312988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1577975"/>
            <a:ext cx="3752850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994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D63F9BB-3362-40C2-BD28-C6E999A3D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"/>
            <a:ext cx="10515600" cy="752229"/>
          </a:xfrm>
        </p:spPr>
        <p:txBody>
          <a:bodyPr>
            <a:normAutofit/>
          </a:bodyPr>
          <a:lstStyle/>
          <a:p>
            <a:r>
              <a:rPr lang="cs-CZ" sz="3600" dirty="0"/>
              <a:t>Metody - terén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DC60563-60B1-498E-883D-987286CCC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408" y="793503"/>
            <a:ext cx="11750842" cy="3505227"/>
          </a:xfrm>
        </p:spPr>
        <p:txBody>
          <a:bodyPr>
            <a:normAutofit/>
          </a:bodyPr>
          <a:lstStyle/>
          <a:p>
            <a:r>
              <a:rPr lang="cs-CZ" sz="2000" dirty="0"/>
              <a:t>Vertikální popis a zaznamenání sekvence vrstev </a:t>
            </a:r>
            <a:br>
              <a:rPr lang="cs-CZ" sz="2000" dirty="0"/>
            </a:br>
            <a:r>
              <a:rPr lang="cs-CZ" sz="2000" dirty="0"/>
              <a:t>= kreslení a popis profilů / sedimentárních logů; profilování / logování</a:t>
            </a:r>
          </a:p>
          <a:p>
            <a:r>
              <a:rPr lang="cs-CZ" sz="2000" dirty="0"/>
              <a:t>Popis </a:t>
            </a:r>
            <a:r>
              <a:rPr lang="cs-CZ" sz="2000" dirty="0" err="1"/>
              <a:t>bed</a:t>
            </a:r>
            <a:r>
              <a:rPr lang="cs-CZ" sz="2000" dirty="0"/>
              <a:t>-by-</a:t>
            </a:r>
            <a:r>
              <a:rPr lang="cs-CZ" sz="2000" dirty="0" err="1"/>
              <a:t>bed</a:t>
            </a:r>
            <a:r>
              <a:rPr lang="cs-CZ" sz="2000" dirty="0"/>
              <a:t>, zaměření mocnosti </a:t>
            </a:r>
            <a:br>
              <a:rPr lang="cs-CZ" sz="2000" dirty="0"/>
            </a:br>
            <a:r>
              <a:rPr lang="cs-CZ" sz="2000" dirty="0"/>
              <a:t>každé vrstvy, jejího složení, zrnitosti …</a:t>
            </a:r>
          </a:p>
          <a:p>
            <a:r>
              <a:rPr lang="cs-CZ" sz="2000" dirty="0"/>
              <a:t>Potřeba sledovat laterální stálost těles </a:t>
            </a:r>
            <a:br>
              <a:rPr lang="cs-CZ" sz="2000" dirty="0"/>
            </a:br>
            <a:r>
              <a:rPr lang="cs-CZ" sz="2000" dirty="0"/>
              <a:t>(geometrii) – mnoho těles může</a:t>
            </a:r>
            <a:br>
              <a:rPr lang="cs-CZ" sz="2000" dirty="0"/>
            </a:br>
            <a:r>
              <a:rPr lang="cs-CZ" sz="2000" dirty="0"/>
              <a:t> vykliňovat (čočkovitá tělesa)</a:t>
            </a:r>
          </a:p>
          <a:p>
            <a:endParaRPr lang="cs-CZ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F60987B2-1EE9-49ED-8929-23998F1EA6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120" y="1488222"/>
            <a:ext cx="7153735" cy="536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2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AD9C483-BFBE-4F6C-A98F-163ABF147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xmlns="" id="{A62A62D0-3660-4167-8A95-1C08F7F53D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840"/>
            <a:ext cx="6433863" cy="5057146"/>
          </a:xfr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xmlns="" id="{E4CD3D21-2E6F-4082-ADF0-CF1973D8FA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834" y="2322786"/>
            <a:ext cx="6035165" cy="452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22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D63F9BB-3362-40C2-BD28-C6E999A3D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"/>
            <a:ext cx="10515600" cy="752229"/>
          </a:xfrm>
        </p:spPr>
        <p:txBody>
          <a:bodyPr>
            <a:normAutofit/>
          </a:bodyPr>
          <a:lstStyle/>
          <a:p>
            <a:r>
              <a:rPr lang="cs-CZ" sz="3600" dirty="0"/>
              <a:t>Metody - terén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DC60563-60B1-498E-883D-987286CCC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158" y="953267"/>
            <a:ext cx="11750842" cy="4351338"/>
          </a:xfrm>
        </p:spPr>
        <p:txBody>
          <a:bodyPr>
            <a:normAutofit/>
          </a:bodyPr>
          <a:lstStyle/>
          <a:p>
            <a:r>
              <a:rPr lang="cs-CZ" sz="2000" dirty="0"/>
              <a:t>Mapování rozšíření facií</a:t>
            </a:r>
          </a:p>
          <a:p>
            <a:r>
              <a:rPr lang="cs-CZ" sz="2000" dirty="0"/>
              <a:t>Pomáhají pochopit vztahy mezi faciemi ve větším měřítku </a:t>
            </a:r>
          </a:p>
          <a:p>
            <a:endParaRPr lang="cs-CZ" sz="2000" dirty="0"/>
          </a:p>
        </p:txBody>
      </p:sp>
      <p:pic>
        <p:nvPicPr>
          <p:cNvPr id="5" name="Obrázek 4" descr="Obsah obrázku text, mapa&#10;&#10;Popis byl vytvořen automaticky">
            <a:extLst>
              <a:ext uri="{FF2B5EF4-FFF2-40B4-BE49-F238E27FC236}">
                <a16:creationId xmlns:a16="http://schemas.microsoft.com/office/drawing/2014/main" xmlns="" id="{8623AE8E-E985-4605-AB17-14D5C6C58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924" y="1816415"/>
            <a:ext cx="7697076" cy="504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D63F9BB-3362-40C2-BD28-C6E999A3D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"/>
            <a:ext cx="10515600" cy="752229"/>
          </a:xfrm>
        </p:spPr>
        <p:txBody>
          <a:bodyPr>
            <a:normAutofit/>
          </a:bodyPr>
          <a:lstStyle/>
          <a:p>
            <a:r>
              <a:rPr lang="cs-CZ" sz="3600" dirty="0"/>
              <a:t>Metody - terén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DC60563-60B1-498E-883D-987286CCC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158" y="1825625"/>
            <a:ext cx="11750842" cy="4351338"/>
          </a:xfrm>
        </p:spPr>
        <p:txBody>
          <a:bodyPr>
            <a:normAutofit/>
          </a:bodyPr>
          <a:lstStyle/>
          <a:p>
            <a:r>
              <a:rPr lang="cs-CZ" sz="2000" dirty="0"/>
              <a:t>Ideální je studované lokality navštívit opakovaně</a:t>
            </a:r>
          </a:p>
          <a:p>
            <a:r>
              <a:rPr lang="cs-CZ" sz="2000" dirty="0"/>
              <a:t>Často je pak zjištěno, nalezeno více a více informací, „člověk se rozkouká“ a později vidí více a více znaků </a:t>
            </a:r>
            <a:br>
              <a:rPr lang="cs-CZ" sz="2000" dirty="0"/>
            </a:br>
            <a:r>
              <a:rPr lang="cs-CZ" sz="2000" dirty="0"/>
              <a:t>(od prvotní rekognoskace lokality až např. po detailní studium cyklicity)</a:t>
            </a:r>
          </a:p>
          <a:p>
            <a:r>
              <a:rPr lang="cs-CZ" sz="2000" dirty="0"/>
              <a:t>Zároveň je potřeba se snažit pokaždé zdokumentovat lokalitu tak, jako bychom ji už podruhé nikdy nemohly navštívit</a:t>
            </a:r>
            <a:br>
              <a:rPr lang="cs-CZ" sz="2000" dirty="0"/>
            </a:br>
            <a:r>
              <a:rPr lang="cs-CZ" sz="2000" dirty="0"/>
              <a:t>(tím víc to platí v činných lomech, horském a jiném geologicky dynamickém prostředí)  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85647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D63F9BB-3362-40C2-BD28-C6E999A3D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"/>
            <a:ext cx="10515600" cy="752229"/>
          </a:xfrm>
        </p:spPr>
        <p:txBody>
          <a:bodyPr>
            <a:normAutofit/>
          </a:bodyPr>
          <a:lstStyle/>
          <a:p>
            <a:r>
              <a:rPr lang="cs-CZ" sz="3600"/>
              <a:t>Metody - terén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DC60563-60B1-498E-883D-987286CCC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158" y="1253331"/>
            <a:ext cx="11750842" cy="4351338"/>
          </a:xfrm>
        </p:spPr>
        <p:txBody>
          <a:bodyPr>
            <a:normAutofit/>
          </a:bodyPr>
          <a:lstStyle/>
          <a:p>
            <a:r>
              <a:rPr lang="cs-CZ" sz="2000" dirty="0"/>
              <a:t>Sběr fosilií, ichnofosilií …</a:t>
            </a:r>
          </a:p>
          <a:p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905" y="1074821"/>
            <a:ext cx="4708358" cy="470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52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D63F9BB-3362-40C2-BD28-C6E999A3D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"/>
            <a:ext cx="10515600" cy="752229"/>
          </a:xfrm>
        </p:spPr>
        <p:txBody>
          <a:bodyPr>
            <a:normAutofit/>
          </a:bodyPr>
          <a:lstStyle/>
          <a:p>
            <a:r>
              <a:rPr lang="cs-CZ" sz="3600"/>
              <a:t>Metody - terén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DC60563-60B1-498E-883D-987286CCC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158" y="1253331"/>
            <a:ext cx="11750842" cy="4351338"/>
          </a:xfrm>
        </p:spPr>
        <p:txBody>
          <a:bodyPr>
            <a:normAutofit/>
          </a:bodyPr>
          <a:lstStyle/>
          <a:p>
            <a:r>
              <a:rPr lang="cs-CZ" sz="2000" dirty="0" err="1"/>
              <a:t>Gamaspektrometrická</a:t>
            </a:r>
            <a:r>
              <a:rPr lang="cs-CZ" sz="2000" dirty="0"/>
              <a:t> měření </a:t>
            </a:r>
            <a:br>
              <a:rPr lang="cs-CZ" sz="2000" dirty="0"/>
            </a:br>
            <a:r>
              <a:rPr lang="cs-CZ" sz="2000" dirty="0"/>
              <a:t>- měření nestabilních izotopů K, U, </a:t>
            </a:r>
            <a:r>
              <a:rPr lang="cs-CZ" sz="2000" dirty="0" err="1"/>
              <a:t>Th</a:t>
            </a:r>
            <a:r>
              <a:rPr lang="cs-CZ" sz="2000" dirty="0"/>
              <a:t> (např. pro sekvenčně </a:t>
            </a:r>
            <a:r>
              <a:rPr lang="cs-CZ" sz="2000" dirty="0" err="1"/>
              <a:t>strati</a:t>
            </a:r>
            <a:r>
              <a:rPr lang="cs-CZ" sz="2000" dirty="0"/>
              <a:t>.</a:t>
            </a:r>
            <a:br>
              <a:rPr lang="cs-CZ" sz="2000" dirty="0"/>
            </a:br>
            <a:r>
              <a:rPr lang="cs-CZ" sz="2000" dirty="0"/>
              <a:t>Interpretace / korelace)</a:t>
            </a:r>
          </a:p>
          <a:p>
            <a:endParaRPr lang="cs-CZ" sz="2000" dirty="0"/>
          </a:p>
          <a:p>
            <a:endParaRPr lang="cs-CZ" sz="2000" dirty="0"/>
          </a:p>
        </p:txBody>
      </p:sp>
      <p:pic>
        <p:nvPicPr>
          <p:cNvPr id="4" name="Zástupný symbol pro obsah 4">
            <a:extLst>
              <a:ext uri="{FF2B5EF4-FFF2-40B4-BE49-F238E27FC236}">
                <a16:creationId xmlns:a16="http://schemas.microsoft.com/office/drawing/2014/main" xmlns="" id="{B2AC7F92-2CFF-42CB-B36F-9925FA8D7A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32220" y="1127514"/>
            <a:ext cx="6011178" cy="450838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ED4361A8-9F70-4879-8A4B-155C5AFF3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6680" y="-57593"/>
            <a:ext cx="5999797" cy="687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95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D63F9BB-3362-40C2-BD28-C6E999A3D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"/>
            <a:ext cx="10515600" cy="752229"/>
          </a:xfrm>
        </p:spPr>
        <p:txBody>
          <a:bodyPr>
            <a:normAutofit/>
          </a:bodyPr>
          <a:lstStyle/>
          <a:p>
            <a:r>
              <a:rPr lang="cs-CZ" sz="3600" dirty="0"/>
              <a:t>Metody - laboratoř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DC60563-60B1-498E-883D-987286CCC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158" y="1825625"/>
            <a:ext cx="11750842" cy="4351338"/>
          </a:xfrm>
        </p:spPr>
        <p:txBody>
          <a:bodyPr>
            <a:normAutofit/>
          </a:bodyPr>
          <a:lstStyle/>
          <a:p>
            <a:r>
              <a:rPr lang="cs-CZ" sz="2000" dirty="0"/>
              <a:t>Práce se vzorky: </a:t>
            </a:r>
            <a:br>
              <a:rPr lang="cs-CZ" sz="2000" dirty="0"/>
            </a:br>
            <a:r>
              <a:rPr lang="cs-CZ" sz="2000" dirty="0"/>
              <a:t>- detailnější </a:t>
            </a:r>
            <a:r>
              <a:rPr lang="cs-CZ" sz="2000" dirty="0" err="1"/>
              <a:t>makropopis</a:t>
            </a:r>
            <a:r>
              <a:rPr lang="cs-CZ" sz="2000" dirty="0"/>
              <a:t> </a:t>
            </a:r>
            <a:br>
              <a:rPr lang="cs-CZ" sz="2000" dirty="0"/>
            </a:br>
            <a:r>
              <a:rPr lang="cs-CZ" sz="2000" dirty="0"/>
              <a:t>- zhotovení nábrusů – leštěním nebo leptáním jsou lépe pozorovatelné mnohé znaky, složení ….</a:t>
            </a:r>
            <a:br>
              <a:rPr lang="cs-CZ" sz="2000" dirty="0"/>
            </a:br>
            <a:r>
              <a:rPr lang="cs-CZ" sz="2000" dirty="0"/>
              <a:t>- nezpevněný sediment – síťovací a další zrnitostní analýzy, separace těžkých minerálů </a:t>
            </a:r>
            <a:br>
              <a:rPr lang="cs-CZ" sz="2000" dirty="0"/>
            </a:b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/>
              <a:t>- výbrusy – umožňuje velmi detailní zhodnocení studovaných hornin</a:t>
            </a:r>
            <a:br>
              <a:rPr lang="cs-CZ" sz="2000" dirty="0"/>
            </a:br>
            <a:endParaRPr lang="cs-CZ" sz="20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62781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D63F9BB-3362-40C2-BD28-C6E999A3D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"/>
            <a:ext cx="10515600" cy="752229"/>
          </a:xfrm>
        </p:spPr>
        <p:txBody>
          <a:bodyPr>
            <a:normAutofit/>
          </a:bodyPr>
          <a:lstStyle/>
          <a:p>
            <a:r>
              <a:rPr lang="cs-CZ" sz="3600" dirty="0"/>
              <a:t>Metody - laboratoř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DC60563-60B1-498E-883D-987286CCC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158" y="1825625"/>
            <a:ext cx="11750842" cy="4351338"/>
          </a:xfrm>
        </p:spPr>
        <p:txBody>
          <a:bodyPr>
            <a:normAutofit/>
          </a:bodyPr>
          <a:lstStyle/>
          <a:p>
            <a:r>
              <a:rPr lang="cs-CZ" sz="2000" dirty="0"/>
              <a:t>výbrusy – umožňují velmi detailní zhodnocení studovaných hornin</a:t>
            </a:r>
            <a:br>
              <a:rPr lang="cs-CZ" sz="2000" dirty="0"/>
            </a:b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/>
              <a:t>- kvalitativně: identifikace zrn (typů minerálů, hornin, zbytků bioty), základní hmoty, cementu, diagenezi …</a:t>
            </a:r>
            <a:br>
              <a:rPr lang="cs-CZ" sz="2000" dirty="0"/>
            </a:b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/>
              <a:t>- kvantitativně: point-</a:t>
            </a:r>
            <a:r>
              <a:rPr lang="cs-CZ" sz="2000" dirty="0" err="1"/>
              <a:t>counting</a:t>
            </a:r>
            <a:r>
              <a:rPr lang="cs-CZ" sz="2000" dirty="0"/>
              <a:t> = metoda počítání bodů za účelem zjištění procentuálního zastoupení komponent horniny (důležité pro klasifikaci podle složení u pískovců: q-pískovce : droby : arkózy)</a:t>
            </a:r>
            <a:br>
              <a:rPr lang="cs-CZ" sz="2000" dirty="0"/>
            </a:br>
            <a:endParaRPr lang="cs-CZ" sz="20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4409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D63F9BB-3362-40C2-BD28-C6E999A3D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"/>
            <a:ext cx="10515600" cy="752229"/>
          </a:xfrm>
        </p:spPr>
        <p:txBody>
          <a:bodyPr>
            <a:normAutofit/>
          </a:bodyPr>
          <a:lstStyle/>
          <a:p>
            <a:r>
              <a:rPr lang="cs-CZ" sz="3600" dirty="0"/>
              <a:t>Metody - laboratoř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DC60563-60B1-498E-883D-987286CCC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792" y="1326903"/>
            <a:ext cx="11750842" cy="4351338"/>
          </a:xfrm>
        </p:spPr>
        <p:txBody>
          <a:bodyPr>
            <a:normAutofit/>
          </a:bodyPr>
          <a:lstStyle/>
          <a:p>
            <a:r>
              <a:rPr lang="cs-CZ" sz="2000" dirty="0" err="1"/>
              <a:t>Katodoluminiscence</a:t>
            </a:r>
            <a:r>
              <a:rPr lang="cs-CZ" sz="2000" dirty="0"/>
              <a:t> (na leštěných výbrusech) – využívá luminiscence vyvolané bombardováním povrchu materiálu elektrony</a:t>
            </a:r>
          </a:p>
          <a:p>
            <a:pPr marL="0" indent="0">
              <a:buNone/>
            </a:pP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/>
              <a:t>- studium cementů</a:t>
            </a:r>
            <a:br>
              <a:rPr lang="cs-CZ" sz="2000" dirty="0"/>
            </a:br>
            <a:r>
              <a:rPr lang="cs-CZ" sz="2000" dirty="0"/>
              <a:t>- studium organické hmoty</a:t>
            </a:r>
          </a:p>
          <a:p>
            <a:endParaRPr lang="cs-CZ" sz="2000" dirty="0"/>
          </a:p>
        </p:txBody>
      </p:sp>
      <p:pic>
        <p:nvPicPr>
          <p:cNvPr id="5" name="Obrázek 4" descr="Obsah obrázku text, kniha, interiér, fotka&#10;&#10;Popis byl vytvořen automaticky">
            <a:extLst>
              <a:ext uri="{FF2B5EF4-FFF2-40B4-BE49-F238E27FC236}">
                <a16:creationId xmlns:a16="http://schemas.microsoft.com/office/drawing/2014/main" xmlns="" id="{E835D2BC-6BEE-4DD7-9117-326E2F9203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617" y="2013145"/>
            <a:ext cx="6375591" cy="423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2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D63F9BB-3362-40C2-BD28-C6E999A3D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"/>
            <a:ext cx="10515600" cy="752229"/>
          </a:xfrm>
        </p:spPr>
        <p:txBody>
          <a:bodyPr>
            <a:normAutofit/>
          </a:bodyPr>
          <a:lstStyle/>
          <a:p>
            <a:r>
              <a:rPr lang="cs-CZ" sz="3600" dirty="0"/>
              <a:t>Metody - laboratoř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DC60563-60B1-498E-883D-987286CCC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158" y="1825625"/>
            <a:ext cx="11750842" cy="4351338"/>
          </a:xfrm>
        </p:spPr>
        <p:txBody>
          <a:bodyPr>
            <a:normAutofit/>
          </a:bodyPr>
          <a:lstStyle/>
          <a:p>
            <a:r>
              <a:rPr lang="cs-CZ" sz="2000" dirty="0"/>
              <a:t>Elektronová / skenovací mikroskopie (SEM)</a:t>
            </a:r>
            <a:br>
              <a:rPr lang="cs-CZ" sz="2000" dirty="0"/>
            </a:b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/>
              <a:t>- především pro jemnozrnné materiály (od 0,1 mikrometru)</a:t>
            </a:r>
          </a:p>
          <a:p>
            <a:endParaRPr lang="cs-CZ" sz="2000" dirty="0"/>
          </a:p>
        </p:txBody>
      </p:sp>
      <p:pic>
        <p:nvPicPr>
          <p:cNvPr id="5" name="Obrázek 4" descr="Obsah obrázku jídlo, exteriér&#10;&#10;Popis byl vytvořen automaticky">
            <a:extLst>
              <a:ext uri="{FF2B5EF4-FFF2-40B4-BE49-F238E27FC236}">
                <a16:creationId xmlns:a16="http://schemas.microsoft.com/office/drawing/2014/main" xmlns="" id="{00D39417-EB77-40E9-9208-5339CF3E0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170" y="2984418"/>
            <a:ext cx="9695630" cy="36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5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Zástupný symbol pro obsah 2"/>
          <p:cNvSpPr>
            <a:spLocks noGrp="1"/>
          </p:cNvSpPr>
          <p:nvPr>
            <p:ph idx="1"/>
          </p:nvPr>
        </p:nvSpPr>
        <p:spPr bwMode="auto">
          <a:xfrm>
            <a:off x="1597026" y="542925"/>
            <a:ext cx="8824913" cy="79375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1700" dirty="0">
                <a:latin typeface="Arial Black" panose="020B0A04020102020204" pitchFamily="34" charset="0"/>
                <a:cs typeface="Arial" panose="020B0604020202020204" pitchFamily="34" charset="0"/>
              </a:rPr>
              <a:t>Stratigrafie – studium časoprostorových vztahů horninových těles a událostí, které vedly k jejich uspořádání</a:t>
            </a:r>
            <a:endParaRPr lang="en-GB" altLang="en-US" sz="1700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GB" altLang="en-US" sz="17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024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50" y="3157538"/>
            <a:ext cx="5645150" cy="370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427164"/>
            <a:ext cx="3844925" cy="397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242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D63F9BB-3362-40C2-BD28-C6E999A3D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"/>
            <a:ext cx="10515600" cy="752229"/>
          </a:xfrm>
        </p:spPr>
        <p:txBody>
          <a:bodyPr>
            <a:normAutofit/>
          </a:bodyPr>
          <a:lstStyle/>
          <a:p>
            <a:r>
              <a:rPr lang="cs-CZ" sz="3600" dirty="0"/>
              <a:t>Metody - laboratoř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DC60563-60B1-498E-883D-987286CCC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158" y="1825625"/>
            <a:ext cx="11750842" cy="4351338"/>
          </a:xfrm>
        </p:spPr>
        <p:txBody>
          <a:bodyPr>
            <a:normAutofit/>
          </a:bodyPr>
          <a:lstStyle/>
          <a:p>
            <a:r>
              <a:rPr lang="cs-CZ" sz="2000" dirty="0"/>
              <a:t>Prášková rentgenová difrakce</a:t>
            </a:r>
            <a:br>
              <a:rPr lang="cs-CZ" sz="2000" dirty="0"/>
            </a:br>
            <a:r>
              <a:rPr lang="cs-CZ" sz="2000" dirty="0"/>
              <a:t>- zjištění mineralogického složení</a:t>
            </a:r>
            <a:br>
              <a:rPr lang="cs-CZ" sz="2000" dirty="0"/>
            </a:br>
            <a:r>
              <a:rPr lang="cs-CZ" sz="2000" dirty="0"/>
              <a:t>- např. využíváno pro sledování změn přítomnosti jílových minerálů v sedimentech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6358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D63F9BB-3362-40C2-BD28-C6E999A3D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"/>
            <a:ext cx="10515600" cy="752229"/>
          </a:xfrm>
        </p:spPr>
        <p:txBody>
          <a:bodyPr>
            <a:normAutofit/>
          </a:bodyPr>
          <a:lstStyle/>
          <a:p>
            <a:r>
              <a:rPr lang="cs-CZ" sz="3600" dirty="0"/>
              <a:t>Metody - laboratoř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DC60563-60B1-498E-883D-987286CCC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158" y="1573376"/>
            <a:ext cx="11750842" cy="4351338"/>
          </a:xfrm>
        </p:spPr>
        <p:txBody>
          <a:bodyPr>
            <a:normAutofit/>
          </a:bodyPr>
          <a:lstStyle/>
          <a:p>
            <a:r>
              <a:rPr lang="cs-CZ" sz="2000" dirty="0"/>
              <a:t>Studium prvkové geochemie:</a:t>
            </a:r>
          </a:p>
          <a:p>
            <a:pPr marL="0" indent="0">
              <a:buNone/>
            </a:pPr>
            <a:r>
              <a:rPr lang="cs-CZ" sz="2000" dirty="0"/>
              <a:t>	</a:t>
            </a:r>
            <a:br>
              <a:rPr lang="cs-CZ" sz="2000" dirty="0"/>
            </a:br>
            <a:r>
              <a:rPr lang="cs-CZ" sz="2000" dirty="0"/>
              <a:t>	- AAS: atomová absorpční spektrofotometrie</a:t>
            </a:r>
            <a:br>
              <a:rPr lang="cs-CZ" sz="2000" dirty="0"/>
            </a:br>
            <a:r>
              <a:rPr lang="cs-CZ" sz="2000" dirty="0"/>
              <a:t>	- XRF: rentgenová fluorescence</a:t>
            </a:r>
            <a:br>
              <a:rPr lang="cs-CZ" sz="2000" dirty="0"/>
            </a:br>
            <a:r>
              <a:rPr lang="cs-CZ" sz="2000" dirty="0"/>
              <a:t>	- ICP-OES: hmotnostní spektrometrie s optickou emisní spektroskopií </a:t>
            </a:r>
            <a:br>
              <a:rPr lang="cs-CZ" sz="2000" dirty="0"/>
            </a:br>
            <a:r>
              <a:rPr lang="cs-CZ" sz="2000" dirty="0"/>
              <a:t>	- ICP-MS: hmotnostní spektrometrie s indukčně vázaným plazmatem </a:t>
            </a:r>
            <a:br>
              <a:rPr lang="cs-CZ" sz="2000" dirty="0"/>
            </a:br>
            <a:r>
              <a:rPr lang="cs-CZ" sz="2000" dirty="0"/>
              <a:t>	- LA-ICP-MS: laserová ablace s ICP-MS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Prvky využívané jako zástupné proměnné (proxy data) některých </a:t>
            </a:r>
            <a:r>
              <a:rPr lang="cs-CZ" sz="2000" dirty="0" err="1"/>
              <a:t>chemofyzikálních</a:t>
            </a:r>
            <a:r>
              <a:rPr lang="cs-CZ" sz="2000" dirty="0"/>
              <a:t> a biochemických procesů</a:t>
            </a:r>
            <a:br>
              <a:rPr lang="cs-CZ" sz="2000" dirty="0"/>
            </a:br>
            <a:r>
              <a:rPr lang="cs-CZ" sz="2000" dirty="0"/>
              <a:t>- detritické prvky (např. Al, Si, Zr, Ti, K)</a:t>
            </a:r>
            <a:br>
              <a:rPr lang="cs-CZ" sz="2000" dirty="0"/>
            </a:br>
            <a:r>
              <a:rPr lang="cs-CZ" sz="2000" dirty="0"/>
              <a:t>- redoxně senzitivní prvky (např. U, </a:t>
            </a:r>
            <a:r>
              <a:rPr lang="cs-CZ" sz="2000" dirty="0" err="1"/>
              <a:t>Mo</a:t>
            </a:r>
            <a:r>
              <a:rPr lang="cs-CZ" sz="2000" dirty="0"/>
              <a:t>, </a:t>
            </a:r>
            <a:r>
              <a:rPr lang="cs-CZ" sz="2000" dirty="0" err="1"/>
              <a:t>Mn</a:t>
            </a:r>
            <a:r>
              <a:rPr lang="cs-CZ" sz="2000" dirty="0"/>
              <a:t>, </a:t>
            </a:r>
            <a:r>
              <a:rPr lang="cs-CZ" sz="2000" dirty="0" err="1"/>
              <a:t>Fe</a:t>
            </a:r>
            <a:r>
              <a:rPr lang="cs-CZ" sz="2000" dirty="0"/>
              <a:t>, S)</a:t>
            </a:r>
            <a:br>
              <a:rPr lang="cs-CZ" sz="2000" dirty="0"/>
            </a:br>
            <a:r>
              <a:rPr lang="cs-CZ" sz="2000" dirty="0"/>
              <a:t>- prvky související s </a:t>
            </a:r>
            <a:r>
              <a:rPr lang="cs-CZ" sz="2000" dirty="0" err="1"/>
              <a:t>bioproduktivitou</a:t>
            </a:r>
            <a:r>
              <a:rPr lang="cs-CZ" sz="2000" dirty="0"/>
              <a:t> (např. C, Ca, P, Ba, Si) </a:t>
            </a:r>
            <a:br>
              <a:rPr lang="cs-CZ" sz="2000" dirty="0"/>
            </a:br>
            <a:r>
              <a:rPr lang="cs-CZ" sz="2000" dirty="0"/>
              <a:t>- prvky </a:t>
            </a:r>
            <a:r>
              <a:rPr lang="cs-CZ" sz="2000" dirty="0" err="1"/>
              <a:t>hydroterm</a:t>
            </a:r>
            <a:r>
              <a:rPr lang="cs-CZ" sz="2000" dirty="0"/>
              <a:t> (např. </a:t>
            </a:r>
            <a:r>
              <a:rPr lang="cs-CZ" sz="2000" dirty="0" err="1"/>
              <a:t>Mn</a:t>
            </a:r>
            <a:r>
              <a:rPr lang="cs-CZ" sz="2000" dirty="0"/>
              <a:t>, </a:t>
            </a:r>
            <a:r>
              <a:rPr lang="cs-CZ" sz="2000" dirty="0" err="1"/>
              <a:t>Eu</a:t>
            </a:r>
            <a:r>
              <a:rPr lang="cs-CZ" sz="2000" dirty="0"/>
              <a:t>)</a:t>
            </a:r>
            <a:br>
              <a:rPr lang="cs-CZ" sz="2000" dirty="0"/>
            </a:br>
            <a:r>
              <a:rPr lang="cs-CZ" sz="2000" dirty="0"/>
              <a:t>- </a:t>
            </a:r>
            <a:r>
              <a:rPr lang="cs-CZ" sz="2000" dirty="0" err="1"/>
              <a:t>vulkanogenní</a:t>
            </a:r>
            <a:r>
              <a:rPr lang="cs-CZ" sz="2000" dirty="0"/>
              <a:t> prvky (např. Zr, Ti, </a:t>
            </a:r>
            <a:r>
              <a:rPr lang="cs-CZ" sz="2000" dirty="0" err="1"/>
              <a:t>Hg</a:t>
            </a:r>
            <a:r>
              <a:rPr lang="cs-CZ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374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D830F39-49CC-4E19-B669-16DCD6F08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283EFCB-6DDA-4563-8C6F-AFE55278F3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307E73B3-7623-42A0-B64F-80B3CEC54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703" y="1345325"/>
            <a:ext cx="7464297" cy="551267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B9077834-8B84-4866-B5A3-77E94BC6F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312"/>
            <a:ext cx="5073970" cy="504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9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D63F9BB-3362-40C2-BD28-C6E999A3D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"/>
            <a:ext cx="10515600" cy="752229"/>
          </a:xfrm>
        </p:spPr>
        <p:txBody>
          <a:bodyPr>
            <a:normAutofit/>
          </a:bodyPr>
          <a:lstStyle/>
          <a:p>
            <a:r>
              <a:rPr lang="cs-CZ" sz="3600" dirty="0"/>
              <a:t>Metody - laboratoř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DC60563-60B1-498E-883D-987286CCC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579" y="752231"/>
            <a:ext cx="11750842" cy="4351338"/>
          </a:xfrm>
        </p:spPr>
        <p:txBody>
          <a:bodyPr>
            <a:normAutofit/>
          </a:bodyPr>
          <a:lstStyle/>
          <a:p>
            <a:r>
              <a:rPr lang="cs-CZ" sz="2000" dirty="0"/>
              <a:t>Studium izotopové geochemie</a:t>
            </a:r>
            <a:br>
              <a:rPr lang="cs-CZ" sz="2000" dirty="0"/>
            </a:br>
            <a:r>
              <a:rPr lang="cs-CZ" sz="2000" dirty="0"/>
              <a:t>- stabilní izotopy C, O, S, N …</a:t>
            </a:r>
            <a:br>
              <a:rPr lang="cs-CZ" sz="2000" dirty="0"/>
            </a:br>
            <a:r>
              <a:rPr lang="cs-CZ" sz="2000" dirty="0"/>
              <a:t>- díky frakcionaci během různých fyzikálněchemických </a:t>
            </a:r>
            <a:br>
              <a:rPr lang="cs-CZ" sz="2000" dirty="0"/>
            </a:br>
            <a:r>
              <a:rPr lang="cs-CZ" sz="2000" dirty="0"/>
              <a:t>procesů můžeme na základě izotopového záznamu </a:t>
            </a:r>
            <a:br>
              <a:rPr lang="cs-CZ" sz="2000" dirty="0"/>
            </a:br>
            <a:r>
              <a:rPr lang="cs-CZ" sz="2000" dirty="0"/>
              <a:t>tyto procesy rekonstruovat</a:t>
            </a:r>
          </a:p>
          <a:p>
            <a:r>
              <a:rPr lang="cs-CZ" sz="2000" dirty="0"/>
              <a:t>Např. δ13C – globální korelace (záznam změn glob.</a:t>
            </a:r>
            <a:br>
              <a:rPr lang="cs-CZ" sz="2000" dirty="0"/>
            </a:br>
            <a:r>
              <a:rPr lang="cs-CZ" sz="2000" dirty="0"/>
              <a:t>Výkyvu v uhlíkovém cyklu)</a:t>
            </a:r>
          </a:p>
        </p:txBody>
      </p:sp>
      <p:pic>
        <p:nvPicPr>
          <p:cNvPr id="4" name="Obrázek 1">
            <a:extLst>
              <a:ext uri="{FF2B5EF4-FFF2-40B4-BE49-F238E27FC236}">
                <a16:creationId xmlns:a16="http://schemas.microsoft.com/office/drawing/2014/main" xmlns="" id="{810287A8-39AE-479C-B514-7740E00E8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312" y="0"/>
            <a:ext cx="5432109" cy="685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3BBC4486-6B92-4A76-8A65-4CC314512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79" y="3052161"/>
            <a:ext cx="5293010" cy="374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62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D63F9BB-3362-40C2-BD28-C6E999A3D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"/>
            <a:ext cx="10515600" cy="752229"/>
          </a:xfrm>
        </p:spPr>
        <p:txBody>
          <a:bodyPr>
            <a:normAutofit/>
          </a:bodyPr>
          <a:lstStyle/>
          <a:p>
            <a:r>
              <a:rPr lang="cs-CZ" sz="3600" dirty="0"/>
              <a:t>Metody – studium literatury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DC60563-60B1-498E-883D-987286CCC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821" y="1055603"/>
            <a:ext cx="11750842" cy="4863933"/>
          </a:xfrm>
        </p:spPr>
        <p:txBody>
          <a:bodyPr>
            <a:normAutofit lnSpcReduction="10000"/>
          </a:bodyPr>
          <a:lstStyle/>
          <a:p>
            <a:r>
              <a:rPr lang="cs-CZ" sz="2000" dirty="0"/>
              <a:t>Nezbytné pro nabytí potřebných vědomostí, často podepřených experimenty nebo dekádami pozorování a dokládání</a:t>
            </a:r>
          </a:p>
          <a:p>
            <a:r>
              <a:rPr lang="cs-CZ" sz="2000" dirty="0"/>
              <a:t>Základní učebnice</a:t>
            </a:r>
          </a:p>
          <a:p>
            <a:r>
              <a:rPr lang="cs-CZ" sz="2000" dirty="0"/>
              <a:t>Odborné články v periodikách:</a:t>
            </a:r>
            <a:br>
              <a:rPr lang="cs-CZ" sz="2000" dirty="0"/>
            </a:br>
            <a:r>
              <a:rPr lang="cs-CZ" sz="2000" dirty="0"/>
              <a:t>- procesní studie</a:t>
            </a:r>
            <a:br>
              <a:rPr lang="cs-CZ" sz="2000" dirty="0"/>
            </a:br>
            <a:r>
              <a:rPr lang="cs-CZ" sz="2000" dirty="0"/>
              <a:t>- případové studie</a:t>
            </a:r>
          </a:p>
          <a:p>
            <a:r>
              <a:rPr lang="cs-CZ" sz="2000" dirty="0"/>
              <a:t>Hlavní sed. časopisy:  </a:t>
            </a:r>
            <a:r>
              <a:rPr lang="cs-CZ" sz="2000" i="1" dirty="0" err="1"/>
              <a:t>Sedimentology</a:t>
            </a:r>
            <a:r>
              <a:rPr lang="cs-CZ" sz="2000" i="1" dirty="0"/>
              <a:t>, </a:t>
            </a:r>
            <a:r>
              <a:rPr lang="cs-CZ" sz="2000" i="1" dirty="0" err="1"/>
              <a:t>Sedimentary</a:t>
            </a:r>
            <a:r>
              <a:rPr lang="cs-CZ" sz="2000" i="1" dirty="0"/>
              <a:t> Geology, </a:t>
            </a:r>
            <a:r>
              <a:rPr lang="cs-CZ" sz="2000" i="1" dirty="0" err="1"/>
              <a:t>Journal</a:t>
            </a:r>
            <a:r>
              <a:rPr lang="cs-CZ" sz="2000" i="1" dirty="0"/>
              <a:t> </a:t>
            </a:r>
            <a:r>
              <a:rPr lang="cs-CZ" sz="2000" i="1" dirty="0" err="1"/>
              <a:t>of</a:t>
            </a:r>
            <a:r>
              <a:rPr lang="cs-CZ" sz="2000" i="1" dirty="0"/>
              <a:t> </a:t>
            </a:r>
            <a:r>
              <a:rPr lang="cs-CZ" sz="2000" i="1" dirty="0" err="1"/>
              <a:t>Sedimentary</a:t>
            </a:r>
            <a:r>
              <a:rPr lang="cs-CZ" sz="2000" i="1" dirty="0"/>
              <a:t> </a:t>
            </a:r>
            <a:r>
              <a:rPr lang="cs-CZ" sz="2000" i="1" dirty="0" err="1"/>
              <a:t>Research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/>
              <a:t>- dále </a:t>
            </a:r>
            <a:r>
              <a:rPr lang="cs-CZ" sz="2000" b="1" i="1" dirty="0"/>
              <a:t>Geology</a:t>
            </a:r>
            <a:r>
              <a:rPr lang="cs-CZ" sz="2000" i="1" dirty="0"/>
              <a:t>, Facies, Marine and </a:t>
            </a:r>
            <a:r>
              <a:rPr lang="cs-CZ" sz="2000" i="1" dirty="0" err="1"/>
              <a:t>Petroloeum</a:t>
            </a:r>
            <a:r>
              <a:rPr lang="cs-CZ" sz="2000" i="1" dirty="0"/>
              <a:t> </a:t>
            </a:r>
            <a:r>
              <a:rPr lang="cs-CZ" sz="2000" i="1" dirty="0" err="1"/>
              <a:t>Geologym</a:t>
            </a:r>
            <a:r>
              <a:rPr lang="cs-CZ" sz="2000" i="1" dirty="0"/>
              <a:t>, </a:t>
            </a:r>
            <a:r>
              <a:rPr lang="cs-CZ" sz="2000" i="1" dirty="0" err="1"/>
              <a:t>Palaeogeography</a:t>
            </a:r>
            <a:r>
              <a:rPr lang="cs-CZ" sz="2000" i="1" dirty="0"/>
              <a:t>, </a:t>
            </a:r>
            <a:r>
              <a:rPr lang="cs-CZ" sz="2000" i="1" dirty="0" err="1"/>
              <a:t>Palaeoecology</a:t>
            </a:r>
            <a:r>
              <a:rPr lang="cs-CZ" sz="2000" i="1" dirty="0"/>
              <a:t> and </a:t>
            </a:r>
            <a:r>
              <a:rPr lang="cs-CZ" sz="2000" i="1" dirty="0" err="1"/>
              <a:t>Palaeoclimatology</a:t>
            </a:r>
            <a:r>
              <a:rPr lang="cs-CZ" sz="2000" i="1" dirty="0"/>
              <a:t>, Bulletin </a:t>
            </a:r>
            <a:r>
              <a:rPr lang="cs-CZ" sz="2000" i="1" dirty="0" err="1"/>
              <a:t>of</a:t>
            </a:r>
            <a:r>
              <a:rPr lang="cs-CZ" sz="2000" i="1" dirty="0"/>
              <a:t> </a:t>
            </a:r>
            <a:r>
              <a:rPr lang="cs-CZ" sz="2000" i="1" dirty="0" err="1"/>
              <a:t>Geosciences</a:t>
            </a:r>
            <a:r>
              <a:rPr lang="cs-CZ" sz="2000" i="1" dirty="0"/>
              <a:t>, </a:t>
            </a:r>
            <a:r>
              <a:rPr lang="cs-CZ" sz="2000" i="1" dirty="0" err="1"/>
              <a:t>Geobios</a:t>
            </a:r>
            <a:r>
              <a:rPr lang="cs-CZ" sz="2000" dirty="0"/>
              <a:t>, atd. atd. </a:t>
            </a:r>
          </a:p>
          <a:p>
            <a:endParaRPr lang="cs-CZ" sz="2000" dirty="0"/>
          </a:p>
          <a:p>
            <a:r>
              <a:rPr lang="cs-CZ" sz="2000" dirty="0"/>
              <a:t>Mezinárodní sedimentologická asociace (INTERNATIONAL ASSOCIATION OF SEDIMENTOLOGISTS)</a:t>
            </a:r>
          </a:p>
          <a:p>
            <a:pPr marL="0" indent="0">
              <a:buNone/>
            </a:pPr>
            <a:r>
              <a:rPr lang="cs-CZ" sz="2000" dirty="0"/>
              <a:t>	https://www.sedimentologists.org/</a:t>
            </a:r>
            <a:br>
              <a:rPr lang="cs-CZ" sz="2000" dirty="0"/>
            </a:br>
            <a:r>
              <a:rPr lang="cs-CZ" sz="2000" dirty="0"/>
              <a:t>- členové mají přístup k: časopisu </a:t>
            </a:r>
            <a:r>
              <a:rPr lang="cs-CZ" sz="2000" dirty="0" err="1"/>
              <a:t>Sedimentology</a:t>
            </a:r>
            <a:r>
              <a:rPr lang="cs-CZ" sz="2000" dirty="0"/>
              <a:t>, k workshopům, cestovní granty, levnější IAS konference</a:t>
            </a:r>
            <a:br>
              <a:rPr lang="cs-CZ" sz="2000" dirty="0"/>
            </a:br>
            <a:r>
              <a:rPr lang="cs-CZ" sz="2000" dirty="0"/>
              <a:t>- příští rok IAS meeting Prague, 2020 (</a:t>
            </a:r>
            <a:r>
              <a:rPr lang="cs-CZ" sz="2000" dirty="0">
                <a:hlinkClick r:id="rId2"/>
              </a:rPr>
              <a:t>http://www.iasprague2020.com/</a:t>
            </a:r>
            <a:r>
              <a:rPr lang="cs-CZ" sz="2000" dirty="0"/>
              <a:t> )</a:t>
            </a:r>
            <a:br>
              <a:rPr lang="cs-CZ" sz="2000" dirty="0"/>
            </a:br>
            <a:r>
              <a:rPr lang="cs-CZ" sz="2000" dirty="0"/>
              <a:t>	– dobrovolníci-pomocníci, ozvěte se vyučujícímu ;)</a:t>
            </a:r>
          </a:p>
        </p:txBody>
      </p:sp>
    </p:spTree>
    <p:extLst>
      <p:ext uri="{BB962C8B-B14F-4D97-AF65-F5344CB8AC3E}">
        <p14:creationId xmlns:p14="http://schemas.microsoft.com/office/powerpoint/2010/main" val="339492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Zástupný symbol pro obsah 2"/>
          <p:cNvSpPr>
            <a:spLocks noGrp="1"/>
          </p:cNvSpPr>
          <p:nvPr>
            <p:ph idx="1"/>
          </p:nvPr>
        </p:nvSpPr>
        <p:spPr bwMode="auto">
          <a:xfrm>
            <a:off x="1282701" y="1857375"/>
            <a:ext cx="10252074" cy="5000625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cs-CZ" altLang="en-US" sz="2400" dirty="0">
                <a:cs typeface="Arial" panose="020B0604020202020204" pitchFamily="34" charset="0"/>
              </a:rPr>
              <a:t>Sediment </a:t>
            </a:r>
            <a:r>
              <a:rPr lang="cs-CZ" altLang="en-US" sz="2400" dirty="0" err="1">
                <a:cs typeface="Arial" panose="020B0604020202020204" pitchFamily="34" charset="0"/>
              </a:rPr>
              <a:t>s.s</a:t>
            </a:r>
            <a:r>
              <a:rPr lang="cs-CZ" altLang="en-US" sz="2400" dirty="0">
                <a:cs typeface="Arial" panose="020B0604020202020204" pitchFamily="34" charset="0"/>
              </a:rPr>
              <a:t>. – nezpevněný sedimentární materiál</a:t>
            </a:r>
          </a:p>
          <a:p>
            <a:pPr eaLnBrk="1" hangingPunct="1"/>
            <a:r>
              <a:rPr lang="cs-CZ" altLang="en-US" sz="2400" dirty="0">
                <a:cs typeface="Arial" panose="020B0604020202020204" pitchFamily="34" charset="0"/>
              </a:rPr>
              <a:t>Sedimentární hornina – zpevněný sedimentární materiál</a:t>
            </a:r>
          </a:p>
          <a:p>
            <a:pPr eaLnBrk="1" hangingPunct="1"/>
            <a:endParaRPr lang="cs-CZ" altLang="en-US" sz="2400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en-US" sz="2400" dirty="0">
                <a:cs typeface="Arial" panose="020B0604020202020204" pitchFamily="34" charset="0"/>
              </a:rPr>
              <a:t>Často je vágně používán termín sediment i pro zpevněné sedimentární horniny</a:t>
            </a:r>
            <a:endParaRPr lang="en-GB" altLang="en-US" sz="2400" dirty="0">
              <a:cs typeface="Arial" panose="020B0604020202020204" pitchFamily="34" charset="0"/>
            </a:endParaRPr>
          </a:p>
          <a:p>
            <a:pPr eaLnBrk="1" hangingPunct="1"/>
            <a:endParaRPr lang="en-GB" altLang="en-US" sz="24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58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73888" y="504825"/>
            <a:ext cx="8824912" cy="3944938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cs-CZ" sz="17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Terestrické sedimenty </a:t>
            </a:r>
          </a:p>
          <a:p>
            <a:pPr marL="342900" lvl="1" indent="0">
              <a:buNone/>
              <a:defRPr/>
            </a:pPr>
            <a:endParaRPr lang="cs-CZ" sz="13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342900" lvl="1" indent="0">
              <a:buNone/>
              <a:defRPr/>
            </a:pPr>
            <a:endParaRPr lang="cs-CZ" sz="13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7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7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741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528" y="1830388"/>
            <a:ext cx="7339262" cy="4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xmlns="" id="{306A0CF2-F765-481E-AA9A-660D6C87E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12390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dirty="0"/>
              <a:t>Význam sedimentárních hornin</a:t>
            </a: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xmlns="" id="{33499C26-684F-4E88-A174-7BBF80224C50}"/>
              </a:ext>
            </a:extLst>
          </p:cNvPr>
          <p:cNvSpPr txBox="1">
            <a:spLocks/>
          </p:cNvSpPr>
          <p:nvPr/>
        </p:nvSpPr>
        <p:spPr>
          <a:xfrm>
            <a:off x="725905" y="71069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err="1"/>
              <a:t>Cca</a:t>
            </a:r>
            <a:r>
              <a:rPr lang="en-GB" sz="2000" dirty="0"/>
              <a:t> 70% </a:t>
            </a:r>
            <a:r>
              <a:rPr lang="en-GB" sz="2000" dirty="0" err="1"/>
              <a:t>hornin</a:t>
            </a:r>
            <a:r>
              <a:rPr lang="en-GB" sz="2000" dirty="0"/>
              <a:t> </a:t>
            </a:r>
            <a:r>
              <a:rPr lang="en-GB" sz="2000" dirty="0" err="1"/>
              <a:t>na</a:t>
            </a:r>
            <a:r>
              <a:rPr lang="en-GB" sz="2000" dirty="0"/>
              <a:t> </a:t>
            </a:r>
            <a:r>
              <a:rPr lang="en-GB" sz="2000" dirty="0" err="1"/>
              <a:t>povrchu</a:t>
            </a:r>
            <a:r>
              <a:rPr lang="en-GB" sz="2000" dirty="0"/>
              <a:t> </a:t>
            </a:r>
            <a:r>
              <a:rPr lang="en-GB" sz="2000" dirty="0" err="1"/>
              <a:t>Země</a:t>
            </a:r>
            <a:r>
              <a:rPr lang="en-GB" sz="2000" dirty="0"/>
              <a:t> je </a:t>
            </a:r>
            <a:r>
              <a:rPr lang="en-GB" sz="2000" dirty="0" err="1"/>
              <a:t>sedimentárního</a:t>
            </a:r>
            <a:r>
              <a:rPr lang="en-GB" sz="2000" dirty="0"/>
              <a:t> </a:t>
            </a:r>
            <a:r>
              <a:rPr lang="en-GB" sz="2000" dirty="0" err="1"/>
              <a:t>původu</a:t>
            </a:r>
            <a:endParaRPr lang="en-GB" sz="2000" dirty="0"/>
          </a:p>
          <a:p>
            <a:r>
              <a:rPr lang="en-GB" sz="2000" dirty="0" err="1"/>
              <a:t>Geologický</a:t>
            </a:r>
            <a:r>
              <a:rPr lang="en-GB" sz="2000" dirty="0"/>
              <a:t> </a:t>
            </a:r>
            <a:r>
              <a:rPr lang="en-GB" sz="2000" dirty="0" err="1"/>
              <a:t>záznam</a:t>
            </a:r>
            <a:r>
              <a:rPr lang="en-GB" sz="2000" dirty="0"/>
              <a:t> </a:t>
            </a:r>
            <a:r>
              <a:rPr lang="en-GB" sz="2000" dirty="0" err="1"/>
              <a:t>sedimentárních</a:t>
            </a:r>
            <a:r>
              <a:rPr lang="en-GB" sz="2000" dirty="0"/>
              <a:t> </a:t>
            </a:r>
            <a:r>
              <a:rPr lang="en-GB" sz="2000" dirty="0" err="1"/>
              <a:t>hornin</a:t>
            </a:r>
            <a:r>
              <a:rPr lang="en-GB" sz="2000" dirty="0"/>
              <a:t> </a:t>
            </a:r>
            <a:r>
              <a:rPr lang="en-GB" sz="2000" dirty="0" err="1"/>
              <a:t>zahrnuje</a:t>
            </a:r>
            <a:r>
              <a:rPr lang="en-GB" sz="2000" dirty="0"/>
              <a:t> </a:t>
            </a:r>
            <a:r>
              <a:rPr lang="en-GB" sz="2000" dirty="0" err="1"/>
              <a:t>celou</a:t>
            </a:r>
            <a:r>
              <a:rPr lang="en-GB" sz="2000" dirty="0"/>
              <a:t> </a:t>
            </a:r>
            <a:r>
              <a:rPr lang="en-GB" sz="2000" dirty="0" err="1"/>
              <a:t>škálu</a:t>
            </a:r>
            <a:r>
              <a:rPr lang="en-GB" sz="2000" dirty="0"/>
              <a:t> </a:t>
            </a:r>
            <a:r>
              <a:rPr lang="en-GB" sz="2000" dirty="0" err="1"/>
              <a:t>depozičních</a:t>
            </a:r>
            <a:r>
              <a:rPr lang="en-GB" sz="2000" dirty="0"/>
              <a:t> </a:t>
            </a:r>
            <a:r>
              <a:rPr lang="en-GB" sz="2000" dirty="0" err="1"/>
              <a:t>prostředí</a:t>
            </a:r>
            <a:r>
              <a:rPr lang="en-GB" sz="2000" dirty="0"/>
              <a:t>, </a:t>
            </a:r>
            <a:r>
              <a:rPr lang="en-GB" sz="2000" dirty="0" err="1"/>
              <a:t>která</a:t>
            </a:r>
            <a:r>
              <a:rPr lang="en-GB" sz="2000" dirty="0"/>
              <a:t> </a:t>
            </a:r>
            <a:r>
              <a:rPr lang="en-GB" sz="2000" dirty="0" err="1"/>
              <a:t>můžeme</a:t>
            </a:r>
            <a:r>
              <a:rPr lang="en-GB" sz="2000" dirty="0"/>
              <a:t> </a:t>
            </a:r>
            <a:r>
              <a:rPr lang="en-GB" sz="2000" dirty="0" err="1"/>
              <a:t>nalézt</a:t>
            </a:r>
            <a:r>
              <a:rPr lang="en-GB" sz="2000" dirty="0"/>
              <a:t> </a:t>
            </a:r>
            <a:r>
              <a:rPr lang="en-GB" sz="2000" dirty="0" err="1"/>
              <a:t>na</a:t>
            </a:r>
            <a:r>
              <a:rPr lang="en-GB" sz="2000" dirty="0"/>
              <a:t> </a:t>
            </a:r>
            <a:r>
              <a:rPr lang="en-GB" sz="2000" dirty="0" err="1"/>
              <a:t>Zemi</a:t>
            </a:r>
            <a:r>
              <a:rPr lang="en-GB" sz="2000" dirty="0"/>
              <a:t> </a:t>
            </a:r>
            <a:r>
              <a:rPr lang="cs-CZ" sz="2000" dirty="0"/>
              <a:t>ve fosilním záznamu tak</a:t>
            </a:r>
            <a:r>
              <a:rPr lang="en-GB" sz="2000" dirty="0"/>
              <a:t> v </a:t>
            </a:r>
            <a:r>
              <a:rPr lang="en-GB" sz="2000" dirty="0" err="1"/>
              <a:t>současnosti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53943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242" y="476250"/>
            <a:ext cx="7697787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148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1050</Words>
  <Application>Microsoft Office PowerPoint</Application>
  <PresentationFormat>Širokoúhlá obrazovka</PresentationFormat>
  <Paragraphs>221</Paragraphs>
  <Slides>64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64</vt:i4>
      </vt:variant>
    </vt:vector>
  </HeadingPairs>
  <TitlesOfParts>
    <vt:vector size="70" baseType="lpstr">
      <vt:lpstr>Arial</vt:lpstr>
      <vt:lpstr>Arial Black</vt:lpstr>
      <vt:lpstr>Calibri</vt:lpstr>
      <vt:lpstr>Calibri Light</vt:lpstr>
      <vt:lpstr>Cambria</vt:lpstr>
      <vt:lpstr>Motiv Office</vt:lpstr>
      <vt:lpstr>Sedimentární petrologie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Význam sedimentárních hornin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Význam sedimentárních hornin</vt:lpstr>
      <vt:lpstr>Význam sedimentárních hornin</vt:lpstr>
      <vt:lpstr>Význam sedimentárních hornin</vt:lpstr>
      <vt:lpstr>Význam sedimentárních hornin</vt:lpstr>
      <vt:lpstr>Základní koncepty</vt:lpstr>
      <vt:lpstr>Klasifikace sedimentárních hornin</vt:lpstr>
      <vt:lpstr>Prostředí sedimentace</vt:lpstr>
      <vt:lpstr>Prostředí sedimentace</vt:lpstr>
      <vt:lpstr>Prostředí sedimentace</vt:lpstr>
      <vt:lpstr>Depoziční mechanizmy</vt:lpstr>
      <vt:lpstr>Depoziční mechanizmy</vt:lpstr>
      <vt:lpstr>Tektonický kontext</vt:lpstr>
      <vt:lpstr>Klima</vt:lpstr>
      <vt:lpstr>Klima</vt:lpstr>
      <vt:lpstr>Klima</vt:lpstr>
      <vt:lpstr>Facie</vt:lpstr>
      <vt:lpstr>Facie</vt:lpstr>
      <vt:lpstr>Facie</vt:lpstr>
      <vt:lpstr>Facie</vt:lpstr>
      <vt:lpstr>Prezentace aplikace PowerPoint</vt:lpstr>
      <vt:lpstr>Prezentace aplikace PowerPoint</vt:lpstr>
      <vt:lpstr>Facie</vt:lpstr>
      <vt:lpstr>Facie</vt:lpstr>
      <vt:lpstr>Faciální modely</vt:lpstr>
      <vt:lpstr>Prezentace aplikace PowerPoint</vt:lpstr>
      <vt:lpstr>Změny úrovně mořské hladiny</vt:lpstr>
      <vt:lpstr>Sekvenční stratigrafie</vt:lpstr>
      <vt:lpstr>Sekvenční stratigrafie</vt:lpstr>
      <vt:lpstr>Diageneze</vt:lpstr>
      <vt:lpstr>Diageneze</vt:lpstr>
      <vt:lpstr>Metody - terén</vt:lpstr>
      <vt:lpstr>Metody - terén</vt:lpstr>
      <vt:lpstr>Metody - terén</vt:lpstr>
      <vt:lpstr>Metody - terén</vt:lpstr>
      <vt:lpstr>Prezentace aplikace PowerPoint</vt:lpstr>
      <vt:lpstr>Metody - terén</vt:lpstr>
      <vt:lpstr>Metody - terén</vt:lpstr>
      <vt:lpstr>Metody - terén</vt:lpstr>
      <vt:lpstr>Metody - terén</vt:lpstr>
      <vt:lpstr>Metody - laboratoř</vt:lpstr>
      <vt:lpstr>Metody - laboratoř</vt:lpstr>
      <vt:lpstr>Metody - laboratoř</vt:lpstr>
      <vt:lpstr>Metody - laboratoř</vt:lpstr>
      <vt:lpstr>Metody - laboratoř</vt:lpstr>
      <vt:lpstr>Metody - laboratoř</vt:lpstr>
      <vt:lpstr>Prezentace aplikace PowerPoint</vt:lpstr>
      <vt:lpstr>Metody - laboratoř</vt:lpstr>
      <vt:lpstr>Metody – studium literatury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Sedimentární petrologie</dc:title>
  <dc:creator>Tomáš Kumpan</dc:creator>
  <cp:lastModifiedBy>TK</cp:lastModifiedBy>
  <cp:revision>103</cp:revision>
  <dcterms:created xsi:type="dcterms:W3CDTF">2019-09-29T08:35:56Z</dcterms:created>
  <dcterms:modified xsi:type="dcterms:W3CDTF">2019-10-02T05:55:03Z</dcterms:modified>
</cp:coreProperties>
</file>