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</p:sldMasterIdLst>
  <p:sldIdLst>
    <p:sldId id="256" r:id="rId2"/>
    <p:sldId id="280" r:id="rId3"/>
    <p:sldId id="324" r:id="rId4"/>
    <p:sldId id="259" r:id="rId5"/>
    <p:sldId id="257" r:id="rId6"/>
    <p:sldId id="322" r:id="rId7"/>
    <p:sldId id="275" r:id="rId8"/>
    <p:sldId id="260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93" r:id="rId17"/>
    <p:sldId id="290" r:id="rId18"/>
    <p:sldId id="297" r:id="rId19"/>
    <p:sldId id="298" r:id="rId20"/>
    <p:sldId id="295" r:id="rId21"/>
    <p:sldId id="296" r:id="rId22"/>
    <p:sldId id="263" r:id="rId23"/>
    <p:sldId id="325" r:id="rId24"/>
    <p:sldId id="323" r:id="rId25"/>
    <p:sldId id="327" r:id="rId26"/>
    <p:sldId id="278" r:id="rId27"/>
    <p:sldId id="326" r:id="rId28"/>
    <p:sldId id="330" r:id="rId29"/>
    <p:sldId id="331" r:id="rId30"/>
    <p:sldId id="332" r:id="rId31"/>
    <p:sldId id="334" r:id="rId32"/>
    <p:sldId id="333" r:id="rId33"/>
    <p:sldId id="305" r:id="rId34"/>
    <p:sldId id="306" r:id="rId35"/>
    <p:sldId id="302" r:id="rId36"/>
    <p:sldId id="336" r:id="rId37"/>
    <p:sldId id="329" r:id="rId38"/>
    <p:sldId id="303" r:id="rId39"/>
    <p:sldId id="304" r:id="rId40"/>
    <p:sldId id="318" r:id="rId41"/>
    <p:sldId id="319" r:id="rId42"/>
    <p:sldId id="337" r:id="rId43"/>
    <p:sldId id="339" r:id="rId44"/>
    <p:sldId id="321" r:id="rId45"/>
    <p:sldId id="340" r:id="rId46"/>
    <p:sldId id="338" r:id="rId47"/>
    <p:sldId id="328" r:id="rId48"/>
    <p:sldId id="273" r:id="rId49"/>
    <p:sldId id="307" r:id="rId50"/>
    <p:sldId id="314" r:id="rId51"/>
    <p:sldId id="341" r:id="rId52"/>
    <p:sldId id="310" r:id="rId53"/>
    <p:sldId id="311" r:id="rId54"/>
    <p:sldId id="320" r:id="rId55"/>
    <p:sldId id="312" r:id="rId56"/>
    <p:sldId id="313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/>
          <a:lstStyle>
            <a:lvl1pPr algn="r">
              <a:defRPr sz="7200" b="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/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lvl="0"/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5626C-1096-428A-815E-6C2E043D9119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BF643-FC87-4BB5-9533-7EC0A4DFAB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5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900B6-2C35-40F5-AA0E-98D42F314F0D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9905F-1CBD-49B7-8A41-DE78A85DB5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424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FEF78-6B9B-46E7-A21F-566329268702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8EF0C-FE70-417D-B5FB-6E4E548B41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024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833438" y="787400"/>
            <a:ext cx="4572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7827963" y="2743200"/>
            <a:ext cx="4572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6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/>
          <a:lstStyle>
            <a:lvl1pPr>
              <a:defRPr sz="33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AF3B9-CCA2-4B43-9D9B-41B1C0049CF3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D0162-4F0A-482D-B3D2-5872BB02DE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98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14609-EA9C-4862-94BB-CD6726E0C846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115AA-04D4-4B5B-84DA-47BA1E84B7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427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CB50C-6562-4E17-82E2-97BF82084693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7BC24-6D6F-4B91-9477-AB03D3BD4B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171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5B5A3-8BBB-4585-B14C-13DE4A88AC77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CF6BD-B504-462A-852F-87EA72A605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91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4AE2B-7D57-4B6D-A378-6424427DABB6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62FB4-A933-48A6-ACA1-9D04A82CB4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9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B9E17-7DE6-46F9-9C35-5A12F13017BD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6A9CC-45B0-44B5-88CC-DC59B022F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21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23B2-E5A1-4E8C-8DED-EADDE5D1316E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FF777-5E00-4BA1-8BB6-8FC4C7D13A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948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/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/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AE3F4-ADE1-4267-AE6D-E63820BEDC11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4668D-0691-4CD1-8CE1-DCB1D91B43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98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53920-C11A-4291-90DF-2E8ABC0F9E1F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1AD3A-5452-4CEB-8D05-F8030AA64A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79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anchor="b"/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EB9ED-B248-4791-A0BF-60CC431B50B2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BD236-B011-43AD-A9A5-0E444CCEE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09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0D8F9-A9A8-4C87-8DC2-591F116D5124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7161B-5CC4-419C-8D41-86F8700FDC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5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9A32-1692-44D9-AF1D-FE2D7FD20F25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08F4-12C8-4279-9EFF-01004CB2B3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47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6F212-01F4-4064-A5D7-D9DABC68E593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B1DCD-7AC3-4746-A2CC-E425B5676F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5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78668-AA83-4597-929C-4DCFC728D300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2EC73-20E4-4D8C-8881-7BB5464EF0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87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5625"/>
            <a:ext cx="76755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fld id="{A9CDCC8F-8AD9-48DE-B3DD-8EB3ADCADC09}" type="datetimeFigureOut">
              <a:rPr lang="en-GB"/>
              <a:pPr>
                <a:defRPr/>
              </a:pPr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fld id="{A0F86253-31FC-494A-9495-FE7B1D0034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65" r:id="rId9"/>
    <p:sldLayoutId id="2147484558" r:id="rId10"/>
    <p:sldLayoutId id="2147484559" r:id="rId11"/>
    <p:sldLayoutId id="2147484566" r:id="rId12"/>
    <p:sldLayoutId id="2147484560" r:id="rId13"/>
    <p:sldLayoutId id="2147484561" r:id="rId14"/>
    <p:sldLayoutId id="2147484562" r:id="rId15"/>
    <p:sldLayoutId id="2147484563" r:id="rId16"/>
    <p:sldLayoutId id="2147484564" r:id="rId17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657350" y="4464050"/>
            <a:ext cx="6858000" cy="11953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1657350" y="3830638"/>
            <a:ext cx="6858000" cy="6175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100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9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3568700"/>
            <a:ext cx="6523038" cy="1790700"/>
          </a:xfrm>
          <a:prstGeom prst="rect">
            <a:avLst/>
          </a:prstGeom>
        </p:spPr>
        <p:txBody>
          <a:bodyPr wrap="none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cs-CZ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Sedimentární petrografie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3. petrografie klastických hornin</a:t>
            </a:r>
            <a:endParaRPr lang="en-GB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0" y="4252913"/>
            <a:ext cx="6858000" cy="12414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50" y="845072"/>
            <a:ext cx="6693050" cy="44620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2519"/>
            <a:ext cx="4917780" cy="419548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140751" y="5633851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 podpůrnou strukturou klastů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979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13" y="2337209"/>
            <a:ext cx="6807387" cy="45207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741"/>
            <a:ext cx="3816213" cy="501978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6328945" y="2858451"/>
            <a:ext cx="2312894" cy="3478306"/>
          </a:xfrm>
          <a:prstGeom prst="ellipse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ál 7"/>
          <p:cNvSpPr/>
          <p:nvPr/>
        </p:nvSpPr>
        <p:spPr>
          <a:xfrm>
            <a:off x="3992332" y="3146611"/>
            <a:ext cx="2312894" cy="3478306"/>
          </a:xfrm>
          <a:prstGeom prst="ellipse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3851975" y="2535285"/>
            <a:ext cx="20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Podpůrná struktura </a:t>
            </a:r>
          </a:p>
          <a:p>
            <a:r>
              <a:rPr lang="cs-CZ" dirty="0"/>
              <a:t>klastů</a:t>
            </a:r>
            <a:endParaRPr lang="en-GB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285899" y="6175809"/>
            <a:ext cx="175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Podpůrná </a:t>
            </a:r>
          </a:p>
          <a:p>
            <a:pPr algn="r"/>
            <a:r>
              <a:rPr lang="cs-CZ" dirty="0"/>
              <a:t>Struktura matrix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71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9" y="1488015"/>
            <a:ext cx="7539318" cy="52893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9225" y="816698"/>
            <a:ext cx="9000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plošně omezených řezech může být problematické s jistotou určit styl podpůrné struktury, především pokud mají klasty nepravidelný tvar (to pak platí obzvláště u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bioklastů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5" name="Obdélník 4"/>
          <p:cNvSpPr/>
          <p:nvPr/>
        </p:nvSpPr>
        <p:spPr>
          <a:xfrm>
            <a:off x="698441" y="6130987"/>
            <a:ext cx="5693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 tělesa, které je tvořeno vysoce nepravidelnými </a:t>
            </a:r>
            <a:r>
              <a:rPr lang="cs-CZ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bicykloklasty</a:t>
            </a:r>
            <a:r>
              <a:rPr lang="cs-CZ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Těleso má podpůrnou strukturu klastů, ale vzájemné kontakty mezi klasty v mnoha řezech (nebo spíše v naprosté většině řezů) neuvidíme.</a:t>
            </a:r>
          </a:p>
        </p:txBody>
      </p:sp>
      <p:sp>
        <p:nvSpPr>
          <p:cNvPr id="8" name="Lichoběžník 7">
            <a:extLst>
              <a:ext uri="{FF2B5EF4-FFF2-40B4-BE49-F238E27FC236}">
                <a16:creationId xmlns:a16="http://schemas.microsoft.com/office/drawing/2014/main" id="{DE42EFEF-FDC9-419A-92D9-63954D668635}"/>
              </a:ext>
            </a:extLst>
          </p:cNvPr>
          <p:cNvSpPr/>
          <p:nvPr/>
        </p:nvSpPr>
        <p:spPr>
          <a:xfrm rot="5554198">
            <a:off x="4372569" y="2232844"/>
            <a:ext cx="4600876" cy="3252427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4ABEA2F6-6E20-478D-9A95-176A2F68778F}"/>
              </a:ext>
            </a:extLst>
          </p:cNvPr>
          <p:cNvSpPr/>
          <p:nvPr/>
        </p:nvSpPr>
        <p:spPr>
          <a:xfrm>
            <a:off x="5739356" y="3166850"/>
            <a:ext cx="616017" cy="288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7BA09736-0A4D-463B-83C4-218FB1421048}"/>
              </a:ext>
            </a:extLst>
          </p:cNvPr>
          <p:cNvSpPr/>
          <p:nvPr/>
        </p:nvSpPr>
        <p:spPr>
          <a:xfrm>
            <a:off x="7078266" y="4442045"/>
            <a:ext cx="616017" cy="288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82CDB748-CF53-46AB-A1B6-1C16026D2FF4}"/>
              </a:ext>
            </a:extLst>
          </p:cNvPr>
          <p:cNvSpPr/>
          <p:nvPr/>
        </p:nvSpPr>
        <p:spPr>
          <a:xfrm>
            <a:off x="7386274" y="2602936"/>
            <a:ext cx="616017" cy="288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34DEE658-12D5-4D85-A7DB-77A421C5B304}"/>
              </a:ext>
            </a:extLst>
          </p:cNvPr>
          <p:cNvSpPr/>
          <p:nvPr/>
        </p:nvSpPr>
        <p:spPr>
          <a:xfrm>
            <a:off x="5431347" y="4973764"/>
            <a:ext cx="442763" cy="288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DD035DF4-4658-4C2C-84D1-580B7E9B8406}"/>
              </a:ext>
            </a:extLst>
          </p:cNvPr>
          <p:cNvSpPr/>
          <p:nvPr/>
        </p:nvSpPr>
        <p:spPr>
          <a:xfrm>
            <a:off x="6109035" y="4519045"/>
            <a:ext cx="750771" cy="52442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4B5B4E22-4240-4FB6-B43D-EB9DEFE96C17}"/>
              </a:ext>
            </a:extLst>
          </p:cNvPr>
          <p:cNvSpPr/>
          <p:nvPr/>
        </p:nvSpPr>
        <p:spPr>
          <a:xfrm>
            <a:off x="5277342" y="1734753"/>
            <a:ext cx="750771" cy="52442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564B9118-C8B1-4641-897D-D975AB971FC9}"/>
              </a:ext>
            </a:extLst>
          </p:cNvPr>
          <p:cNvSpPr/>
          <p:nvPr/>
        </p:nvSpPr>
        <p:spPr>
          <a:xfrm>
            <a:off x="4988585" y="5400830"/>
            <a:ext cx="750771" cy="52442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FBE3E436-70E5-4688-A950-B1368597152A}"/>
              </a:ext>
            </a:extLst>
          </p:cNvPr>
          <p:cNvSpPr/>
          <p:nvPr/>
        </p:nvSpPr>
        <p:spPr>
          <a:xfrm>
            <a:off x="6702880" y="3185725"/>
            <a:ext cx="750771" cy="52442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1F25CF6D-80B2-4EF2-A70B-22A6C3438A46}"/>
              </a:ext>
            </a:extLst>
          </p:cNvPr>
          <p:cNvSpPr/>
          <p:nvPr/>
        </p:nvSpPr>
        <p:spPr>
          <a:xfrm>
            <a:off x="7108842" y="4941568"/>
            <a:ext cx="442763" cy="288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33BCF54-0B48-4F61-BEEE-F081EC3250C8}"/>
              </a:ext>
            </a:extLst>
          </p:cNvPr>
          <p:cNvSpPr/>
          <p:nvPr/>
        </p:nvSpPr>
        <p:spPr>
          <a:xfrm>
            <a:off x="6451625" y="5235838"/>
            <a:ext cx="442763" cy="288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46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4287"/>
            <a:ext cx="5588812" cy="37062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84" y="2140857"/>
            <a:ext cx="4533176" cy="288989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46743" y="940528"/>
            <a:ext cx="80844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Klasifkace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podle složení klastů &gt; 2 mm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monomiktní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(převaha klastů stabilních hornin nebo minerálů &gt; 2 mm křemen, kvarcit, silicit) – adjektivum „křemenný“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oligomiktní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(více typů klastů s jedním převládajícím)</a:t>
            </a:r>
          </a:p>
          <a:p>
            <a:pPr fontAlgn="auto">
              <a:spcAft>
                <a:spcPts val="0"/>
              </a:spcAft>
              <a:defRPr/>
            </a:pP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4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629"/>
            <a:ext cx="4166712" cy="30690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1" y="3157268"/>
            <a:ext cx="4934309" cy="370073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19314" y="848944"/>
            <a:ext cx="8824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Klasifkace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podle složení klastů &gt; 2 mm</a:t>
            </a:r>
          </a:p>
          <a:p>
            <a:pPr fontAlgn="auto">
              <a:spcAft>
                <a:spcPts val="0"/>
              </a:spcAft>
              <a:defRPr/>
            </a:pP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polymiktní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petromiktní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(&gt; 10% klastů nestabilních materiálů – hornin &gt; 2 mm)</a:t>
            </a:r>
          </a:p>
        </p:txBody>
      </p:sp>
    </p:spTree>
    <p:extLst>
      <p:ext uri="{BB962C8B-B14F-4D97-AF65-F5344CB8AC3E}">
        <p14:creationId xmlns:p14="http://schemas.microsoft.com/office/powerpoint/2010/main" val="2231332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facie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49225" y="809655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Konglomeráty plošných splachů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Uložené v divočících tocích</a:t>
            </a:r>
            <a:endParaRPr lang="en-GB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Vysoká energie proudu, často epizodická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Běžně podpůrná struktura klastů, s prachovou nebo písčitou základní hmotou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Samostatné vrstvy nemívají gradaci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Bývají bez zřetelného zvrstvení, případně planární horizontální či šikmé zvrstvení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Klasty jsou často </a:t>
            </a:r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imbrikovány</a:t>
            </a: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575" y="3520570"/>
            <a:ext cx="4980377" cy="33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12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facie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300098" y="637127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endParaRPr lang="cs-CZ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Říční konglomeráty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Usazené v korytech řek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Typicky podpůrná struktura klastů s menším zastoupením písčité prachovité frakce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Jednosměrná orientace klasů,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imbrikace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Dobré vytřídění a zaoblení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Běžné šikmé zvrstvení</a:t>
            </a: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449" y="3036881"/>
            <a:ext cx="5601551" cy="382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6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facie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Plážové konglomeráty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Pobřežní prostředí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vlnění dostatečná pro transport a přepracování štěrku, dopravném řekami nebo erozí pobřeží</a:t>
            </a: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Vyskytují se jako vložky slepenců v převládajících pískovcových sledech</a:t>
            </a: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Velmi dobře vytříděné a velmi dobře zaoblené klasty – časté diskovité klasty („oblázky“)</a:t>
            </a: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Typicky podpůrná struktura klastů s písčitou základní hmotou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Imbrikace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mírná stratifikace směrem do pobřeží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7636"/>
            <a:ext cx="4283315" cy="29403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048" y="3917636"/>
            <a:ext cx="4271952" cy="29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43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facie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8" y="831056"/>
            <a:ext cx="8035925" cy="602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11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facie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4375830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Konglomeráty </a:t>
            </a:r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subaerických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úlomkotoků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Časté v aluviálních kuželech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Gravitační proudy transportující klasty velmi rozdílné frakce, často s kohezivní jílovitou a písčitou základní hmotou</a:t>
            </a:r>
          </a:p>
          <a:p>
            <a:pPr>
              <a:buFontTx/>
              <a:buChar char="-"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Častá podpůrná struktura základní hmoty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Špatně vytříděné, mocnější vrstvy mají větší klasty</a:t>
            </a: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Většinou bez gradace (místy se však může vyskytnout)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Klasty bez přednostní orientace</a:t>
            </a: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Hrubé nevýrazné zvrstvení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70" y="558800"/>
            <a:ext cx="4452930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1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Klastické sedimenty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komponenty</a:t>
            </a: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klasty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základní hmota (matrix) – </a:t>
            </a:r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jemnozrnnější</a:t>
            </a: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klastický materiál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Cement (autigenní fáze, krystalizace v pórech po usazení sedimentu)</a:t>
            </a: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66" y="2940380"/>
            <a:ext cx="6408976" cy="26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2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facie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4137491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endParaRPr lang="cs-CZ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Resedimentované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konglomeráty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Resedimentace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hlubokých vod gravitačními proudy</a:t>
            </a:r>
          </a:p>
          <a:p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Podvodní </a:t>
            </a:r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úlomkotoky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Vysokohustotní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turbiditní proudy</a:t>
            </a:r>
          </a:p>
          <a:p>
            <a:endParaRPr lang="cs-CZ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Běžná gradace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204" y="730052"/>
            <a:ext cx="4766796" cy="612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42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facie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Vulkanoklastické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konglomeráty a brekcie (</a:t>
            </a:r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pyroklastika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Lapily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 – 64 mm</a:t>
            </a: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Bloky – 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mm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(ostrohranné)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Pumy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mm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(zaoblené)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Pyroklastické brekcie</a:t>
            </a:r>
          </a:p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glomer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áty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přítomnost pum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57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Psamity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366939" y="2510292"/>
            <a:ext cx="6489140" cy="5849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charakteristika</a:t>
            </a:r>
          </a:p>
          <a:p>
            <a:pPr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0,063 – 2 mm </a:t>
            </a:r>
          </a:p>
          <a:p>
            <a:pPr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50% &gt; 0,063 mm v a-ose u nezpevněných sedimentů</a:t>
            </a:r>
            <a:br>
              <a:rPr lang="cs-CZ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75% &gt; 0,063 mm v a-ose u zpevněných sedimentů</a:t>
            </a:r>
            <a:endParaRPr lang="cs-CZ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podle zpevnění</a:t>
            </a:r>
            <a:endParaRPr lang="cs-CZ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zpevněné- pískovce</a:t>
            </a:r>
          </a:p>
          <a:p>
            <a:pPr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nezpevněné – písky</a:t>
            </a:r>
            <a:endParaRPr lang="cs-CZ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66939" y="10080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řečtiny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psamity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latiny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arenity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73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Psamity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149225" y="877434"/>
            <a:ext cx="6489140" cy="5849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cs-CZ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podle velikosti zrna</a:t>
            </a:r>
            <a:endParaRPr lang="cs-CZ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16" y="2329543"/>
            <a:ext cx="5763210" cy="396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276016" y="3635828"/>
            <a:ext cx="5763210" cy="13280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980796" y="1506932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jemnozrnné (0,063 – 0,25 mm)</a:t>
            </a:r>
          </a:p>
          <a:p>
            <a:pPr>
              <a:lnSpc>
                <a:spcPct val="80000"/>
              </a:lnSpc>
            </a:pPr>
            <a:r>
              <a:rPr lang="cs-CZ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středně zrnité (0,25 – 0,5 mm)</a:t>
            </a:r>
          </a:p>
          <a:p>
            <a:pPr>
              <a:lnSpc>
                <a:spcPct val="80000"/>
              </a:lnSpc>
            </a:pPr>
            <a:r>
              <a:rPr lang="cs-CZ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hrubozrnné (0,5 – 2,0 mm)</a:t>
            </a:r>
          </a:p>
        </p:txBody>
      </p:sp>
    </p:spTree>
    <p:extLst>
      <p:ext uri="{BB962C8B-B14F-4D97-AF65-F5344CB8AC3E}">
        <p14:creationId xmlns:p14="http://schemas.microsoft.com/office/powerpoint/2010/main" val="24119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Psamity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149225" y="1008063"/>
            <a:ext cx="6489140" cy="5849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Řady </a:t>
            </a:r>
            <a:r>
              <a:rPr lang="cs-CZ" alt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psamit</a:t>
            </a:r>
            <a:r>
              <a:rPr lang="cs-CZ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aleurit</a:t>
            </a:r>
            <a:r>
              <a:rPr lang="cs-CZ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pelit</a:t>
            </a:r>
            <a:endParaRPr lang="cs-CZ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(různé klasifikační diagramy)</a:t>
            </a:r>
          </a:p>
        </p:txBody>
      </p:sp>
      <p:pic>
        <p:nvPicPr>
          <p:cNvPr id="5" name="Picture 5" descr="ternary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40" y="1059542"/>
            <a:ext cx="4739328" cy="51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er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906"/>
            <a:ext cx="4297362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48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Psamity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149225" y="1008063"/>
            <a:ext cx="6489140" cy="5849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Řady </a:t>
            </a:r>
            <a:r>
              <a:rPr lang="cs-CZ" alt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psefit</a:t>
            </a:r>
            <a:r>
              <a:rPr lang="cs-CZ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psamit</a:t>
            </a:r>
            <a:r>
              <a:rPr lang="cs-CZ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pelit</a:t>
            </a:r>
            <a:endParaRPr lang="cs-CZ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(různé klasifikační diagramy)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85" y="1368921"/>
            <a:ext cx="6074502" cy="53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77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115888"/>
            <a:ext cx="2974975" cy="823912"/>
          </a:xfrm>
        </p:spPr>
        <p:txBody>
          <a:bodyPr/>
          <a:lstStyle/>
          <a:p>
            <a:r>
              <a:rPr lang="cs-CZ" altLang="en-US">
                <a:solidFill>
                  <a:schemeClr val="bg1"/>
                </a:solidFill>
              </a:rPr>
              <a:t>Psamity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301625" y="404813"/>
            <a:ext cx="8591550" cy="547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Klasifikace podle složení klastů</a:t>
            </a:r>
            <a:endParaRPr lang="cs-CZ" altLang="en-US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</a:rPr>
              <a:t>Pískovec </a:t>
            </a:r>
            <a:r>
              <a:rPr lang="cs-CZ" altLang="en-US" sz="1400" i="1" dirty="0" err="1">
                <a:solidFill>
                  <a:schemeClr val="bg1"/>
                </a:solidFill>
              </a:rPr>
              <a:t>sensu</a:t>
            </a:r>
            <a:r>
              <a:rPr lang="cs-CZ" altLang="en-US" sz="1400" i="1" dirty="0">
                <a:solidFill>
                  <a:schemeClr val="bg1"/>
                </a:solidFill>
              </a:rPr>
              <a:t> </a:t>
            </a:r>
            <a:r>
              <a:rPr lang="cs-CZ" altLang="en-US" sz="1400" i="1" dirty="0" err="1">
                <a:solidFill>
                  <a:schemeClr val="bg1"/>
                </a:solidFill>
              </a:rPr>
              <a:t>stricto</a:t>
            </a:r>
            <a:r>
              <a:rPr lang="cs-CZ" altLang="en-US" sz="1400" i="1" dirty="0">
                <a:solidFill>
                  <a:schemeClr val="bg1"/>
                </a:solidFill>
              </a:rPr>
              <a:t> </a:t>
            </a:r>
            <a:r>
              <a:rPr lang="cs-CZ" altLang="en-US" sz="1400" dirty="0">
                <a:solidFill>
                  <a:schemeClr val="bg1"/>
                </a:solidFill>
              </a:rPr>
              <a:t>– tvořen stabilními klasty</a:t>
            </a:r>
          </a:p>
          <a:p>
            <a:pPr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</a:rPr>
              <a:t>Arkóza </a:t>
            </a:r>
            <a:r>
              <a:rPr lang="cs-CZ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&gt;25% nestabilních klastů</a:t>
            </a:r>
            <a:endParaRPr lang="cs-CZ" altLang="en-US" sz="1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</a:rPr>
              <a:t>Droba </a:t>
            </a:r>
            <a:r>
              <a:rPr lang="cs-CZ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&gt;20% základní jílovité hmoty + &gt;10% nestabilních klastů</a:t>
            </a:r>
            <a:endParaRPr lang="cs-CZ" altLang="en-US" sz="1400" i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en-US" sz="1400" i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>
                <a:solidFill>
                  <a:schemeClr val="bg1"/>
                </a:solidFill>
              </a:rPr>
              <a:t>trojúhelníkový diagram (Petránek 1963)</a:t>
            </a:r>
            <a:endParaRPr lang="cs-CZ" altLang="en-US" sz="14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</a:rPr>
              <a:t>křemen + stabilní zrna </a:t>
            </a:r>
            <a:r>
              <a:rPr lang="cs-CZ" altLang="en-US" sz="1400" b="1" dirty="0">
                <a:solidFill>
                  <a:schemeClr val="bg1"/>
                </a:solidFill>
              </a:rPr>
              <a:t>(K+S)---</a:t>
            </a:r>
            <a:r>
              <a:rPr lang="cs-CZ" altLang="en-US" sz="1400" dirty="0">
                <a:solidFill>
                  <a:schemeClr val="bg1"/>
                </a:solidFill>
              </a:rPr>
              <a:t> živce + nestabilní minerály </a:t>
            </a:r>
            <a:r>
              <a:rPr lang="cs-CZ" altLang="en-US" sz="1400" b="1" dirty="0">
                <a:solidFill>
                  <a:schemeClr val="bg1"/>
                </a:solidFill>
              </a:rPr>
              <a:t>(Ž + N) </a:t>
            </a:r>
            <a:r>
              <a:rPr lang="cs-CZ" altLang="en-US" sz="1400" dirty="0">
                <a:solidFill>
                  <a:schemeClr val="bg1"/>
                </a:solidFill>
              </a:rPr>
              <a:t>--- matrix (</a:t>
            </a:r>
            <a:r>
              <a:rPr lang="cs-CZ" altLang="en-US" sz="1400" b="1" dirty="0">
                <a:solidFill>
                  <a:schemeClr val="bg1"/>
                </a:solidFill>
              </a:rPr>
              <a:t>J</a:t>
            </a:r>
            <a:r>
              <a:rPr lang="cs-CZ" altLang="en-US" sz="14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dirty="0">
                <a:solidFill>
                  <a:schemeClr val="bg1"/>
                </a:solidFill>
              </a:rPr>
              <a:t>		Křemenný pískovec, arkózový pískovec, drobovitý pískovec, arkóza, droba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en-US" sz="1400" i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tern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54" y="2722790"/>
            <a:ext cx="3997325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773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69" y="1144043"/>
            <a:ext cx="7260702" cy="545860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17820" y="387334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droba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839498" y="5528537"/>
            <a:ext cx="88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Arkóza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97993" y="5970441"/>
            <a:ext cx="175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Litický pískovec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6386" y="3605614"/>
            <a:ext cx="212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Křemenný pískovec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79906" y="3006106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Písčitý </a:t>
            </a:r>
            <a:r>
              <a:rPr lang="cs-CZ" b="1" dirty="0" err="1">
                <a:solidFill>
                  <a:schemeClr val="bg1"/>
                </a:solidFill>
              </a:rPr>
              <a:t>kalovec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46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301625" y="404813"/>
            <a:ext cx="8591550" cy="547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3200" b="1" dirty="0">
                <a:solidFill>
                  <a:schemeClr val="bg1"/>
                </a:solidFill>
              </a:rPr>
              <a:t>Křemenné pískovce</a:t>
            </a:r>
            <a:endParaRPr lang="cs-CZ" altLang="en-US" sz="32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2000" dirty="0">
                <a:solidFill>
                  <a:schemeClr val="bg1"/>
                </a:solidFill>
              </a:rPr>
              <a:t>Zralé pískovce – jak mineralogicky tak strukturně</a:t>
            </a:r>
            <a:br>
              <a:rPr lang="cs-CZ" altLang="en-US" sz="2000" dirty="0">
                <a:solidFill>
                  <a:schemeClr val="bg1"/>
                </a:solidFill>
              </a:rPr>
            </a:br>
            <a:r>
              <a:rPr lang="cs-CZ" altLang="en-US" sz="2000" dirty="0">
                <a:solidFill>
                  <a:schemeClr val="bg1"/>
                </a:solidFill>
              </a:rPr>
              <a:t>- teplé humidní klima, vlnová činnost, eolické prostředí</a:t>
            </a:r>
            <a:br>
              <a:rPr lang="cs-CZ" altLang="en-US" sz="2000" dirty="0">
                <a:solidFill>
                  <a:schemeClr val="bg1"/>
                </a:solidFill>
              </a:rPr>
            </a:br>
            <a:r>
              <a:rPr lang="cs-CZ" altLang="en-US" sz="2000" dirty="0">
                <a:solidFill>
                  <a:schemeClr val="bg1"/>
                </a:solidFill>
              </a:rPr>
              <a:t>- mohou být už v druhém sedimentačním cyklu (opětovná eroze a redepozice)</a:t>
            </a:r>
            <a:br>
              <a:rPr lang="cs-CZ" altLang="en-US" sz="2000" dirty="0">
                <a:solidFill>
                  <a:schemeClr val="bg1"/>
                </a:solidFill>
              </a:rPr>
            </a:br>
            <a:endParaRPr lang="cs-CZ" altLang="en-US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en-US" sz="2000" dirty="0">
                <a:solidFill>
                  <a:schemeClr val="bg1"/>
                </a:solidFill>
              </a:rPr>
              <a:t>Běžně křemenný cement, může být i kalcitový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cs-CZ" altLang="en-US" sz="2000" b="1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en-US" sz="2000" b="1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42C02B4-FBAD-4F6A-9DA9-7C7C85FE8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49" y="2956418"/>
            <a:ext cx="5189644" cy="39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15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76225" y="289310"/>
            <a:ext cx="8591550" cy="547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800" b="1" dirty="0">
                <a:solidFill>
                  <a:schemeClr val="bg1"/>
                </a:solidFill>
              </a:rPr>
              <a:t>Arkózy</a:t>
            </a:r>
            <a:endParaRPr lang="cs-CZ" altLang="en-US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1800" dirty="0">
                <a:solidFill>
                  <a:schemeClr val="bg1"/>
                </a:solidFill>
              </a:rPr>
              <a:t>Nevyzrálé pískovce</a:t>
            </a:r>
          </a:p>
          <a:p>
            <a:pPr>
              <a:lnSpc>
                <a:spcPct val="80000"/>
              </a:lnSpc>
            </a:pPr>
            <a:endParaRPr lang="cs-CZ" altLang="en-US" sz="1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&gt;25 nestabilních klastů – draselné živce, další živce a </a:t>
            </a:r>
            <a:r>
              <a:rPr lang="cs-CZ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litoklasty</a:t>
            </a:r>
            <a:b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živce bývají čerstvé, mohou být alterovány na kaolinit a </a:t>
            </a:r>
            <a:r>
              <a:rPr lang="cs-CZ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sericit</a:t>
            </a:r>
            <a:endParaRPr lang="cs-CZ" altLang="en-US" sz="1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cs-CZ" altLang="en-US" sz="1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1800" dirty="0">
                <a:solidFill>
                  <a:schemeClr val="bg1"/>
                </a:solidFill>
              </a:rPr>
              <a:t>Často červenavé /růžové – jak díky živcům, tak běžně se vyskytujícímu hematitu (arkózy jsou běžně součástí sledů „červených vrstev“, aridní a </a:t>
            </a:r>
            <a:r>
              <a:rPr lang="cs-CZ" altLang="en-US" sz="1800" dirty="0" err="1">
                <a:solidFill>
                  <a:schemeClr val="bg1"/>
                </a:solidFill>
              </a:rPr>
              <a:t>oxické</a:t>
            </a:r>
            <a:r>
              <a:rPr lang="cs-CZ" altLang="en-US" sz="1800" dirty="0">
                <a:solidFill>
                  <a:schemeClr val="bg1"/>
                </a:solidFill>
              </a:rPr>
              <a:t> prostředí)</a:t>
            </a:r>
            <a:br>
              <a:rPr lang="cs-CZ" altLang="en-US" sz="1800" dirty="0">
                <a:solidFill>
                  <a:schemeClr val="bg1"/>
                </a:solidFill>
              </a:rPr>
            </a:br>
            <a:endParaRPr lang="cs-CZ" altLang="en-US" sz="1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1800" dirty="0">
                <a:solidFill>
                  <a:schemeClr val="bg1"/>
                </a:solidFill>
              </a:rPr>
              <a:t>Zdrojem bývají granity a </a:t>
            </a:r>
            <a:r>
              <a:rPr lang="cs-CZ" altLang="en-US" sz="1800" dirty="0" err="1">
                <a:solidFill>
                  <a:schemeClr val="bg1"/>
                </a:solidFill>
              </a:rPr>
              <a:t>ortoruly</a:t>
            </a:r>
            <a:br>
              <a:rPr lang="cs-CZ" altLang="en-US" sz="1800" dirty="0">
                <a:solidFill>
                  <a:schemeClr val="bg1"/>
                </a:solidFill>
              </a:rPr>
            </a:br>
            <a:r>
              <a:rPr lang="cs-CZ" altLang="en-US" sz="1800" dirty="0">
                <a:solidFill>
                  <a:schemeClr val="bg1"/>
                </a:solidFill>
              </a:rPr>
              <a:t>- zvětrávání v semiaridních </a:t>
            </a:r>
            <a:br>
              <a:rPr lang="cs-CZ" altLang="en-US" sz="1800" dirty="0">
                <a:solidFill>
                  <a:schemeClr val="bg1"/>
                </a:solidFill>
              </a:rPr>
            </a:br>
            <a:r>
              <a:rPr lang="cs-CZ" altLang="en-US" sz="1800" dirty="0">
                <a:solidFill>
                  <a:schemeClr val="bg1"/>
                </a:solidFill>
              </a:rPr>
              <a:t>a glaciálních  podmínkách </a:t>
            </a:r>
            <a:br>
              <a:rPr lang="cs-CZ" altLang="en-US" sz="1800" dirty="0">
                <a:solidFill>
                  <a:schemeClr val="bg1"/>
                </a:solidFill>
              </a:rPr>
            </a:br>
            <a:r>
              <a:rPr lang="cs-CZ" altLang="en-US" sz="1800" dirty="0">
                <a:solidFill>
                  <a:schemeClr val="bg1"/>
                </a:solidFill>
              </a:rPr>
              <a:t>(zachování živců)</a:t>
            </a:r>
            <a:br>
              <a:rPr lang="cs-CZ" altLang="en-US" sz="1800" dirty="0">
                <a:solidFill>
                  <a:schemeClr val="bg1"/>
                </a:solidFill>
              </a:rPr>
            </a:br>
            <a:r>
              <a:rPr lang="cs-CZ" altLang="en-US" sz="1800" dirty="0">
                <a:solidFill>
                  <a:schemeClr val="bg1"/>
                </a:solidFill>
              </a:rPr>
              <a:t>- v humidním prostředí pouze tam,</a:t>
            </a:r>
            <a:br>
              <a:rPr lang="cs-CZ" altLang="en-US" sz="1800" dirty="0">
                <a:solidFill>
                  <a:schemeClr val="bg1"/>
                </a:solidFill>
              </a:rPr>
            </a:br>
            <a:r>
              <a:rPr lang="cs-CZ" altLang="en-US" sz="1800" dirty="0">
                <a:solidFill>
                  <a:schemeClr val="bg1"/>
                </a:solidFill>
              </a:rPr>
              <a:t> kde je velmi krátký a rychlý </a:t>
            </a:r>
            <a:br>
              <a:rPr lang="cs-CZ" altLang="en-US" sz="1800" dirty="0">
                <a:solidFill>
                  <a:schemeClr val="bg1"/>
                </a:solidFill>
              </a:rPr>
            </a:br>
            <a:r>
              <a:rPr lang="cs-CZ" altLang="en-US" sz="1800" dirty="0">
                <a:solidFill>
                  <a:schemeClr val="bg1"/>
                </a:solidFill>
              </a:rPr>
              <a:t>transport na místo </a:t>
            </a:r>
            <a:br>
              <a:rPr lang="cs-CZ" altLang="en-US" sz="1800" dirty="0">
                <a:solidFill>
                  <a:schemeClr val="bg1"/>
                </a:solidFill>
              </a:rPr>
            </a:br>
            <a:r>
              <a:rPr lang="cs-CZ" altLang="en-US" sz="1800" dirty="0">
                <a:solidFill>
                  <a:schemeClr val="bg1"/>
                </a:solidFill>
              </a:rPr>
              <a:t>uložení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161083-13DF-44EC-805A-59B9B318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170" y="2820202"/>
            <a:ext cx="5370830" cy="40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etymologie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řečtiny </a:t>
            </a:r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psefity</a:t>
            </a: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latiny </a:t>
            </a:r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rudity</a:t>
            </a: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latiny konglomerát (con </a:t>
            </a:r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glomerare</a:t>
            </a: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shromáždit dohromady)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 </a:t>
            </a:r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starogermánštiny</a:t>
            </a: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/italštiny brekcie (</a:t>
            </a:r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brecha</a:t>
            </a: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lámat / </a:t>
            </a:r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breccia</a:t>
            </a: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ostrohranný mramor)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Česky slepence/štěrky …</a:t>
            </a: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56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301625" y="404813"/>
            <a:ext cx="8591550" cy="547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3200" b="1" dirty="0">
                <a:solidFill>
                  <a:schemeClr val="bg1"/>
                </a:solidFill>
              </a:rPr>
              <a:t>Litické pískovce</a:t>
            </a:r>
            <a:endParaRPr lang="cs-CZ" altLang="en-US" sz="32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2000" dirty="0">
                <a:solidFill>
                  <a:schemeClr val="bg1"/>
                </a:solidFill>
              </a:rPr>
              <a:t>Nevyzrálé pískovce</a:t>
            </a:r>
          </a:p>
          <a:p>
            <a:pPr>
              <a:lnSpc>
                <a:spcPct val="80000"/>
              </a:lnSpc>
            </a:pPr>
            <a: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Velmi běžný typ pískovců (20 – 30 % výskytu pískovců)</a:t>
            </a:r>
          </a:p>
          <a:p>
            <a:pPr>
              <a:lnSpc>
                <a:spcPct val="80000"/>
              </a:lnSpc>
            </a:pPr>
            <a:endParaRPr lang="cs-CZ" altLang="en-US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cs-CZ" altLang="en-US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&gt;25 nestabilních klastů </a:t>
            </a:r>
          </a:p>
          <a:p>
            <a:pPr>
              <a:lnSpc>
                <a:spcPct val="80000"/>
              </a:lnSpc>
            </a:pPr>
            <a:r>
              <a:rPr lang="cs-CZ" alt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Litoklasty</a:t>
            </a:r>
            <a: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(břidlice, </a:t>
            </a:r>
            <a:r>
              <a:rPr lang="cs-CZ" alt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nízkometamorfované</a:t>
            </a:r>
            <a: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horniny, vulkanity) převládají nad K-živci</a:t>
            </a:r>
          </a:p>
          <a:p>
            <a:pPr>
              <a:lnSpc>
                <a:spcPct val="80000"/>
              </a:lnSpc>
            </a:pPr>
            <a: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drob se liší nedostatkem </a:t>
            </a:r>
            <a:b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primární matrix </a:t>
            </a:r>
            <a:b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(„</a:t>
            </a:r>
            <a:r>
              <a:rPr lang="cs-CZ" alt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subgreywackes</a:t>
            </a:r>
            <a:r>
              <a:rPr lang="cs-CZ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“)</a:t>
            </a:r>
          </a:p>
          <a:p>
            <a:pPr>
              <a:lnSpc>
                <a:spcPct val="80000"/>
              </a:lnSpc>
            </a:pPr>
            <a:endParaRPr lang="cs-CZ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E2B50B-048E-492F-B17E-B7755A63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356" y="2956418"/>
            <a:ext cx="5189644" cy="39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32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76225" y="220362"/>
            <a:ext cx="8591550" cy="547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800" b="1" dirty="0">
                <a:solidFill>
                  <a:schemeClr val="bg1"/>
                </a:solidFill>
              </a:rPr>
              <a:t>Droby</a:t>
            </a:r>
            <a:endParaRPr lang="cs-CZ" altLang="en-US" sz="2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en-US" sz="1800" dirty="0">
                <a:solidFill>
                  <a:schemeClr val="bg1"/>
                </a:solidFill>
              </a:rPr>
              <a:t>Nevyzrálé pískovce, krátký transport, rychlé uložení</a:t>
            </a:r>
          </a:p>
          <a:p>
            <a:pPr>
              <a:lnSpc>
                <a:spcPct val="80000"/>
              </a:lnSpc>
            </a:pP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&gt;20 základní hmoty + &gt;10 nestabilních klastů</a:t>
            </a:r>
          </a:p>
          <a:p>
            <a:pPr>
              <a:lnSpc>
                <a:spcPct val="80000"/>
              </a:lnSpc>
            </a:pPr>
            <a:endParaRPr lang="cs-CZ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Matrix: chlorit, </a:t>
            </a:r>
            <a:r>
              <a:rPr lang="cs-CZ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sericit</a:t>
            </a: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prachový křemen a živce</a:t>
            </a:r>
            <a:b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primární </a:t>
            </a:r>
            <a:r>
              <a:rPr lang="cs-CZ" altLang="en-US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diagenetický původ </a:t>
            </a:r>
            <a:b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převažují doklady pro převážně </a:t>
            </a:r>
            <a:r>
              <a:rPr lang="cs-CZ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diagentický</a:t>
            </a: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původ</a:t>
            </a:r>
          </a:p>
          <a:p>
            <a:pPr>
              <a:lnSpc>
                <a:spcPct val="80000"/>
              </a:lnSpc>
            </a:pPr>
            <a:r>
              <a:rPr lang="cs-CZ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Litoklasty</a:t>
            </a: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břidlice, </a:t>
            </a:r>
            <a:r>
              <a:rPr lang="cs-CZ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nízkometamorfované</a:t>
            </a: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horniny, vulkanity (kyselé), zrna Na-plagioklasů</a:t>
            </a:r>
          </a:p>
          <a:p>
            <a:pPr>
              <a:lnSpc>
                <a:spcPct val="80000"/>
              </a:lnSpc>
            </a:pPr>
            <a:endParaRPr lang="cs-CZ" alt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Často </a:t>
            </a:r>
            <a:r>
              <a:rPr lang="cs-CZ" alt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synorogenní</a:t>
            </a: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spojené </a:t>
            </a:r>
            <a:b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obloukovým vulkanizmem</a:t>
            </a:r>
            <a:b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depozice turbidity</a:t>
            </a:r>
            <a:b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 dnešních turbiditech není </a:t>
            </a:r>
            <a:b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tolik matrix </a:t>
            </a:r>
            <a:b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doklad pro </a:t>
            </a:r>
            <a:b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diagenetický původ matrix)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E245FB-A6FB-4C06-9A6A-FC5BAEC0B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356" y="2956418"/>
            <a:ext cx="5189644" cy="39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48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DEE245-0BEA-4D5A-89B0-795EF6CFC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6" y="0"/>
            <a:ext cx="8987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6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4" descr="psamity_evapority000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462462" cy="67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samity_evapority0002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55575"/>
            <a:ext cx="4462462" cy="67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79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5" descr="psamity_evapority000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0"/>
            <a:ext cx="4479925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samity_evapority0004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5950" cy="67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1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115888"/>
            <a:ext cx="8540750" cy="823912"/>
          </a:xfrm>
        </p:spPr>
        <p:txBody>
          <a:bodyPr/>
          <a:lstStyle/>
          <a:p>
            <a:r>
              <a:rPr lang="cs-CZ" altLang="en-US" dirty="0">
                <a:solidFill>
                  <a:schemeClr val="bg1"/>
                </a:solidFill>
              </a:rPr>
              <a:t>Geotektonická provenience</a:t>
            </a: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301625" y="1125538"/>
            <a:ext cx="8591550" cy="547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>
                <a:solidFill>
                  <a:schemeClr val="bg1"/>
                </a:solidFill>
              </a:rPr>
              <a:t>trojúhelníkový diagram (matrix je ignorována)</a:t>
            </a:r>
            <a:endParaRPr lang="cs-CZ" altLang="en-US" sz="14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</a:rPr>
              <a:t>křemen --- živce --- fragmenty hornin (nestabilní)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41A85DD-E1E4-44FA-B5F8-674F1C156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806532"/>
            <a:ext cx="7632834" cy="50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57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115888"/>
            <a:ext cx="8540750" cy="823912"/>
          </a:xfrm>
        </p:spPr>
        <p:txBody>
          <a:bodyPr/>
          <a:lstStyle/>
          <a:p>
            <a:r>
              <a:rPr lang="cs-CZ" altLang="en-US" dirty="0">
                <a:solidFill>
                  <a:schemeClr val="bg1"/>
                </a:solidFill>
              </a:rPr>
              <a:t>Geotektonická provenience</a:t>
            </a: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301625" y="1125538"/>
            <a:ext cx="8591550" cy="547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>
                <a:solidFill>
                  <a:schemeClr val="bg1"/>
                </a:solidFill>
              </a:rPr>
              <a:t>trojúhelníkový diagram (matrix je ignorována)</a:t>
            </a:r>
            <a:endParaRPr lang="cs-CZ" altLang="en-US" sz="14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altLang="en-US" sz="1400" dirty="0">
                <a:solidFill>
                  <a:schemeClr val="bg1"/>
                </a:solidFill>
              </a:rPr>
              <a:t>křemen --- živce --- fragmenty hornin (nestabilní)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59719" y="1732547"/>
            <a:ext cx="6547986" cy="505084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53166"/>
              </p:ext>
            </p:extLst>
          </p:nvPr>
        </p:nvGraphicFramePr>
        <p:xfrm>
          <a:off x="1247057" y="1537599"/>
          <a:ext cx="5856584" cy="5199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orelDRAW" r:id="rId4" imgW="2051914" imgH="1822704" progId="CorelDRAW.Graphic.12">
                  <p:embed/>
                </p:oleObj>
              </mc:Choice>
              <mc:Fallback>
                <p:oleObj name="CorelDRAW" r:id="rId4" imgW="2051914" imgH="1822704" progId="CorelDRAW.Graphic.12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057" y="1537599"/>
                        <a:ext cx="5856584" cy="5199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8462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115888"/>
            <a:ext cx="8540750" cy="823912"/>
          </a:xfrm>
        </p:spPr>
        <p:txBody>
          <a:bodyPr/>
          <a:lstStyle/>
          <a:p>
            <a:r>
              <a:rPr lang="cs-CZ" altLang="en-US" dirty="0">
                <a:solidFill>
                  <a:schemeClr val="bg1"/>
                </a:solidFill>
              </a:rPr>
              <a:t>Provenience a klima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50DFC3-D305-43C7-84D0-F4FEC4DA6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259" y="965585"/>
            <a:ext cx="5986069" cy="589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61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4" y="2971800"/>
            <a:ext cx="8043683" cy="339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3" y="0"/>
            <a:ext cx="2430463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60485" y="72756"/>
            <a:ext cx="6599507" cy="823912"/>
          </a:xfrm>
        </p:spPr>
        <p:txBody>
          <a:bodyPr/>
          <a:lstStyle/>
          <a:p>
            <a:r>
              <a:rPr lang="cs-CZ" altLang="en-US" dirty="0">
                <a:solidFill>
                  <a:schemeClr val="bg1"/>
                </a:solidFill>
              </a:rPr>
              <a:t>Facie </a:t>
            </a:r>
            <a:r>
              <a:rPr lang="cs-CZ" altLang="en-US" dirty="0" err="1">
                <a:solidFill>
                  <a:schemeClr val="bg1"/>
                </a:solidFill>
              </a:rPr>
              <a:t>psamitů</a:t>
            </a:r>
            <a:endParaRPr lang="cs-CZ" altLang="en-US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6071186" y="728723"/>
            <a:ext cx="3072814" cy="547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2753516" y="2548517"/>
            <a:ext cx="5946731" cy="341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>
                <a:solidFill>
                  <a:schemeClr val="bg1"/>
                </a:solidFill>
              </a:rPr>
              <a:t>„kvádrové pískovce“ delt a příbřežních kos – např. planárně šikmo zvrstvené  hrubozrnné pískovce, masivní pískovce …</a:t>
            </a:r>
            <a:endParaRPr lang="cs-CZ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03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217" y="1371601"/>
            <a:ext cx="10752370" cy="486783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908"/>
            <a:ext cx="4934067" cy="2512268"/>
          </a:xfrm>
          <a:prstGeom prst="rect">
            <a:avLst/>
          </a:prstGeom>
        </p:spPr>
      </p:pic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4944625" y="814607"/>
            <a:ext cx="4199375" cy="34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dirty="0">
                <a:solidFill>
                  <a:schemeClr val="bg1"/>
                </a:solidFill>
              </a:rPr>
              <a:t>Eolické šikmo zvrstvené pískovce</a:t>
            </a:r>
          </a:p>
        </p:txBody>
      </p:sp>
    </p:spTree>
    <p:extLst>
      <p:ext uri="{BB962C8B-B14F-4D97-AF65-F5344CB8AC3E}">
        <p14:creationId xmlns:p14="http://schemas.microsoft.com/office/powerpoint/2010/main" val="342351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podle zpevnění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zpevněné – slepenec, brekcie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nezpevněné – štěrk</a:t>
            </a: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631"/>
            <a:ext cx="5468471" cy="36433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11" y="745238"/>
            <a:ext cx="4262392" cy="50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12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6" y="1102753"/>
            <a:ext cx="6734269" cy="449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3478135" y="5714412"/>
            <a:ext cx="4199375" cy="34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 err="1">
                <a:solidFill>
                  <a:schemeClr val="bg1"/>
                </a:solidFill>
              </a:rPr>
              <a:t>Hřbítkovitě</a:t>
            </a:r>
            <a:r>
              <a:rPr lang="cs-CZ" altLang="en-US" sz="1400" i="1" dirty="0">
                <a:solidFill>
                  <a:schemeClr val="bg1"/>
                </a:solidFill>
              </a:rPr>
              <a:t> zvrstvené pískovce - </a:t>
            </a:r>
            <a:r>
              <a:rPr lang="cs-CZ" altLang="en-US" sz="1400" i="1" dirty="0" err="1">
                <a:solidFill>
                  <a:schemeClr val="bg1"/>
                </a:solidFill>
              </a:rPr>
              <a:t>tempestity</a:t>
            </a:r>
            <a:endParaRPr lang="cs-CZ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36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55" y="1271213"/>
            <a:ext cx="6603439" cy="495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4497574" y="6344139"/>
            <a:ext cx="4199375" cy="34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>
                <a:solidFill>
                  <a:schemeClr val="bg1"/>
                </a:solidFill>
              </a:rPr>
              <a:t>Pískovce s Boumovými sekvencemi (turbidity)</a:t>
            </a:r>
            <a:endParaRPr lang="cs-CZ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8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9486" y="-154883"/>
            <a:ext cx="9320126" cy="1305138"/>
          </a:xfrm>
        </p:spPr>
        <p:txBody>
          <a:bodyPr>
            <a:normAutofit/>
          </a:bodyPr>
          <a:lstStyle/>
          <a:p>
            <a:r>
              <a:rPr lang="cs-CZ" altLang="en-US" dirty="0" err="1">
                <a:solidFill>
                  <a:schemeClr val="bg1"/>
                </a:solidFill>
              </a:rPr>
              <a:t>Aleuropelity</a:t>
            </a:r>
            <a:r>
              <a:rPr lang="cs-CZ" altLang="en-US" dirty="0">
                <a:solidFill>
                  <a:schemeClr val="bg1"/>
                </a:solidFill>
              </a:rPr>
              <a:t> – </a:t>
            </a:r>
            <a:r>
              <a:rPr lang="cs-CZ" altLang="en-US" dirty="0" err="1">
                <a:solidFill>
                  <a:schemeClr val="bg1"/>
                </a:solidFill>
              </a:rPr>
              <a:t>lutity</a:t>
            </a:r>
            <a:r>
              <a:rPr lang="cs-CZ" altLang="en-US" dirty="0">
                <a:solidFill>
                  <a:schemeClr val="bg1"/>
                </a:solidFill>
              </a:rPr>
              <a:t> – </a:t>
            </a:r>
            <a:r>
              <a:rPr lang="cs-CZ" altLang="en-US" dirty="0" err="1">
                <a:solidFill>
                  <a:schemeClr val="bg1"/>
                </a:solidFill>
              </a:rPr>
              <a:t>kalovce</a:t>
            </a:r>
            <a:r>
              <a:rPr lang="cs-CZ" altLang="en-US" dirty="0">
                <a:solidFill>
                  <a:schemeClr val="bg1"/>
                </a:solidFill>
              </a:rPr>
              <a:t>, břidlice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DAE71B9-A729-4BF5-85BD-BD425DC9D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6" y="1155700"/>
            <a:ext cx="794680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E617AAB7-10BA-4DDE-A176-343F30A5418B}"/>
              </a:ext>
            </a:extLst>
          </p:cNvPr>
          <p:cNvSpPr/>
          <p:nvPr/>
        </p:nvSpPr>
        <p:spPr>
          <a:xfrm>
            <a:off x="239486" y="4622800"/>
            <a:ext cx="8167914" cy="200115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870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04662" y="-333282"/>
            <a:ext cx="8540750" cy="1305138"/>
          </a:xfrm>
        </p:spPr>
        <p:txBody>
          <a:bodyPr>
            <a:normAutofit/>
          </a:bodyPr>
          <a:lstStyle/>
          <a:p>
            <a:r>
              <a:rPr lang="cs-CZ" altLang="en-US" dirty="0" err="1">
                <a:solidFill>
                  <a:schemeClr val="bg1"/>
                </a:solidFill>
              </a:rPr>
              <a:t>Aleuropelity</a:t>
            </a:r>
            <a:r>
              <a:rPr lang="cs-CZ" altLang="en-US" dirty="0">
                <a:solidFill>
                  <a:schemeClr val="bg1"/>
                </a:solidFill>
              </a:rPr>
              <a:t> - </a:t>
            </a:r>
            <a:r>
              <a:rPr lang="cs-CZ" altLang="en-US" dirty="0" err="1">
                <a:solidFill>
                  <a:schemeClr val="bg1"/>
                </a:solidFill>
              </a:rPr>
              <a:t>kalovce</a:t>
            </a:r>
            <a:endParaRPr lang="cs-CZ" altLang="en-US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5F6578-132F-4E26-8B0B-B179FE307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8" y="603719"/>
            <a:ext cx="6867976" cy="62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51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7719" y="0"/>
            <a:ext cx="8540750" cy="1305138"/>
          </a:xfrm>
        </p:spPr>
        <p:txBody>
          <a:bodyPr>
            <a:normAutofit/>
          </a:bodyPr>
          <a:lstStyle/>
          <a:p>
            <a:r>
              <a:rPr lang="cs-CZ" altLang="en-US" dirty="0" err="1">
                <a:solidFill>
                  <a:schemeClr val="bg1"/>
                </a:solidFill>
              </a:rPr>
              <a:t>Aleuropelity</a:t>
            </a:r>
            <a:endParaRPr lang="cs-CZ" altLang="en-US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88950" y="1168746"/>
            <a:ext cx="8540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Nejrozšířenější sedimentární horniny (45 – 55%)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Kvůli nízké pevnosti špatně odkryté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Díky malé velikosti zrna je jejich studium obtížné a vyžaduje laboratorní analýzy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Složení: jílové minerály, siltová křemenná zrna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Mineralogie jílových minerálů odráží klimatické a geologické faktory, ale může být ovlivněna diagenezí</a:t>
            </a:r>
          </a:p>
        </p:txBody>
      </p:sp>
    </p:spTree>
    <p:extLst>
      <p:ext uri="{BB962C8B-B14F-4D97-AF65-F5344CB8AC3E}">
        <p14:creationId xmlns:p14="http://schemas.microsoft.com/office/powerpoint/2010/main" val="1259621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7719" y="0"/>
            <a:ext cx="8540750" cy="1305138"/>
          </a:xfrm>
        </p:spPr>
        <p:txBody>
          <a:bodyPr>
            <a:normAutofit/>
          </a:bodyPr>
          <a:lstStyle/>
          <a:p>
            <a:r>
              <a:rPr lang="cs-CZ" altLang="en-US" dirty="0" err="1">
                <a:solidFill>
                  <a:schemeClr val="bg1"/>
                </a:solidFill>
              </a:rPr>
              <a:t>Aleuropelity</a:t>
            </a:r>
            <a:endParaRPr lang="cs-CZ" altLang="en-US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88950" y="1168746"/>
            <a:ext cx="85407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 –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nezpevněněný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aleuoropelitický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materiál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Kalovec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zpevněná, bloková, neštěpná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aleuropelitická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hornina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Břidlice – zpevněná štěpná hornina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Argilit – velmi zpevněná,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diagenticky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zralá jílovitá hornina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Fylitická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břidlice (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slate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anchimetamorfóza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metamorfóza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Aft>
                <a:spcPts val="0"/>
              </a:spcAft>
              <a:buFontTx/>
              <a:buChar char="-"/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Slín/slínovec – vápnité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kalovce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44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7719" y="0"/>
            <a:ext cx="8540750" cy="1305138"/>
          </a:xfrm>
        </p:spPr>
        <p:txBody>
          <a:bodyPr>
            <a:normAutofit/>
          </a:bodyPr>
          <a:lstStyle/>
          <a:p>
            <a:r>
              <a:rPr lang="cs-CZ" altLang="en-US" dirty="0" err="1">
                <a:solidFill>
                  <a:schemeClr val="bg1"/>
                </a:solidFill>
              </a:rPr>
              <a:t>Aleurity</a:t>
            </a:r>
            <a:endParaRPr lang="cs-CZ" altLang="en-US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219201" y="9147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latiny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siltity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1785257" y="1305138"/>
            <a:ext cx="70684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prachy, prachovce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(složení, klasifikace v zásadě totožné s 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psamity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jen jiné měřítko a často větší míšení s jílovou frakcí … viz dále)</a:t>
            </a:r>
          </a:p>
        </p:txBody>
      </p:sp>
      <p:pic>
        <p:nvPicPr>
          <p:cNvPr id="20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2217058"/>
            <a:ext cx="660082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22286" y="5116286"/>
            <a:ext cx="6669315" cy="129902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64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7719" y="0"/>
            <a:ext cx="8540750" cy="1305138"/>
          </a:xfrm>
        </p:spPr>
        <p:txBody>
          <a:bodyPr>
            <a:normAutofit/>
          </a:bodyPr>
          <a:lstStyle/>
          <a:p>
            <a:r>
              <a:rPr lang="cs-CZ" altLang="en-US" dirty="0" err="1">
                <a:solidFill>
                  <a:schemeClr val="bg1"/>
                </a:solidFill>
              </a:rPr>
              <a:t>Aleurity</a:t>
            </a:r>
            <a:endParaRPr lang="cs-CZ" altLang="en-US" dirty="0">
              <a:solidFill>
                <a:schemeClr val="bg1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304800" y="993080"/>
            <a:ext cx="706845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Spraš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eolický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aleurit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vznik v glaciálech</a:t>
            </a:r>
            <a:b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vertikální odlučnost</a:t>
            </a:r>
            <a:b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masivní</a:t>
            </a:r>
            <a:b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složení: 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Prach 45-60% (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max.cca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80%)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Jíl 25-35% (max. 40%)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Písčitá frakce (5-15%)</a:t>
            </a:r>
          </a:p>
          <a:p>
            <a:pPr fontAlgn="auto">
              <a:spcAft>
                <a:spcPts val="0"/>
              </a:spcAft>
              <a:defRPr/>
            </a:pP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Mineralogické složení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Křemen (60-80%)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Draselný živec (15-25%)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Kyselé plagioklasy (3-8%)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–CaCO3 (5-35%)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60172"/>
            <a:ext cx="5678895" cy="42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43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6748" y="-218014"/>
            <a:ext cx="8540750" cy="1864237"/>
          </a:xfrm>
        </p:spPr>
        <p:txBody>
          <a:bodyPr>
            <a:normAutofit/>
          </a:bodyPr>
          <a:lstStyle/>
          <a:p>
            <a:r>
              <a:rPr lang="cs-CZ" altLang="en-US" dirty="0" err="1">
                <a:solidFill>
                  <a:schemeClr val="bg1"/>
                </a:solidFill>
              </a:rPr>
              <a:t>Pelity</a:t>
            </a:r>
            <a:br>
              <a:rPr lang="cs-CZ" altLang="en-US" dirty="0">
                <a:solidFill>
                  <a:schemeClr val="bg1"/>
                </a:solidFill>
              </a:rPr>
            </a:br>
            <a:r>
              <a:rPr lang="cs-CZ" altLang="en-US" sz="1500" dirty="0">
                <a:solidFill>
                  <a:schemeClr val="bg1"/>
                </a:solidFill>
              </a:rPr>
              <a:t>/</a:t>
            </a:r>
            <a:r>
              <a:rPr lang="cs-CZ" altLang="en-US" sz="1800" dirty="0">
                <a:solidFill>
                  <a:schemeClr val="bg1"/>
                </a:solidFill>
              </a:rPr>
              <a:t>jíly, jílovce</a:t>
            </a:r>
            <a:endParaRPr lang="cs-CZ" altLang="en-US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 txBox="1">
            <a:spLocks noRot="1" noChangeArrowheads="1"/>
          </p:cNvSpPr>
          <p:nvPr/>
        </p:nvSpPr>
        <p:spPr>
          <a:xfrm>
            <a:off x="446768" y="1259114"/>
            <a:ext cx="854075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dirty="0">
                <a:solidFill>
                  <a:schemeClr val="bg1"/>
                </a:solidFill>
              </a:rPr>
              <a:t>- sedimenty s více než 65 %  jílové frakce</a:t>
            </a:r>
            <a:endParaRPr lang="cs-CZ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81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160" y="186732"/>
            <a:ext cx="3266885" cy="5747657"/>
          </a:xfrm>
          <a:prstGeom prst="rect">
            <a:avLst/>
          </a:prstGeom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3078835" y="2383102"/>
            <a:ext cx="854075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b="1" dirty="0">
                <a:solidFill>
                  <a:schemeClr val="bg1"/>
                </a:solidFill>
              </a:rPr>
              <a:t>Běžné jílové minerály </a:t>
            </a:r>
            <a:r>
              <a:rPr lang="cs-CZ" altLang="en-US" sz="1600" b="1" dirty="0" err="1">
                <a:solidFill>
                  <a:schemeClr val="bg1"/>
                </a:solidFill>
              </a:rPr>
              <a:t>pelitů</a:t>
            </a:r>
            <a:br>
              <a:rPr lang="cs-CZ" altLang="en-US" sz="1600" b="1" dirty="0">
                <a:solidFill>
                  <a:schemeClr val="bg1"/>
                </a:solidFill>
              </a:rPr>
            </a:br>
            <a:r>
              <a:rPr lang="cs-CZ" altLang="en-US" sz="1600" dirty="0">
                <a:solidFill>
                  <a:schemeClr val="bg1"/>
                </a:solidFill>
              </a:rPr>
              <a:t>- kaolinit</a:t>
            </a:r>
            <a:br>
              <a:rPr lang="cs-CZ" altLang="en-US" sz="1600" dirty="0">
                <a:solidFill>
                  <a:schemeClr val="bg1"/>
                </a:solidFill>
              </a:rPr>
            </a:br>
            <a:r>
              <a:rPr lang="cs-CZ" altLang="en-US" sz="1600" dirty="0">
                <a:solidFill>
                  <a:schemeClr val="bg1"/>
                </a:solidFill>
              </a:rPr>
              <a:t>- </a:t>
            </a:r>
            <a:r>
              <a:rPr lang="cs-CZ" altLang="en-US" sz="1600" dirty="0" err="1">
                <a:solidFill>
                  <a:schemeClr val="bg1"/>
                </a:solidFill>
              </a:rPr>
              <a:t>illit</a:t>
            </a:r>
            <a:br>
              <a:rPr lang="cs-CZ" altLang="en-US" sz="1600" dirty="0">
                <a:solidFill>
                  <a:schemeClr val="bg1"/>
                </a:solidFill>
              </a:rPr>
            </a:br>
            <a:r>
              <a:rPr lang="cs-CZ" altLang="en-US" sz="1600" dirty="0">
                <a:solidFill>
                  <a:schemeClr val="bg1"/>
                </a:solidFill>
              </a:rPr>
              <a:t>- montmorillonit</a:t>
            </a:r>
            <a:br>
              <a:rPr lang="cs-CZ" altLang="en-US" sz="1600" dirty="0">
                <a:solidFill>
                  <a:schemeClr val="bg1"/>
                </a:solidFill>
              </a:rPr>
            </a:br>
            <a:r>
              <a:rPr lang="cs-CZ" altLang="en-US" sz="1600" dirty="0">
                <a:solidFill>
                  <a:schemeClr val="bg1"/>
                </a:solidFill>
              </a:rPr>
              <a:t>- chlorit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361" y="4446737"/>
            <a:ext cx="4161024" cy="23831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17" y="1646223"/>
            <a:ext cx="2754860" cy="3030801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1F76B6F-7C8B-42E1-94B3-4F83128564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56748" y="-218014"/>
            <a:ext cx="8540750" cy="1864237"/>
          </a:xfrm>
        </p:spPr>
        <p:txBody>
          <a:bodyPr>
            <a:normAutofit/>
          </a:bodyPr>
          <a:lstStyle/>
          <a:p>
            <a:r>
              <a:rPr lang="cs-CZ" altLang="en-US" dirty="0" err="1">
                <a:solidFill>
                  <a:schemeClr val="bg1"/>
                </a:solidFill>
              </a:rPr>
              <a:t>Pelity</a:t>
            </a:r>
            <a:br>
              <a:rPr lang="cs-CZ" altLang="en-US" dirty="0">
                <a:solidFill>
                  <a:schemeClr val="bg1"/>
                </a:solidFill>
              </a:rPr>
            </a:br>
            <a:r>
              <a:rPr lang="cs-CZ" altLang="en-US" sz="1500" dirty="0">
                <a:solidFill>
                  <a:schemeClr val="bg1"/>
                </a:solidFill>
              </a:rPr>
              <a:t>/</a:t>
            </a:r>
            <a:r>
              <a:rPr lang="cs-CZ" altLang="en-US" sz="1800" dirty="0">
                <a:solidFill>
                  <a:schemeClr val="bg1"/>
                </a:solidFill>
              </a:rPr>
              <a:t>jíly, jílovce</a:t>
            </a:r>
            <a:endParaRPr lang="cs-CZ" altLang="en-US" dirty="0">
              <a:solidFill>
                <a:schemeClr val="bg1"/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4D4E5E9-9384-4C34-A08F-B659C9FD1CA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46768" y="1259114"/>
            <a:ext cx="854075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dirty="0">
                <a:solidFill>
                  <a:schemeClr val="bg1"/>
                </a:solidFill>
              </a:rPr>
              <a:t>- sedimenty s více než 65 %  jílové frakce</a:t>
            </a:r>
            <a:endParaRPr lang="cs-CZ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4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cs-CZ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psefity</a:t>
            </a:r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označujeme horniny 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50% klastů &gt; 2 mm v a-ose u nezpevněných sedimentů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&gt;25% (&gt;30% ) &gt; 2 mm v a-ose u zpevněných sedimentárních hornin</a:t>
            </a: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01" y="2976482"/>
            <a:ext cx="6488034" cy="308342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F0F4543-1F95-4B0B-84CA-C84F54EEA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68" y="0"/>
            <a:ext cx="5558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70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623" y="83458"/>
            <a:ext cx="4802995" cy="5995258"/>
          </a:xfrm>
          <a:prstGeom prst="rect">
            <a:avLst/>
          </a:prstGeom>
        </p:spPr>
      </p:pic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4919251" y="6118630"/>
            <a:ext cx="3058807" cy="862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b="1" dirty="0">
                <a:solidFill>
                  <a:schemeClr val="bg1"/>
                </a:solidFill>
              </a:rPr>
              <a:t>Jílovec / břidlice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dirty="0">
                <a:solidFill>
                  <a:schemeClr val="bg1"/>
                </a:solidFill>
              </a:rPr>
              <a:t>(štěpná, jílové minerály paralelně </a:t>
            </a:r>
            <a:br>
              <a:rPr lang="cs-CZ" altLang="en-US" sz="1600" dirty="0">
                <a:solidFill>
                  <a:schemeClr val="bg1"/>
                </a:solidFill>
              </a:rPr>
            </a:br>
            <a:r>
              <a:rPr lang="cs-CZ" altLang="en-US" sz="1600" dirty="0">
                <a:solidFill>
                  <a:schemeClr val="bg1"/>
                </a:solidFill>
              </a:rPr>
              <a:t>uspořádány)</a:t>
            </a: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2103480" y="6158544"/>
            <a:ext cx="3058807" cy="862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b="1" dirty="0" err="1">
                <a:solidFill>
                  <a:schemeClr val="bg1"/>
                </a:solidFill>
              </a:rPr>
              <a:t>Kalovec</a:t>
            </a:r>
            <a:r>
              <a:rPr lang="cs-CZ" altLang="en-US" sz="1600" b="1" dirty="0">
                <a:solidFill>
                  <a:schemeClr val="bg1"/>
                </a:solidFill>
              </a:rPr>
              <a:t> / masivní jílovec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dirty="0">
                <a:solidFill>
                  <a:schemeClr val="bg1"/>
                </a:solidFill>
              </a:rPr>
              <a:t>(jílové minerály uspořádány náhodně)</a:t>
            </a: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0" y="243542"/>
            <a:ext cx="3083097" cy="8627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dirty="0">
                <a:solidFill>
                  <a:schemeClr val="bg1"/>
                </a:solidFill>
              </a:rPr>
              <a:t>V prokysličeném (</a:t>
            </a:r>
            <a:r>
              <a:rPr lang="cs-CZ" altLang="en-US" sz="1600" dirty="0" err="1">
                <a:solidFill>
                  <a:schemeClr val="bg1"/>
                </a:solidFill>
              </a:rPr>
              <a:t>oxickém</a:t>
            </a:r>
            <a:r>
              <a:rPr lang="cs-CZ" altLang="en-US" sz="1600" dirty="0">
                <a:solidFill>
                  <a:schemeClr val="bg1"/>
                </a:solidFill>
              </a:rPr>
              <a:t>) prostředí jílové minerály </a:t>
            </a:r>
            <a:br>
              <a:rPr lang="cs-CZ" altLang="en-US" sz="1600" dirty="0">
                <a:solidFill>
                  <a:schemeClr val="bg1"/>
                </a:solidFill>
              </a:rPr>
            </a:br>
            <a:r>
              <a:rPr lang="cs-CZ" altLang="en-US" sz="1600" dirty="0">
                <a:solidFill>
                  <a:schemeClr val="bg1"/>
                </a:solidFill>
              </a:rPr>
              <a:t>vločkují</a:t>
            </a:r>
            <a:br>
              <a:rPr lang="cs-CZ" altLang="en-US" sz="1600" dirty="0">
                <a:solidFill>
                  <a:schemeClr val="bg1"/>
                </a:solidFill>
              </a:rPr>
            </a:br>
            <a:r>
              <a:rPr lang="cs-CZ" altLang="en-US" sz="1600" dirty="0">
                <a:solidFill>
                  <a:schemeClr val="bg1"/>
                </a:solidFill>
              </a:rPr>
              <a:t>(vytvářejí agregáty)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6986303" y="1494110"/>
            <a:ext cx="2259297" cy="862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dirty="0">
                <a:solidFill>
                  <a:schemeClr val="bg1"/>
                </a:solidFill>
              </a:rPr>
              <a:t>V bezkyslíkatém (anoxickém) prostředí jsou rozptýlené</a:t>
            </a: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4151843" y="2918753"/>
            <a:ext cx="996553" cy="324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dirty="0">
                <a:solidFill>
                  <a:schemeClr val="bg1"/>
                </a:solidFill>
              </a:rPr>
              <a:t>Usazení</a:t>
            </a:r>
          </a:p>
        </p:txBody>
      </p:sp>
      <p:sp>
        <p:nvSpPr>
          <p:cNvPr id="10" name="Rectangle 3"/>
          <p:cNvSpPr txBox="1">
            <a:spLocks noRot="1" noChangeArrowheads="1"/>
          </p:cNvSpPr>
          <p:nvPr/>
        </p:nvSpPr>
        <p:spPr>
          <a:xfrm>
            <a:off x="4139787" y="67956"/>
            <a:ext cx="1690780" cy="324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600" dirty="0">
                <a:solidFill>
                  <a:schemeClr val="bg1"/>
                </a:solidFill>
              </a:rPr>
              <a:t>Sedimentace ze suspenze</a:t>
            </a:r>
          </a:p>
        </p:txBody>
      </p:sp>
    </p:spTree>
    <p:extLst>
      <p:ext uri="{BB962C8B-B14F-4D97-AF65-F5344CB8AC3E}">
        <p14:creationId xmlns:p14="http://schemas.microsoft.com/office/powerpoint/2010/main" val="36879693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cs-CZ" altLang="en-US">
                <a:solidFill>
                  <a:schemeClr val="bg1"/>
                </a:solidFill>
              </a:rPr>
              <a:t>Pelity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4" y="3392365"/>
            <a:ext cx="6051185" cy="34656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734" y="0"/>
            <a:ext cx="4006266" cy="44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4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cs-CZ" altLang="en-US">
                <a:solidFill>
                  <a:schemeClr val="bg1"/>
                </a:solidFill>
              </a:rPr>
              <a:t>Pelity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229" y="1276881"/>
            <a:ext cx="4990254" cy="32811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7873"/>
            <a:ext cx="4796286" cy="3597214"/>
          </a:xfrm>
          <a:prstGeom prst="rect">
            <a:avLst/>
          </a:prstGeom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1450927" y="2514011"/>
            <a:ext cx="4199375" cy="34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>
                <a:solidFill>
                  <a:schemeClr val="bg1"/>
                </a:solidFill>
              </a:rPr>
              <a:t>„papírové břidlice“</a:t>
            </a:r>
            <a:endParaRPr lang="cs-CZ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46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cs-CZ" altLang="en-US">
                <a:solidFill>
                  <a:schemeClr val="bg1"/>
                </a:solidFill>
              </a:rPr>
              <a:t>Pelity</a:t>
            </a: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1566539" y="1200994"/>
            <a:ext cx="4199375" cy="34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>
                <a:solidFill>
                  <a:schemeClr val="bg1"/>
                </a:solidFill>
              </a:rPr>
              <a:t>Masivní jíly</a:t>
            </a:r>
            <a:endParaRPr lang="cs-CZ" altLang="en-US" sz="14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24" y="1854661"/>
            <a:ext cx="6553200" cy="48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532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cs-CZ" altLang="en-US">
                <a:solidFill>
                  <a:schemeClr val="bg1"/>
                </a:solidFill>
              </a:rPr>
              <a:t>Pelity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0" y="3544554"/>
            <a:ext cx="4205071" cy="33134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24" y="552425"/>
            <a:ext cx="4927840" cy="3701355"/>
          </a:xfrm>
          <a:prstGeom prst="rect">
            <a:avLst/>
          </a:prstGeom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301625" y="1946259"/>
            <a:ext cx="4199375" cy="34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>
                <a:solidFill>
                  <a:schemeClr val="bg1"/>
                </a:solidFill>
              </a:rPr>
              <a:t>Černé břidlice (typické pro anoxické prostředí)</a:t>
            </a:r>
            <a:endParaRPr lang="cs-CZ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35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cs-CZ" altLang="en-US">
                <a:solidFill>
                  <a:schemeClr val="bg1"/>
                </a:solidFill>
              </a:rPr>
              <a:t>Pelity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15" y="4411448"/>
            <a:ext cx="3607329" cy="22033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3415114"/>
            <a:ext cx="4818815" cy="319969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64" y="678338"/>
            <a:ext cx="4977480" cy="3733110"/>
          </a:xfrm>
          <a:prstGeom prst="rect">
            <a:avLst/>
          </a:prstGeom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77338" y="1848866"/>
            <a:ext cx="4199375" cy="62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400" i="1" dirty="0">
                <a:solidFill>
                  <a:schemeClr val="bg1"/>
                </a:solidFill>
              </a:rPr>
              <a:t>Červené břidlice (typické pro dobře prokysličené prostředí)</a:t>
            </a:r>
            <a:endParaRPr lang="cs-CZ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7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0" y="1520371"/>
            <a:ext cx="660082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588275" y="1828800"/>
            <a:ext cx="5763210" cy="13280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373256" y="2733118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Štěrčík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51485" y="2457346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Štěrk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51485" y="2148076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Kamenitý štěrk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351485" y="1809196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Balvanitý štěrk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63439" y="2804243"/>
            <a:ext cx="1533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Velmi jemnozrnný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393669" y="2524676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Jemnozrnný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413100" y="2249583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Středně zrnitý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419156" y="1908470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Hrubozrnný</a:t>
            </a:r>
          </a:p>
        </p:txBody>
      </p:sp>
    </p:spTree>
    <p:extLst>
      <p:ext uri="{BB962C8B-B14F-4D97-AF65-F5344CB8AC3E}">
        <p14:creationId xmlns:p14="http://schemas.microsoft.com/office/powerpoint/2010/main" val="36311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charakteristika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Konglomeráty/slepence (převládají zaoblené klasty)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Brekcie (více než 1/3 ostrohranných klastů)</a:t>
            </a: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2" y="1863726"/>
            <a:ext cx="5740721" cy="38301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779"/>
            <a:ext cx="5184742" cy="43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1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39713" y="1008063"/>
            <a:ext cx="8843902" cy="453548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podle podílu klastů (&gt; 2 mm) a matrix (&lt; 2 mm)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 podpůrnou strukturou klastů &gt; 50% klastů (&gt; 2 mm) (</a:t>
            </a:r>
            <a:r>
              <a:rPr lang="cs-CZ" sz="15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ortokonglomerát</a:t>
            </a: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 podpůrnou strukturou matrix &gt; 50% matrix (&lt; 2 mm) (</a:t>
            </a:r>
            <a:r>
              <a:rPr lang="cs-CZ" sz="15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parakonglomerát</a:t>
            </a: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15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Diamiktit</a:t>
            </a:r>
            <a:r>
              <a:rPr lang="cs-CZ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hornina obsahující nevytříděný materiál s významným zastoupením valounů i matrix</a:t>
            </a: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19" y="1924049"/>
            <a:ext cx="5004827" cy="402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15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Psefity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- klasifikace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787"/>
            <a:ext cx="6770594" cy="45137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2" y="3830279"/>
            <a:ext cx="4034118" cy="302772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060457" y="5724426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 podpůrnou strukturou matrix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188639"/>
      </p:ext>
    </p:extLst>
  </p:cSld>
  <p:clrMapOvr>
    <a:masterClrMapping/>
  </p:clrMapOvr>
</p:sld>
</file>

<file path=ppt/theme/theme1.xml><?xml version="1.0" encoding="utf-8"?>
<a:theme xmlns:a="http://schemas.openxmlformats.org/drawingml/2006/main" name="Hloubka">
  <a:themeElements>
    <a:clrScheme name="Hloubka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Hloubk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ou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Hloubka</Template>
  <TotalTime>6012</TotalTime>
  <Words>1112</Words>
  <Application>Microsoft Office PowerPoint</Application>
  <PresentationFormat>Předvádění na obrazovce (4:3)</PresentationFormat>
  <Paragraphs>290</Paragraphs>
  <Slides>56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2" baseType="lpstr">
      <vt:lpstr>Arial</vt:lpstr>
      <vt:lpstr>Arial Black</vt:lpstr>
      <vt:lpstr>Corbel</vt:lpstr>
      <vt:lpstr>Times New Roman</vt:lpstr>
      <vt:lpstr>Hloubka</vt:lpstr>
      <vt:lpstr>CorelDRAW</vt:lpstr>
      <vt:lpstr>Prezentace aplikace PowerPoint</vt:lpstr>
      <vt:lpstr>Klastické sedimenty</vt:lpstr>
      <vt:lpstr>Psefity - etymologie</vt:lpstr>
      <vt:lpstr>Psefity - klasifikace</vt:lpstr>
      <vt:lpstr>Psefity - klasifikace</vt:lpstr>
      <vt:lpstr>Psefity - klasifikace</vt:lpstr>
      <vt:lpstr>Psefity - klasifikace</vt:lpstr>
      <vt:lpstr>Psefity - klasifikace</vt:lpstr>
      <vt:lpstr>Psefity - klasifikace</vt:lpstr>
      <vt:lpstr>Psefity - klasifikace</vt:lpstr>
      <vt:lpstr>Psefity - klasifikace</vt:lpstr>
      <vt:lpstr>Psefity - klasifikace</vt:lpstr>
      <vt:lpstr>Psefity - klasifikace</vt:lpstr>
      <vt:lpstr>Psefity - klasifikace</vt:lpstr>
      <vt:lpstr>Psefity - facie</vt:lpstr>
      <vt:lpstr>Psefity - facie</vt:lpstr>
      <vt:lpstr>Psefity - facie</vt:lpstr>
      <vt:lpstr>Psefity - facie</vt:lpstr>
      <vt:lpstr>Psefity - facie</vt:lpstr>
      <vt:lpstr>Psefity - facie</vt:lpstr>
      <vt:lpstr>Psefity - facie</vt:lpstr>
      <vt:lpstr>Psamity - klasifikace</vt:lpstr>
      <vt:lpstr>Psamity - klasifikace</vt:lpstr>
      <vt:lpstr>Psamity - klasifikace</vt:lpstr>
      <vt:lpstr>Psamity - klasifikace</vt:lpstr>
      <vt:lpstr>Psamity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Geotektonická provenience</vt:lpstr>
      <vt:lpstr>Geotektonická provenience</vt:lpstr>
      <vt:lpstr>Provenience a klima</vt:lpstr>
      <vt:lpstr>Facie psamitů</vt:lpstr>
      <vt:lpstr>Prezentace aplikace PowerPoint</vt:lpstr>
      <vt:lpstr>Prezentace aplikace PowerPoint</vt:lpstr>
      <vt:lpstr>Prezentace aplikace PowerPoint</vt:lpstr>
      <vt:lpstr>Aleuropelity – lutity – kalovce, břidlice</vt:lpstr>
      <vt:lpstr>Aleuropelity - kalovce</vt:lpstr>
      <vt:lpstr>Aleuropelity</vt:lpstr>
      <vt:lpstr>Aleuropelity</vt:lpstr>
      <vt:lpstr>Aleurity</vt:lpstr>
      <vt:lpstr>Aleurity</vt:lpstr>
      <vt:lpstr>Pelity /jíly, jílovce</vt:lpstr>
      <vt:lpstr>Pelity /jíly, jílovce</vt:lpstr>
      <vt:lpstr>Prezentace aplikace PowerPoint</vt:lpstr>
      <vt:lpstr>Prezentace aplikace PowerPoint</vt:lpstr>
      <vt:lpstr>Pelity</vt:lpstr>
      <vt:lpstr>Pelity</vt:lpstr>
      <vt:lpstr>Pelity</vt:lpstr>
      <vt:lpstr>Pelity</vt:lpstr>
      <vt:lpstr>Pelity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Sedimentární petrologie</dc:title>
  <dc:creator>Tomas Kumpan</dc:creator>
  <cp:lastModifiedBy>Tomáš Kumpan</cp:lastModifiedBy>
  <cp:revision>245</cp:revision>
  <dcterms:created xsi:type="dcterms:W3CDTF">2015-09-13T17:52:56Z</dcterms:created>
  <dcterms:modified xsi:type="dcterms:W3CDTF">2019-10-29T21:14:00Z</dcterms:modified>
</cp:coreProperties>
</file>