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0" r:id="rId3"/>
    <p:sldId id="259" r:id="rId4"/>
    <p:sldId id="262" r:id="rId5"/>
    <p:sldId id="263" r:id="rId6"/>
    <p:sldId id="351" r:id="rId7"/>
    <p:sldId id="365" r:id="rId8"/>
    <p:sldId id="353" r:id="rId9"/>
    <p:sldId id="364" r:id="rId10"/>
    <p:sldId id="366" r:id="rId11"/>
    <p:sldId id="352" r:id="rId12"/>
    <p:sldId id="267" r:id="rId13"/>
    <p:sldId id="354" r:id="rId14"/>
    <p:sldId id="291" r:id="rId15"/>
    <p:sldId id="293" r:id="rId16"/>
    <p:sldId id="295" r:id="rId17"/>
    <p:sldId id="298" r:id="rId18"/>
    <p:sldId id="368" r:id="rId19"/>
    <p:sldId id="367" r:id="rId20"/>
    <p:sldId id="299" r:id="rId21"/>
    <p:sldId id="300" r:id="rId22"/>
    <p:sldId id="369" r:id="rId23"/>
    <p:sldId id="301" r:id="rId24"/>
    <p:sldId id="302" r:id="rId25"/>
    <p:sldId id="303" r:id="rId26"/>
    <p:sldId id="304" r:id="rId27"/>
    <p:sldId id="305" r:id="rId28"/>
    <p:sldId id="312" r:id="rId29"/>
    <p:sldId id="313" r:id="rId30"/>
    <p:sldId id="306" r:id="rId31"/>
    <p:sldId id="307" r:id="rId32"/>
    <p:sldId id="309" r:id="rId33"/>
    <p:sldId id="310" r:id="rId34"/>
    <p:sldId id="375" r:id="rId35"/>
    <p:sldId id="311" r:id="rId36"/>
    <p:sldId id="314" r:id="rId37"/>
    <p:sldId id="315" r:id="rId38"/>
    <p:sldId id="317" r:id="rId39"/>
    <p:sldId id="318" r:id="rId40"/>
    <p:sldId id="320" r:id="rId41"/>
    <p:sldId id="355" r:id="rId42"/>
    <p:sldId id="321" r:id="rId43"/>
    <p:sldId id="324" r:id="rId44"/>
    <p:sldId id="323" r:id="rId45"/>
    <p:sldId id="370" r:id="rId46"/>
    <p:sldId id="325" r:id="rId47"/>
    <p:sldId id="371" r:id="rId48"/>
    <p:sldId id="330" r:id="rId49"/>
    <p:sldId id="356" r:id="rId50"/>
    <p:sldId id="326" r:id="rId51"/>
    <p:sldId id="329" r:id="rId52"/>
    <p:sldId id="357" r:id="rId53"/>
    <p:sldId id="372" r:id="rId54"/>
    <p:sldId id="361" r:id="rId55"/>
    <p:sldId id="358" r:id="rId56"/>
    <p:sldId id="373" r:id="rId57"/>
    <p:sldId id="359" r:id="rId58"/>
    <p:sldId id="374" r:id="rId59"/>
    <p:sldId id="331" r:id="rId60"/>
    <p:sldId id="337" r:id="rId61"/>
    <p:sldId id="338" r:id="rId62"/>
    <p:sldId id="339" r:id="rId63"/>
    <p:sldId id="327" r:id="rId64"/>
    <p:sldId id="340" r:id="rId65"/>
    <p:sldId id="363" r:id="rId66"/>
    <p:sldId id="347" r:id="rId67"/>
    <p:sldId id="346" r:id="rId68"/>
    <p:sldId id="348" r:id="rId69"/>
    <p:sldId id="349" r:id="rId7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70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3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DC89-8202-44D6-AA6B-544792A23912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DEEB-C045-4807-A327-F67F87FE20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29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DC89-8202-44D6-AA6B-544792A23912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DEEB-C045-4807-A327-F67F87FE20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241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DC89-8202-44D6-AA6B-544792A23912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DEEB-C045-4807-A327-F67F87FE20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8959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DC89-8202-44D6-AA6B-544792A23912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DEEB-C045-4807-A327-F67F87FE20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62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DC89-8202-44D6-AA6B-544792A23912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DEEB-C045-4807-A327-F67F87FE20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447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DC89-8202-44D6-AA6B-544792A23912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DEEB-C045-4807-A327-F67F87FE20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7938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DC89-8202-44D6-AA6B-544792A23912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DEEB-C045-4807-A327-F67F87FE20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695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DC89-8202-44D6-AA6B-544792A23912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DEEB-C045-4807-A327-F67F87FE20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9781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DC89-8202-44D6-AA6B-544792A23912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DEEB-C045-4807-A327-F67F87FE20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730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DC89-8202-44D6-AA6B-544792A23912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DEEB-C045-4807-A327-F67F87FE20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6277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DC89-8202-44D6-AA6B-544792A23912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DEEB-C045-4807-A327-F67F87FE20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97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4DC89-8202-44D6-AA6B-544792A23912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ADEEB-C045-4807-A327-F67F87FE20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555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logy.cz/bulletin/fulltext/1206_berkyova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Komponenty karbonátových hornin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MATRIX + NESKELETÁLNÍ ALOCHEMY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1814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894" y="29709"/>
            <a:ext cx="4379123" cy="688408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982" y="0"/>
            <a:ext cx="3956929" cy="691379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474998" y="29709"/>
            <a:ext cx="2489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Mikrobiální </a:t>
            </a:r>
            <a:r>
              <a:rPr lang="cs-CZ" sz="2400" b="1" dirty="0" err="1" smtClean="0">
                <a:solidFill>
                  <a:schemeClr val="bg1"/>
                </a:solidFill>
              </a:rPr>
              <a:t>mikrit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674" y="3287085"/>
            <a:ext cx="584134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Mikrit</a:t>
            </a:r>
            <a:r>
              <a:rPr lang="cs-CZ" b="1" dirty="0" smtClean="0">
                <a:solidFill>
                  <a:schemeClr val="bg1"/>
                </a:solidFill>
              </a:rPr>
              <a:t> tvořený dezintegrovaným vápnitým nanoplanktonem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46625" y="75875"/>
            <a:ext cx="237257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Bioeroze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mikrovrtbami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2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49" y="2540000"/>
            <a:ext cx="12223349" cy="120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0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Mikrit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Naprostá většina </a:t>
            </a:r>
            <a:r>
              <a:rPr lang="cs-CZ" dirty="0" err="1" smtClean="0"/>
              <a:t>mikritu</a:t>
            </a:r>
            <a:r>
              <a:rPr lang="cs-CZ" dirty="0" smtClean="0"/>
              <a:t> v moderních mořích – biogenní a bioticky indukovaná tvorba + degradace skeletů (</a:t>
            </a:r>
            <a:r>
              <a:rPr lang="cs-CZ" dirty="0" err="1" smtClean="0"/>
              <a:t>alomikrity</a:t>
            </a:r>
            <a:r>
              <a:rPr lang="cs-CZ" dirty="0" smtClean="0"/>
              <a:t>)</a:t>
            </a:r>
          </a:p>
          <a:p>
            <a:r>
              <a:rPr lang="en-US" dirty="0" smtClean="0"/>
              <a:t>‘</a:t>
            </a:r>
            <a:r>
              <a:rPr lang="en-US" dirty="0" err="1"/>
              <a:t>Whitings</a:t>
            </a:r>
            <a:r>
              <a:rPr lang="en-US" dirty="0"/>
              <a:t>’ </a:t>
            </a:r>
            <a:r>
              <a:rPr lang="en-US" dirty="0" smtClean="0"/>
              <a:t>(</a:t>
            </a:r>
            <a:r>
              <a:rPr lang="cs-CZ" dirty="0" smtClean="0"/>
              <a:t>plující shluky </a:t>
            </a:r>
            <a:r>
              <a:rPr lang="cs-CZ" dirty="0" err="1" smtClean="0"/>
              <a:t>mikritu</a:t>
            </a:r>
            <a:r>
              <a:rPr lang="en-US" dirty="0" smtClean="0"/>
              <a:t>)</a:t>
            </a:r>
            <a:r>
              <a:rPr lang="cs-CZ" dirty="0" smtClean="0"/>
              <a:t> – bioticky indukováno ve vodách přesycených k CaCO3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635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Mikritizace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Proces, při kterém jsou okraje </a:t>
            </a:r>
            <a:r>
              <a:rPr lang="cs-CZ" dirty="0" err="1" smtClean="0"/>
              <a:t>alochemů</a:t>
            </a:r>
            <a:r>
              <a:rPr lang="cs-CZ" dirty="0" smtClean="0"/>
              <a:t> nebo celé </a:t>
            </a:r>
            <a:r>
              <a:rPr lang="cs-CZ" dirty="0" err="1" smtClean="0"/>
              <a:t>alochemy</a:t>
            </a:r>
            <a:r>
              <a:rPr lang="cs-CZ" dirty="0" smtClean="0"/>
              <a:t> nahrazeny </a:t>
            </a:r>
            <a:r>
              <a:rPr lang="cs-CZ" dirty="0" err="1" smtClean="0"/>
              <a:t>mikritem</a:t>
            </a:r>
            <a:endParaRPr lang="cs-CZ" dirty="0" smtClean="0"/>
          </a:p>
          <a:p>
            <a:r>
              <a:rPr lang="cs-CZ" dirty="0" smtClean="0"/>
              <a:t>Řízený biologickými i chemickými faktory </a:t>
            </a:r>
          </a:p>
          <a:p>
            <a:r>
              <a:rPr lang="cs-CZ" dirty="0" smtClean="0"/>
              <a:t>Především díky </a:t>
            </a:r>
            <a:r>
              <a:rPr lang="cs-CZ" dirty="0" err="1" smtClean="0"/>
              <a:t>mikrovrtbám</a:t>
            </a:r>
            <a:r>
              <a:rPr lang="cs-CZ" dirty="0" smtClean="0"/>
              <a:t> různých typů organizmů (houby, bakterie, řasy)</a:t>
            </a:r>
          </a:p>
          <a:p>
            <a:r>
              <a:rPr lang="cs-CZ" dirty="0"/>
              <a:t>Zastření původní mikrostruktury </a:t>
            </a:r>
            <a:r>
              <a:rPr lang="cs-CZ" dirty="0" err="1"/>
              <a:t>alochemů</a:t>
            </a:r>
            <a:r>
              <a:rPr lang="cs-CZ" dirty="0"/>
              <a:t> postupnou přeměnou v </a:t>
            </a:r>
            <a:r>
              <a:rPr lang="cs-CZ" dirty="0" err="1"/>
              <a:t>mikrit</a:t>
            </a:r>
            <a:endParaRPr lang="cs-CZ" dirty="0"/>
          </a:p>
          <a:p>
            <a:r>
              <a:rPr lang="cs-CZ" dirty="0" smtClean="0"/>
              <a:t>Nekompletní </a:t>
            </a:r>
            <a:r>
              <a:rPr lang="cs-CZ" dirty="0" err="1" smtClean="0"/>
              <a:t>mikritizace</a:t>
            </a:r>
            <a:r>
              <a:rPr lang="cs-CZ" dirty="0" smtClean="0"/>
              <a:t> – </a:t>
            </a:r>
            <a:r>
              <a:rPr lang="cs-CZ" dirty="0" err="1" smtClean="0"/>
              <a:t>kortoidy</a:t>
            </a:r>
            <a:r>
              <a:rPr lang="cs-CZ" dirty="0" smtClean="0"/>
              <a:t>; kompletní </a:t>
            </a:r>
            <a:r>
              <a:rPr lang="cs-CZ" dirty="0" err="1" smtClean="0"/>
              <a:t>mikritizace</a:t>
            </a:r>
            <a:r>
              <a:rPr lang="cs-CZ" dirty="0" smtClean="0"/>
              <a:t> – </a:t>
            </a:r>
            <a:r>
              <a:rPr lang="cs-CZ" dirty="0" err="1" smtClean="0"/>
              <a:t>bahamitové</a:t>
            </a:r>
            <a:r>
              <a:rPr lang="cs-CZ" dirty="0" smtClean="0"/>
              <a:t> peloidy</a:t>
            </a:r>
          </a:p>
        </p:txBody>
      </p:sp>
    </p:spTree>
    <p:extLst>
      <p:ext uri="{BB962C8B-B14F-4D97-AF65-F5344CB8AC3E}">
        <p14:creationId xmlns:p14="http://schemas.microsoft.com/office/powerpoint/2010/main" val="17224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Mikrosparit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39545"/>
            <a:ext cx="6344920" cy="2311369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Převládá jednotná velikost krystalů  (</a:t>
            </a:r>
            <a:r>
              <a:rPr lang="en-US" dirty="0" smtClean="0"/>
              <a:t>5 </a:t>
            </a:r>
            <a:r>
              <a:rPr lang="cs-CZ" dirty="0"/>
              <a:t>-</a:t>
            </a:r>
            <a:r>
              <a:rPr lang="en-US" dirty="0" smtClean="0"/>
              <a:t> </a:t>
            </a:r>
            <a:r>
              <a:rPr lang="cs-CZ" dirty="0" smtClean="0"/>
              <a:t>30</a:t>
            </a:r>
            <a:r>
              <a:rPr lang="en-US" dirty="0" smtClean="0"/>
              <a:t> </a:t>
            </a:r>
            <a:r>
              <a:rPr lang="en-US" dirty="0" err="1" smtClean="0"/>
              <a:t>μm</a:t>
            </a:r>
            <a:r>
              <a:rPr lang="cs-CZ" dirty="0" smtClean="0"/>
              <a:t>)</a:t>
            </a:r>
            <a:r>
              <a:rPr lang="en-US" dirty="0" smtClean="0"/>
              <a:t> </a:t>
            </a:r>
            <a:endParaRPr lang="cs-CZ" dirty="0" smtClean="0"/>
          </a:p>
          <a:p>
            <a:r>
              <a:rPr lang="cs-CZ" dirty="0" smtClean="0"/>
              <a:t>Mozaikovitá mikrostruktura, stejnoměrný tvar krystalů a jejich hranic</a:t>
            </a:r>
            <a:r>
              <a:rPr lang="en-US" dirty="0" smtClean="0"/>
              <a:t>, </a:t>
            </a:r>
            <a:r>
              <a:rPr lang="cs-CZ" dirty="0" smtClean="0"/>
              <a:t>jamky uvnitř krystalů (rozpouštění původních </a:t>
            </a:r>
            <a:r>
              <a:rPr lang="cs-CZ" dirty="0" err="1" smtClean="0"/>
              <a:t>arag.jehliček</a:t>
            </a:r>
            <a:r>
              <a:rPr lang="cs-CZ" dirty="0" smtClean="0"/>
              <a:t> uzavřených </a:t>
            </a:r>
            <a:r>
              <a:rPr lang="cs-CZ" dirty="0" err="1" smtClean="0"/>
              <a:t>poikilotopickými</a:t>
            </a:r>
            <a:r>
              <a:rPr lang="cs-CZ" dirty="0" smtClean="0"/>
              <a:t> krystaly kalcitu</a:t>
            </a:r>
          </a:p>
          <a:p>
            <a:r>
              <a:rPr lang="cs-CZ" dirty="0" smtClean="0"/>
              <a:t>Nečistoty mezi krystaly (jíly, organická hmota)</a:t>
            </a:r>
          </a:p>
          <a:p>
            <a:r>
              <a:rPr lang="cs-CZ" dirty="0" smtClean="0"/>
              <a:t>Často tvoří „skvrnky“ uvnitř </a:t>
            </a:r>
            <a:r>
              <a:rPr lang="cs-CZ" dirty="0" err="1" smtClean="0"/>
              <a:t>mikritu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561" y="101600"/>
            <a:ext cx="4777202" cy="671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12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Mikrosparit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275338" cy="4521909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Vznik: </a:t>
            </a:r>
          </a:p>
          <a:p>
            <a:pPr marL="0" indent="0">
              <a:buNone/>
            </a:pPr>
            <a:r>
              <a:rPr lang="cs-CZ" dirty="0" smtClean="0"/>
              <a:t>(</a:t>
            </a:r>
            <a:r>
              <a:rPr lang="cs-CZ" dirty="0"/>
              <a:t>1) </a:t>
            </a:r>
            <a:r>
              <a:rPr lang="cs-CZ" dirty="0" smtClean="0"/>
              <a:t>Rekrystalizace – agradační </a:t>
            </a:r>
            <a:r>
              <a:rPr lang="cs-CZ" dirty="0" err="1" smtClean="0"/>
              <a:t>neomorfizmus</a:t>
            </a:r>
            <a:r>
              <a:rPr lang="cs-CZ" dirty="0" smtClean="0"/>
              <a:t> </a:t>
            </a:r>
            <a:r>
              <a:rPr lang="cs-CZ" dirty="0" err="1" smtClean="0"/>
              <a:t>mikritu</a:t>
            </a:r>
            <a:r>
              <a:rPr lang="cs-CZ" dirty="0"/>
              <a:t> </a:t>
            </a:r>
            <a:r>
              <a:rPr lang="cs-CZ" dirty="0" smtClean="0"/>
              <a:t>po odejmutí  iontů </a:t>
            </a:r>
            <a:r>
              <a:rPr lang="en-US" dirty="0" smtClean="0"/>
              <a:t>Mg2</a:t>
            </a:r>
            <a:r>
              <a:rPr lang="en-US" dirty="0"/>
              <a:t>+ </a:t>
            </a:r>
            <a:r>
              <a:rPr lang="cs-CZ" dirty="0" smtClean="0"/>
              <a:t>působením sladkých vod nebo reakcí s jíly</a:t>
            </a: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2) </a:t>
            </a:r>
            <a:r>
              <a:rPr lang="cs-CZ" dirty="0" err="1" smtClean="0"/>
              <a:t>Neomorfizmus</a:t>
            </a:r>
            <a:r>
              <a:rPr lang="cs-CZ" dirty="0" smtClean="0"/>
              <a:t> spojený s cementací a nahrazením (</a:t>
            </a:r>
            <a:r>
              <a:rPr lang="cs-CZ" dirty="0" err="1" smtClean="0"/>
              <a:t>kalcitizací</a:t>
            </a:r>
            <a:r>
              <a:rPr lang="cs-CZ" dirty="0" smtClean="0"/>
              <a:t>) aragonitového prekurzoru – infiltrace meteorických vod</a:t>
            </a: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3) </a:t>
            </a:r>
            <a:r>
              <a:rPr lang="cs-CZ" dirty="0" err="1" smtClean="0"/>
              <a:t>Neomorfní</a:t>
            </a:r>
            <a:r>
              <a:rPr lang="cs-CZ" dirty="0" smtClean="0"/>
              <a:t> růst </a:t>
            </a:r>
            <a:r>
              <a:rPr lang="cs-CZ" dirty="0" err="1" smtClean="0"/>
              <a:t>mikrosparitu</a:t>
            </a:r>
            <a:r>
              <a:rPr lang="cs-CZ" dirty="0" smtClean="0"/>
              <a:t> vlivem podpovrchových fluid, saturovaných vůči kalcitu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635" y="78988"/>
            <a:ext cx="4908685" cy="677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3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Kalcisiltit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Drobné detritické kalcitové krystaly (</a:t>
            </a:r>
            <a:r>
              <a:rPr lang="cs-CZ" dirty="0"/>
              <a:t>2–63 </a:t>
            </a:r>
            <a:r>
              <a:rPr lang="el-GR" dirty="0"/>
              <a:t>μ</a:t>
            </a:r>
            <a:r>
              <a:rPr lang="cs-CZ" dirty="0"/>
              <a:t>m</a:t>
            </a:r>
            <a:r>
              <a:rPr lang="cs-CZ" dirty="0" smtClean="0"/>
              <a:t>)</a:t>
            </a:r>
          </a:p>
          <a:p>
            <a:r>
              <a:rPr lang="cs-CZ" dirty="0" smtClean="0"/>
              <a:t>Dezintegrace skeletálního materiálu (</a:t>
            </a:r>
            <a:r>
              <a:rPr lang="cs-CZ" dirty="0" err="1" smtClean="0"/>
              <a:t>bioklastický</a:t>
            </a:r>
            <a:r>
              <a:rPr lang="cs-CZ" dirty="0" smtClean="0"/>
              <a:t> </a:t>
            </a:r>
            <a:r>
              <a:rPr lang="cs-CZ" dirty="0" err="1" smtClean="0"/>
              <a:t>kalcisiltit</a:t>
            </a:r>
            <a:r>
              <a:rPr lang="cs-CZ" dirty="0" smtClean="0"/>
              <a:t>)</a:t>
            </a:r>
          </a:p>
          <a:p>
            <a:r>
              <a:rPr lang="cs-CZ" dirty="0" smtClean="0"/>
              <a:t>V mělkých i hlubokých mořích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7649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49880" y="2163445"/>
            <a:ext cx="10515600" cy="1325563"/>
          </a:xfrm>
        </p:spPr>
        <p:txBody>
          <a:bodyPr/>
          <a:lstStyle/>
          <a:p>
            <a:r>
              <a:rPr lang="cs-CZ" dirty="0" smtClean="0"/>
              <a:t>Neskeletální </a:t>
            </a:r>
            <a:r>
              <a:rPr lang="cs-CZ" dirty="0" err="1" smtClean="0"/>
              <a:t>alochemy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6886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69" y="71120"/>
            <a:ext cx="3626695" cy="68674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480" y="578785"/>
            <a:ext cx="7171151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73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Peloidy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9545320" cy="44634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/>
              <a:t>Peloid=</a:t>
            </a:r>
          </a:p>
          <a:p>
            <a:r>
              <a:rPr lang="cs-CZ" dirty="0" smtClean="0"/>
              <a:t>Obecný termín pro polygenetická oválná zrna složená z </a:t>
            </a:r>
            <a:r>
              <a:rPr lang="cs-CZ" dirty="0" err="1" smtClean="0"/>
              <a:t>mikritu</a:t>
            </a:r>
            <a:endParaRPr lang="cs-CZ" dirty="0" smtClean="0"/>
          </a:p>
          <a:p>
            <a:r>
              <a:rPr lang="cs-CZ" dirty="0" smtClean="0"/>
              <a:t>Rozměry v mikronech </a:t>
            </a:r>
            <a:r>
              <a:rPr lang="cs-CZ" dirty="0"/>
              <a:t>až </a:t>
            </a:r>
            <a:r>
              <a:rPr lang="cs-CZ" dirty="0" smtClean="0"/>
              <a:t>milimetrech </a:t>
            </a:r>
            <a:r>
              <a:rPr lang="el-GR" dirty="0"/>
              <a:t>(&lt;</a:t>
            </a:r>
            <a:r>
              <a:rPr lang="el-GR" dirty="0" smtClean="0"/>
              <a:t>2 </a:t>
            </a:r>
            <a:r>
              <a:rPr lang="cs-CZ" dirty="0" smtClean="0"/>
              <a:t>mm)</a:t>
            </a:r>
            <a:endParaRPr lang="cs-CZ" dirty="0"/>
          </a:p>
          <a:p>
            <a:r>
              <a:rPr lang="cs-CZ" dirty="0" smtClean="0"/>
              <a:t>Bez vnitřní struktury</a:t>
            </a:r>
          </a:p>
          <a:p>
            <a:r>
              <a:rPr lang="cs-CZ" dirty="0" smtClean="0"/>
              <a:t>Mohou obsahovat drobné </a:t>
            </a:r>
            <a:r>
              <a:rPr lang="cs-CZ" dirty="0" err="1" smtClean="0"/>
              <a:t>alochemy</a:t>
            </a:r>
            <a:endParaRPr lang="cs-CZ" dirty="0" smtClean="0"/>
          </a:p>
          <a:p>
            <a:endParaRPr lang="cs-CZ" dirty="0"/>
          </a:p>
          <a:p>
            <a:r>
              <a:rPr lang="cs-CZ" dirty="0"/>
              <a:t>Výskyt v </a:t>
            </a:r>
            <a:r>
              <a:rPr lang="cs-CZ" b="1" dirty="0"/>
              <a:t>mořských</a:t>
            </a:r>
            <a:r>
              <a:rPr lang="cs-CZ" dirty="0"/>
              <a:t> i </a:t>
            </a:r>
            <a:r>
              <a:rPr lang="cs-CZ" dirty="0" err="1"/>
              <a:t>nemořských</a:t>
            </a:r>
            <a:r>
              <a:rPr lang="cs-CZ" dirty="0"/>
              <a:t> vápencích</a:t>
            </a:r>
          </a:p>
          <a:p>
            <a:r>
              <a:rPr lang="cs-CZ" b="1" dirty="0" smtClean="0"/>
              <a:t>Negenetický termín </a:t>
            </a:r>
            <a:r>
              <a:rPr lang="cs-CZ" dirty="0" smtClean="0"/>
              <a:t>(peloidy jsou polygenetické)</a:t>
            </a:r>
            <a:r>
              <a:rPr lang="cs-CZ" b="1" dirty="0" smtClean="0"/>
              <a:t> </a:t>
            </a:r>
            <a:endParaRPr lang="cs-CZ" b="1" dirty="0"/>
          </a:p>
          <a:p>
            <a:r>
              <a:rPr lang="cs-CZ" dirty="0"/>
              <a:t>Různé typy peloidů – důležitá informace o depozičním prostředí, podmínkách a diagenezi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79" y="2876018"/>
            <a:ext cx="3373121" cy="240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10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Matrix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 smtClean="0"/>
              <a:t>Hlavní kategorie:</a:t>
            </a:r>
          </a:p>
          <a:p>
            <a:r>
              <a:rPr lang="cs-CZ" dirty="0" err="1" smtClean="0"/>
              <a:t>Mikrit</a:t>
            </a:r>
            <a:r>
              <a:rPr lang="cs-CZ" dirty="0" smtClean="0"/>
              <a:t> </a:t>
            </a:r>
            <a:r>
              <a:rPr lang="cs-CZ" dirty="0" smtClean="0"/>
              <a:t>– velikost zrn </a:t>
            </a:r>
            <a:r>
              <a:rPr lang="en-US" dirty="0" smtClean="0"/>
              <a:t>&lt;4 </a:t>
            </a:r>
            <a:r>
              <a:rPr lang="en-US" dirty="0" err="1" smtClean="0"/>
              <a:t>μm</a:t>
            </a:r>
            <a:r>
              <a:rPr lang="cs-CZ" dirty="0" smtClean="0"/>
              <a:t> (</a:t>
            </a:r>
            <a:r>
              <a:rPr lang="cs-CZ" dirty="0" err="1" smtClean="0"/>
              <a:t>kryptokrystalinní</a:t>
            </a:r>
            <a:r>
              <a:rPr lang="cs-CZ" dirty="0" smtClean="0"/>
              <a:t> – </a:t>
            </a:r>
            <a:r>
              <a:rPr lang="cs-CZ" dirty="0" err="1" smtClean="0"/>
              <a:t>mikrokrystalinní</a:t>
            </a:r>
            <a:r>
              <a:rPr lang="cs-CZ" dirty="0" smtClean="0"/>
              <a:t> karbonát)</a:t>
            </a:r>
            <a:endParaRPr lang="en-US" dirty="0" smtClean="0"/>
          </a:p>
          <a:p>
            <a:r>
              <a:rPr lang="cs-CZ" dirty="0" err="1" smtClean="0"/>
              <a:t>Mikrosparit</a:t>
            </a:r>
            <a:r>
              <a:rPr lang="cs-CZ" dirty="0" smtClean="0"/>
              <a:t> – jemnozrnný kalcit (</a:t>
            </a:r>
            <a:r>
              <a:rPr lang="en-US" dirty="0" smtClean="0"/>
              <a:t>5 </a:t>
            </a:r>
            <a:r>
              <a:rPr lang="cs-CZ" dirty="0" smtClean="0"/>
              <a:t>– 30 </a:t>
            </a:r>
            <a:r>
              <a:rPr lang="en-US" dirty="0" err="1" smtClean="0"/>
              <a:t>μm</a:t>
            </a:r>
            <a:r>
              <a:rPr lang="cs-CZ" dirty="0" smtClean="0"/>
              <a:t>; většinou </a:t>
            </a:r>
            <a:r>
              <a:rPr lang="en-US" dirty="0" smtClean="0"/>
              <a:t>5 </a:t>
            </a:r>
            <a:r>
              <a:rPr lang="cs-CZ" dirty="0" smtClean="0"/>
              <a:t>-</a:t>
            </a:r>
            <a:r>
              <a:rPr lang="en-US" dirty="0" smtClean="0"/>
              <a:t> </a:t>
            </a:r>
            <a:r>
              <a:rPr lang="en-US" dirty="0"/>
              <a:t>7 </a:t>
            </a:r>
            <a:r>
              <a:rPr lang="en-US" dirty="0" err="1" smtClean="0"/>
              <a:t>μm</a:t>
            </a:r>
            <a:r>
              <a:rPr lang="cs-CZ" dirty="0" smtClean="0"/>
              <a:t>)</a:t>
            </a:r>
            <a:endParaRPr lang="en-US" dirty="0"/>
          </a:p>
          <a:p>
            <a:r>
              <a:rPr lang="cs-CZ" dirty="0" err="1" smtClean="0"/>
              <a:t>Kalcisiltit</a:t>
            </a:r>
            <a:r>
              <a:rPr lang="en-US" i="1" dirty="0" smtClean="0"/>
              <a:t> </a:t>
            </a:r>
            <a:r>
              <a:rPr lang="en-US" dirty="0" smtClean="0"/>
              <a:t>(</a:t>
            </a:r>
            <a:r>
              <a:rPr lang="cs-CZ" dirty="0" smtClean="0"/>
              <a:t>karbonátový prach</a:t>
            </a:r>
            <a:r>
              <a:rPr lang="en-US" dirty="0" smtClean="0"/>
              <a:t>)</a:t>
            </a:r>
            <a:r>
              <a:rPr lang="cs-CZ" dirty="0" smtClean="0"/>
              <a:t> – detritický kalcit (2 - </a:t>
            </a:r>
            <a:r>
              <a:rPr lang="en-US" dirty="0" smtClean="0"/>
              <a:t>62 </a:t>
            </a:r>
            <a:r>
              <a:rPr lang="en-US" dirty="0" err="1" smtClean="0"/>
              <a:t>μm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7733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Peloidy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673080" cy="3843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Odlišnost od ostatních neskeletálních zrn:</a:t>
            </a:r>
          </a:p>
          <a:p>
            <a:r>
              <a:rPr lang="cs-CZ" dirty="0" smtClean="0"/>
              <a:t>Nemají koncentrickou ani radiální stavbu jako </a:t>
            </a:r>
            <a:r>
              <a:rPr lang="cs-CZ" dirty="0" err="1" smtClean="0"/>
              <a:t>ooidy</a:t>
            </a:r>
            <a:r>
              <a:rPr lang="cs-CZ" dirty="0" smtClean="0"/>
              <a:t> nebo </a:t>
            </a:r>
            <a:r>
              <a:rPr lang="cs-CZ" dirty="0" err="1" smtClean="0"/>
              <a:t>onkoidy</a:t>
            </a:r>
            <a:endParaRPr lang="cs-CZ" dirty="0" smtClean="0"/>
          </a:p>
          <a:p>
            <a:r>
              <a:rPr lang="cs-CZ" dirty="0"/>
              <a:t>Většinou menší než</a:t>
            </a:r>
            <a:r>
              <a:rPr lang="en-US" dirty="0"/>
              <a:t> </a:t>
            </a:r>
            <a:r>
              <a:rPr lang="cs-CZ" dirty="0" err="1"/>
              <a:t>ooidy</a:t>
            </a:r>
            <a:r>
              <a:rPr lang="cs-CZ" dirty="0"/>
              <a:t> a </a:t>
            </a:r>
            <a:r>
              <a:rPr lang="cs-CZ" dirty="0" err="1"/>
              <a:t>onkoidy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Menší a zaoblenější než </a:t>
            </a:r>
            <a:r>
              <a:rPr lang="cs-CZ" dirty="0" err="1" smtClean="0"/>
              <a:t>intraklasty</a:t>
            </a:r>
            <a:r>
              <a:rPr lang="cs-CZ" dirty="0" smtClean="0"/>
              <a:t>, jednotnější tvary, lepší vytřídění, malé rozměry </a:t>
            </a:r>
            <a:r>
              <a:rPr lang="en-US" dirty="0" smtClean="0"/>
              <a:t>(&lt;</a:t>
            </a:r>
            <a:r>
              <a:rPr lang="en-US" dirty="0"/>
              <a:t>200 </a:t>
            </a:r>
            <a:r>
              <a:rPr lang="en-US" dirty="0" err="1"/>
              <a:t>μm</a:t>
            </a:r>
            <a:r>
              <a:rPr lang="en-US" dirty="0" smtClean="0"/>
              <a:t>)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723334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Peloidy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3686" y="1541145"/>
            <a:ext cx="3764280" cy="5184120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Mohou být horninotvorné a tvořit </a:t>
            </a:r>
            <a:r>
              <a:rPr lang="cs-CZ" dirty="0" err="1" smtClean="0"/>
              <a:t>peloidové</a:t>
            </a:r>
            <a:r>
              <a:rPr lang="cs-CZ" dirty="0" smtClean="0"/>
              <a:t> vápence nebo jsou pouze vedlejší komponentou</a:t>
            </a:r>
          </a:p>
          <a:p>
            <a:r>
              <a:rPr lang="cs-CZ" dirty="0" smtClean="0"/>
              <a:t>Vyskytují se jako izolovaná nebo amalgamovaná zrna</a:t>
            </a:r>
          </a:p>
          <a:p>
            <a:r>
              <a:rPr lang="cs-CZ" dirty="0"/>
              <a:t>V chuchvalcovité stavbě (</a:t>
            </a:r>
            <a:r>
              <a:rPr lang="cs-CZ" dirty="0" err="1"/>
              <a:t>clotted</a:t>
            </a:r>
            <a:r>
              <a:rPr lang="cs-CZ" dirty="0"/>
              <a:t> </a:t>
            </a:r>
            <a:r>
              <a:rPr lang="cs-CZ" dirty="0" err="1"/>
              <a:t>structure</a:t>
            </a:r>
            <a:r>
              <a:rPr lang="cs-CZ" dirty="0" smtClean="0"/>
              <a:t>)</a:t>
            </a:r>
          </a:p>
          <a:p>
            <a:r>
              <a:rPr lang="cs-CZ" dirty="0" smtClean="0"/>
              <a:t>U obou mikrobiální původ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966" y="142240"/>
            <a:ext cx="4194281" cy="4632960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>
          <a:xfrm>
            <a:off x="3778851" y="5537200"/>
            <a:ext cx="5098396" cy="10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292" y="1290320"/>
            <a:ext cx="3072535" cy="5567680"/>
          </a:xfrm>
          <a:prstGeom prst="rect">
            <a:avLst/>
          </a:prstGeom>
        </p:spPr>
      </p:pic>
      <p:cxnSp>
        <p:nvCxnSpPr>
          <p:cNvPr id="9" name="Přímá spojnice se šipkou 8"/>
          <p:cNvCxnSpPr/>
          <p:nvPr/>
        </p:nvCxnSpPr>
        <p:spPr>
          <a:xfrm flipV="1">
            <a:off x="3524307" y="4074160"/>
            <a:ext cx="1064910" cy="40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817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Peloidy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Hojné v tropických </a:t>
            </a:r>
            <a:r>
              <a:rPr lang="cs-CZ" dirty="0" err="1" smtClean="0"/>
              <a:t>mělkomořských</a:t>
            </a:r>
            <a:r>
              <a:rPr lang="cs-CZ" dirty="0" smtClean="0"/>
              <a:t> </a:t>
            </a:r>
            <a:r>
              <a:rPr lang="cs-CZ" dirty="0" err="1" smtClean="0"/>
              <a:t>tidálních</a:t>
            </a:r>
            <a:r>
              <a:rPr lang="cs-CZ" dirty="0" smtClean="0"/>
              <a:t> a </a:t>
            </a:r>
            <a:r>
              <a:rPr lang="cs-CZ" dirty="0" err="1" smtClean="0"/>
              <a:t>subtidálních</a:t>
            </a:r>
            <a:r>
              <a:rPr lang="cs-CZ" dirty="0" smtClean="0"/>
              <a:t> karbonátech a v útesech/kupách</a:t>
            </a:r>
          </a:p>
          <a:p>
            <a:r>
              <a:rPr lang="cs-CZ" dirty="0" smtClean="0"/>
              <a:t>Také hojné v hlubších prostředí svahu</a:t>
            </a:r>
          </a:p>
          <a:p>
            <a:r>
              <a:rPr lang="cs-CZ" dirty="0" smtClean="0"/>
              <a:t>Vzácné v netropických vápencích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0383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Fekální peloidy (fekální pelety)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029960" cy="3132455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Protáhlé, oválné, běžně menší než nefekální peloidy</a:t>
            </a:r>
          </a:p>
          <a:p>
            <a:r>
              <a:rPr lang="cs-CZ" dirty="0" smtClean="0"/>
              <a:t>Vnitřní stavba homogenní </a:t>
            </a:r>
            <a:r>
              <a:rPr lang="cs-CZ" dirty="0" smtClean="0"/>
              <a:t>(vzácně inkluze </a:t>
            </a:r>
            <a:r>
              <a:rPr lang="cs-CZ" dirty="0" err="1" smtClean="0"/>
              <a:t>biodetritu</a:t>
            </a:r>
            <a:r>
              <a:rPr lang="cs-CZ" dirty="0" smtClean="0"/>
              <a:t> či křemene)</a:t>
            </a:r>
          </a:p>
          <a:p>
            <a:r>
              <a:rPr lang="cs-CZ" dirty="0" smtClean="0"/>
              <a:t>Tmavší okraj </a:t>
            </a:r>
            <a:r>
              <a:rPr lang="cs-CZ" dirty="0" err="1" smtClean="0"/>
              <a:t>peletů</a:t>
            </a:r>
            <a:r>
              <a:rPr lang="cs-CZ" dirty="0" smtClean="0"/>
              <a:t> v procházejícím světle – vysoký obsah organické hmoty nebo sulfidů železa</a:t>
            </a:r>
            <a:r>
              <a:rPr lang="en-US" dirty="0" smtClean="0"/>
              <a:t> </a:t>
            </a:r>
            <a:endParaRPr lang="cs-CZ" dirty="0" smtClean="0"/>
          </a:p>
          <a:p>
            <a:r>
              <a:rPr lang="cs-CZ" dirty="0" smtClean="0"/>
              <a:t>Výskyt často v izolovaných hnízdech v </a:t>
            </a:r>
            <a:r>
              <a:rPr lang="cs-CZ" dirty="0" err="1" smtClean="0"/>
              <a:t>bioturbovaných</a:t>
            </a:r>
            <a:r>
              <a:rPr lang="cs-CZ" dirty="0" smtClean="0"/>
              <a:t> vápencích</a:t>
            </a:r>
          </a:p>
          <a:p>
            <a:r>
              <a:rPr lang="cs-CZ" dirty="0" err="1" smtClean="0"/>
              <a:t>Parautochtonní</a:t>
            </a:r>
            <a:r>
              <a:rPr lang="cs-CZ" dirty="0" smtClean="0"/>
              <a:t> výskyty jsou většinou středně až velmi dobře vytříděné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017" y="1215847"/>
            <a:ext cx="4279410" cy="39458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39" y="4286619"/>
            <a:ext cx="3373121" cy="24071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78" y="4286620"/>
            <a:ext cx="3555131" cy="240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4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043" y="1906486"/>
            <a:ext cx="5801197" cy="418961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Fekální peloidy (fekální pelety)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825625"/>
            <a:ext cx="6410960" cy="435133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Tropická marinní i </a:t>
            </a:r>
            <a:r>
              <a:rPr lang="cs-CZ" dirty="0" err="1" smtClean="0"/>
              <a:t>nemořská</a:t>
            </a:r>
            <a:r>
              <a:rPr lang="cs-CZ" dirty="0" smtClean="0"/>
              <a:t> prostředí</a:t>
            </a:r>
          </a:p>
          <a:p>
            <a:r>
              <a:rPr lang="cs-CZ" dirty="0" smtClean="0"/>
              <a:t>Nejběžnější v </a:t>
            </a:r>
            <a:r>
              <a:rPr lang="cs-CZ" dirty="0" err="1" smtClean="0"/>
              <a:t>subtidálních</a:t>
            </a:r>
            <a:r>
              <a:rPr lang="cs-CZ" dirty="0" smtClean="0"/>
              <a:t> a </a:t>
            </a:r>
            <a:r>
              <a:rPr lang="cs-CZ" dirty="0" err="1" smtClean="0"/>
              <a:t>intertidálních</a:t>
            </a:r>
            <a:r>
              <a:rPr lang="cs-CZ" dirty="0" smtClean="0"/>
              <a:t> zónách platforem a ramp</a:t>
            </a:r>
            <a:r>
              <a:rPr lang="en-US" dirty="0" smtClean="0"/>
              <a:t>, </a:t>
            </a:r>
            <a:r>
              <a:rPr lang="cs-CZ" dirty="0" smtClean="0"/>
              <a:t>s nízkou energií vlnění a omezenou sedimentační rychlostí</a:t>
            </a:r>
          </a:p>
          <a:p>
            <a:r>
              <a:rPr lang="cs-CZ" dirty="0" smtClean="0"/>
              <a:t>Fosilizace měkkých částic potřebuje bakteriální rozklad organického slizu a </a:t>
            </a:r>
            <a:r>
              <a:rPr lang="cs-CZ" dirty="0" smtClean="0"/>
              <a:t>cementaci </a:t>
            </a:r>
            <a:r>
              <a:rPr lang="cs-CZ" dirty="0" smtClean="0"/>
              <a:t>aragonitem nebo Mg-kalcitem</a:t>
            </a:r>
          </a:p>
          <a:p>
            <a:r>
              <a:rPr lang="cs-CZ" dirty="0" smtClean="0"/>
              <a:t>K </a:t>
            </a:r>
            <a:r>
              <a:rPr lang="cs-CZ" dirty="0" err="1" smtClean="0"/>
              <a:t>litifikaci</a:t>
            </a:r>
            <a:r>
              <a:rPr lang="cs-CZ" dirty="0" smtClean="0"/>
              <a:t> dochází hlavně v mělkých teplých vodách přesycených k CaCO3 (např. vnitřní části platforem)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9088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Peloidy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 smtClean="0"/>
              <a:t>Nemořské</a:t>
            </a:r>
            <a:r>
              <a:rPr lang="cs-CZ" dirty="0" smtClean="0"/>
              <a:t> fekální pelety </a:t>
            </a:r>
          </a:p>
          <a:p>
            <a:r>
              <a:rPr lang="cs-CZ" dirty="0" smtClean="0"/>
              <a:t>v jezerech (např. drobní korýši) </a:t>
            </a:r>
          </a:p>
          <a:p>
            <a:r>
              <a:rPr lang="cs-CZ" dirty="0" smtClean="0"/>
              <a:t>v </a:t>
            </a:r>
            <a:r>
              <a:rPr lang="cs-CZ" dirty="0" err="1" smtClean="0"/>
              <a:t>pedogenních</a:t>
            </a:r>
            <a:r>
              <a:rPr lang="cs-CZ" dirty="0" smtClean="0"/>
              <a:t> karbonátech (např. červy jako žížaly atd.; případně se jedná o precipitáty kolem kořenů a jejich vlásečnic)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4633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9560" y="72517"/>
            <a:ext cx="10515600" cy="1325563"/>
          </a:xfrm>
        </p:spPr>
        <p:txBody>
          <a:bodyPr/>
          <a:lstStyle/>
          <a:p>
            <a:r>
              <a:rPr lang="cs-CZ" dirty="0" smtClean="0"/>
              <a:t>Řasové peloidy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1701" y="1194486"/>
            <a:ext cx="10998200" cy="1567815"/>
          </a:xfrm>
        </p:spPr>
        <p:txBody>
          <a:bodyPr>
            <a:normAutofit fontScale="77500" lnSpcReduction="20000"/>
          </a:bodyPr>
          <a:lstStyle/>
          <a:p>
            <a:r>
              <a:rPr lang="cs-CZ" b="1" i="1" dirty="0" smtClean="0"/>
              <a:t>Dezintegrace vápnitých řas (</a:t>
            </a:r>
            <a:r>
              <a:rPr lang="cs-CZ" b="1" i="1" dirty="0" err="1" smtClean="0"/>
              <a:t>zelených+červených</a:t>
            </a:r>
            <a:r>
              <a:rPr lang="cs-CZ" b="1" i="1" dirty="0" smtClean="0"/>
              <a:t>) a </a:t>
            </a:r>
            <a:r>
              <a:rPr lang="cs-CZ" b="1" i="1" dirty="0" err="1" smtClean="0"/>
              <a:t>kalcimikrobů</a:t>
            </a:r>
            <a:endParaRPr lang="cs-CZ" b="1" i="1" dirty="0" smtClean="0"/>
          </a:p>
          <a:p>
            <a:r>
              <a:rPr lang="cs-CZ" b="1" i="1" dirty="0" smtClean="0"/>
              <a:t>Koncový produkt postupné abraze řasových elementů (</a:t>
            </a:r>
            <a:r>
              <a:rPr lang="cs-CZ" dirty="0" smtClean="0"/>
              <a:t>větevnatých</a:t>
            </a:r>
            <a:r>
              <a:rPr lang="cs-CZ" dirty="0"/>
              <a:t>, </a:t>
            </a:r>
            <a:r>
              <a:rPr lang="cs-CZ" dirty="0" err="1"/>
              <a:t>nodulárních</a:t>
            </a:r>
            <a:r>
              <a:rPr lang="cs-CZ" dirty="0"/>
              <a:t> a laminárních </a:t>
            </a:r>
            <a:r>
              <a:rPr lang="cs-CZ" dirty="0" smtClean="0"/>
              <a:t>kolonií) </a:t>
            </a:r>
            <a:endParaRPr lang="cs-CZ" b="1" i="1" dirty="0" smtClean="0"/>
          </a:p>
          <a:p>
            <a:r>
              <a:rPr lang="cs-CZ" dirty="0" smtClean="0"/>
              <a:t>Bezstrukturní, často nestejnoměrné (od zaoblených po ostrohranné), místy se zachovanými řasovými strukturami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312" y="2762301"/>
            <a:ext cx="6199494" cy="3891794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>
          <a:xfrm flipV="1">
            <a:off x="4272077" y="5201107"/>
            <a:ext cx="570585" cy="5852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V="1">
            <a:off x="6086113" y="6289853"/>
            <a:ext cx="570585" cy="5852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075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1624" y="1255040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Velmi běžné šelfových karbonátech staršího paleozoika</a:t>
            </a:r>
          </a:p>
          <a:p>
            <a:r>
              <a:rPr lang="cs-CZ" dirty="0" smtClean="0"/>
              <a:t>Vznik z </a:t>
            </a:r>
            <a:r>
              <a:rPr lang="cs-CZ" dirty="0" err="1" smtClean="0"/>
              <a:t>kalcimikrobů</a:t>
            </a:r>
            <a:r>
              <a:rPr lang="en-US" dirty="0" smtClean="0"/>
              <a:t> </a:t>
            </a:r>
            <a:r>
              <a:rPr lang="en-US" i="1" dirty="0" err="1" smtClean="0"/>
              <a:t>Girvanella</a:t>
            </a:r>
            <a:endParaRPr lang="cs-CZ" dirty="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399288" y="0"/>
            <a:ext cx="10515600" cy="1325563"/>
          </a:xfrm>
        </p:spPr>
        <p:txBody>
          <a:bodyPr/>
          <a:lstStyle/>
          <a:p>
            <a:r>
              <a:rPr lang="cs-CZ" dirty="0" smtClean="0"/>
              <a:t>Řasové peloidy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20" y="2958914"/>
            <a:ext cx="5252720" cy="335298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01" y="2729643"/>
            <a:ext cx="4851400" cy="345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21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Mikrobiální peloidy </a:t>
            </a:r>
            <a:r>
              <a:rPr lang="cs-CZ" dirty="0" smtClean="0"/>
              <a:t>(bentické peloidy)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979160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růst in </a:t>
            </a:r>
            <a:r>
              <a:rPr lang="cs-CZ" dirty="0" err="1" smtClean="0"/>
              <a:t>situ</a:t>
            </a:r>
            <a:r>
              <a:rPr lang="cs-CZ" dirty="0" smtClean="0"/>
              <a:t> na mořském dně</a:t>
            </a:r>
          </a:p>
          <a:p>
            <a:r>
              <a:rPr lang="cs-CZ" dirty="0" smtClean="0"/>
              <a:t>Vznik </a:t>
            </a:r>
            <a:r>
              <a:rPr lang="cs-CZ" dirty="0" err="1" smtClean="0"/>
              <a:t>peloidální</a:t>
            </a:r>
            <a:r>
              <a:rPr lang="cs-CZ" dirty="0" smtClean="0"/>
              <a:t> stavby základní hmoty</a:t>
            </a:r>
          </a:p>
          <a:p>
            <a:r>
              <a:rPr lang="cs-CZ" dirty="0" smtClean="0"/>
              <a:t>Typická je chuchvalcovitá stavba (</a:t>
            </a:r>
            <a:r>
              <a:rPr lang="cs-CZ" dirty="0" err="1" smtClean="0"/>
              <a:t>clotted</a:t>
            </a:r>
            <a:r>
              <a:rPr lang="cs-CZ" dirty="0" smtClean="0"/>
              <a:t> </a:t>
            </a:r>
            <a:r>
              <a:rPr lang="cs-CZ" dirty="0" err="1" smtClean="0"/>
              <a:t>structure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966" y="1279475"/>
            <a:ext cx="5050314" cy="557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Mikrobiální peloidy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9240" y="1429385"/>
            <a:ext cx="5542280" cy="2888615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Mikrobiální koberce v salinách, slaných jezerech a v </a:t>
            </a:r>
            <a:r>
              <a:rPr lang="cs-CZ" dirty="0" err="1" smtClean="0"/>
              <a:t>intertidálním</a:t>
            </a:r>
            <a:r>
              <a:rPr lang="cs-CZ" dirty="0" smtClean="0"/>
              <a:t> prostředí</a:t>
            </a:r>
            <a:endParaRPr lang="cs-CZ" dirty="0"/>
          </a:p>
          <a:p>
            <a:r>
              <a:rPr lang="cs-CZ" dirty="0" smtClean="0"/>
              <a:t>Oválné autochtonní peloidy vzniklé biochemickou precipitací spuštěnou mikrobiální aktivitou spojenou s rozkladem organické hmoty</a:t>
            </a:r>
          </a:p>
          <a:p>
            <a:r>
              <a:rPr lang="cs-CZ" dirty="0" smtClean="0"/>
              <a:t>Výskyt v </a:t>
            </a:r>
            <a:r>
              <a:rPr lang="cs-CZ" dirty="0" err="1" smtClean="0"/>
              <a:t>mikrodutinkách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20" y="1193800"/>
            <a:ext cx="5783580" cy="38557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56" y="3863502"/>
            <a:ext cx="4499928" cy="299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9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Mikrit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Micrite - zkratka „</a:t>
            </a:r>
            <a:r>
              <a:rPr lang="cs-CZ" dirty="0" err="1"/>
              <a:t>microcrystalline</a:t>
            </a:r>
            <a:r>
              <a:rPr lang="cs-CZ" dirty="0"/>
              <a:t> </a:t>
            </a:r>
            <a:r>
              <a:rPr lang="cs-CZ" dirty="0" err="1"/>
              <a:t>calcite</a:t>
            </a:r>
            <a:r>
              <a:rPr lang="cs-CZ" dirty="0"/>
              <a:t>“</a:t>
            </a:r>
          </a:p>
          <a:p>
            <a:r>
              <a:rPr lang="cs-CZ" i="1" dirty="0" smtClean="0"/>
              <a:t>vápnitý </a:t>
            </a:r>
            <a:r>
              <a:rPr lang="cs-CZ" i="1" dirty="0" smtClean="0"/>
              <a:t>kal</a:t>
            </a:r>
          </a:p>
        </p:txBody>
      </p:sp>
    </p:spTree>
    <p:extLst>
      <p:ext uri="{BB962C8B-B14F-4D97-AF65-F5344CB8AC3E}">
        <p14:creationId xmlns:p14="http://schemas.microsoft.com/office/powerpoint/2010/main" val="3609597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Bioerozní</a:t>
            </a:r>
            <a:r>
              <a:rPr lang="cs-CZ" dirty="0" smtClean="0"/>
              <a:t> peloidy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Vznik vrtavou činností do karbonátů či skeletů </a:t>
            </a:r>
          </a:p>
          <a:p>
            <a:r>
              <a:rPr lang="cs-CZ" dirty="0" err="1" smtClean="0"/>
              <a:t>Bioerodují</a:t>
            </a:r>
            <a:r>
              <a:rPr lang="cs-CZ" dirty="0" smtClean="0"/>
              <a:t> např. </a:t>
            </a:r>
            <a:r>
              <a:rPr lang="cs-CZ" dirty="0" err="1" smtClean="0"/>
              <a:t>endolitické</a:t>
            </a:r>
            <a:r>
              <a:rPr lang="cs-CZ" dirty="0" smtClean="0"/>
              <a:t> </a:t>
            </a:r>
            <a:r>
              <a:rPr lang="cs-CZ" dirty="0" err="1" smtClean="0"/>
              <a:t>porifery</a:t>
            </a:r>
            <a:r>
              <a:rPr lang="cs-CZ" dirty="0" smtClean="0"/>
              <a:t> v tropických a mírných oceánech</a:t>
            </a:r>
          </a:p>
          <a:p>
            <a:r>
              <a:rPr lang="cs-CZ" dirty="0" smtClean="0"/>
              <a:t>Leptání povrchu karbonátových částic – uvolňování </a:t>
            </a:r>
            <a:r>
              <a:rPr lang="cs-CZ" dirty="0" err="1" smtClean="0"/>
              <a:t>mikritových</a:t>
            </a:r>
            <a:r>
              <a:rPr lang="cs-CZ" dirty="0" smtClean="0"/>
              <a:t> </a:t>
            </a:r>
            <a:r>
              <a:rPr lang="cs-CZ" dirty="0" err="1" smtClean="0"/>
              <a:t>šupine</a:t>
            </a:r>
            <a:endParaRPr lang="cs-CZ" dirty="0" smtClean="0"/>
          </a:p>
          <a:p>
            <a:r>
              <a:rPr lang="cs-CZ" dirty="0" smtClean="0"/>
              <a:t>Již od kambria, hojné od mesozoika, velmi hojné v současnosti</a:t>
            </a:r>
          </a:p>
          <a:p>
            <a:r>
              <a:rPr lang="cs-CZ" dirty="0" smtClean="0"/>
              <a:t>Dalšími </a:t>
            </a:r>
            <a:r>
              <a:rPr lang="cs-CZ" dirty="0" err="1" smtClean="0"/>
              <a:t>bioerozními</a:t>
            </a:r>
            <a:r>
              <a:rPr lang="cs-CZ" dirty="0" smtClean="0"/>
              <a:t> činiteli jsou </a:t>
            </a:r>
            <a:r>
              <a:rPr lang="cs-CZ" dirty="0" err="1" smtClean="0"/>
              <a:t>gastropodi</a:t>
            </a:r>
            <a:r>
              <a:rPr lang="cs-CZ" dirty="0" smtClean="0"/>
              <a:t> nebo </a:t>
            </a:r>
            <a:r>
              <a:rPr lang="cs-CZ" dirty="0" err="1" smtClean="0"/>
              <a:t>echinoidi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5699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Kalové peloidy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759960" cy="4077335"/>
          </a:xfrm>
        </p:spPr>
        <p:txBody>
          <a:bodyPr>
            <a:normAutofit/>
          </a:bodyPr>
          <a:lstStyle/>
          <a:p>
            <a:r>
              <a:rPr lang="cs-CZ" dirty="0" smtClean="0"/>
              <a:t>Různé tvary, často špatné vytřídění</a:t>
            </a:r>
          </a:p>
          <a:p>
            <a:r>
              <a:rPr lang="cs-CZ" dirty="0" smtClean="0"/>
              <a:t>Výskyt v čočkách či laminách</a:t>
            </a:r>
          </a:p>
          <a:p>
            <a:r>
              <a:rPr lang="cs-CZ" dirty="0" smtClean="0"/>
              <a:t>Vznik přepracováním </a:t>
            </a:r>
            <a:r>
              <a:rPr lang="cs-CZ" dirty="0" err="1" smtClean="0"/>
              <a:t>litifikovaných</a:t>
            </a:r>
            <a:r>
              <a:rPr lang="cs-CZ" dirty="0" smtClean="0"/>
              <a:t> karbonátových kalů a </a:t>
            </a:r>
            <a:r>
              <a:rPr lang="cs-CZ" dirty="0" err="1" smtClean="0"/>
              <a:t>mikritových</a:t>
            </a:r>
            <a:r>
              <a:rPr lang="cs-CZ" dirty="0" smtClean="0"/>
              <a:t> klastů</a:t>
            </a:r>
            <a:endParaRPr lang="cs-CZ" dirty="0"/>
          </a:p>
          <a:p>
            <a:r>
              <a:rPr lang="cs-CZ" dirty="0" smtClean="0"/>
              <a:t>V podstatě se jedná o drobné opracované </a:t>
            </a:r>
            <a:r>
              <a:rPr lang="cs-CZ" dirty="0" err="1" smtClean="0"/>
              <a:t>intraklasty</a:t>
            </a:r>
            <a:endParaRPr lang="en-US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079" y="2560320"/>
            <a:ext cx="6361285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80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Jádrové peloidy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cs-CZ" dirty="0"/>
              <a:t>Peloidy vzniklé coby vnitřní jádra </a:t>
            </a:r>
            <a:r>
              <a:rPr lang="cs-CZ" dirty="0" smtClean="0"/>
              <a:t>fosilií</a:t>
            </a:r>
          </a:p>
          <a:p>
            <a:r>
              <a:rPr lang="cs-CZ" dirty="0" smtClean="0"/>
              <a:t>Schránka je rekrystalizována a zbyde vnitřní </a:t>
            </a:r>
            <a:r>
              <a:rPr lang="cs-CZ" dirty="0" err="1" smtClean="0"/>
              <a:t>mikrit</a:t>
            </a:r>
            <a:endParaRPr lang="cs-CZ" dirty="0" smtClean="0"/>
          </a:p>
          <a:p>
            <a:r>
              <a:rPr lang="cs-CZ" dirty="0" smtClean="0"/>
              <a:t>Tenkostěnní </a:t>
            </a:r>
            <a:r>
              <a:rPr lang="cs-CZ" dirty="0" err="1" smtClean="0"/>
              <a:t>ostrakodi</a:t>
            </a:r>
            <a:r>
              <a:rPr lang="en-US" dirty="0" smtClean="0"/>
              <a:t>, m</a:t>
            </a:r>
            <a:r>
              <a:rPr lang="cs-CZ" dirty="0" smtClean="0"/>
              <a:t>lži, </a:t>
            </a:r>
            <a:r>
              <a:rPr lang="cs-CZ" dirty="0" err="1" smtClean="0"/>
              <a:t>foraminifery</a:t>
            </a:r>
            <a:r>
              <a:rPr lang="cs-CZ" dirty="0" smtClean="0"/>
              <a:t> …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73200"/>
            <a:ext cx="5321458" cy="480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1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Mikritizovaná</a:t>
            </a:r>
            <a:r>
              <a:rPr lang="cs-CZ" dirty="0" smtClean="0"/>
              <a:t> zrna (</a:t>
            </a:r>
            <a:r>
              <a:rPr lang="cs-CZ" dirty="0" err="1" smtClean="0"/>
              <a:t>bahamitové</a:t>
            </a:r>
            <a:r>
              <a:rPr lang="cs-CZ" dirty="0" smtClean="0"/>
              <a:t> peloidy)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0630" y="2063262"/>
            <a:ext cx="4208509" cy="4059360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Izolované i složené peloidy</a:t>
            </a:r>
          </a:p>
          <a:p>
            <a:r>
              <a:rPr lang="cs-CZ" dirty="0" smtClean="0"/>
              <a:t>Vznik intenzivní </a:t>
            </a:r>
            <a:r>
              <a:rPr lang="cs-CZ" dirty="0" err="1" smtClean="0"/>
              <a:t>mikritizací</a:t>
            </a:r>
            <a:r>
              <a:rPr lang="cs-CZ" dirty="0" smtClean="0"/>
              <a:t> </a:t>
            </a:r>
            <a:r>
              <a:rPr lang="cs-CZ" dirty="0" err="1" smtClean="0"/>
              <a:t>bioklastů</a:t>
            </a:r>
            <a:r>
              <a:rPr lang="cs-CZ" dirty="0" smtClean="0"/>
              <a:t> nebo </a:t>
            </a:r>
            <a:r>
              <a:rPr lang="cs-CZ" dirty="0" err="1" smtClean="0"/>
              <a:t>ooidů</a:t>
            </a:r>
            <a:r>
              <a:rPr lang="cs-CZ" dirty="0" smtClean="0"/>
              <a:t> – </a:t>
            </a:r>
            <a:r>
              <a:rPr lang="cs-CZ" dirty="0"/>
              <a:t>ztráta </a:t>
            </a:r>
            <a:r>
              <a:rPr lang="cs-CZ" dirty="0" smtClean="0"/>
              <a:t>původní </a:t>
            </a:r>
            <a:r>
              <a:rPr lang="cs-CZ" dirty="0"/>
              <a:t>vnitřní struktury</a:t>
            </a:r>
            <a:endParaRPr lang="cs-CZ" dirty="0" smtClean="0"/>
          </a:p>
          <a:p>
            <a:r>
              <a:rPr lang="cs-CZ" dirty="0" smtClean="0"/>
              <a:t>Zaoblené</a:t>
            </a:r>
          </a:p>
          <a:p>
            <a:r>
              <a:rPr lang="cs-CZ" dirty="0" smtClean="0"/>
              <a:t>V asociaci s agregátovými zrny, </a:t>
            </a:r>
            <a:r>
              <a:rPr lang="cs-CZ" dirty="0" err="1" smtClean="0"/>
              <a:t>ooidy</a:t>
            </a:r>
            <a:r>
              <a:rPr lang="cs-CZ" dirty="0" smtClean="0"/>
              <a:t> a </a:t>
            </a:r>
            <a:r>
              <a:rPr lang="cs-CZ" dirty="0" err="1" smtClean="0"/>
              <a:t>mikritickými</a:t>
            </a:r>
            <a:r>
              <a:rPr lang="cs-CZ" dirty="0" smtClean="0"/>
              <a:t> </a:t>
            </a:r>
            <a:r>
              <a:rPr lang="cs-CZ" dirty="0" err="1" smtClean="0"/>
              <a:t>intraklasty</a:t>
            </a:r>
            <a:endParaRPr lang="cs-CZ" dirty="0" smtClean="0"/>
          </a:p>
          <a:p>
            <a:r>
              <a:rPr lang="cs-CZ" dirty="0" smtClean="0"/>
              <a:t>Obecně větší než řasové/mikrobiální peloidy</a:t>
            </a:r>
          </a:p>
          <a:p>
            <a:r>
              <a:rPr lang="cs-CZ" dirty="0" smtClean="0"/>
              <a:t>V současnosti známé z Baham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583" y="1690688"/>
            <a:ext cx="7145291" cy="484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3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41" y="0"/>
            <a:ext cx="6258531" cy="4440326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663530" y="6324104"/>
            <a:ext cx="5782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http://www.geology.cz/bulletin/fulltext/1206_berkyova.pdf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930" y="2092149"/>
            <a:ext cx="6200263" cy="407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7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Peletoidy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684520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Silně </a:t>
            </a:r>
            <a:r>
              <a:rPr lang="cs-CZ" dirty="0" err="1" smtClean="0"/>
              <a:t>mikritizovaná</a:t>
            </a:r>
            <a:r>
              <a:rPr lang="cs-CZ" dirty="0" smtClean="0"/>
              <a:t> zrna</a:t>
            </a:r>
          </a:p>
          <a:p>
            <a:r>
              <a:rPr lang="cs-CZ" dirty="0" smtClean="0"/>
              <a:t>Občas reziduální struktury</a:t>
            </a:r>
          </a:p>
          <a:p>
            <a:r>
              <a:rPr lang="cs-CZ" dirty="0" smtClean="0"/>
              <a:t>Často amalgamované a mají difúzní okraje</a:t>
            </a:r>
            <a:endParaRPr lang="cs-CZ" dirty="0"/>
          </a:p>
          <a:p>
            <a:r>
              <a:rPr lang="cs-CZ" dirty="0" smtClean="0"/>
              <a:t>Odlišení od </a:t>
            </a:r>
            <a:r>
              <a:rPr lang="cs-CZ" dirty="0" err="1" smtClean="0"/>
              <a:t>bahamitových</a:t>
            </a:r>
            <a:r>
              <a:rPr lang="cs-CZ" dirty="0" smtClean="0"/>
              <a:t> peloidů je velmi obtížné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174" y="1196339"/>
            <a:ext cx="5229826" cy="546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5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Precipitované</a:t>
            </a:r>
            <a:r>
              <a:rPr lang="cs-CZ" dirty="0" smtClean="0"/>
              <a:t> peloidy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39699"/>
            <a:ext cx="4831080" cy="4351338"/>
          </a:xfrm>
        </p:spPr>
        <p:txBody>
          <a:bodyPr>
            <a:normAutofit/>
          </a:bodyPr>
          <a:lstStyle/>
          <a:p>
            <a:r>
              <a:rPr lang="cs-CZ" b="1" dirty="0" err="1" smtClean="0"/>
              <a:t>Inorganicky</a:t>
            </a:r>
            <a:r>
              <a:rPr lang="cs-CZ" b="1" dirty="0" smtClean="0"/>
              <a:t> a organicky indukovaná precipitace velmi drobných </a:t>
            </a:r>
            <a:r>
              <a:rPr lang="en-US" dirty="0" smtClean="0"/>
              <a:t>(</a:t>
            </a:r>
            <a:r>
              <a:rPr lang="en-US" dirty="0"/>
              <a:t>20–60 </a:t>
            </a:r>
            <a:r>
              <a:rPr lang="en-US" dirty="0" err="1" smtClean="0"/>
              <a:t>μm</a:t>
            </a:r>
            <a:r>
              <a:rPr lang="cs-CZ" dirty="0" smtClean="0"/>
              <a:t>)</a:t>
            </a:r>
            <a:r>
              <a:rPr lang="en-US" dirty="0" smtClean="0"/>
              <a:t> </a:t>
            </a:r>
            <a:r>
              <a:rPr lang="cs-CZ" dirty="0" smtClean="0"/>
              <a:t>peloidů uvnitř </a:t>
            </a:r>
            <a:r>
              <a:rPr lang="cs-CZ" dirty="0" err="1" smtClean="0"/>
              <a:t>sparitu</a:t>
            </a:r>
            <a:r>
              <a:rPr lang="cs-CZ" dirty="0" smtClean="0"/>
              <a:t>, který vyplňuje dutiny</a:t>
            </a:r>
          </a:p>
          <a:p>
            <a:r>
              <a:rPr lang="cs-CZ" dirty="0" smtClean="0"/>
              <a:t>Běžné v cementech z Mg-kalcitu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608" y="3773010"/>
            <a:ext cx="3024985" cy="30139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80" y="1332449"/>
            <a:ext cx="6536186" cy="425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3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peloidů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Peloidální</a:t>
            </a:r>
            <a:r>
              <a:rPr lang="cs-CZ" dirty="0" smtClean="0"/>
              <a:t> </a:t>
            </a:r>
            <a:r>
              <a:rPr lang="cs-CZ" dirty="0"/>
              <a:t>vápence – mělká </a:t>
            </a:r>
            <a:r>
              <a:rPr lang="cs-CZ" dirty="0" smtClean="0"/>
              <a:t>moře, ale mohou být </a:t>
            </a:r>
            <a:r>
              <a:rPr lang="cs-CZ" dirty="0" err="1" smtClean="0"/>
              <a:t>redeponovány</a:t>
            </a:r>
            <a:r>
              <a:rPr lang="cs-CZ" dirty="0" smtClean="0"/>
              <a:t> hlouběji do pánve (</a:t>
            </a:r>
            <a:r>
              <a:rPr lang="cs-CZ" dirty="0" err="1" smtClean="0"/>
              <a:t>tempestity</a:t>
            </a:r>
            <a:r>
              <a:rPr lang="cs-CZ" dirty="0" smtClean="0"/>
              <a:t>, </a:t>
            </a:r>
            <a:r>
              <a:rPr lang="cs-CZ" dirty="0" err="1" smtClean="0"/>
              <a:t>kalciturbidity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 err="1" smtClean="0"/>
              <a:t>Peloidální</a:t>
            </a:r>
            <a:r>
              <a:rPr lang="cs-CZ" dirty="0" smtClean="0"/>
              <a:t> vápence typu </a:t>
            </a:r>
            <a:r>
              <a:rPr lang="cs-CZ" dirty="0" err="1" smtClean="0"/>
              <a:t>grainstone</a:t>
            </a:r>
            <a:r>
              <a:rPr lang="cs-CZ" dirty="0" smtClean="0"/>
              <a:t> – omezené množství </a:t>
            </a:r>
            <a:r>
              <a:rPr lang="cs-CZ" dirty="0" err="1" smtClean="0"/>
              <a:t>bioklastů</a:t>
            </a:r>
            <a:r>
              <a:rPr lang="cs-CZ" dirty="0" smtClean="0"/>
              <a:t> nebo jen </a:t>
            </a:r>
            <a:r>
              <a:rPr lang="cs-CZ" dirty="0" err="1" smtClean="0"/>
              <a:t>speficiká</a:t>
            </a:r>
            <a:r>
              <a:rPr lang="cs-CZ" dirty="0" smtClean="0"/>
              <a:t> biota (</a:t>
            </a:r>
            <a:r>
              <a:rPr lang="cs-CZ" dirty="0" err="1" smtClean="0"/>
              <a:t>ostrakodi</a:t>
            </a:r>
            <a:r>
              <a:rPr lang="cs-CZ" dirty="0" smtClean="0"/>
              <a:t>, bentické </a:t>
            </a:r>
            <a:r>
              <a:rPr lang="cs-CZ" dirty="0" err="1" smtClean="0"/>
              <a:t>foraminifery</a:t>
            </a:r>
            <a:r>
              <a:rPr lang="cs-CZ" dirty="0" smtClean="0"/>
              <a:t>, zelené řasy) = nevhodné podmínky pro </a:t>
            </a:r>
            <a:r>
              <a:rPr lang="cs-CZ" dirty="0" smtClean="0"/>
              <a:t>biotu </a:t>
            </a:r>
            <a:r>
              <a:rPr lang="cs-CZ" dirty="0" smtClean="0"/>
              <a:t>(salinita, substrát</a:t>
            </a:r>
            <a:r>
              <a:rPr lang="cs-CZ" dirty="0" smtClean="0"/>
              <a:t>), krom mikrobů</a:t>
            </a:r>
            <a:endParaRPr lang="cs-CZ" dirty="0" smtClean="0"/>
          </a:p>
          <a:p>
            <a:r>
              <a:rPr lang="cs-CZ" dirty="0" err="1" smtClean="0"/>
              <a:t>Peloidální</a:t>
            </a:r>
            <a:r>
              <a:rPr lang="cs-CZ" dirty="0" smtClean="0"/>
              <a:t> vápence typu </a:t>
            </a:r>
            <a:r>
              <a:rPr lang="cs-CZ" dirty="0" err="1" smtClean="0"/>
              <a:t>packstone</a:t>
            </a:r>
            <a:r>
              <a:rPr lang="cs-CZ" dirty="0" smtClean="0"/>
              <a:t> a </a:t>
            </a:r>
            <a:r>
              <a:rPr lang="cs-CZ" dirty="0" err="1" smtClean="0"/>
              <a:t>wackestone</a:t>
            </a:r>
            <a:r>
              <a:rPr lang="cs-CZ" dirty="0" smtClean="0"/>
              <a:t> s hojnými fekálními peletami a </a:t>
            </a:r>
            <a:r>
              <a:rPr lang="cs-CZ" dirty="0" err="1" smtClean="0"/>
              <a:t>bioturbacemi</a:t>
            </a:r>
            <a:r>
              <a:rPr lang="cs-CZ" dirty="0" smtClean="0"/>
              <a:t> = vhodné podmínky pro biotu (živiny, O2)</a:t>
            </a:r>
          </a:p>
          <a:p>
            <a:pPr lvl="1"/>
            <a:r>
              <a:rPr lang="cs-CZ" dirty="0" smtClean="0"/>
              <a:t>nízká </a:t>
            </a:r>
            <a:r>
              <a:rPr lang="cs-CZ" dirty="0"/>
              <a:t>energie, chráněné </a:t>
            </a:r>
            <a:r>
              <a:rPr lang="cs-CZ" dirty="0" smtClean="0"/>
              <a:t>prostředí</a:t>
            </a:r>
          </a:p>
        </p:txBody>
      </p:sp>
    </p:spTree>
    <p:extLst>
      <p:ext uri="{BB962C8B-B14F-4D97-AF65-F5344CB8AC3E}">
        <p14:creationId xmlns:p14="http://schemas.microsoft.com/office/powerpoint/2010/main" val="133063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Kortoidy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4299517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Z latinského </a:t>
            </a:r>
            <a:r>
              <a:rPr lang="cs-CZ" dirty="0" err="1" smtClean="0"/>
              <a:t>cortex</a:t>
            </a:r>
            <a:r>
              <a:rPr lang="cs-CZ" dirty="0" smtClean="0"/>
              <a:t> = kůra</a:t>
            </a:r>
          </a:p>
          <a:p>
            <a:r>
              <a:rPr lang="cs-CZ" dirty="0" err="1" smtClean="0"/>
              <a:t>Bioklasty</a:t>
            </a:r>
            <a:r>
              <a:rPr lang="cs-CZ" dirty="0" smtClean="0"/>
              <a:t>, </a:t>
            </a:r>
            <a:r>
              <a:rPr lang="cs-CZ" dirty="0" err="1" smtClean="0"/>
              <a:t>ooidy</a:t>
            </a:r>
            <a:r>
              <a:rPr lang="cs-CZ" dirty="0" smtClean="0"/>
              <a:t>, </a:t>
            </a:r>
            <a:r>
              <a:rPr lang="cs-CZ" dirty="0" err="1" smtClean="0"/>
              <a:t>litoklasty</a:t>
            </a:r>
            <a:r>
              <a:rPr lang="cs-CZ" dirty="0" smtClean="0"/>
              <a:t> nebo peloidy s výrazným </a:t>
            </a:r>
            <a:r>
              <a:rPr lang="cs-CZ" dirty="0" err="1" smtClean="0"/>
              <a:t>mikritickým</a:t>
            </a:r>
            <a:r>
              <a:rPr lang="cs-CZ" dirty="0" smtClean="0"/>
              <a:t> lemem – obálkou</a:t>
            </a:r>
          </a:p>
          <a:p>
            <a:r>
              <a:rPr lang="cs-CZ" dirty="0" err="1" smtClean="0"/>
              <a:t>Mikritická</a:t>
            </a:r>
            <a:r>
              <a:rPr lang="cs-CZ" dirty="0" smtClean="0"/>
              <a:t> obálka není laminovaná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717" y="933189"/>
            <a:ext cx="6992415" cy="4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523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Kortoidy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48023"/>
            <a:ext cx="4587240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Vznikají částečnou </a:t>
            </a:r>
            <a:r>
              <a:rPr lang="cs-CZ" dirty="0" err="1" smtClean="0"/>
              <a:t>mikritizací</a:t>
            </a:r>
            <a:r>
              <a:rPr lang="cs-CZ" dirty="0" smtClean="0"/>
              <a:t> za účasti </a:t>
            </a:r>
            <a:r>
              <a:rPr lang="cs-CZ" dirty="0" err="1" smtClean="0"/>
              <a:t>fotosyntetizujích</a:t>
            </a:r>
            <a:r>
              <a:rPr lang="cs-CZ" dirty="0" smtClean="0"/>
              <a:t> i </a:t>
            </a:r>
            <a:r>
              <a:rPr lang="cs-CZ" dirty="0" err="1" smtClean="0"/>
              <a:t>nefotosyntetizujících</a:t>
            </a:r>
            <a:r>
              <a:rPr lang="cs-CZ" dirty="0" smtClean="0"/>
              <a:t> organizmů</a:t>
            </a:r>
          </a:p>
          <a:p>
            <a:r>
              <a:rPr lang="cs-CZ" dirty="0" smtClean="0"/>
              <a:t>Destruktivní a konstruktivní procesy při </a:t>
            </a:r>
            <a:r>
              <a:rPr lang="cs-CZ" dirty="0" err="1" smtClean="0"/>
              <a:t>rozhranní</a:t>
            </a:r>
            <a:r>
              <a:rPr lang="cs-CZ" dirty="0" smtClean="0"/>
              <a:t> sediment-voda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539" y="207790"/>
            <a:ext cx="5824261" cy="66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Mikrit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Vznik:</a:t>
            </a:r>
          </a:p>
          <a:p>
            <a:pPr marL="0" indent="0">
              <a:buNone/>
            </a:pPr>
            <a:r>
              <a:rPr lang="cs-CZ" dirty="0" smtClean="0"/>
              <a:t>- </a:t>
            </a:r>
            <a:r>
              <a:rPr lang="cs-CZ" dirty="0" err="1" smtClean="0"/>
              <a:t>Nemořská</a:t>
            </a:r>
            <a:r>
              <a:rPr lang="cs-CZ" dirty="0" smtClean="0"/>
              <a:t> prostředí - např. </a:t>
            </a:r>
            <a:r>
              <a:rPr lang="cs-CZ" dirty="0" err="1" smtClean="0"/>
              <a:t>pedogenní</a:t>
            </a:r>
            <a:r>
              <a:rPr lang="cs-CZ" dirty="0" smtClean="0"/>
              <a:t> </a:t>
            </a:r>
            <a:r>
              <a:rPr lang="cs-CZ" dirty="0" err="1" smtClean="0"/>
              <a:t>mikrit</a:t>
            </a:r>
            <a:r>
              <a:rPr lang="cs-CZ" dirty="0" smtClean="0"/>
              <a:t>, </a:t>
            </a:r>
            <a:r>
              <a:rPr lang="cs-CZ" dirty="0" err="1" smtClean="0"/>
              <a:t>lakustrinní</a:t>
            </a:r>
            <a:r>
              <a:rPr lang="cs-CZ" dirty="0" smtClean="0"/>
              <a:t> </a:t>
            </a:r>
            <a:r>
              <a:rPr lang="cs-CZ" dirty="0" err="1" smtClean="0"/>
              <a:t>mikrit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- Mořská prostředí  </a:t>
            </a:r>
            <a:br>
              <a:rPr lang="cs-CZ" dirty="0" smtClean="0"/>
            </a:br>
            <a:r>
              <a:rPr lang="cs-CZ" dirty="0" smtClean="0"/>
              <a:t>	- </a:t>
            </a:r>
            <a:r>
              <a:rPr lang="cs-CZ" dirty="0" err="1" smtClean="0"/>
              <a:t>mělkomořská</a:t>
            </a:r>
            <a:r>
              <a:rPr lang="cs-CZ" dirty="0" smtClean="0"/>
              <a:t>: </a:t>
            </a:r>
            <a:r>
              <a:rPr lang="cs-CZ" dirty="0" err="1" smtClean="0"/>
              <a:t>intertidální</a:t>
            </a:r>
            <a:r>
              <a:rPr lang="cs-CZ" dirty="0" smtClean="0"/>
              <a:t>, </a:t>
            </a:r>
            <a:r>
              <a:rPr lang="cs-CZ" dirty="0" err="1" smtClean="0"/>
              <a:t>subtidální</a:t>
            </a:r>
            <a:r>
              <a:rPr lang="cs-CZ" dirty="0" smtClean="0"/>
              <a:t> prostředí (např. </a:t>
            </a:r>
            <a:r>
              <a:rPr lang="cs-CZ" dirty="0" err="1" smtClean="0"/>
              <a:t>tidální</a:t>
            </a:r>
            <a:r>
              <a:rPr lang="cs-CZ" dirty="0" smtClean="0"/>
              <a:t> 	koryta, řasové koberce, laguny, platformy, útesy)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	- hlubokomořská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226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Destruktivní </a:t>
            </a:r>
            <a:r>
              <a:rPr lang="cs-CZ" dirty="0" err="1" smtClean="0"/>
              <a:t>kortoidy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89204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a) </a:t>
            </a:r>
            <a:r>
              <a:rPr lang="cs-CZ" dirty="0" smtClean="0"/>
              <a:t>metabolické produkty </a:t>
            </a:r>
            <a:r>
              <a:rPr lang="cs-CZ" dirty="0" err="1" smtClean="0"/>
              <a:t>mikroendolitických</a:t>
            </a:r>
            <a:r>
              <a:rPr lang="cs-CZ" dirty="0" smtClean="0"/>
              <a:t> organizmů vedou k biochemickému rozpouštění skeletálních </a:t>
            </a:r>
            <a:r>
              <a:rPr lang="cs-CZ" dirty="0" err="1" smtClean="0"/>
              <a:t>alochemů</a:t>
            </a:r>
            <a:r>
              <a:rPr lang="cs-CZ" dirty="0" smtClean="0"/>
              <a:t> – </a:t>
            </a:r>
            <a:r>
              <a:rPr lang="cs-CZ" dirty="0" err="1" smtClean="0"/>
              <a:t>mikrovrtby</a:t>
            </a:r>
            <a:r>
              <a:rPr lang="cs-CZ" dirty="0" smtClean="0"/>
              <a:t> (</a:t>
            </a:r>
            <a:r>
              <a:rPr lang="en-US" dirty="0" smtClean="0"/>
              <a:t>&lt; 1 </a:t>
            </a:r>
            <a:r>
              <a:rPr lang="en-US" dirty="0" err="1" smtClean="0"/>
              <a:t>μm</a:t>
            </a:r>
            <a:r>
              <a:rPr lang="cs-CZ" dirty="0" smtClean="0"/>
              <a:t>) jsou kolonizovány sinicemi, řasami nebo houbami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(kolonizace v řádu dnů; konzumace zrna v několika týdnech)</a:t>
            </a: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b) </a:t>
            </a:r>
            <a:r>
              <a:rPr lang="cs-CZ" dirty="0" smtClean="0"/>
              <a:t>Odumření </a:t>
            </a:r>
            <a:r>
              <a:rPr lang="cs-CZ" dirty="0" err="1" smtClean="0"/>
              <a:t>mikrovrtavých</a:t>
            </a:r>
            <a:r>
              <a:rPr lang="cs-CZ" dirty="0" smtClean="0"/>
              <a:t> organizmů a uvolnění vrteb</a:t>
            </a: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c) </a:t>
            </a:r>
            <a:r>
              <a:rPr lang="cs-CZ" dirty="0" smtClean="0"/>
              <a:t>Růst </a:t>
            </a:r>
            <a:r>
              <a:rPr lang="cs-CZ" dirty="0" err="1" smtClean="0"/>
              <a:t>mikritického</a:t>
            </a:r>
            <a:r>
              <a:rPr lang="cs-CZ" dirty="0" smtClean="0"/>
              <a:t> nebo Mg-kalcitového cementu uvnitř vrteb</a:t>
            </a:r>
            <a:r>
              <a:rPr lang="cs-CZ" dirty="0"/>
              <a:t> </a:t>
            </a:r>
            <a:r>
              <a:rPr lang="cs-CZ" dirty="0" smtClean="0"/>
              <a:t>(precipitace karbonátu spuštěna rozkladem bakteriální organické hmoty)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Kolonizace </a:t>
            </a:r>
            <a:r>
              <a:rPr lang="cs-CZ" dirty="0"/>
              <a:t>v řádu dnů; konzumace zrna v několika </a:t>
            </a:r>
            <a:r>
              <a:rPr lang="cs-CZ" dirty="0" smtClean="0"/>
              <a:t>týdnech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Časté opakování vede k tvorbě </a:t>
            </a:r>
            <a:r>
              <a:rPr lang="cs-CZ" dirty="0" err="1" smtClean="0"/>
              <a:t>mikritické</a:t>
            </a:r>
            <a:r>
              <a:rPr lang="cs-CZ" dirty="0" smtClean="0"/>
              <a:t> obálky</a:t>
            </a:r>
          </a:p>
          <a:p>
            <a:pPr marL="0" indent="0">
              <a:buNone/>
            </a:pPr>
            <a:r>
              <a:rPr lang="cs-CZ" dirty="0" smtClean="0"/>
              <a:t>Hojné v mělkých mořských vodách s vyšší energií, ale vyskytují se i v limnickém prostředí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0688"/>
            <a:ext cx="5179051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5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Konstruktivní </a:t>
            </a:r>
            <a:r>
              <a:rPr lang="cs-CZ" dirty="0" err="1" smtClean="0"/>
              <a:t>kortoidy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928360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Precipitace </a:t>
            </a:r>
            <a:r>
              <a:rPr lang="cs-CZ" dirty="0" err="1" smtClean="0"/>
              <a:t>mikritu</a:t>
            </a:r>
            <a:r>
              <a:rPr lang="cs-CZ" dirty="0" smtClean="0"/>
              <a:t> kolem vláken </a:t>
            </a:r>
            <a:r>
              <a:rPr lang="cs-CZ" dirty="0" err="1" smtClean="0"/>
              <a:t>epilitických</a:t>
            </a:r>
            <a:r>
              <a:rPr lang="cs-CZ" dirty="0" smtClean="0"/>
              <a:t> řas a sinic </a:t>
            </a:r>
          </a:p>
          <a:p>
            <a:r>
              <a:rPr lang="cs-CZ" dirty="0" smtClean="0"/>
              <a:t>Bez destrukce a nahrazení původního zrna</a:t>
            </a:r>
          </a:p>
          <a:p>
            <a:r>
              <a:rPr lang="cs-CZ" dirty="0" smtClean="0"/>
              <a:t>Přidání/obalení </a:t>
            </a:r>
            <a:r>
              <a:rPr lang="cs-CZ" dirty="0" err="1" smtClean="0"/>
              <a:t>mikritem</a:t>
            </a:r>
            <a:endParaRPr lang="cs-CZ" dirty="0" smtClean="0"/>
          </a:p>
          <a:p>
            <a:r>
              <a:rPr lang="cs-CZ" dirty="0" smtClean="0"/>
              <a:t>Prostředí s nízkou energií případně až mělké pohřbení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077" y="365125"/>
            <a:ext cx="4027203" cy="624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11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Kortoidy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i="1" dirty="0" smtClean="0"/>
              <a:t>Náchylnost skeletálních </a:t>
            </a:r>
            <a:r>
              <a:rPr lang="cs-CZ" i="1" dirty="0" err="1" smtClean="0"/>
              <a:t>alochemů</a:t>
            </a:r>
            <a:r>
              <a:rPr lang="cs-CZ" i="1" dirty="0" smtClean="0"/>
              <a:t> k </a:t>
            </a:r>
            <a:r>
              <a:rPr lang="cs-CZ" i="1" dirty="0" err="1" smtClean="0"/>
              <a:t>mikritizaci</a:t>
            </a:r>
            <a:r>
              <a:rPr lang="cs-CZ" i="1" dirty="0" smtClean="0"/>
              <a:t> se liší skupinu od skupiny</a:t>
            </a:r>
            <a:endParaRPr lang="cs-CZ" dirty="0" smtClean="0"/>
          </a:p>
          <a:p>
            <a:r>
              <a:rPr lang="cs-CZ" dirty="0" smtClean="0"/>
              <a:t>Příklad ze siluru - klesající náchylnost k </a:t>
            </a:r>
            <a:r>
              <a:rPr lang="cs-CZ" dirty="0" err="1" smtClean="0"/>
              <a:t>mikritizaci</a:t>
            </a:r>
            <a:r>
              <a:rPr lang="cs-CZ" dirty="0" smtClean="0"/>
              <a:t>: trilobiti, </a:t>
            </a:r>
            <a:r>
              <a:rPr lang="cs-CZ" dirty="0" err="1" smtClean="0"/>
              <a:t>ostrakodi</a:t>
            </a:r>
            <a:r>
              <a:rPr lang="cs-CZ" dirty="0" smtClean="0"/>
              <a:t>, mechovky, koráli, </a:t>
            </a:r>
            <a:r>
              <a:rPr lang="cs-CZ" dirty="0" err="1" smtClean="0"/>
              <a:t>tentakuliti</a:t>
            </a:r>
            <a:endParaRPr lang="cs-CZ" dirty="0" smtClean="0"/>
          </a:p>
          <a:p>
            <a:r>
              <a:rPr lang="cs-CZ" dirty="0" err="1" smtClean="0"/>
              <a:t>Mikritové</a:t>
            </a:r>
            <a:r>
              <a:rPr lang="cs-CZ" dirty="0" smtClean="0"/>
              <a:t> obálky jsou relativně dost odolné proti rozpouštění a chrání tak zrna před zničení a přispívají tak k jejich zachování (alespoň ve formě jader)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6897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Onkoidy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3619" y="1825625"/>
            <a:ext cx="5942381" cy="4351338"/>
          </a:xfrm>
        </p:spPr>
        <p:txBody>
          <a:bodyPr>
            <a:normAutofit/>
          </a:bodyPr>
          <a:lstStyle/>
          <a:p>
            <a:r>
              <a:rPr lang="cs-CZ" sz="2400" dirty="0" err="1"/>
              <a:t>Onchos</a:t>
            </a:r>
            <a:r>
              <a:rPr lang="cs-CZ" sz="2400" dirty="0"/>
              <a:t> (</a:t>
            </a:r>
            <a:r>
              <a:rPr lang="cs-CZ" sz="2400" dirty="0" err="1"/>
              <a:t>řec</a:t>
            </a:r>
            <a:r>
              <a:rPr lang="cs-CZ" sz="2400" dirty="0"/>
              <a:t>.) = hlíza</a:t>
            </a:r>
          </a:p>
          <a:p>
            <a:r>
              <a:rPr lang="cs-CZ" sz="2400" dirty="0"/>
              <a:t>Hlízovitá povlečená zrna tvořená mikroby, řasami a dalšími </a:t>
            </a:r>
            <a:r>
              <a:rPr lang="cs-CZ" sz="2400" dirty="0" err="1"/>
              <a:t>enkrustujícími</a:t>
            </a:r>
            <a:r>
              <a:rPr lang="cs-CZ" sz="2400" dirty="0"/>
              <a:t> organizmy</a:t>
            </a:r>
          </a:p>
          <a:p>
            <a:r>
              <a:rPr lang="en-US" sz="2400" dirty="0" smtClean="0"/>
              <a:t>mm</a:t>
            </a:r>
            <a:r>
              <a:rPr lang="cs-CZ" sz="2400" dirty="0" smtClean="0"/>
              <a:t> </a:t>
            </a:r>
            <a:r>
              <a:rPr lang="en-US" sz="2400" dirty="0" smtClean="0"/>
              <a:t>– cm</a:t>
            </a:r>
            <a:r>
              <a:rPr lang="cs-CZ" sz="2400" dirty="0" smtClean="0"/>
              <a:t> rozměry</a:t>
            </a:r>
          </a:p>
          <a:p>
            <a:r>
              <a:rPr lang="en-US" sz="2400" dirty="0" smtClean="0"/>
              <a:t>mi</a:t>
            </a:r>
            <a:r>
              <a:rPr lang="cs-CZ" sz="2400" dirty="0" smtClean="0"/>
              <a:t>k</a:t>
            </a:r>
            <a:r>
              <a:rPr lang="en-US" sz="2400" dirty="0" err="1" smtClean="0"/>
              <a:t>ritic</a:t>
            </a:r>
            <a:r>
              <a:rPr lang="cs-CZ" sz="2400" dirty="0" err="1" smtClean="0"/>
              <a:t>ký</a:t>
            </a:r>
            <a:r>
              <a:rPr lang="en-US" sz="2400" dirty="0" smtClean="0"/>
              <a:t> cortex</a:t>
            </a:r>
            <a:r>
              <a:rPr lang="cs-CZ" sz="2400" dirty="0" smtClean="0"/>
              <a:t> (kůra) </a:t>
            </a:r>
            <a:r>
              <a:rPr lang="cs-CZ" sz="2400" dirty="0" smtClean="0"/>
              <a:t>nerovnoměrně</a:t>
            </a:r>
            <a:r>
              <a:rPr lang="en-US" sz="2400" dirty="0" smtClean="0"/>
              <a:t> </a:t>
            </a:r>
            <a:r>
              <a:rPr lang="cs-CZ" sz="2400" dirty="0" smtClean="0"/>
              <a:t>koncentrické a </a:t>
            </a:r>
            <a:r>
              <a:rPr lang="cs-CZ" sz="2400" dirty="0" err="1" smtClean="0"/>
              <a:t>překrývajcí</a:t>
            </a:r>
            <a:r>
              <a:rPr lang="cs-CZ" sz="2400" dirty="0" smtClean="0"/>
              <a:t> se laminy kolem bio- nebo </a:t>
            </a:r>
            <a:r>
              <a:rPr lang="cs-CZ" sz="2400" dirty="0" err="1" smtClean="0"/>
              <a:t>litoklastického</a:t>
            </a:r>
            <a:r>
              <a:rPr lang="cs-CZ" sz="2400" dirty="0" smtClean="0"/>
              <a:t> jádra + </a:t>
            </a:r>
            <a:r>
              <a:rPr lang="cs-CZ" sz="2400" dirty="0" err="1" smtClean="0"/>
              <a:t>enkrustující</a:t>
            </a:r>
            <a:r>
              <a:rPr lang="cs-CZ" sz="2400" dirty="0" smtClean="0"/>
              <a:t> </a:t>
            </a:r>
            <a:r>
              <a:rPr lang="cs-CZ" sz="2400" dirty="0" err="1" smtClean="0"/>
              <a:t>epibionti</a:t>
            </a:r>
            <a:endParaRPr lang="cs-CZ" sz="2400" dirty="0" smtClean="0"/>
          </a:p>
          <a:p>
            <a:r>
              <a:rPr lang="cs-CZ" sz="2400" dirty="0" err="1" smtClean="0"/>
              <a:t>Onkolity</a:t>
            </a:r>
            <a:r>
              <a:rPr lang="cs-CZ" sz="2400" dirty="0" smtClean="0"/>
              <a:t> – horniny tvořené převládajícími </a:t>
            </a:r>
            <a:r>
              <a:rPr lang="cs-CZ" sz="2400" dirty="0" err="1" smtClean="0"/>
              <a:t>onkoidy</a:t>
            </a:r>
            <a:endParaRPr lang="cs-CZ" sz="24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3100"/>
            <a:ext cx="3891280" cy="679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154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Onkoidy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" y="1690688"/>
            <a:ext cx="5422189" cy="4158460"/>
          </a:xfrm>
        </p:spPr>
        <p:txBody>
          <a:bodyPr>
            <a:normAutofit/>
          </a:bodyPr>
          <a:lstStyle/>
          <a:p>
            <a:r>
              <a:rPr lang="cs-CZ" dirty="0" smtClean="0"/>
              <a:t>Běžná složka platformních, útesových a svahových karbonátů</a:t>
            </a:r>
          </a:p>
          <a:p>
            <a:r>
              <a:rPr lang="cs-CZ" dirty="0"/>
              <a:t>Dobré indikátory paleoenvironmentálních a klimatických podmínek</a:t>
            </a:r>
            <a:endParaRPr lang="en-US" dirty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527" y="1690688"/>
            <a:ext cx="6016914" cy="429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Onkoidy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7091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dirty="0"/>
              <a:t>) </a:t>
            </a:r>
            <a:r>
              <a:rPr lang="en-US" b="1" dirty="0" smtClean="0"/>
              <a:t>on</a:t>
            </a:r>
            <a:r>
              <a:rPr lang="cs-CZ" b="1" dirty="0" smtClean="0"/>
              <a:t>k</a:t>
            </a:r>
            <a:r>
              <a:rPr lang="en-US" b="1" dirty="0" err="1" smtClean="0"/>
              <a:t>oid</a:t>
            </a:r>
            <a:r>
              <a:rPr lang="cs-CZ" b="1" dirty="0" smtClean="0"/>
              <a:t>y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cs-CZ" dirty="0" smtClean="0"/>
              <a:t>zelené řasy, </a:t>
            </a:r>
            <a:r>
              <a:rPr lang="cs-CZ" dirty="0" err="1" smtClean="0"/>
              <a:t>kalcimikroby</a:t>
            </a:r>
            <a:r>
              <a:rPr lang="cs-CZ" dirty="0" smtClean="0"/>
              <a:t>, bentické </a:t>
            </a:r>
            <a:r>
              <a:rPr lang="cs-CZ" dirty="0" err="1" smtClean="0"/>
              <a:t>foraminifery</a:t>
            </a:r>
            <a:r>
              <a:rPr lang="en-US" dirty="0" smtClean="0"/>
              <a:t>) </a:t>
            </a:r>
            <a:endParaRPr lang="cs-CZ" dirty="0" smtClean="0"/>
          </a:p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dirty="0"/>
              <a:t>) </a:t>
            </a:r>
            <a:r>
              <a:rPr lang="cs-CZ" b="1" dirty="0" smtClean="0"/>
              <a:t>r</a:t>
            </a:r>
            <a:r>
              <a:rPr lang="en-US" b="1" dirty="0" err="1" smtClean="0"/>
              <a:t>hodoid</a:t>
            </a:r>
            <a:r>
              <a:rPr lang="cs-CZ" b="1" dirty="0" smtClean="0"/>
              <a:t>y </a:t>
            </a:r>
            <a:r>
              <a:rPr lang="cs-CZ" dirty="0" smtClean="0"/>
              <a:t>(</a:t>
            </a:r>
            <a:r>
              <a:rPr lang="cs-CZ" dirty="0" err="1" smtClean="0"/>
              <a:t>rodolity</a:t>
            </a:r>
            <a:r>
              <a:rPr lang="cs-CZ" dirty="0" smtClean="0"/>
              <a:t> – červené řasy)</a:t>
            </a:r>
          </a:p>
          <a:p>
            <a:pPr marL="0" indent="0">
              <a:buNone/>
            </a:pPr>
            <a:r>
              <a:rPr lang="cs-CZ" dirty="0" smtClean="0"/>
              <a:t>3) </a:t>
            </a:r>
            <a:r>
              <a:rPr lang="cs-CZ" b="1" dirty="0" err="1"/>
              <a:t>m</a:t>
            </a:r>
            <a:r>
              <a:rPr lang="cs-CZ" b="1" dirty="0" err="1" smtClean="0"/>
              <a:t>akroidy</a:t>
            </a:r>
            <a:r>
              <a:rPr lang="cs-CZ" dirty="0" smtClean="0"/>
              <a:t>  (</a:t>
            </a:r>
            <a:r>
              <a:rPr lang="cs-CZ" dirty="0" err="1" smtClean="0"/>
              <a:t>foraminifery</a:t>
            </a:r>
            <a:r>
              <a:rPr lang="cs-CZ" dirty="0" smtClean="0"/>
              <a:t>, mechovky)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239" y="0"/>
            <a:ext cx="6560761" cy="488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450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Onkoidy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9800" y="1407003"/>
            <a:ext cx="6436360" cy="217947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On</a:t>
            </a:r>
            <a:r>
              <a:rPr lang="cs-CZ" dirty="0" err="1" smtClean="0"/>
              <a:t>koidy</a:t>
            </a:r>
            <a:r>
              <a:rPr lang="cs-CZ" dirty="0" smtClean="0"/>
              <a:t> se liší od </a:t>
            </a:r>
            <a:r>
              <a:rPr lang="cs-CZ" dirty="0" err="1" smtClean="0"/>
              <a:t>kortoidů</a:t>
            </a:r>
            <a:r>
              <a:rPr lang="cs-CZ" dirty="0" smtClean="0"/>
              <a:t> větší mocností </a:t>
            </a:r>
            <a:r>
              <a:rPr lang="cs-CZ" dirty="0" err="1" smtClean="0"/>
              <a:t>mikritického</a:t>
            </a:r>
            <a:r>
              <a:rPr lang="cs-CZ" dirty="0" smtClean="0"/>
              <a:t> povlaku a množstvím zachovaných struktur po sinicích, řasách a </a:t>
            </a:r>
            <a:r>
              <a:rPr lang="cs-CZ" dirty="0" err="1" smtClean="0"/>
              <a:t>foraminiferách</a:t>
            </a:r>
            <a:r>
              <a:rPr lang="cs-CZ" dirty="0" smtClean="0"/>
              <a:t>, mechovkách</a:t>
            </a:r>
          </a:p>
          <a:p>
            <a:r>
              <a:rPr lang="cs-CZ" dirty="0" err="1" smtClean="0"/>
              <a:t>Onkoidy</a:t>
            </a:r>
            <a:r>
              <a:rPr lang="cs-CZ" dirty="0" smtClean="0"/>
              <a:t> jsou řádově větší než </a:t>
            </a:r>
            <a:r>
              <a:rPr lang="cs-CZ" dirty="0" err="1" smtClean="0"/>
              <a:t>ooidy</a:t>
            </a:r>
            <a:r>
              <a:rPr lang="cs-CZ" dirty="0" smtClean="0"/>
              <a:t> a mají nestejnoměrné koncentrické laminy</a:t>
            </a:r>
            <a:endParaRPr lang="cs-CZ" dirty="0"/>
          </a:p>
          <a:p>
            <a:r>
              <a:rPr lang="cs-CZ" dirty="0" err="1" smtClean="0"/>
              <a:t>Onkoidy</a:t>
            </a:r>
            <a:r>
              <a:rPr lang="cs-CZ" dirty="0" smtClean="0"/>
              <a:t> jsou </a:t>
            </a:r>
            <a:r>
              <a:rPr lang="cs-CZ" dirty="0"/>
              <a:t>v</a:t>
            </a:r>
            <a:r>
              <a:rPr lang="cs-CZ" dirty="0" smtClean="0"/>
              <a:t>ětšinou mnohem větší než jakékoli jiné neskeletální </a:t>
            </a:r>
            <a:r>
              <a:rPr lang="cs-CZ" dirty="0" err="1" smtClean="0"/>
              <a:t>alochemy</a:t>
            </a: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700" y="3343593"/>
            <a:ext cx="4499900" cy="330104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786" y="17145"/>
            <a:ext cx="4205343" cy="622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664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5200" y="1967230"/>
            <a:ext cx="5921045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Karbonátová (kalcit i aragonit) i nekarbonátová (</a:t>
            </a:r>
            <a:r>
              <a:rPr lang="cs-CZ" dirty="0" err="1" smtClean="0"/>
              <a:t>Fe</a:t>
            </a:r>
            <a:r>
              <a:rPr lang="cs-CZ" dirty="0" smtClean="0"/>
              <a:t> oxidy) povlékaná zrna</a:t>
            </a:r>
          </a:p>
          <a:p>
            <a:r>
              <a:rPr lang="cs-CZ" dirty="0" smtClean="0"/>
              <a:t>Sférický / eliptický / nestejnoměrný </a:t>
            </a:r>
            <a:r>
              <a:rPr lang="cs-CZ" dirty="0" smtClean="0"/>
              <a:t>tvar</a:t>
            </a:r>
          </a:p>
          <a:p>
            <a:r>
              <a:rPr lang="cs-CZ" b="1" dirty="0" smtClean="0"/>
              <a:t>Nukleus </a:t>
            </a:r>
            <a:r>
              <a:rPr lang="cs-CZ" dirty="0" smtClean="0"/>
              <a:t>(jádro) a vnější </a:t>
            </a:r>
            <a:r>
              <a:rPr lang="cs-CZ" b="1" dirty="0" smtClean="0"/>
              <a:t>kortex</a:t>
            </a:r>
            <a:r>
              <a:rPr lang="cs-CZ" dirty="0" smtClean="0"/>
              <a:t> (obal/kůra) Důležitým </a:t>
            </a:r>
            <a:r>
              <a:rPr lang="cs-CZ" dirty="0"/>
              <a:t>popisným znakem je poměr nukleus/</a:t>
            </a:r>
            <a:r>
              <a:rPr lang="cs-CZ" dirty="0" err="1"/>
              <a:t>koretex</a:t>
            </a:r>
            <a:endParaRPr lang="cs-CZ" dirty="0" smtClean="0"/>
          </a:p>
          <a:p>
            <a:r>
              <a:rPr lang="cs-CZ" dirty="0" smtClean="0"/>
              <a:t>Menší než 2 mm, většinou rozsah mezi 0,5 – 1 mm</a:t>
            </a:r>
          </a:p>
          <a:p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092" y="1412240"/>
            <a:ext cx="5849113" cy="518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91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i="1" dirty="0" smtClean="0"/>
              <a:t>Samostatné </a:t>
            </a:r>
            <a:r>
              <a:rPr lang="cs-CZ" i="1" dirty="0" err="1" smtClean="0"/>
              <a:t>ooidy</a:t>
            </a:r>
            <a:endParaRPr lang="cs-CZ" i="1" dirty="0" smtClean="0"/>
          </a:p>
          <a:p>
            <a:r>
              <a:rPr lang="cs-CZ" i="1" dirty="0" smtClean="0"/>
              <a:t>Složené (komplexní) </a:t>
            </a:r>
            <a:r>
              <a:rPr lang="cs-CZ" dirty="0" err="1" smtClean="0"/>
              <a:t>ooidy</a:t>
            </a:r>
            <a:r>
              <a:rPr lang="en-US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polyooidy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v jádru jeden či více </a:t>
            </a:r>
            <a:r>
              <a:rPr lang="cs-CZ" dirty="0" err="1" smtClean="0"/>
              <a:t>ooidů</a:t>
            </a:r>
            <a:r>
              <a:rPr lang="cs-CZ" dirty="0" smtClean="0"/>
              <a:t> slepených dohromady obalených novějším </a:t>
            </a:r>
            <a:r>
              <a:rPr lang="cs-CZ" dirty="0" err="1" smtClean="0"/>
              <a:t>kortxem</a:t>
            </a:r>
            <a:endParaRPr lang="en-US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Samotný </a:t>
            </a:r>
            <a:r>
              <a:rPr lang="cs-CZ" dirty="0" smtClean="0"/>
              <a:t>tvar a velikost často závisí na tvaru a velikosti jádra</a:t>
            </a:r>
          </a:p>
        </p:txBody>
      </p:sp>
    </p:spTree>
    <p:extLst>
      <p:ext uri="{BB962C8B-B14F-4D97-AF65-F5344CB8AC3E}">
        <p14:creationId xmlns:p14="http://schemas.microsoft.com/office/powerpoint/2010/main" val="36052990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 smtClean="0"/>
              <a:t>Mikrostavby</a:t>
            </a:r>
            <a:r>
              <a:rPr lang="cs-CZ" dirty="0" smtClean="0"/>
              <a:t>, mineralogie, množství a velikosti </a:t>
            </a:r>
            <a:r>
              <a:rPr lang="cs-CZ" dirty="0" err="1" smtClean="0"/>
              <a:t>ooidů</a:t>
            </a:r>
            <a:r>
              <a:rPr lang="cs-CZ" dirty="0" smtClean="0"/>
              <a:t> odrážejí fyzikální a chemické podmínky depozičního prostředí</a:t>
            </a:r>
          </a:p>
          <a:p>
            <a:r>
              <a:rPr lang="cs-CZ" dirty="0" smtClean="0"/>
              <a:t>Mořské i terestrické</a:t>
            </a:r>
          </a:p>
          <a:p>
            <a:r>
              <a:rPr lang="cs-CZ" dirty="0" smtClean="0"/>
              <a:t>Proxy vodní energie, teploty a salinity</a:t>
            </a:r>
          </a:p>
          <a:p>
            <a:r>
              <a:rPr lang="cs-CZ" dirty="0"/>
              <a:t>Velikost je </a:t>
            </a:r>
            <a:r>
              <a:rPr lang="cs-CZ" dirty="0" smtClean="0"/>
              <a:t>řízena rychlostí </a:t>
            </a:r>
            <a:r>
              <a:rPr lang="cs-CZ" dirty="0"/>
              <a:t>růstu (mikrobiální produkce/indukce produkce karbonátu), mobilizací (proudění/vlnění) a s ní spojenou abrazí</a:t>
            </a:r>
            <a:endParaRPr lang="en-US" dirty="0"/>
          </a:p>
          <a:p>
            <a:r>
              <a:rPr lang="cs-CZ" dirty="0" err="1"/>
              <a:t>Maximílní</a:t>
            </a:r>
            <a:r>
              <a:rPr lang="cs-CZ" dirty="0"/>
              <a:t> velikosti </a:t>
            </a:r>
            <a:r>
              <a:rPr lang="cs-CZ" dirty="0" err="1"/>
              <a:t>ooidů</a:t>
            </a:r>
            <a:r>
              <a:rPr lang="cs-CZ" dirty="0"/>
              <a:t> kolem 1 mm ukazují na rovnováhu mezi růstem a abrazí</a:t>
            </a:r>
          </a:p>
          <a:p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!dnes vznikají </a:t>
            </a:r>
            <a:r>
              <a:rPr lang="cs-CZ" dirty="0" err="1" smtClean="0"/>
              <a:t>ooidy</a:t>
            </a:r>
            <a:r>
              <a:rPr lang="cs-CZ" dirty="0" smtClean="0"/>
              <a:t> na Bahamách v turbulentním prostředí – nemusí být však analogií všem typům fosilních </a:t>
            </a:r>
            <a:r>
              <a:rPr lang="cs-CZ" dirty="0" err="1" smtClean="0"/>
              <a:t>ooidů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!často bývá podceňována jejich redepozice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8430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Mikrit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/>
              <a:t>Automikrit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in-</a:t>
            </a:r>
            <a:r>
              <a:rPr lang="cs-CZ" dirty="0" err="1" smtClean="0"/>
              <a:t>situ</a:t>
            </a:r>
            <a:r>
              <a:rPr lang="cs-CZ" dirty="0" smtClean="0"/>
              <a:t> (biochemicky a chemicky)</a:t>
            </a:r>
          </a:p>
          <a:p>
            <a:pPr marL="0" indent="0">
              <a:buNone/>
            </a:pPr>
            <a:r>
              <a:rPr lang="cs-CZ" dirty="0" err="1" smtClean="0"/>
              <a:t>Alomikrit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 smtClean="0"/>
              <a:t>- </a:t>
            </a:r>
            <a:r>
              <a:rPr lang="en-US" dirty="0" smtClean="0"/>
              <a:t>post</a:t>
            </a:r>
            <a:r>
              <a:rPr lang="cs-CZ" dirty="0" smtClean="0"/>
              <a:t>-</a:t>
            </a:r>
            <a:r>
              <a:rPr lang="en-US" dirty="0" smtClean="0"/>
              <a:t>mortem </a:t>
            </a:r>
            <a:r>
              <a:rPr lang="cs-CZ" dirty="0" smtClean="0"/>
              <a:t>dezintegrace vápnitých </a:t>
            </a:r>
            <a:r>
              <a:rPr lang="cs-CZ" dirty="0" smtClean="0"/>
              <a:t>řas a podobných organizmů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- fyzikální a biologická abraze skeletálního materiálu</a:t>
            </a:r>
          </a:p>
          <a:p>
            <a:pPr>
              <a:buFontTx/>
              <a:buChar char="-"/>
            </a:pPr>
            <a:r>
              <a:rPr lang="cs-CZ" dirty="0" smtClean="0"/>
              <a:t>akumulace pelagického planktonu</a:t>
            </a:r>
          </a:p>
          <a:p>
            <a:pPr marL="0" indent="0">
              <a:buNone/>
            </a:pPr>
            <a:r>
              <a:rPr lang="cs-CZ" dirty="0" smtClean="0"/>
              <a:t>Diagenetický </a:t>
            </a:r>
            <a:r>
              <a:rPr lang="cs-CZ" dirty="0" err="1" smtClean="0"/>
              <a:t>mikrit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- cementace </a:t>
            </a:r>
            <a:r>
              <a:rPr lang="cs-CZ" dirty="0"/>
              <a:t>a </a:t>
            </a:r>
            <a:r>
              <a:rPr lang="cs-CZ" dirty="0" smtClean="0"/>
              <a:t>rekrystalizace</a:t>
            </a:r>
            <a:endParaRPr lang="en-US" dirty="0"/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42153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Dříve panoval názor o </a:t>
            </a:r>
            <a:r>
              <a:rPr lang="cs-CZ" dirty="0" err="1" smtClean="0"/>
              <a:t>inorganickém</a:t>
            </a:r>
            <a:r>
              <a:rPr lang="cs-CZ" dirty="0" smtClean="0"/>
              <a:t> původu </a:t>
            </a:r>
            <a:r>
              <a:rPr lang="cs-CZ" dirty="0" err="1" smtClean="0"/>
              <a:t>ooidů</a:t>
            </a:r>
            <a:r>
              <a:rPr lang="cs-CZ" dirty="0" smtClean="0"/>
              <a:t> </a:t>
            </a:r>
          </a:p>
          <a:p>
            <a:r>
              <a:rPr lang="cs-CZ" dirty="0" smtClean="0"/>
              <a:t>Dnes mnoho dokladů o biotickém (mikrobiálním) původu</a:t>
            </a:r>
          </a:p>
          <a:p>
            <a:r>
              <a:rPr lang="cs-CZ" dirty="0" smtClean="0"/>
              <a:t>Nutností pro růst </a:t>
            </a:r>
            <a:r>
              <a:rPr lang="cs-CZ" dirty="0" err="1" smtClean="0"/>
              <a:t>ooidů</a:t>
            </a:r>
            <a:r>
              <a:rPr lang="cs-CZ" dirty="0" smtClean="0"/>
              <a:t> je přesycení vody CaCO3</a:t>
            </a:r>
          </a:p>
        </p:txBody>
      </p:sp>
    </p:spTree>
    <p:extLst>
      <p:ext uri="{BB962C8B-B14F-4D97-AF65-F5344CB8AC3E}">
        <p14:creationId xmlns:p14="http://schemas.microsoft.com/office/powerpoint/2010/main" val="25359973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Ooidy</a:t>
            </a:r>
            <a:r>
              <a:rPr lang="cs-CZ" dirty="0" smtClean="0"/>
              <a:t> jsou oproti </a:t>
            </a:r>
            <a:r>
              <a:rPr lang="cs-CZ" dirty="0" err="1" smtClean="0"/>
              <a:t>onkoidům</a:t>
            </a:r>
            <a:r>
              <a:rPr lang="cs-CZ" dirty="0" smtClean="0"/>
              <a:t> mnohem menší (řádově) a mají stejnoměrné koncentrické laminace</a:t>
            </a:r>
          </a:p>
          <a:p>
            <a:r>
              <a:rPr lang="cs-CZ" dirty="0" smtClean="0"/>
              <a:t>Od </a:t>
            </a:r>
            <a:r>
              <a:rPr lang="cs-CZ" dirty="0" err="1" smtClean="0"/>
              <a:t>kortoidů</a:t>
            </a:r>
            <a:r>
              <a:rPr lang="cs-CZ" dirty="0" smtClean="0"/>
              <a:t> se </a:t>
            </a:r>
            <a:r>
              <a:rPr lang="cs-CZ" dirty="0" err="1" smtClean="0"/>
              <a:t>mikritické</a:t>
            </a:r>
            <a:r>
              <a:rPr lang="cs-CZ" dirty="0" smtClean="0"/>
              <a:t> </a:t>
            </a:r>
            <a:r>
              <a:rPr lang="cs-CZ" dirty="0" err="1" smtClean="0"/>
              <a:t>ooidy</a:t>
            </a:r>
            <a:r>
              <a:rPr lang="cs-CZ" dirty="0" smtClean="0"/>
              <a:t> liší relativně vysokou </a:t>
            </a:r>
            <a:r>
              <a:rPr lang="cs-CZ" dirty="0" err="1" smtClean="0"/>
              <a:t>sféricitou</a:t>
            </a:r>
            <a:r>
              <a:rPr lang="cs-CZ" dirty="0" smtClean="0"/>
              <a:t> (výjimkou jsou několikačetné </a:t>
            </a:r>
            <a:r>
              <a:rPr lang="cs-CZ" dirty="0" err="1" smtClean="0"/>
              <a:t>ooidy</a:t>
            </a:r>
            <a:r>
              <a:rPr lang="cs-CZ" dirty="0" smtClean="0"/>
              <a:t>, z nichž má ale opět každý základ s vysokou </a:t>
            </a:r>
            <a:r>
              <a:rPr lang="cs-CZ" dirty="0" err="1" smtClean="0"/>
              <a:t>sféricitou</a:t>
            </a:r>
            <a:r>
              <a:rPr lang="cs-CZ" dirty="0" smtClean="0"/>
              <a:t>) a jádra </a:t>
            </a:r>
            <a:r>
              <a:rPr lang="cs-CZ" dirty="0" err="1" smtClean="0"/>
              <a:t>kortoidů</a:t>
            </a:r>
            <a:r>
              <a:rPr lang="cs-CZ" dirty="0" smtClean="0"/>
              <a:t> bývají mnohem větší oproti relativně nízkým mocnostem kortexu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69408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Koncentrické (tangenciální) </a:t>
            </a:r>
            <a:r>
              <a:rPr lang="cs-CZ" dirty="0" err="1"/>
              <a:t>ooidy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3612" y="1612265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běžně aragonitové</a:t>
            </a:r>
          </a:p>
          <a:p>
            <a:r>
              <a:rPr lang="cs-CZ" dirty="0" smtClean="0"/>
              <a:t>Průměrná </a:t>
            </a:r>
            <a:r>
              <a:rPr lang="cs-CZ" dirty="0"/>
              <a:t>mocnost laminy kortexu je </a:t>
            </a:r>
            <a:r>
              <a:rPr lang="en-US" dirty="0"/>
              <a:t>1–3 </a:t>
            </a:r>
            <a:r>
              <a:rPr lang="en-US" dirty="0" err="1"/>
              <a:t>μm</a:t>
            </a:r>
            <a:endParaRPr lang="cs-CZ" dirty="0"/>
          </a:p>
          <a:p>
            <a:r>
              <a:rPr lang="cs-CZ" dirty="0"/>
              <a:t>Mocnost kortexu je řízena hydrodynamikou </a:t>
            </a:r>
          </a:p>
          <a:p>
            <a:r>
              <a:rPr lang="cs-CZ" dirty="0"/>
              <a:t>Drobná jádra mají silnější povlečení – lépe se dostávají do pohybu</a:t>
            </a:r>
          </a:p>
          <a:p>
            <a:r>
              <a:rPr lang="cs-CZ" dirty="0"/>
              <a:t>Větší jádra mají slabší povlečení – méně se pohybují</a:t>
            </a:r>
            <a:endParaRPr lang="en-US" dirty="0"/>
          </a:p>
          <a:p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84" y="4235374"/>
            <a:ext cx="11406456" cy="237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820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0640"/>
            <a:ext cx="6878320" cy="475209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39" y="0"/>
            <a:ext cx="8509882" cy="126064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947" y="1849120"/>
            <a:ext cx="5045112" cy="490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Koncentrické (tangenciální) </a:t>
            </a:r>
            <a:r>
              <a:rPr lang="cs-CZ" dirty="0" err="1"/>
              <a:t>ooidy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906305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Normální </a:t>
            </a:r>
            <a:r>
              <a:rPr lang="cs-CZ" dirty="0" err="1" smtClean="0"/>
              <a:t>ooidy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- </a:t>
            </a:r>
            <a:r>
              <a:rPr lang="cs-CZ" i="1" dirty="0" smtClean="0"/>
              <a:t>kortex </a:t>
            </a:r>
            <a:r>
              <a:rPr lang="cs-CZ" i="1" dirty="0"/>
              <a:t>má stejnou nebo větší mocnost ne polovina průměru </a:t>
            </a:r>
            <a:r>
              <a:rPr lang="cs-CZ" i="1" dirty="0" err="1"/>
              <a:t>ooidu</a:t>
            </a:r>
            <a:endParaRPr lang="cs-CZ" dirty="0"/>
          </a:p>
          <a:p>
            <a:r>
              <a:rPr lang="en-US" dirty="0" err="1" smtClean="0"/>
              <a:t>Superficiální</a:t>
            </a:r>
            <a:r>
              <a:rPr lang="en-US" dirty="0" smtClean="0"/>
              <a:t> </a:t>
            </a:r>
            <a:r>
              <a:rPr lang="en-US" dirty="0" err="1"/>
              <a:t>ooidy</a:t>
            </a:r>
            <a:r>
              <a:rPr lang="en-US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–</a:t>
            </a:r>
            <a:r>
              <a:rPr lang="cs-CZ" dirty="0" smtClean="0"/>
              <a:t>mocnost kortexu menší než polovina průměru </a:t>
            </a:r>
            <a:r>
              <a:rPr lang="cs-CZ" dirty="0" err="1" smtClean="0"/>
              <a:t>ooidu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– často </a:t>
            </a:r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/>
              <a:t>jedna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dvě</a:t>
            </a:r>
            <a:r>
              <a:rPr lang="en-US" dirty="0"/>
              <a:t> </a:t>
            </a:r>
            <a:r>
              <a:rPr lang="en-US" dirty="0" err="1"/>
              <a:t>laminy</a:t>
            </a:r>
            <a:r>
              <a:rPr lang="en-US" dirty="0"/>
              <a:t> (</a:t>
            </a:r>
            <a:r>
              <a:rPr lang="en-US" dirty="0" err="1"/>
              <a:t>typické</a:t>
            </a:r>
            <a:r>
              <a:rPr lang="en-US" dirty="0"/>
              <a:t> pro </a:t>
            </a:r>
            <a:r>
              <a:rPr lang="en-US" dirty="0" err="1"/>
              <a:t>bahamitové</a:t>
            </a:r>
            <a:r>
              <a:rPr lang="en-US" dirty="0"/>
              <a:t> </a:t>
            </a:r>
            <a:r>
              <a:rPr lang="en-US" dirty="0" err="1"/>
              <a:t>ooidy</a:t>
            </a:r>
            <a:r>
              <a:rPr lang="en-US" dirty="0" smtClean="0"/>
              <a:t>)</a:t>
            </a:r>
            <a:endParaRPr lang="cs-CZ" dirty="0" smtClean="0"/>
          </a:p>
          <a:p>
            <a:r>
              <a:rPr lang="cs-CZ" dirty="0" smtClean="0"/>
              <a:t>Kompozitní </a:t>
            </a:r>
            <a:r>
              <a:rPr lang="cs-CZ" dirty="0" err="1" smtClean="0"/>
              <a:t>ooidy</a:t>
            </a:r>
            <a:endParaRPr lang="en-US" dirty="0"/>
          </a:p>
          <a:p>
            <a:endParaRPr lang="en-US" dirty="0"/>
          </a:p>
          <a:p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801" y="3222593"/>
            <a:ext cx="3354114" cy="350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7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Radiálně vláknité </a:t>
            </a:r>
            <a:r>
              <a:rPr lang="cs-CZ" dirty="0" err="1"/>
              <a:t>ooidy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Radiálně uspořádané krystaly (Mg-kalcit a aragonit</a:t>
            </a:r>
            <a:endParaRPr lang="en-US" i="1" dirty="0"/>
          </a:p>
          <a:p>
            <a:r>
              <a:rPr lang="cs-CZ" dirty="0" smtClean="0"/>
              <a:t>Laminy mají průměrně kolem 0,3 mm</a:t>
            </a:r>
          </a:p>
          <a:p>
            <a:r>
              <a:rPr lang="cs-CZ" dirty="0" smtClean="0"/>
              <a:t>Primární radiální stavba x diagenetická radiální stavba (ta protíná </a:t>
            </a:r>
            <a:r>
              <a:rPr lang="cs-CZ" dirty="0" err="1" smtClean="0"/>
              <a:t>koncetrické</a:t>
            </a:r>
            <a:r>
              <a:rPr lang="cs-CZ" dirty="0" smtClean="0"/>
              <a:t> laminy)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51" y="3911888"/>
            <a:ext cx="10781629" cy="279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0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794" y="1046335"/>
            <a:ext cx="4661366" cy="438974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006" y="-76090"/>
            <a:ext cx="4575593" cy="693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8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Mikritické</a:t>
            </a:r>
            <a:r>
              <a:rPr lang="cs-CZ" dirty="0" smtClean="0"/>
              <a:t> </a:t>
            </a:r>
            <a:r>
              <a:rPr lang="cs-CZ" dirty="0" err="1" smtClean="0"/>
              <a:t>ooidy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Nukleus a </a:t>
            </a:r>
            <a:r>
              <a:rPr lang="cs-CZ" dirty="0" err="1" smtClean="0"/>
              <a:t>mikritický</a:t>
            </a:r>
            <a:r>
              <a:rPr lang="cs-CZ" dirty="0" smtClean="0"/>
              <a:t> kortex s nezřetelnou koncentrickou stavbou</a:t>
            </a:r>
          </a:p>
          <a:p>
            <a:r>
              <a:rPr lang="cs-CZ" i="1" dirty="0" err="1"/>
              <a:t>Mikritická</a:t>
            </a:r>
            <a:r>
              <a:rPr lang="cs-CZ" i="1" dirty="0"/>
              <a:t> stavba může být jen v určitých laminách nebo může být kompletní</a:t>
            </a:r>
            <a:endParaRPr lang="cs-CZ" dirty="0"/>
          </a:p>
          <a:p>
            <a:r>
              <a:rPr lang="cs-CZ" dirty="0"/>
              <a:t>Často vznikají z aragonitových </a:t>
            </a:r>
            <a:r>
              <a:rPr lang="cs-CZ" dirty="0" err="1"/>
              <a:t>ooidů</a:t>
            </a:r>
            <a:r>
              <a:rPr lang="cs-CZ" dirty="0"/>
              <a:t> </a:t>
            </a:r>
            <a:r>
              <a:rPr lang="cs-CZ" dirty="0" err="1"/>
              <a:t>mikritizací</a:t>
            </a:r>
            <a:r>
              <a:rPr lang="cs-CZ" dirty="0"/>
              <a:t> in-</a:t>
            </a:r>
            <a:r>
              <a:rPr lang="cs-CZ" dirty="0" err="1"/>
              <a:t>situ</a:t>
            </a:r>
            <a:endParaRPr lang="cs-CZ" dirty="0"/>
          </a:p>
          <a:p>
            <a:r>
              <a:rPr lang="cs-CZ" dirty="0" err="1"/>
              <a:t>Mikritizace</a:t>
            </a:r>
            <a:r>
              <a:rPr lang="cs-CZ" dirty="0"/>
              <a:t> </a:t>
            </a:r>
            <a:r>
              <a:rPr lang="cs-CZ" dirty="0" err="1"/>
              <a:t>mikrobioerozními</a:t>
            </a:r>
            <a:r>
              <a:rPr lang="cs-CZ" dirty="0"/>
              <a:t> organizmy nebo rekrystalizací</a:t>
            </a:r>
          </a:p>
          <a:p>
            <a:endParaRPr lang="fr-FR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5126"/>
            <a:ext cx="12192000" cy="199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1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516" y="115385"/>
            <a:ext cx="9328723" cy="664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8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81785"/>
            <a:ext cx="10515600" cy="2279015"/>
          </a:xfrm>
        </p:spPr>
        <p:txBody>
          <a:bodyPr>
            <a:normAutofit/>
          </a:bodyPr>
          <a:lstStyle/>
          <a:p>
            <a:r>
              <a:rPr lang="cs-CZ" dirty="0" smtClean="0"/>
              <a:t>Nukleus může být </a:t>
            </a:r>
            <a:r>
              <a:rPr lang="cs-CZ" dirty="0" err="1" smtClean="0"/>
              <a:t>litoklast</a:t>
            </a:r>
            <a:r>
              <a:rPr lang="cs-CZ" dirty="0" smtClean="0"/>
              <a:t>, peloid, peleta, skeletální </a:t>
            </a:r>
            <a:r>
              <a:rPr lang="cs-CZ" dirty="0" err="1" smtClean="0"/>
              <a:t>alochem</a:t>
            </a:r>
            <a:r>
              <a:rPr lang="cs-CZ" dirty="0"/>
              <a:t> </a:t>
            </a:r>
            <a:r>
              <a:rPr lang="cs-CZ" dirty="0" smtClean="0"/>
              <a:t>nebo minerál (často křemen)</a:t>
            </a:r>
          </a:p>
          <a:p>
            <a:r>
              <a:rPr lang="cs-CZ" dirty="0" smtClean="0"/>
              <a:t>Fekální pelety bývají </a:t>
            </a:r>
            <a:r>
              <a:rPr lang="cs-CZ" dirty="0" err="1" smtClean="0"/>
              <a:t>nuklei</a:t>
            </a:r>
            <a:r>
              <a:rPr lang="cs-CZ" dirty="0" smtClean="0"/>
              <a:t> </a:t>
            </a:r>
            <a:r>
              <a:rPr lang="cs-CZ" dirty="0" err="1" smtClean="0"/>
              <a:t>ooidů</a:t>
            </a:r>
            <a:r>
              <a:rPr lang="cs-CZ" dirty="0" smtClean="0"/>
              <a:t> z </a:t>
            </a:r>
            <a:r>
              <a:rPr lang="cs-CZ" dirty="0" err="1" smtClean="0"/>
              <a:t>nízkoenergického</a:t>
            </a:r>
            <a:r>
              <a:rPr lang="cs-CZ" dirty="0" smtClean="0"/>
              <a:t> prostředí</a:t>
            </a:r>
          </a:p>
          <a:p>
            <a:r>
              <a:rPr lang="cs-CZ" dirty="0" err="1" smtClean="0"/>
              <a:t>Mikritizované</a:t>
            </a:r>
            <a:r>
              <a:rPr lang="cs-CZ" dirty="0" smtClean="0"/>
              <a:t> zaoblené </a:t>
            </a:r>
            <a:r>
              <a:rPr lang="cs-CZ" dirty="0" err="1" smtClean="0"/>
              <a:t>alochemy</a:t>
            </a:r>
            <a:r>
              <a:rPr lang="cs-CZ" dirty="0" smtClean="0"/>
              <a:t> v </a:t>
            </a:r>
            <a:r>
              <a:rPr lang="cs-CZ" dirty="0" err="1" smtClean="0"/>
              <a:t>nukleích</a:t>
            </a:r>
            <a:r>
              <a:rPr lang="cs-CZ" dirty="0" smtClean="0"/>
              <a:t> ukazují na </a:t>
            </a:r>
            <a:r>
              <a:rPr lang="cs-CZ" dirty="0" err="1" smtClean="0"/>
              <a:t>vysokoenergické</a:t>
            </a:r>
            <a:r>
              <a:rPr lang="cs-CZ" dirty="0" smtClean="0"/>
              <a:t> prostředí</a:t>
            </a:r>
            <a:endParaRPr lang="cs-CZ" dirty="0"/>
          </a:p>
          <a:p>
            <a:endParaRPr lang="en-US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11" y="3994661"/>
            <a:ext cx="8038429" cy="286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0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904"/>
            <a:ext cx="11968067" cy="391795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470733" y="0"/>
            <a:ext cx="8942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err="1" smtClean="0"/>
              <a:t>Automikrit</a:t>
            </a:r>
            <a:r>
              <a:rPr lang="cs-CZ" sz="2800" b="1" dirty="0" smtClean="0"/>
              <a:t>  in-</a:t>
            </a:r>
            <a:r>
              <a:rPr lang="cs-CZ" sz="2800" b="1" dirty="0" err="1" smtClean="0"/>
              <a:t>situ</a:t>
            </a:r>
            <a:r>
              <a:rPr lang="cs-CZ" sz="2800" b="1" dirty="0" smtClean="0"/>
              <a:t> </a:t>
            </a:r>
            <a:r>
              <a:rPr lang="cs-CZ" sz="2800" b="1" dirty="0"/>
              <a:t>(biochemicky a chemicky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470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922520" cy="435133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Přesný způsob vzniku jednotlivých </a:t>
            </a:r>
            <a:r>
              <a:rPr lang="cs-CZ" dirty="0" err="1" smtClean="0"/>
              <a:t>ooidů</a:t>
            </a:r>
            <a:r>
              <a:rPr lang="cs-CZ" dirty="0" smtClean="0"/>
              <a:t> je dodnes nejasný</a:t>
            </a:r>
          </a:p>
          <a:p>
            <a:r>
              <a:rPr lang="cs-CZ" dirty="0" smtClean="0"/>
              <a:t>Většina (</a:t>
            </a:r>
            <a:r>
              <a:rPr lang="cs-CZ" dirty="0" err="1" smtClean="0"/>
              <a:t>neredeponovaných</a:t>
            </a:r>
            <a:r>
              <a:rPr lang="cs-CZ" dirty="0" smtClean="0"/>
              <a:t>) </a:t>
            </a:r>
            <a:r>
              <a:rPr lang="cs-CZ" dirty="0" err="1" smtClean="0"/>
              <a:t>ooidů</a:t>
            </a:r>
            <a:r>
              <a:rPr lang="cs-CZ" dirty="0" smtClean="0"/>
              <a:t> je v uloženinách mělkých vod s periodickým pohybem vody (vlněním, proudy) </a:t>
            </a:r>
          </a:p>
          <a:p>
            <a:r>
              <a:rPr lang="cs-CZ" dirty="0" smtClean="0"/>
              <a:t>Další </a:t>
            </a:r>
            <a:r>
              <a:rPr lang="cs-CZ" dirty="0" err="1" smtClean="0"/>
              <a:t>prerekvizity</a:t>
            </a:r>
            <a:r>
              <a:rPr lang="cs-CZ" dirty="0" smtClean="0"/>
              <a:t>: minimální klastický přínos, vyšší teploty (tedy běžné v nízkých šířkách izolovaných platforem)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043" y="1906486"/>
            <a:ext cx="5801197" cy="418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1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Pro formování </a:t>
            </a:r>
            <a:r>
              <a:rPr lang="cs-CZ" dirty="0" err="1" smtClean="0"/>
              <a:t>ooidů</a:t>
            </a:r>
            <a:r>
              <a:rPr lang="cs-CZ" dirty="0" smtClean="0"/>
              <a:t> je potřeba:</a:t>
            </a:r>
            <a:endParaRPr lang="cs-CZ" dirty="0"/>
          </a:p>
          <a:p>
            <a:r>
              <a:rPr lang="cs-CZ" dirty="0" smtClean="0"/>
              <a:t>Přítomnost </a:t>
            </a:r>
            <a:r>
              <a:rPr lang="cs-CZ" dirty="0" err="1" smtClean="0"/>
              <a:t>nukleí</a:t>
            </a:r>
            <a:endParaRPr lang="cs-CZ" dirty="0"/>
          </a:p>
          <a:p>
            <a:r>
              <a:rPr lang="cs-CZ" dirty="0" smtClean="0"/>
              <a:t>Pohyb dnového sedimentu a vody (obnova vod, nestagnující vody)</a:t>
            </a:r>
            <a:endParaRPr lang="en-US" dirty="0"/>
          </a:p>
          <a:p>
            <a:r>
              <a:rPr lang="cs-CZ" dirty="0" smtClean="0"/>
              <a:t>CaCO3 </a:t>
            </a:r>
            <a:r>
              <a:rPr lang="cs-CZ" dirty="0" err="1" smtClean="0"/>
              <a:t>supersaturované</a:t>
            </a:r>
            <a:r>
              <a:rPr lang="cs-CZ" dirty="0" smtClean="0"/>
              <a:t> vody </a:t>
            </a:r>
            <a:endParaRPr lang="en-US" dirty="0"/>
          </a:p>
          <a:p>
            <a:r>
              <a:rPr lang="cs-CZ" dirty="0" smtClean="0"/>
              <a:t>Minimum degradačních procesů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464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Ooidy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218" y="0"/>
            <a:ext cx="7583781" cy="506984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9560" y="1815465"/>
            <a:ext cx="4770120" cy="4717415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Autochtonní </a:t>
            </a:r>
            <a:r>
              <a:rPr lang="cs-CZ" dirty="0" err="1" smtClean="0"/>
              <a:t>ooidy</a:t>
            </a:r>
            <a:r>
              <a:rPr lang="cs-CZ" dirty="0" smtClean="0"/>
              <a:t> – vzácná či chybějící abraze, nízké vytřídění (výskyt velkých </a:t>
            </a:r>
            <a:r>
              <a:rPr lang="cs-CZ" dirty="0" err="1" smtClean="0"/>
              <a:t>ooidů</a:t>
            </a:r>
            <a:r>
              <a:rPr lang="cs-CZ" dirty="0" smtClean="0"/>
              <a:t>)</a:t>
            </a:r>
          </a:p>
          <a:p>
            <a:r>
              <a:rPr lang="cs-CZ" dirty="0" smtClean="0"/>
              <a:t>Alochtonní </a:t>
            </a:r>
            <a:r>
              <a:rPr lang="cs-CZ" dirty="0" err="1" smtClean="0"/>
              <a:t>ooidy</a:t>
            </a:r>
            <a:r>
              <a:rPr lang="cs-CZ" dirty="0" smtClean="0"/>
              <a:t> – abraze, dobré vytřídění</a:t>
            </a:r>
          </a:p>
          <a:p>
            <a:r>
              <a:rPr lang="cs-CZ" dirty="0" err="1" smtClean="0"/>
              <a:t>Nízkoenergické</a:t>
            </a:r>
            <a:r>
              <a:rPr lang="cs-CZ" dirty="0" smtClean="0"/>
              <a:t> prostředí – dominance radiálních </a:t>
            </a:r>
            <a:r>
              <a:rPr lang="cs-CZ" dirty="0" err="1" smtClean="0"/>
              <a:t>ooidů</a:t>
            </a:r>
            <a:r>
              <a:rPr lang="cs-CZ" dirty="0" smtClean="0"/>
              <a:t> a nesymetrických tvarů</a:t>
            </a:r>
          </a:p>
          <a:p>
            <a:r>
              <a:rPr lang="cs-CZ" dirty="0" smtClean="0"/>
              <a:t>Sladkovodní </a:t>
            </a:r>
            <a:r>
              <a:rPr lang="cs-CZ" dirty="0" err="1" smtClean="0"/>
              <a:t>ooidy</a:t>
            </a:r>
            <a:r>
              <a:rPr lang="cs-CZ" dirty="0" smtClean="0"/>
              <a:t> – mají </a:t>
            </a:r>
            <a:r>
              <a:rPr lang="en-US" dirty="0" smtClean="0"/>
              <a:t> </a:t>
            </a:r>
            <a:r>
              <a:rPr lang="cs-CZ" dirty="0" smtClean="0"/>
              <a:t>mimořádně nepravidelné tvary a jsou běžně tangenciální nebo </a:t>
            </a:r>
            <a:r>
              <a:rPr lang="cs-CZ" dirty="0" err="1" smtClean="0"/>
              <a:t>mikrosparitické</a:t>
            </a:r>
            <a:endParaRPr lang="cs-CZ" dirty="0" smtClean="0"/>
          </a:p>
          <a:p>
            <a:r>
              <a:rPr lang="cs-CZ" dirty="0" err="1" smtClean="0"/>
              <a:t>Ooidy</a:t>
            </a:r>
            <a:r>
              <a:rPr lang="cs-CZ" dirty="0" smtClean="0"/>
              <a:t> vzniklé v </a:t>
            </a:r>
            <a:r>
              <a:rPr lang="cs-CZ" dirty="0" err="1" smtClean="0"/>
              <a:t>hypersalinních</a:t>
            </a:r>
            <a:r>
              <a:rPr lang="cs-CZ" dirty="0" smtClean="0"/>
              <a:t> podmínkách: převaha radiálních </a:t>
            </a:r>
            <a:r>
              <a:rPr lang="cs-CZ" dirty="0" err="1" smtClean="0"/>
              <a:t>ooidů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43924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Oolity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Horniny tvořené převážně </a:t>
            </a:r>
            <a:r>
              <a:rPr lang="cs-CZ" dirty="0" err="1" smtClean="0"/>
              <a:t>ooidy</a:t>
            </a:r>
            <a:endParaRPr lang="cs-CZ" dirty="0" smtClean="0"/>
          </a:p>
          <a:p>
            <a:r>
              <a:rPr lang="cs-CZ" dirty="0" smtClean="0"/>
              <a:t>Facie hostící více jak 50% světových zásob uhlovodíků</a:t>
            </a:r>
          </a:p>
          <a:p>
            <a:endParaRPr lang="cs-CZ" dirty="0"/>
          </a:p>
          <a:p>
            <a:r>
              <a:rPr lang="cs-CZ" dirty="0"/>
              <a:t>Význam při regionálních korelacích </a:t>
            </a:r>
          </a:p>
          <a:p>
            <a:r>
              <a:rPr lang="cs-CZ" dirty="0"/>
              <a:t>Oolity jsou dobré „</a:t>
            </a:r>
            <a:r>
              <a:rPr lang="cs-CZ" dirty="0" err="1"/>
              <a:t>marker</a:t>
            </a:r>
            <a:r>
              <a:rPr lang="cs-CZ" dirty="0"/>
              <a:t> </a:t>
            </a:r>
            <a:r>
              <a:rPr lang="cs-CZ" dirty="0" err="1"/>
              <a:t>beds</a:t>
            </a:r>
            <a:r>
              <a:rPr lang="cs-CZ" dirty="0"/>
              <a:t>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31786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Agregátová zrna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Ooidy</a:t>
            </a:r>
            <a:r>
              <a:rPr lang="cs-CZ" dirty="0" smtClean="0"/>
              <a:t>, </a:t>
            </a:r>
            <a:r>
              <a:rPr lang="cs-CZ" dirty="0" err="1" smtClean="0"/>
              <a:t>bioklasty</a:t>
            </a:r>
            <a:r>
              <a:rPr lang="cs-CZ" dirty="0"/>
              <a:t> </a:t>
            </a:r>
            <a:r>
              <a:rPr lang="cs-CZ" dirty="0" smtClean="0"/>
              <a:t>a jiné </a:t>
            </a:r>
            <a:r>
              <a:rPr lang="cs-CZ" dirty="0" err="1" smtClean="0"/>
              <a:t>alochemy</a:t>
            </a:r>
            <a:r>
              <a:rPr lang="cs-CZ" dirty="0" smtClean="0"/>
              <a:t> či klasty spojené k sobě </a:t>
            </a:r>
            <a:r>
              <a:rPr lang="cs-CZ" dirty="0" err="1" smtClean="0"/>
              <a:t>biofilmem</a:t>
            </a:r>
            <a:r>
              <a:rPr lang="cs-CZ" dirty="0" smtClean="0"/>
              <a:t>, </a:t>
            </a:r>
            <a:r>
              <a:rPr lang="cs-CZ" dirty="0" err="1" smtClean="0"/>
              <a:t>enkusrtujícími</a:t>
            </a:r>
            <a:r>
              <a:rPr lang="cs-CZ" dirty="0" smtClean="0"/>
              <a:t> organizmy nebo aragonitovým či Mg-kalcitovým cementem</a:t>
            </a:r>
          </a:p>
          <a:p>
            <a:r>
              <a:rPr lang="cs-CZ" dirty="0"/>
              <a:t>Nestejnoměrný tvar, lalokovité průřezy</a:t>
            </a:r>
          </a:p>
          <a:p>
            <a:r>
              <a:rPr lang="cs-CZ" dirty="0"/>
              <a:t>Rozměry mezi </a:t>
            </a:r>
            <a:r>
              <a:rPr lang="en-US" dirty="0"/>
              <a:t>0</a:t>
            </a:r>
            <a:r>
              <a:rPr lang="cs-CZ" dirty="0"/>
              <a:t>,</a:t>
            </a:r>
            <a:r>
              <a:rPr lang="en-US" dirty="0"/>
              <a:t>5 </a:t>
            </a:r>
            <a:r>
              <a:rPr lang="cs-CZ" dirty="0"/>
              <a:t>– 2 </a:t>
            </a:r>
            <a:r>
              <a:rPr lang="cs-CZ" dirty="0" smtClean="0"/>
              <a:t>mm</a:t>
            </a:r>
          </a:p>
          <a:p>
            <a:r>
              <a:rPr lang="cs-CZ" dirty="0"/>
              <a:t>Často silná </a:t>
            </a:r>
            <a:r>
              <a:rPr lang="cs-CZ" dirty="0" err="1"/>
              <a:t>mikritizace</a:t>
            </a:r>
            <a:r>
              <a:rPr lang="cs-CZ" dirty="0"/>
              <a:t> znesnadňuje rozlišení mezi agregátovými zrny a </a:t>
            </a:r>
            <a:r>
              <a:rPr lang="cs-CZ" dirty="0" err="1"/>
              <a:t>intraklasty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573" y="4895083"/>
            <a:ext cx="8692189" cy="196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1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5035" y="240837"/>
            <a:ext cx="10515600" cy="1325563"/>
          </a:xfrm>
        </p:spPr>
        <p:txBody>
          <a:bodyPr/>
          <a:lstStyle/>
          <a:p>
            <a:r>
              <a:rPr lang="cs-CZ" dirty="0" smtClean="0"/>
              <a:t>Agregátová zrna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0746" y="1497151"/>
            <a:ext cx="11102267" cy="4351338"/>
          </a:xfrm>
        </p:spPr>
        <p:txBody>
          <a:bodyPr>
            <a:normAutofit/>
          </a:bodyPr>
          <a:lstStyle/>
          <a:p>
            <a:r>
              <a:rPr lang="cs-CZ" dirty="0"/>
              <a:t>Nejběžnější v mělkých mořských vodách s vlněním a prouděním, které odnese kal, ale ne písčitou frakci</a:t>
            </a:r>
          </a:p>
          <a:p>
            <a:r>
              <a:rPr lang="cs-CZ" dirty="0" smtClean="0"/>
              <a:t>Nejlépe známé příklady – písčité „</a:t>
            </a:r>
            <a:r>
              <a:rPr lang="cs-CZ" b="1" dirty="0" err="1" smtClean="0"/>
              <a:t>grapestones</a:t>
            </a:r>
            <a:r>
              <a:rPr lang="cs-CZ" dirty="0" smtClean="0"/>
              <a:t>“ („</a:t>
            </a:r>
            <a:r>
              <a:rPr lang="cs-CZ" dirty="0" err="1" smtClean="0"/>
              <a:t>hroznovce</a:t>
            </a:r>
            <a:r>
              <a:rPr lang="cs-CZ" dirty="0" smtClean="0"/>
              <a:t>“</a:t>
            </a:r>
            <a:r>
              <a:rPr lang="cs-CZ" dirty="0" smtClean="0">
                <a:sym typeface="Wingdings" panose="05000000000000000000" pitchFamily="2" charset="2"/>
              </a:rPr>
              <a:t>) z Baham</a:t>
            </a:r>
            <a:r>
              <a:rPr lang="cs-CZ" dirty="0" smtClean="0"/>
              <a:t> (až 80% materiálu v místech přechodu mezi oolitickými písčinami a chráněným prostředím s peloidy)</a:t>
            </a:r>
          </a:p>
          <a:p>
            <a:r>
              <a:rPr lang="cs-CZ" dirty="0" smtClean="0"/>
              <a:t>Dále různé mikrobiální hrudky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397" y="3339646"/>
            <a:ext cx="5471604" cy="351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661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agregátových zrn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Nízko- až středně-energická prostředí/nebo měnící se energie prostředí</a:t>
            </a:r>
          </a:p>
          <a:p>
            <a:r>
              <a:rPr lang="cs-CZ" dirty="0" smtClean="0"/>
              <a:t>Tropická a subtropická prostředí</a:t>
            </a:r>
          </a:p>
          <a:p>
            <a:r>
              <a:rPr lang="cs-CZ" dirty="0" smtClean="0"/>
              <a:t>Nízký přínos živin a nízká sedimentační rychlost</a:t>
            </a:r>
          </a:p>
          <a:p>
            <a:r>
              <a:rPr lang="cs-CZ" dirty="0" smtClean="0"/>
              <a:t>např. izolované platformy</a:t>
            </a:r>
          </a:p>
          <a:p>
            <a:r>
              <a:rPr lang="cs-CZ" dirty="0" err="1" smtClean="0"/>
              <a:t>Grainstony</a:t>
            </a:r>
            <a:r>
              <a:rPr lang="cs-CZ" dirty="0" smtClean="0"/>
              <a:t> s dominantním zastoupením </a:t>
            </a:r>
            <a:r>
              <a:rPr lang="cs-CZ" dirty="0" err="1" smtClean="0"/>
              <a:t>agr.zrn</a:t>
            </a:r>
            <a:r>
              <a:rPr lang="cs-CZ" dirty="0" smtClean="0"/>
              <a:t>: charakteristické pro platformy během depozičního traktu vysoké hladiny (viz sekvenční stratigrafie v pozdějších přednáškách)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70680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Intra-, extra- a </a:t>
            </a:r>
            <a:r>
              <a:rPr lang="cs-CZ" dirty="0" err="1" smtClean="0"/>
              <a:t>litoklasty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46880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Redepozice materiálu </a:t>
            </a:r>
            <a:r>
              <a:rPr lang="cs-CZ" dirty="0" err="1" smtClean="0"/>
              <a:t>preexistujících</a:t>
            </a:r>
            <a:r>
              <a:rPr lang="cs-CZ" dirty="0" smtClean="0"/>
              <a:t> karbonátových hornin </a:t>
            </a:r>
          </a:p>
          <a:p>
            <a:r>
              <a:rPr lang="cs-CZ" dirty="0" smtClean="0"/>
              <a:t>V mořském i </a:t>
            </a:r>
            <a:r>
              <a:rPr lang="cs-CZ" dirty="0" err="1" smtClean="0"/>
              <a:t>nemořském</a:t>
            </a:r>
            <a:r>
              <a:rPr lang="cs-CZ" dirty="0" smtClean="0"/>
              <a:t> prostředí</a:t>
            </a:r>
          </a:p>
          <a:p>
            <a:r>
              <a:rPr lang="cs-CZ" dirty="0" err="1" smtClean="0"/>
              <a:t>Přpracování</a:t>
            </a:r>
            <a:r>
              <a:rPr lang="cs-CZ" dirty="0" smtClean="0"/>
              <a:t> a redepozice se může odehrát téměř současně se sedimentací (při rané cementaci) nebo až mnohem později</a:t>
            </a:r>
          </a:p>
          <a:p>
            <a:r>
              <a:rPr lang="cs-CZ" dirty="0" smtClean="0"/>
              <a:t>Často mohou být v (extra)klastickém materiálu zaznamenány sekvence, které již neexistují (byly úplně erodovány)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516" y="3818006"/>
            <a:ext cx="4423354" cy="295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237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Intra-, extra- a </a:t>
            </a:r>
            <a:r>
              <a:rPr lang="cs-CZ" dirty="0" err="1" smtClean="0"/>
              <a:t>litoklasty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intra</a:t>
            </a:r>
            <a:r>
              <a:rPr lang="cs-CZ" i="1" dirty="0" smtClean="0"/>
              <a:t>k</a:t>
            </a:r>
            <a:r>
              <a:rPr lang="en-US" i="1" dirty="0" smtClean="0"/>
              <a:t>last </a:t>
            </a:r>
            <a:r>
              <a:rPr lang="cs-CZ" dirty="0" smtClean="0"/>
              <a:t>– karbonátový fragment </a:t>
            </a:r>
            <a:r>
              <a:rPr lang="cs-CZ" dirty="0" err="1" smtClean="0"/>
              <a:t>litifikovaného</a:t>
            </a:r>
            <a:r>
              <a:rPr lang="cs-CZ" dirty="0" smtClean="0"/>
              <a:t> nebo částečně </a:t>
            </a:r>
            <a:r>
              <a:rPr lang="cs-CZ" dirty="0" err="1" smtClean="0"/>
              <a:t>litifikovaného</a:t>
            </a:r>
            <a:r>
              <a:rPr lang="cs-CZ" dirty="0" smtClean="0"/>
              <a:t> sedimentu </a:t>
            </a:r>
            <a:r>
              <a:rPr lang="cs-CZ" dirty="0"/>
              <a:t>(</a:t>
            </a:r>
            <a:r>
              <a:rPr lang="cs-CZ" dirty="0" err="1"/>
              <a:t>firmground</a:t>
            </a:r>
            <a:r>
              <a:rPr lang="cs-CZ" dirty="0"/>
              <a:t>)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	- erodovaný </a:t>
            </a:r>
            <a:r>
              <a:rPr lang="cs-CZ" dirty="0" err="1" smtClean="0"/>
              <a:t>penekontemporárně</a:t>
            </a:r>
            <a:r>
              <a:rPr lang="cs-CZ" dirty="0" smtClean="0"/>
              <a:t> k sedimentaci uvnitř pánve a 	</a:t>
            </a:r>
            <a:r>
              <a:rPr lang="cs-CZ" dirty="0" err="1" smtClean="0"/>
              <a:t>redeponovaný</a:t>
            </a:r>
            <a:r>
              <a:rPr lang="cs-CZ" dirty="0" smtClean="0"/>
              <a:t> na velmi malou vzdálenost (či je téměř na místě)</a:t>
            </a:r>
          </a:p>
          <a:p>
            <a:r>
              <a:rPr lang="cs-CZ" i="1" dirty="0" err="1" smtClean="0"/>
              <a:t>extraklast</a:t>
            </a:r>
            <a:r>
              <a:rPr lang="cs-CZ" dirty="0" smtClean="0"/>
              <a:t> – fragment </a:t>
            </a:r>
            <a:r>
              <a:rPr lang="cs-CZ" dirty="0" err="1" smtClean="0"/>
              <a:t>karb.sedim</a:t>
            </a:r>
            <a:r>
              <a:rPr lang="cs-CZ" dirty="0" smtClean="0"/>
              <a:t>. transportovaný z místa eroze mimo pánev nebo ze stejné pánve, ale z mnohem starších sedimentů</a:t>
            </a:r>
            <a:endParaRPr lang="cs-CZ" dirty="0"/>
          </a:p>
          <a:p>
            <a:endParaRPr lang="cs-CZ" dirty="0" smtClean="0"/>
          </a:p>
          <a:p>
            <a:r>
              <a:rPr lang="cs-CZ" i="1" dirty="0" err="1"/>
              <a:t>l</a:t>
            </a:r>
            <a:r>
              <a:rPr lang="cs-CZ" i="1" dirty="0" err="1" smtClean="0"/>
              <a:t>itoklast</a:t>
            </a:r>
            <a:r>
              <a:rPr lang="cs-CZ" dirty="0" smtClean="0"/>
              <a:t> – fragment horniny (nevíme zda je z pánve či nikoli)</a:t>
            </a:r>
          </a:p>
          <a:p>
            <a:pPr marL="457200" lvl="1" indent="0">
              <a:buNone/>
            </a:pPr>
            <a:r>
              <a:rPr lang="cs-CZ" dirty="0" smtClean="0"/>
              <a:t>(= </a:t>
            </a:r>
            <a:r>
              <a:rPr lang="cs-CZ" dirty="0" err="1" smtClean="0"/>
              <a:t>kalciklast</a:t>
            </a:r>
            <a:r>
              <a:rPr lang="cs-CZ" dirty="0" smtClean="0"/>
              <a:t> – fragment karbonátové horniny)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161419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Intra-, extra- a </a:t>
            </a:r>
            <a:r>
              <a:rPr lang="cs-CZ" dirty="0" err="1" smtClean="0"/>
              <a:t>litoklasty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Intertidální</a:t>
            </a:r>
            <a:r>
              <a:rPr lang="cs-CZ" dirty="0"/>
              <a:t> prostředí –vysychání sedimentu – bahenní </a:t>
            </a:r>
            <a:r>
              <a:rPr lang="cs-CZ" dirty="0" smtClean="0"/>
              <a:t>praskliny (suchá destičkovitá zpevněná část je pak </a:t>
            </a:r>
            <a:r>
              <a:rPr lang="cs-CZ" dirty="0" err="1" smtClean="0"/>
              <a:t>redeponována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 err="1" smtClean="0"/>
              <a:t>Intraklasty</a:t>
            </a:r>
            <a:r>
              <a:rPr lang="cs-CZ" dirty="0" smtClean="0"/>
              <a:t> jsou běžné v </a:t>
            </a:r>
            <a:r>
              <a:rPr lang="cs-CZ" dirty="0" err="1" smtClean="0"/>
              <a:t>mělkomořských</a:t>
            </a:r>
            <a:r>
              <a:rPr lang="cs-CZ" dirty="0" smtClean="0"/>
              <a:t> sedimentech (vlnově dominantní prostředí / silné </a:t>
            </a:r>
            <a:r>
              <a:rPr lang="cs-CZ" dirty="0" err="1" smtClean="0"/>
              <a:t>tidální</a:t>
            </a:r>
            <a:r>
              <a:rPr lang="cs-CZ" dirty="0" smtClean="0"/>
              <a:t> proudy)</a:t>
            </a:r>
          </a:p>
          <a:p>
            <a:r>
              <a:rPr lang="cs-CZ" dirty="0" err="1" smtClean="0"/>
              <a:t>Grainstone</a:t>
            </a:r>
            <a:r>
              <a:rPr lang="cs-CZ" dirty="0" smtClean="0"/>
              <a:t> s </a:t>
            </a:r>
            <a:r>
              <a:rPr lang="cs-CZ" dirty="0" err="1" smtClean="0"/>
              <a:t>intraklasty</a:t>
            </a:r>
            <a:r>
              <a:rPr lang="cs-CZ" dirty="0" smtClean="0"/>
              <a:t>  – často </a:t>
            </a:r>
            <a:r>
              <a:rPr lang="cs-CZ" dirty="0" err="1" smtClean="0"/>
              <a:t>tempestity</a:t>
            </a:r>
            <a:r>
              <a:rPr lang="cs-CZ" dirty="0" smtClean="0"/>
              <a:t> (v podloží a nadloží </a:t>
            </a:r>
            <a:r>
              <a:rPr lang="cs-CZ" dirty="0" err="1" smtClean="0"/>
              <a:t>wackestone</a:t>
            </a:r>
            <a:r>
              <a:rPr lang="cs-CZ" dirty="0" smtClean="0"/>
              <a:t>) ale mohou být transportovány i po svahu do hlubších částí pánve</a:t>
            </a:r>
          </a:p>
        </p:txBody>
      </p:sp>
    </p:spTree>
    <p:extLst>
      <p:ext uri="{BB962C8B-B14F-4D97-AF65-F5344CB8AC3E}">
        <p14:creationId xmlns:p14="http://schemas.microsoft.com/office/powerpoint/2010/main" val="498241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722" y="172720"/>
            <a:ext cx="6883000" cy="657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2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8480"/>
            <a:ext cx="12193131" cy="370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3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124" y="342899"/>
            <a:ext cx="8631751" cy="617220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898133" y="6067854"/>
            <a:ext cx="190663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Mikritizovaný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alochem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5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1634</TotalTime>
  <Words>2199</Words>
  <Application>Microsoft Office PowerPoint</Application>
  <PresentationFormat>Širokoúhlá obrazovka</PresentationFormat>
  <Paragraphs>291</Paragraphs>
  <Slides>69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4" baseType="lpstr">
      <vt:lpstr>Arial</vt:lpstr>
      <vt:lpstr>Calibri</vt:lpstr>
      <vt:lpstr>Calibri Light</vt:lpstr>
      <vt:lpstr>Wingdings</vt:lpstr>
      <vt:lpstr>Motiv Office</vt:lpstr>
      <vt:lpstr>Komponenty karbonátových hornin</vt:lpstr>
      <vt:lpstr>Matrix</vt:lpstr>
      <vt:lpstr>Mikrit</vt:lpstr>
      <vt:lpstr>Mikrit</vt:lpstr>
      <vt:lpstr>Mikrit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Mikrit</vt:lpstr>
      <vt:lpstr>Mikritizace</vt:lpstr>
      <vt:lpstr>Mikrosparit</vt:lpstr>
      <vt:lpstr>Mikrosparit</vt:lpstr>
      <vt:lpstr>Kalcisiltit</vt:lpstr>
      <vt:lpstr>Neskeletální alochemy</vt:lpstr>
      <vt:lpstr>Prezentace aplikace PowerPoint</vt:lpstr>
      <vt:lpstr>Peloidy</vt:lpstr>
      <vt:lpstr>Peloidy</vt:lpstr>
      <vt:lpstr>Peloidy</vt:lpstr>
      <vt:lpstr>Peloidy</vt:lpstr>
      <vt:lpstr>Fekální peloidy (fekální pelety)</vt:lpstr>
      <vt:lpstr>Fekální peloidy (fekální pelety)</vt:lpstr>
      <vt:lpstr>Peloidy</vt:lpstr>
      <vt:lpstr>Řasové peloidy</vt:lpstr>
      <vt:lpstr>Řasové peloidy</vt:lpstr>
      <vt:lpstr>Mikrobiální peloidy (bentické peloidy)</vt:lpstr>
      <vt:lpstr>Mikrobiální peloidy</vt:lpstr>
      <vt:lpstr>Bioerozní peloidy</vt:lpstr>
      <vt:lpstr>Kalové peloidy</vt:lpstr>
      <vt:lpstr>Jádrové peloidy</vt:lpstr>
      <vt:lpstr>Mikritizovaná zrna (bahamitové peloidy)</vt:lpstr>
      <vt:lpstr>Prezentace aplikace PowerPoint</vt:lpstr>
      <vt:lpstr>Peletoidy</vt:lpstr>
      <vt:lpstr>Precipitované peloidy</vt:lpstr>
      <vt:lpstr>Význam peloidů</vt:lpstr>
      <vt:lpstr>Kortoidy</vt:lpstr>
      <vt:lpstr>Kortoidy</vt:lpstr>
      <vt:lpstr>Destruktivní kortoidy</vt:lpstr>
      <vt:lpstr>Konstruktivní kortoidy</vt:lpstr>
      <vt:lpstr>Kortoidy</vt:lpstr>
      <vt:lpstr>Onkoidy</vt:lpstr>
      <vt:lpstr>Onkoidy</vt:lpstr>
      <vt:lpstr>Onkoidy</vt:lpstr>
      <vt:lpstr>Onkoidy</vt:lpstr>
      <vt:lpstr>Ooidy</vt:lpstr>
      <vt:lpstr>Ooidy</vt:lpstr>
      <vt:lpstr>Ooidy</vt:lpstr>
      <vt:lpstr>Ooidy</vt:lpstr>
      <vt:lpstr>Ooidy</vt:lpstr>
      <vt:lpstr>Koncentrické (tangenciální) ooidy </vt:lpstr>
      <vt:lpstr>Prezentace aplikace PowerPoint</vt:lpstr>
      <vt:lpstr>Koncentrické (tangenciální) ooidy </vt:lpstr>
      <vt:lpstr>Radiálně vláknité ooidy</vt:lpstr>
      <vt:lpstr>Prezentace aplikace PowerPoint</vt:lpstr>
      <vt:lpstr>Mikritické ooidy</vt:lpstr>
      <vt:lpstr>Prezentace aplikace PowerPoint</vt:lpstr>
      <vt:lpstr>Ooidy</vt:lpstr>
      <vt:lpstr>Ooidy</vt:lpstr>
      <vt:lpstr>Ooidy</vt:lpstr>
      <vt:lpstr>Ooidy</vt:lpstr>
      <vt:lpstr>Oolity</vt:lpstr>
      <vt:lpstr>Agregátová zrna</vt:lpstr>
      <vt:lpstr>Agregátová zrna</vt:lpstr>
      <vt:lpstr>Význam agregátových zrn</vt:lpstr>
      <vt:lpstr>Intra-, extra- a litoklasty</vt:lpstr>
      <vt:lpstr>Intra-, extra- a litoklasty</vt:lpstr>
      <vt:lpstr>Intra-, extra- a litoklasty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Tomas</dc:creator>
  <cp:lastModifiedBy>TK</cp:lastModifiedBy>
  <cp:revision>170</cp:revision>
  <dcterms:created xsi:type="dcterms:W3CDTF">2017-11-13T19:22:34Z</dcterms:created>
  <dcterms:modified xsi:type="dcterms:W3CDTF">2019-11-19T17:47:29Z</dcterms:modified>
</cp:coreProperties>
</file>