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4" r:id="rId2"/>
    <p:sldId id="314" r:id="rId3"/>
    <p:sldId id="316" r:id="rId4"/>
    <p:sldId id="427" r:id="rId5"/>
    <p:sldId id="468" r:id="rId6"/>
    <p:sldId id="322" r:id="rId7"/>
    <p:sldId id="323" r:id="rId8"/>
    <p:sldId id="337" r:id="rId9"/>
    <p:sldId id="422" r:id="rId10"/>
    <p:sldId id="474" r:id="rId11"/>
    <p:sldId id="324" r:id="rId12"/>
    <p:sldId id="428" r:id="rId13"/>
    <p:sldId id="443" r:id="rId14"/>
    <p:sldId id="420" r:id="rId15"/>
    <p:sldId id="446" r:id="rId16"/>
    <p:sldId id="430" r:id="rId17"/>
    <p:sldId id="431" r:id="rId18"/>
    <p:sldId id="327" r:id="rId19"/>
    <p:sldId id="453" r:id="rId20"/>
    <p:sldId id="473" r:id="rId21"/>
    <p:sldId id="325" r:id="rId22"/>
    <p:sldId id="332" r:id="rId23"/>
    <p:sldId id="445" r:id="rId24"/>
    <p:sldId id="437" r:id="rId25"/>
    <p:sldId id="476" r:id="rId26"/>
    <p:sldId id="454" r:id="rId27"/>
    <p:sldId id="455" r:id="rId28"/>
    <p:sldId id="328" r:id="rId29"/>
    <p:sldId id="434" r:id="rId30"/>
    <p:sldId id="329" r:id="rId31"/>
    <p:sldId id="449" r:id="rId32"/>
    <p:sldId id="450" r:id="rId33"/>
    <p:sldId id="330" r:id="rId34"/>
    <p:sldId id="458" r:id="rId35"/>
    <p:sldId id="457" r:id="rId36"/>
    <p:sldId id="435" r:id="rId37"/>
    <p:sldId id="331" r:id="rId38"/>
    <p:sldId id="354" r:id="rId39"/>
    <p:sldId id="355" r:id="rId40"/>
    <p:sldId id="356" r:id="rId41"/>
    <p:sldId id="460" r:id="rId42"/>
    <p:sldId id="360" r:id="rId43"/>
    <p:sldId id="359" r:id="rId44"/>
    <p:sldId id="461" r:id="rId45"/>
    <p:sldId id="462" r:id="rId46"/>
    <p:sldId id="463" r:id="rId47"/>
    <p:sldId id="464" r:id="rId48"/>
    <p:sldId id="424" r:id="rId49"/>
    <p:sldId id="499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" initials="T" lastIdx="1" clrIdx="0">
    <p:extLst>
      <p:ext uri="{19B8F6BF-5375-455C-9EA6-DF929625EA0E}">
        <p15:presenceInfo xmlns:p15="http://schemas.microsoft.com/office/powerpoint/2012/main" userId="Tom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6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54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03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83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79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88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34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36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60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62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76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95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D8344-6884-4349-8193-85B4899DEF6A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E434-AAE9-4C39-8441-3EEFF3971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05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7724" y="1497687"/>
            <a:ext cx="10396152" cy="2387600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Depoziční prostředí karbonátových hornin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247425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004" y="260606"/>
            <a:ext cx="5865076" cy="64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16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rampy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09" y="1261242"/>
            <a:ext cx="11119869" cy="5183735"/>
          </a:xfrm>
        </p:spPr>
        <p:txBody>
          <a:bodyPr>
            <a:norm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Homoklinální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rampy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mírný svah s jednotným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sklonem (kolem 1°, převýšení několik metrů na kilometr)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ířka 10 až více jako 100 km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depoziční prostředí postupně přechází z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vysokoenergického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prostředí do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nízkoenergického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prostředí s dominancí kalu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bez výskytu hrazení, svahového okraje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rampa počíná pobřežní čárou a končí přechodem do korelativních pánevních vrstev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8" y="4173574"/>
            <a:ext cx="11756289" cy="24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rampy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6230964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produkt C-továren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(továren chladných vod)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karbonátem přispívají především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heterotrofové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nejsou vázaní na prosvětlené části 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vodního sloupce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karbonátová produkce tedy probíhá i v hlubších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částech mořských pánví 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nižší gradient produkce karbonátu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nižší gradient svahu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069" y="113836"/>
            <a:ext cx="5254324" cy="66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rampy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5255" y="993228"/>
            <a:ext cx="3446199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Moderní příklady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Arabský záliv (Smluvní pobřeží),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Žraločí zátoka v západní Austrálii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770" y="993228"/>
            <a:ext cx="8127230" cy="57197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2445247"/>
            <a:ext cx="4405745" cy="22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ramp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506" y="1248345"/>
            <a:ext cx="9327089" cy="515215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829452" y="1642370"/>
            <a:ext cx="1526960" cy="221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428912" y="2459116"/>
            <a:ext cx="1028331" cy="2485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8418990" y="3978678"/>
            <a:ext cx="1028331" cy="2485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8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ramp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7734" y="1065933"/>
            <a:ext cx="11004459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Vnitřní/proximální rampa: mezi pobřežím (pláže či laguny) a bází normálního vlnění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fwwb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Vlnově dominantní prostředí : dno konstantně ovlivňováno vlněním – písčiny – dobře vytříděné facie s vápenci typu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grainstone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Chráněné prostředí: sedimenty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lagun,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peritidální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sedimenty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wackestones -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mudstones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48" y="2305792"/>
            <a:ext cx="7693038" cy="45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ramp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533" y="1074811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Střední rampa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fwwb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bází bouřkového vlnění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Dno často přepracováváno bouřkovým vlněním – ukládání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tempestitů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packstone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grainstone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rudstone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pozaďové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sedimenty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floatstone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wackestone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127" y="1974453"/>
            <a:ext cx="8007927" cy="47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ramp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388" y="1092566"/>
            <a:ext cx="11646611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Vnější/distální rampa: od SWB až k pánevní plošině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Dominují kalové sedimenty (lime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mudstone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wackestone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127" y="1974453"/>
            <a:ext cx="8007927" cy="47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rampy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Distálně svažující se rampy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odobné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homoklinálním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rampám, ale s výrazným nárůstem gradientu svažování na vnější (distální, vnější) části rampy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ířka 10 až 100 km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Moderní příklady: severovýchodní Yucatan, západní Florida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4" y="3452407"/>
            <a:ext cx="10081150" cy="28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5188" y="1102629"/>
            <a:ext cx="10515600" cy="2737852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Hrazené karbonátové šelfy/platformy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ploché mělké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perikontinentální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platformy (šířka od několika km až okolo 100 km)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hrazení útesovou bariérou, mělčinou, ostrovem – zde hlavní působení vlnění otevřeného moře, chránící platformu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Strmý svah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61" y="3383435"/>
            <a:ext cx="10494027" cy="38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Lagunární prostředí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Chráněné laguny s měnící se salinitou za plážovými bariérami</a:t>
            </a:r>
          </a:p>
          <a:p>
            <a:pPr lvl="1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Depozice jemnozrnného sedimentu vytvářející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packstone-mudstone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Nízká diverzita bioty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Otevřené laguny (spojené s mořem) s normální salinitou</a:t>
            </a:r>
          </a:p>
          <a:p>
            <a:pPr lvl="1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Různé typy sedimentů</a:t>
            </a:r>
          </a:p>
          <a:p>
            <a:pPr lvl="1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Diversifikovanější biota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5" y="3416502"/>
            <a:ext cx="6731852" cy="2779859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7758545" y="1620982"/>
            <a:ext cx="997528" cy="1731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2731"/>
            <a:ext cx="4781986" cy="33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40" y="993228"/>
            <a:ext cx="936556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63145" y="1217885"/>
            <a:ext cx="6230964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produkt T-továren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karbonátem přispívají především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autotrofové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strmě klesající gradient karbonátové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produkce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(maximální produkce karbonátu 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nejprosvětlenějších částech vodního sloupce)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strmý reliéf platforem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18" y="140469"/>
            <a:ext cx="5254324" cy="66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šelfů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98" y="1145220"/>
            <a:ext cx="7631618" cy="53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šelfů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8454" y="993228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Vnitřní/proximální platforma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příbřežní zóny s dominancí dmutí, zahrnující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peritidální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mělké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subtidální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prostředí (laguny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plošiny)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Proměnlivá nebo omezená salinita, pomalá cirkulace vod, málo diverzifikovaná biota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6708"/>
            <a:ext cx="6096000" cy="3084154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V="1">
            <a:off x="1459481" y="4053468"/>
            <a:ext cx="81776" cy="1248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78716"/>
            <a:ext cx="6142989" cy="4579284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V="1">
            <a:off x="11543419" y="4079034"/>
            <a:ext cx="81776" cy="1248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5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šelfů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Vnější platforma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úzká zóna kolem šelfového okraje s mělčinami 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útesy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6708"/>
            <a:ext cx="6096000" cy="3084154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V="1">
            <a:off x="3715001" y="4190367"/>
            <a:ext cx="81776" cy="1248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78716"/>
            <a:ext cx="6142989" cy="4579284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V="1">
            <a:off x="9577459" y="4536117"/>
            <a:ext cx="81776" cy="1248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9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klasifikace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šelfů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510" y="1036917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Svah platformy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Často značný sklon, redepozice z čela útesu  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6708"/>
            <a:ext cx="6096000" cy="3084154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V="1">
            <a:off x="4461703" y="4590296"/>
            <a:ext cx="81776" cy="1248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78716"/>
            <a:ext cx="6142989" cy="4579284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V="1">
            <a:off x="9282819" y="5160370"/>
            <a:ext cx="81776" cy="1248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959" y="1065933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Hrazené karbonátové šelfy</a:t>
            </a: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Queenslandský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šelf (východní Austrálie)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441" y="2429870"/>
            <a:ext cx="8518094" cy="39971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90" y="1402673"/>
            <a:ext cx="4417010" cy="52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5188" y="1163588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Hrazené karbonátové šelfy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jižní Florida, Belize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51" y="1769523"/>
            <a:ext cx="5658345" cy="49819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5054"/>
            <a:ext cx="6629602" cy="415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Epeirické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platformy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velmi rozsáhlá, plochá,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kratonická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území uvnitř kontinentů zalitá mělkými moři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dominující mělce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subtidální-intertidální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nízkoenergické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facie + facie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tidálních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plošin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okraj směrem k oceánu má mírný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rampovitý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nebo strmý (šelfový) charakter a může být hrazený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ířka od 100 do 1000 km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neexistují dobré příklady moderních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epeirických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platforem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43" y="4591270"/>
            <a:ext cx="11354957" cy="16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149569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Izolované karbonátové platformy</a:t>
            </a: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mělkomořské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platformy oddělené od kontinentálních šelfů hlubokým oceánem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ejich okraje mohou mít útesy a písčiny (písečné mělčiny)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vnitřní části charakteristické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nízkoenergickými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faciemi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tidálními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plošinami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většina izolovaných platforem má příkré okrajové svahy směřující do hlubokých oceánských pánví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šířka mezi 10-100 km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52" y="3712453"/>
            <a:ext cx="7987381" cy="30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240" y="51075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Tidální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plošiny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3584" y="871308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výskyt na pobřeží chráněném před vlnami otevřeného oceánu (šelfovou lagunou, pozicí za bariérovým ostrovem, v chráněné zátoce)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Částečně marinní/terestrické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–strmý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gradient environmentálních podmínek (salinita, cirkulace, dmutí, klima)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Teplé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čisté vody mělkých tropických moří – hojná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produkce karbonátu řasami a vznik mikrobiálních koberců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vázání a zachytávání + precipitace karbonátového materiálu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" y="3180514"/>
            <a:ext cx="5436826" cy="36245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87" y="3278459"/>
            <a:ext cx="4920726" cy="352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149569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Izolované karbonátové platformy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Moderní příklady: Bahamská lavice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5472"/>
            <a:ext cx="8309312" cy="450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35" y="0"/>
            <a:ext cx="9374508" cy="67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86" y="993228"/>
            <a:ext cx="11422428" cy="55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Oceánské 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atoly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Rostou na vyhaslých,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subsidujících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vulkanických elevacích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Charakteristické zvýšenými útesovými lemy, příkrými vnějšími svahy a nízkými korálovými ostrůvky, které jsou obehnány mělkými a hlubokými lagunami s věžičkovitými útesy 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Kruhovité či elipsovité atoly jsou obklopeny hlubokými oceánskými vodami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průměru mohou mít méně než 1 km až 130 km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11" y="3195961"/>
            <a:ext cx="8739171" cy="36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15" y="98107"/>
            <a:ext cx="4514850" cy="66008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227" y="1645920"/>
            <a:ext cx="5781966" cy="38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88" y="-81280"/>
            <a:ext cx="6410412" cy="45313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Oceánské 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atoly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3144478"/>
            <a:ext cx="6337935" cy="34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Oceánské 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atoly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Moderní příklady: Maledivy v Indickém oceánu; běžné jsou v západním a centrálním Pacifiku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321" y="1637204"/>
            <a:ext cx="7305358" cy="52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8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Utopené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karbonátové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Vznik při rychlém růstu hladiny moře, silné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subsidenci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nebo drastickém snížení karbonátové produkce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 pelagických platforem na předešlých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mělkomořských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platformách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Moderní příklady: atoly v Pacifiku a Indickém oceánu,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Blakeova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plošina severně od Baham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33899"/>
            <a:ext cx="9961012" cy="37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Hlubokomořská prostředí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190" y="9056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Hlubší části vnějších částí šelfů a ramp, hluboko pod SWB a zónou dobrého prosvětlení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Prostředí za okrajem/hranou šelfu: 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svah, svahové úpatí, abysální planina,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středooceánské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hřbety,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hlubokooceánské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elevace a vulkanické podmořské hory a oceánské příkopy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Velmi hluboká prostředí: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bathyální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abysální,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hadální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Ploché oceánské dno - abysální zóna zahrnuje zhruba 75% celkové plochy oceánského dna, které je pokryto málo mocnou vrstvou pelagických sedimentů či distálních turbiditů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1455" y="3853109"/>
            <a:ext cx="8215565" cy="30181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167" y="3254287"/>
            <a:ext cx="5384076" cy="36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Sedimentační procesy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Sedimentace je v hlubokých mořích řízena těmito procesy: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Dekantace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(vypadávání ze suspenze) mořských pelagických a eolickou činností do moře transportovaných částic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Dnový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gravitačními proudy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(turbidity,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úlomkotoky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zrnotoky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skluzy)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Redepozice sedimentu geostrofickými proudy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konturity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Chemická a biochemická precipitace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mořském dně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962" y="1261442"/>
            <a:ext cx="4448645" cy="559675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Tidální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plošiny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7364" y="983431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Sekvence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karb.tidálních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plošin jsou ideálně složené z cyklů, které se do nadloží změlčují (sled začíná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subtid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pokračuje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intertidálními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končí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supratidálními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sedimenty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99" y="2711684"/>
            <a:ext cx="2809022" cy="31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Moderní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hlubokomořské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biogenní materiál – pelagická bahna (hleny) – křemičitá nebo karbonátová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ateriál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redeponovaný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mělkomořského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prostředí, usazený na svazích a v pánvi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hlubokomořské jíly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ulkanický materiál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laciomarinní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materiál – např.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dropstony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8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667657"/>
            <a:ext cx="9019541" cy="6107518"/>
          </a:xfrm>
        </p:spPr>
      </p:pic>
      <p:sp>
        <p:nvSpPr>
          <p:cNvPr id="7" name="Obdélník 6"/>
          <p:cNvSpPr/>
          <p:nvPr/>
        </p:nvSpPr>
        <p:spPr>
          <a:xfrm>
            <a:off x="2052320" y="139115"/>
            <a:ext cx="9276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Karbonátová bahna pokrývají kolem 50% moderního mořského dna</a:t>
            </a:r>
          </a:p>
        </p:txBody>
      </p:sp>
    </p:spTree>
    <p:extLst>
      <p:ext uri="{BB962C8B-B14F-4D97-AF65-F5344CB8AC3E}">
        <p14:creationId xmlns:p14="http://schemas.microsoft.com/office/powerpoint/2010/main" val="28320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Karbonátový plankton a bahna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Plankton přispívá do sedimentárního záznamu: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Usazování koster a schránek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Fekální peletizací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Mořský sníh (agregáty schránek, mikrobů,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peletů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jiné organické hmoty slepené polysacharidy)</a:t>
            </a: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Fytodetrit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Většina nanoplanktonu se na dno dostane jen díky agregaci/vločkování</a:t>
            </a:r>
          </a:p>
          <a:p>
            <a:r>
              <a:rPr lang="cs-CZ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Nanoplankton není znám před mesozoikem a tak srovnání s moderními karbonáty mohou obstát jen mezozoické a kenozoické karbonáty</a:t>
            </a:r>
            <a:endParaRPr lang="en-US" sz="20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Karbonátový plankton a bahna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Foraminiferová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bahna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foraminifery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písčité frakce v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nanoplanktonním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kalu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20" y="3131697"/>
            <a:ext cx="5219700" cy="35812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2" y="1869439"/>
            <a:ext cx="6630587" cy="443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Karbonátový plankton a bahna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Nanofosilní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nanoplanktonová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bahna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kokolitková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bahna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Chrysophyta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Coccolithophorida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10" y="1761345"/>
            <a:ext cx="6402990" cy="49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Karbonátový plankton a bahna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Pteropodová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bahna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do hloubek 3 km - aragonitové schránky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gastropodů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pteropodi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heteropodi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8111"/>
            <a:ext cx="5914030" cy="47548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20" y="2835363"/>
            <a:ext cx="5122883" cy="20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360" y="1036320"/>
            <a:ext cx="9085298" cy="51104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32" y="-1"/>
            <a:ext cx="6608567" cy="66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Alochtonní (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alodapické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karbonáty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75990" y="993228"/>
            <a:ext cx="9290970" cy="518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Skluzy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 přemístění paketu sedimentů podél odlučné plochy (střižné zóny)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049" y="1944210"/>
            <a:ext cx="8656922" cy="470105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813" y="2027181"/>
            <a:ext cx="4608416" cy="518373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klouzání velkých bloků podél smykové plochy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tráta stability =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velká sedimentační rychlost (značné převýšení svahů)</a:t>
            </a:r>
          </a:p>
          <a:p>
            <a:pPr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rozdílná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kompakce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strukturní změny (např. solné dómy)</a:t>
            </a:r>
          </a:p>
          <a:p>
            <a:pPr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zemětřesní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049" y="1944210"/>
            <a:ext cx="8656922" cy="47010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Alochtonní (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alodapické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karbonáty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012" y="1281562"/>
            <a:ext cx="375377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Gravitační proudy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Zrnotoky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pohyb sedimentu je podporován interakcemi mezi zrny (podpůrná struktura klastů)</a:t>
            </a: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Úlomkotoky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pohyb směsi matrix, klastů a fluid (podpůrná struktura základní hmoty) </a:t>
            </a:r>
          </a:p>
        </p:txBody>
      </p:sp>
    </p:spTree>
    <p:extLst>
      <p:ext uri="{BB962C8B-B14F-4D97-AF65-F5344CB8AC3E}">
        <p14:creationId xmlns:p14="http://schemas.microsoft.com/office/powerpoint/2010/main" val="1931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Alochtonní (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alodapické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karbonáty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012" y="1281562"/>
            <a:ext cx="6796822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Gravitační proudy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Turbiditní proudy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sediment se pohybuje díky zdvihu turbulentního (chaotického) proudění + trakcí + ve finální fázi ze suspenze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výrazný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alochemy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turbiditu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pozaďového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sedimentu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vzdálenost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transportu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velký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ekologický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hloubkový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gradient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bioklasty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autochtonních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pozaďových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alochtonních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vrtsvách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Meischnerov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sekvence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(obdoba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Boumovy sekvence)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4" descr="alodapic_meischner_sequ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42" y="993228"/>
            <a:ext cx="5051340" cy="393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alodapic_meischner_sequenc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9" y="3595316"/>
            <a:ext cx="6542049" cy="315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4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Tidální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plošiny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Loferity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cyklické uloženiny (cykly ABC) popsané v triasových sekvencích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Alp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A – bazální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diskonformita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krasovění, jíly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supratidál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B –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mikrobiality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fenestrální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stavba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intertidál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C –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subtidální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vápence s marinní faunou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447" y="48040"/>
            <a:ext cx="3775199" cy="68099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136" y="4088063"/>
            <a:ext cx="4881864" cy="26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Perikontinentální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epikontinetální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mělká moře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13932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Perikontinetální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mělká moře – zalévají šelfy kolem kontinentů (dnes nejběžnější)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Epikontinentální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epeirická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moře – zalévali rozsáhlá nízko položená území uvnitř kontinentů – dnes velmi vzácná, běžná v teplých dobách s vysokou hladinou oceánů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Liší se režimy vlnění a proudění, mírem a stylem vstupu (klastických) sedimentů a  procesy řídícími změny mořské hladiny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9" y="3046613"/>
            <a:ext cx="7622772" cy="38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Karbonátové šelfy, platformy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karbonátová platforma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 širším slova smyslu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obecný termín pro šelfová prostředí s produkcí karbonátu (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karbonátová továrna)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karbonátová platforma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 užším slova smyslu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konkrétní typ šelfu s karbonátovou produkcí v nejmělčí ploché části (na plošině = platformě)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Termíny spojené s biogenními nárůsty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en-US" sz="2000" b="1" dirty="0" err="1" smtClean="0"/>
              <a:t>Bioherm</a:t>
            </a:r>
            <a:r>
              <a:rPr lang="cs-CZ" sz="2000" b="1" dirty="0" smtClean="0"/>
              <a:t>a</a:t>
            </a:r>
            <a:r>
              <a:rPr lang="en-US" sz="2000" dirty="0" smtClean="0"/>
              <a:t>: </a:t>
            </a:r>
            <a:r>
              <a:rPr lang="cs-CZ" sz="2000" dirty="0" smtClean="0"/>
              <a:t>těleso karbonátových hornin s výrazným kupovitým či čočkovitým reliéfem vzniklé nárůstem skeletálních organizmů</a:t>
            </a:r>
          </a:p>
          <a:p>
            <a:r>
              <a:rPr lang="en-US" sz="2000" b="1" dirty="0" err="1" smtClean="0"/>
              <a:t>Biostrom</a:t>
            </a:r>
            <a:r>
              <a:rPr lang="cs-CZ" sz="2000" b="1" dirty="0" smtClean="0"/>
              <a:t>a</a:t>
            </a:r>
            <a:r>
              <a:rPr lang="en-US" sz="2000" dirty="0" smtClean="0"/>
              <a:t>: </a:t>
            </a:r>
            <a:r>
              <a:rPr lang="cs-CZ" sz="2000" dirty="0" smtClean="0"/>
              <a:t>deskovité těleso (vrstva) </a:t>
            </a:r>
            <a:r>
              <a:rPr lang="cs-CZ" sz="2000" dirty="0" err="1" smtClean="0"/>
              <a:t>karb.h</a:t>
            </a:r>
            <a:r>
              <a:rPr lang="cs-CZ" sz="2000" dirty="0" smtClean="0"/>
              <a:t>. vzniklé nárůstem skeletálních organizmů bez výrazného depozičního reliéfu</a:t>
            </a:r>
            <a:endParaRPr lang="en-US" sz="20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70" y="3942532"/>
            <a:ext cx="7583170" cy="250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102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Termíny spojené s biogenními 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nárůsty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310" y="1261242"/>
            <a:ext cx="10515600" cy="5183735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Kupa</a:t>
            </a:r>
            <a:r>
              <a:rPr lang="cs-CZ" sz="2000" dirty="0"/>
              <a:t>: kruhovitá kopečkovitá struktura (v našem kontextu protiklad </a:t>
            </a:r>
            <a:r>
              <a:rPr lang="cs-CZ" sz="2000" dirty="0" smtClean="0"/>
              <a:t>konstrukčního </a:t>
            </a:r>
            <a:r>
              <a:rPr lang="cs-CZ" sz="2000" dirty="0"/>
              <a:t>útesu)</a:t>
            </a:r>
            <a:endParaRPr lang="en-US" sz="2000" dirty="0"/>
          </a:p>
          <a:p>
            <a:r>
              <a:rPr lang="cs-CZ" sz="2000" b="1" dirty="0" smtClean="0"/>
              <a:t>Mikrobiální kupa</a:t>
            </a:r>
            <a:r>
              <a:rPr lang="cs-CZ" sz="2000" dirty="0" smtClean="0"/>
              <a:t>: biogenní kupa, tvořená nárůstem mikrobů, kteří </a:t>
            </a:r>
            <a:r>
              <a:rPr lang="cs-CZ" sz="2000" dirty="0" err="1" smtClean="0"/>
              <a:t>precipitují</a:t>
            </a:r>
            <a:r>
              <a:rPr lang="cs-CZ" sz="2000" dirty="0" smtClean="0"/>
              <a:t> karbonát a zachytávají a vážou okolní detritický (karbonátový i </a:t>
            </a:r>
            <a:r>
              <a:rPr lang="cs-CZ" sz="2000" dirty="0" err="1" smtClean="0"/>
              <a:t>siliciklastický</a:t>
            </a:r>
            <a:r>
              <a:rPr lang="cs-CZ" sz="2000" dirty="0" smtClean="0"/>
              <a:t>) sediment</a:t>
            </a:r>
            <a:endParaRPr lang="en-US" sz="2000" dirty="0" smtClean="0"/>
          </a:p>
          <a:p>
            <a:r>
              <a:rPr lang="cs-CZ" sz="2000" b="1" dirty="0" smtClean="0"/>
              <a:t>Kalová kupa</a:t>
            </a:r>
            <a:r>
              <a:rPr lang="cs-CZ" sz="2000" dirty="0" smtClean="0"/>
              <a:t>. Karbonátový nárůst s dominancí karbonátového kalu, organizmy tvoří jen minoritní složku</a:t>
            </a:r>
            <a:endParaRPr lang="en-US" sz="20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99592"/>
            <a:ext cx="5447553" cy="2813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" y="3214114"/>
            <a:ext cx="5471092" cy="34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9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4512</TotalTime>
  <Words>1309</Words>
  <Application>Microsoft Office PowerPoint</Application>
  <PresentationFormat>Širokoúhlá obrazovka</PresentationFormat>
  <Paragraphs>164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Motiv Office</vt:lpstr>
      <vt:lpstr>Depoziční prostředí karbonátových hornin</vt:lpstr>
      <vt:lpstr>Lagunární prostředí</vt:lpstr>
      <vt:lpstr>Tidální plošiny</vt:lpstr>
      <vt:lpstr>Tidální plošiny</vt:lpstr>
      <vt:lpstr>Tidální plošiny</vt:lpstr>
      <vt:lpstr>Perikontinentální a epikontinetální mělká moře</vt:lpstr>
      <vt:lpstr>Karbonátové šelfy, platformy</vt:lpstr>
      <vt:lpstr>Termíny spojené s biogenními nárůsty</vt:lpstr>
      <vt:lpstr>Termíny spojené s biogenními nárůsty</vt:lpstr>
      <vt:lpstr>Prezentace aplikace PowerPoint</vt:lpstr>
      <vt:lpstr>Karbonátové rampy</vt:lpstr>
      <vt:lpstr>Karbonátové rampy</vt:lpstr>
      <vt:lpstr>Karbonátové rampy</vt:lpstr>
      <vt:lpstr>Laterální klasifikace karbonátových ramp</vt:lpstr>
      <vt:lpstr>Laterální klasifikace karbonátových ramp</vt:lpstr>
      <vt:lpstr>Laterální klasifikace karbonátových ramp</vt:lpstr>
      <vt:lpstr>Laterální klasifikace karbonátových ramp</vt:lpstr>
      <vt:lpstr>Karbonátové rampy</vt:lpstr>
      <vt:lpstr>Karbonátové platformy</vt:lpstr>
      <vt:lpstr>Karbonátové platformy</vt:lpstr>
      <vt:lpstr>Karbonátové platformy</vt:lpstr>
      <vt:lpstr>Laterální klasifikace platforem karbonátových šelfů</vt:lpstr>
      <vt:lpstr>Laterální klasifikace platforem karbonátových šelfů</vt:lpstr>
      <vt:lpstr>Laterální klasifikace platforem karbonátových šelfů</vt:lpstr>
      <vt:lpstr>Laterální klasifikace platforem karbonátových šelfů</vt:lpstr>
      <vt:lpstr>Karbonátové platformy</vt:lpstr>
      <vt:lpstr>Karbonátové platformy</vt:lpstr>
      <vt:lpstr>Karbonátové platformy</vt:lpstr>
      <vt:lpstr>Karbonátové platformy</vt:lpstr>
      <vt:lpstr>Karbonátové platformy</vt:lpstr>
      <vt:lpstr>Prezentace aplikace PowerPoint</vt:lpstr>
      <vt:lpstr>Karbonátové platformy</vt:lpstr>
      <vt:lpstr>Oceánské atoly</vt:lpstr>
      <vt:lpstr>Prezentace aplikace PowerPoint</vt:lpstr>
      <vt:lpstr>Oceánské atoly</vt:lpstr>
      <vt:lpstr>Oceánské atoly</vt:lpstr>
      <vt:lpstr>Utopené karbonátové platformy</vt:lpstr>
      <vt:lpstr>Hlubokomořská prostředí</vt:lpstr>
      <vt:lpstr>Sedimentační procesy</vt:lpstr>
      <vt:lpstr>Moderní hlubokomořské sedimenty </vt:lpstr>
      <vt:lpstr>Prezentace aplikace PowerPoint</vt:lpstr>
      <vt:lpstr>Karbonátový plankton a bahna</vt:lpstr>
      <vt:lpstr>Karbonátový plankton a bahna</vt:lpstr>
      <vt:lpstr>Karbonátový plankton a bahna</vt:lpstr>
      <vt:lpstr>Karbonátový plankton a bahna</vt:lpstr>
      <vt:lpstr>Prezentace aplikace PowerPoint</vt:lpstr>
      <vt:lpstr>Alochtonní (alodapické) karbonáty</vt:lpstr>
      <vt:lpstr>Alochtonní (alodapické) karbonáty</vt:lpstr>
      <vt:lpstr>Alochtonní (alodapické) karbonáty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</dc:creator>
  <cp:lastModifiedBy>TK</cp:lastModifiedBy>
  <cp:revision>463</cp:revision>
  <dcterms:created xsi:type="dcterms:W3CDTF">2017-10-16T08:29:03Z</dcterms:created>
  <dcterms:modified xsi:type="dcterms:W3CDTF">2019-12-10T15:46:02Z</dcterms:modified>
</cp:coreProperties>
</file>