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311" r:id="rId3"/>
    <p:sldId id="259" r:id="rId4"/>
    <p:sldId id="310" r:id="rId5"/>
    <p:sldId id="269" r:id="rId6"/>
    <p:sldId id="339" r:id="rId7"/>
    <p:sldId id="270" r:id="rId8"/>
    <p:sldId id="329" r:id="rId9"/>
    <p:sldId id="273" r:id="rId10"/>
    <p:sldId id="271" r:id="rId11"/>
    <p:sldId id="272" r:id="rId12"/>
    <p:sldId id="274" r:id="rId13"/>
    <p:sldId id="278" r:id="rId14"/>
    <p:sldId id="279" r:id="rId15"/>
    <p:sldId id="281" r:id="rId16"/>
    <p:sldId id="280" r:id="rId17"/>
    <p:sldId id="335" r:id="rId18"/>
    <p:sldId id="287" r:id="rId19"/>
    <p:sldId id="282" r:id="rId20"/>
    <p:sldId id="341" r:id="rId21"/>
    <p:sldId id="285" r:id="rId22"/>
    <p:sldId id="336" r:id="rId23"/>
    <p:sldId id="331" r:id="rId24"/>
    <p:sldId id="332" r:id="rId25"/>
    <p:sldId id="330" r:id="rId26"/>
    <p:sldId id="291" r:id="rId27"/>
    <p:sldId id="333" r:id="rId28"/>
    <p:sldId id="290" r:id="rId29"/>
    <p:sldId id="314" r:id="rId30"/>
    <p:sldId id="292" r:id="rId31"/>
    <p:sldId id="293" r:id="rId32"/>
    <p:sldId id="295" r:id="rId33"/>
    <p:sldId id="298" r:id="rId34"/>
    <p:sldId id="297" r:id="rId35"/>
    <p:sldId id="301" r:id="rId36"/>
    <p:sldId id="303" r:id="rId37"/>
    <p:sldId id="302" r:id="rId38"/>
    <p:sldId id="316" r:id="rId39"/>
    <p:sldId id="304" r:id="rId40"/>
    <p:sldId id="340" r:id="rId41"/>
    <p:sldId id="334" r:id="rId42"/>
    <p:sldId id="305" r:id="rId43"/>
    <p:sldId id="307" r:id="rId44"/>
    <p:sldId id="306" r:id="rId45"/>
    <p:sldId id="317" r:id="rId46"/>
    <p:sldId id="319" r:id="rId47"/>
    <p:sldId id="320" r:id="rId48"/>
    <p:sldId id="321" r:id="rId49"/>
    <p:sldId id="322" r:id="rId50"/>
    <p:sldId id="324" r:id="rId51"/>
    <p:sldId id="325" r:id="rId5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4CAB-05A1-4BD1-A9B1-B69798B7F5D2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7342-EA5A-4A53-B7CD-B15A4C7E7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5218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4CAB-05A1-4BD1-A9B1-B69798B7F5D2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7342-EA5A-4A53-B7CD-B15A4C7E7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8911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4CAB-05A1-4BD1-A9B1-B69798B7F5D2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7342-EA5A-4A53-B7CD-B15A4C7E7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0632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4CAB-05A1-4BD1-A9B1-B69798B7F5D2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7342-EA5A-4A53-B7CD-B15A4C7E7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6577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4CAB-05A1-4BD1-A9B1-B69798B7F5D2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7342-EA5A-4A53-B7CD-B15A4C7E7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3052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4CAB-05A1-4BD1-A9B1-B69798B7F5D2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7342-EA5A-4A53-B7CD-B15A4C7E7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8327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4CAB-05A1-4BD1-A9B1-B69798B7F5D2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7342-EA5A-4A53-B7CD-B15A4C7E7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1822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4CAB-05A1-4BD1-A9B1-B69798B7F5D2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7342-EA5A-4A53-B7CD-B15A4C7E7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4277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4CAB-05A1-4BD1-A9B1-B69798B7F5D2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7342-EA5A-4A53-B7CD-B15A4C7E7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752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4CAB-05A1-4BD1-A9B1-B69798B7F5D2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7342-EA5A-4A53-B7CD-B15A4C7E7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162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4CAB-05A1-4BD1-A9B1-B69798B7F5D2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7342-EA5A-4A53-B7CD-B15A4C7E7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9688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24CAB-05A1-4BD1-A9B1-B69798B7F5D2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E7342-EA5A-4A53-B7CD-B15A4C7E76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21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6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emf"/><Relationship Id="rId4" Type="http://schemas.openxmlformats.org/officeDocument/2006/relationships/image" Target="../media/image1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Komponenty karbonátových hornin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SKELETÁLNÍ ALOCHEMY</a:t>
            </a:r>
          </a:p>
        </p:txBody>
      </p:sp>
    </p:spTree>
    <p:extLst>
      <p:ext uri="{BB962C8B-B14F-4D97-AF65-F5344CB8AC3E}">
        <p14:creationId xmlns:p14="http://schemas.microsoft.com/office/powerpoint/2010/main" val="2450804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4" y="703385"/>
            <a:ext cx="12154486" cy="522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62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91" y="1151206"/>
            <a:ext cx="12007809" cy="528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06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301"/>
            <a:ext cx="12192000" cy="534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05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61" y="0"/>
            <a:ext cx="5041353" cy="689023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905" y="2284793"/>
            <a:ext cx="6721864" cy="2926221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6055247" y="1"/>
            <a:ext cx="4358753" cy="822960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Zelené řasy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5277914" y="822962"/>
            <a:ext cx="6568646" cy="1045272"/>
          </a:xfrm>
        </p:spPr>
        <p:txBody>
          <a:bodyPr>
            <a:noAutofit/>
          </a:bodyPr>
          <a:lstStyle/>
          <a:p>
            <a:r>
              <a:rPr lang="cs-CZ" sz="1800" dirty="0" err="1"/>
              <a:t>Halimeda</a:t>
            </a:r>
            <a:r>
              <a:rPr lang="cs-CZ" sz="1800" dirty="0"/>
              <a:t> – významný recentní producent karbonátu (aragonitu) </a:t>
            </a: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57" y="3331343"/>
            <a:ext cx="4660559" cy="349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779" y="92013"/>
            <a:ext cx="7812036" cy="676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61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44" y="1396737"/>
            <a:ext cx="8973904" cy="271031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71344" cy="351332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651" y="3635556"/>
            <a:ext cx="7628349" cy="3222444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6055247" y="1"/>
            <a:ext cx="4358753" cy="822960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Zelené řasy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5277914" y="822962"/>
            <a:ext cx="6568646" cy="1045272"/>
          </a:xfrm>
        </p:spPr>
        <p:txBody>
          <a:bodyPr>
            <a:noAutofit/>
          </a:bodyPr>
          <a:lstStyle/>
          <a:p>
            <a:r>
              <a:rPr lang="cs-CZ" sz="1800" dirty="0" err="1"/>
              <a:t>Dasykladátní</a:t>
            </a:r>
            <a:r>
              <a:rPr lang="cs-CZ" sz="1800" dirty="0"/>
              <a:t> řasy </a:t>
            </a:r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7" name="Šipka doleva 6"/>
          <p:cNvSpPr/>
          <p:nvPr/>
        </p:nvSpPr>
        <p:spPr>
          <a:xfrm>
            <a:off x="8879840" y="2590283"/>
            <a:ext cx="1442720" cy="561844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138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132" y="637106"/>
            <a:ext cx="5515509" cy="24116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18" y="0"/>
            <a:ext cx="3752936" cy="50989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995" y="4676927"/>
            <a:ext cx="5601806" cy="2319492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6055247" y="1"/>
            <a:ext cx="4358753" cy="822960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Červené řasy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9339570" y="807290"/>
            <a:ext cx="6568646" cy="1045272"/>
          </a:xfrm>
        </p:spPr>
        <p:txBody>
          <a:bodyPr>
            <a:noAutofit/>
          </a:bodyPr>
          <a:lstStyle/>
          <a:p>
            <a:r>
              <a:rPr lang="cs-CZ" sz="1800" dirty="0" err="1"/>
              <a:t>Koralinní</a:t>
            </a:r>
            <a:r>
              <a:rPr lang="cs-CZ" sz="1800" dirty="0"/>
              <a:t> řasy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5101269" y="2882163"/>
            <a:ext cx="10442581" cy="1475441"/>
            <a:chOff x="1181834" y="581361"/>
            <a:chExt cx="13303052" cy="1879600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1834" y="1521161"/>
              <a:ext cx="13303052" cy="939800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2609" y="581361"/>
              <a:ext cx="13201502" cy="939800"/>
            </a:xfrm>
            <a:prstGeom prst="rect">
              <a:avLst/>
            </a:prstGeom>
          </p:spPr>
        </p:pic>
      </p:grpSp>
      <p:sp>
        <p:nvSpPr>
          <p:cNvPr id="10" name="Šipka doleva 9"/>
          <p:cNvSpPr/>
          <p:nvPr/>
        </p:nvSpPr>
        <p:spPr>
          <a:xfrm>
            <a:off x="11470640" y="3955422"/>
            <a:ext cx="1442720" cy="561844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317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46676" y="2182350"/>
            <a:ext cx="5620473" cy="1325563"/>
          </a:xfrm>
        </p:spPr>
        <p:txBody>
          <a:bodyPr/>
          <a:lstStyle/>
          <a:p>
            <a:r>
              <a:rPr lang="cs-CZ" dirty="0"/>
              <a:t>Pelagické organizmy</a:t>
            </a:r>
          </a:p>
        </p:txBody>
      </p:sp>
    </p:spTree>
    <p:extLst>
      <p:ext uri="{BB962C8B-B14F-4D97-AF65-F5344CB8AC3E}">
        <p14:creationId xmlns:p14="http://schemas.microsoft.com/office/powerpoint/2010/main" val="545203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231" y="79899"/>
            <a:ext cx="5093931" cy="453071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99" y="3628587"/>
            <a:ext cx="7197361" cy="322941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99" y="1461941"/>
            <a:ext cx="5073921" cy="2166646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637982" y="79899"/>
            <a:ext cx="4358753" cy="822960"/>
          </a:xfrm>
        </p:spPr>
        <p:txBody>
          <a:bodyPr>
            <a:normAutofit/>
          </a:bodyPr>
          <a:lstStyle/>
          <a:p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Kokolitky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79490" y="815610"/>
            <a:ext cx="6089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Řasy ze skupiny </a:t>
            </a:r>
            <a:r>
              <a:rPr lang="cs-CZ" dirty="0" err="1"/>
              <a:t>Haptophyta</a:t>
            </a:r>
            <a:r>
              <a:rPr lang="cs-CZ" dirty="0"/>
              <a:t> – jedni z nejvýznamnějších producentů karbonátů (</a:t>
            </a:r>
            <a:r>
              <a:rPr lang="cs-CZ" b="1" dirty="0"/>
              <a:t>kalcitu</a:t>
            </a:r>
            <a:r>
              <a:rPr lang="cs-CZ" dirty="0"/>
              <a:t>) v pelagickém prostředí od křídy   </a:t>
            </a:r>
          </a:p>
        </p:txBody>
      </p:sp>
    </p:spTree>
    <p:extLst>
      <p:ext uri="{BB962C8B-B14F-4D97-AF65-F5344CB8AC3E}">
        <p14:creationId xmlns:p14="http://schemas.microsoft.com/office/powerpoint/2010/main" val="3538068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480" y="0"/>
            <a:ext cx="7828957" cy="346734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539" y="3467344"/>
            <a:ext cx="7854462" cy="3511324"/>
          </a:xfrm>
          <a:prstGeom prst="rect">
            <a:avLst/>
          </a:prstGeom>
        </p:spPr>
      </p:pic>
      <p:grpSp>
        <p:nvGrpSpPr>
          <p:cNvPr id="4" name="Skupina 3"/>
          <p:cNvGrpSpPr/>
          <p:nvPr/>
        </p:nvGrpSpPr>
        <p:grpSpPr>
          <a:xfrm>
            <a:off x="5281469" y="2721378"/>
            <a:ext cx="7339656" cy="745966"/>
            <a:chOff x="-3283797" y="552572"/>
            <a:chExt cx="17618928" cy="179070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33022" y="1733672"/>
              <a:ext cx="17568153" cy="609600"/>
            </a:xfrm>
            <a:prstGeom prst="rect">
              <a:avLst/>
            </a:prstGeom>
          </p:spPr>
        </p:pic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83797" y="552572"/>
              <a:ext cx="17618928" cy="1181100"/>
            </a:xfrm>
            <a:prstGeom prst="rect">
              <a:avLst/>
            </a:prstGeom>
          </p:spPr>
        </p:pic>
      </p:grp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7813681" y="-15090"/>
            <a:ext cx="4358753" cy="822960"/>
          </a:xfrm>
        </p:spPr>
        <p:txBody>
          <a:bodyPr>
            <a:normAutofit/>
          </a:bodyPr>
          <a:lstStyle/>
          <a:p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Foraminifery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7645194" y="838053"/>
            <a:ext cx="3855926" cy="1045272"/>
          </a:xfrm>
        </p:spPr>
        <p:txBody>
          <a:bodyPr>
            <a:noAutofit/>
          </a:bodyPr>
          <a:lstStyle/>
          <a:p>
            <a:r>
              <a:rPr lang="cs-CZ" b="1" dirty="0"/>
              <a:t>Planktonické od jury</a:t>
            </a: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459052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Bioklasty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Původně termín pro fosilii, která byla transportována, fragmentována a abradována</a:t>
            </a:r>
            <a:b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     - součást organického detritu 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Dnes v karbonátové petrologii používán vágněji pro všechny fosilie ve výbrusech</a:t>
            </a:r>
            <a:b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- fragmentární</a:t>
            </a:r>
            <a:b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- kompletní (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biomorfy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Bioklast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= skeletální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alochem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972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B5A877-1272-4858-BA4A-3E6B2BA30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Planktonní karbonátoví producenti v oceánech známí až od jury, s masivním rozvojem v křídě</a:t>
            </a:r>
          </a:p>
          <a:p>
            <a:r>
              <a:rPr lang="cs-CZ" dirty="0"/>
              <a:t>Hlavní zdroj karbonátu v pelagickém prostředí před jurou neznámý – velká otázka pelagické karbonátové produkce v paleozoiku (pouze </a:t>
            </a:r>
            <a:r>
              <a:rPr lang="cs-CZ" dirty="0" err="1"/>
              <a:t>periplatformní</a:t>
            </a:r>
            <a:r>
              <a:rPr lang="cs-CZ" dirty="0"/>
              <a:t> kal, vznikající dezintegrací bentických organizmů, hlubší části oceánů nad CCD bez karbonátů? / neznámí producenti, kteří se příznivě nezachovali?)</a:t>
            </a:r>
          </a:p>
        </p:txBody>
      </p:sp>
    </p:spTree>
    <p:extLst>
      <p:ext uri="{BB962C8B-B14F-4D97-AF65-F5344CB8AC3E}">
        <p14:creationId xmlns:p14="http://schemas.microsoft.com/office/powerpoint/2010/main" val="364689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14" y="3385056"/>
            <a:ext cx="4904342" cy="331355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14" y="86458"/>
            <a:ext cx="4904342" cy="329859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675" y="438801"/>
            <a:ext cx="4776702" cy="6517542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6339056" y="0"/>
            <a:ext cx="6568646" cy="1045272"/>
          </a:xfrm>
        </p:spPr>
        <p:txBody>
          <a:bodyPr>
            <a:noAutofit/>
          </a:bodyPr>
          <a:lstStyle/>
          <a:p>
            <a:r>
              <a:rPr lang="cs-CZ" sz="3200" b="1" dirty="0"/>
              <a:t>Bentické </a:t>
            </a:r>
            <a:r>
              <a:rPr lang="cs-CZ" sz="3200" b="1" dirty="0" err="1"/>
              <a:t>fusuliny</a:t>
            </a:r>
            <a:r>
              <a:rPr lang="cs-CZ" sz="3200" b="1" dirty="0"/>
              <a:t> – </a:t>
            </a:r>
            <a:r>
              <a:rPr lang="cs-CZ" sz="3200" b="1" dirty="0" err="1"/>
              <a:t>nepelagické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846487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430684" y="428263"/>
            <a:ext cx="2423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err="1"/>
              <a:t>Tentakuliti</a:t>
            </a:r>
            <a:endParaRPr lang="cs-CZ" sz="40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3800423" y="1042270"/>
            <a:ext cx="294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Aragonitové či HMG kalcitové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13" y="1493135"/>
            <a:ext cx="6092133" cy="536486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831" y="3969944"/>
            <a:ext cx="6192013" cy="267988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37" y="127321"/>
            <a:ext cx="5181028" cy="363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56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42686" y="2551954"/>
            <a:ext cx="7941090" cy="1325563"/>
          </a:xfrm>
        </p:spPr>
        <p:txBody>
          <a:bodyPr/>
          <a:lstStyle/>
          <a:p>
            <a:r>
              <a:rPr lang="cs-CZ" dirty="0"/>
              <a:t>Bentické útesotvorné organizmy</a:t>
            </a:r>
          </a:p>
        </p:txBody>
      </p:sp>
    </p:spTree>
    <p:extLst>
      <p:ext uri="{BB962C8B-B14F-4D97-AF65-F5344CB8AC3E}">
        <p14:creationId xmlns:p14="http://schemas.microsoft.com/office/powerpoint/2010/main" val="1558103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07" y="130175"/>
            <a:ext cx="5789396" cy="67278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446736"/>
            <a:ext cx="6033017" cy="562559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493896" y="7628"/>
            <a:ext cx="3204839" cy="18110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8584706" y="5166803"/>
            <a:ext cx="3435659" cy="18110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2582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235" y="3071551"/>
            <a:ext cx="8214360" cy="378644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7" y="316498"/>
            <a:ext cx="4876800" cy="2638425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6218561" y="174868"/>
            <a:ext cx="4358753" cy="822960"/>
          </a:xfrm>
        </p:spPr>
        <p:txBody>
          <a:bodyPr>
            <a:normAutofit/>
          </a:bodyPr>
          <a:lstStyle/>
          <a:p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Archeocyáti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752729" y="936686"/>
            <a:ext cx="3630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 Struktura na pomezí </a:t>
            </a:r>
            <a:r>
              <a:rPr lang="cs-CZ" dirty="0" err="1"/>
              <a:t>porifer</a:t>
            </a:r>
            <a:r>
              <a:rPr lang="cs-CZ" dirty="0"/>
              <a:t> a </a:t>
            </a:r>
            <a:r>
              <a:rPr lang="cs-CZ" dirty="0" err="1"/>
              <a:t>rugóz</a:t>
            </a:r>
            <a:endParaRPr lang="cs-CZ" dirty="0"/>
          </a:p>
        </p:txBody>
      </p:sp>
      <p:grpSp>
        <p:nvGrpSpPr>
          <p:cNvPr id="6" name="Skupina 5"/>
          <p:cNvGrpSpPr/>
          <p:nvPr/>
        </p:nvGrpSpPr>
        <p:grpSpPr>
          <a:xfrm>
            <a:off x="5339167" y="1306018"/>
            <a:ext cx="8087574" cy="1840029"/>
            <a:chOff x="-2891177" y="736600"/>
            <a:chExt cx="17974353" cy="4089400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891177" y="2032000"/>
              <a:ext cx="17974353" cy="2794000"/>
            </a:xfrm>
            <a:prstGeom prst="rect">
              <a:avLst/>
            </a:prstGeom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815015" y="736600"/>
              <a:ext cx="17822028" cy="1295400"/>
            </a:xfrm>
            <a:prstGeom prst="rect">
              <a:avLst/>
            </a:prstGeom>
          </p:spPr>
        </p:pic>
      </p:grpSp>
      <p:sp>
        <p:nvSpPr>
          <p:cNvPr id="9" name="Šipka doleva 8"/>
          <p:cNvSpPr/>
          <p:nvPr/>
        </p:nvSpPr>
        <p:spPr>
          <a:xfrm>
            <a:off x="9499798" y="2572882"/>
            <a:ext cx="1442720" cy="561844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184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7" y="150471"/>
            <a:ext cx="5591677" cy="367134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57" y="4062712"/>
            <a:ext cx="6068587" cy="264481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260" y="1712409"/>
            <a:ext cx="5981841" cy="51455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632" y="-2"/>
            <a:ext cx="3282404" cy="1846352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9121180" y="150471"/>
            <a:ext cx="2561455" cy="822960"/>
          </a:xfrm>
        </p:spPr>
        <p:txBody>
          <a:bodyPr>
            <a:normAutofit/>
          </a:bodyPr>
          <a:lstStyle/>
          <a:p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Porifery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692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1654934" y="2042864"/>
            <a:ext cx="8087574" cy="1840029"/>
            <a:chOff x="-2891177" y="736600"/>
            <a:chExt cx="17974353" cy="4089400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891177" y="2032000"/>
              <a:ext cx="17974353" cy="2794000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815015" y="736600"/>
              <a:ext cx="17822028" cy="1295400"/>
            </a:xfrm>
            <a:prstGeom prst="rect">
              <a:avLst/>
            </a:prstGeom>
          </p:spPr>
        </p:pic>
      </p:grpSp>
      <p:sp>
        <p:nvSpPr>
          <p:cNvPr id="11" name="Šipka doleva 10"/>
          <p:cNvSpPr/>
          <p:nvPr/>
        </p:nvSpPr>
        <p:spPr>
          <a:xfrm>
            <a:off x="6028629" y="2501860"/>
            <a:ext cx="1442720" cy="561844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leva 11"/>
          <p:cNvSpPr/>
          <p:nvPr/>
        </p:nvSpPr>
        <p:spPr>
          <a:xfrm>
            <a:off x="6028629" y="2646752"/>
            <a:ext cx="1442720" cy="561844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leva 12"/>
          <p:cNvSpPr/>
          <p:nvPr/>
        </p:nvSpPr>
        <p:spPr>
          <a:xfrm>
            <a:off x="5692802" y="2803804"/>
            <a:ext cx="1442720" cy="561844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7211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-138355" y="4600152"/>
            <a:ext cx="8087574" cy="1840029"/>
            <a:chOff x="-2891177" y="736600"/>
            <a:chExt cx="17974353" cy="4089400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891177" y="2032000"/>
              <a:ext cx="17974353" cy="2794000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815015" y="736600"/>
              <a:ext cx="17822028" cy="1295400"/>
            </a:xfrm>
            <a:prstGeom prst="rect">
              <a:avLst/>
            </a:prstGeom>
          </p:spPr>
        </p:pic>
      </p:grpSp>
      <p:sp>
        <p:nvSpPr>
          <p:cNvPr id="11" name="Šipka doleva 10"/>
          <p:cNvSpPr/>
          <p:nvPr/>
        </p:nvSpPr>
        <p:spPr>
          <a:xfrm>
            <a:off x="4759123" y="5527237"/>
            <a:ext cx="1442720" cy="561844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11" y="0"/>
            <a:ext cx="4933643" cy="35270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8580" y="254643"/>
            <a:ext cx="6913420" cy="6007985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776549" y="3432973"/>
            <a:ext cx="4358753" cy="822960"/>
          </a:xfrm>
        </p:spPr>
        <p:txBody>
          <a:bodyPr>
            <a:normAutofit/>
          </a:bodyPr>
          <a:lstStyle/>
          <a:p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Stromatopory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793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479" y="3627459"/>
            <a:ext cx="7332410" cy="323054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248165" cy="3627459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667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Potenciál pro zachování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bioklastů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800" dirty="0"/>
              <a:t>Záznam karbonátových </a:t>
            </a:r>
            <a:r>
              <a:rPr lang="cs-CZ" sz="1800" dirty="0" err="1"/>
              <a:t>bioklastů</a:t>
            </a:r>
            <a:r>
              <a:rPr lang="cs-CZ" sz="1800" dirty="0"/>
              <a:t> ve vápencích je řízen</a:t>
            </a:r>
          </a:p>
          <a:p>
            <a:pPr marL="0" indent="0">
              <a:buNone/>
            </a:pPr>
            <a:r>
              <a:rPr lang="en-US" sz="1800" dirty="0"/>
              <a:t>(1) </a:t>
            </a:r>
            <a:r>
              <a:rPr lang="cs-CZ" sz="1800" dirty="0"/>
              <a:t>Primární mineralogií skeletu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(2) </a:t>
            </a:r>
            <a:r>
              <a:rPr lang="cs-CZ" sz="1800" dirty="0" err="1"/>
              <a:t>Tafonomickými</a:t>
            </a:r>
            <a:r>
              <a:rPr lang="cs-CZ" sz="1800" dirty="0"/>
              <a:t> a diagenetickými procesy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36093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29" y="0"/>
            <a:ext cx="5798217" cy="395655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759" y="0"/>
            <a:ext cx="5484241" cy="475421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16" y="3797944"/>
            <a:ext cx="4112635" cy="3569343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6165295" y="4524927"/>
            <a:ext cx="4358753" cy="822960"/>
          </a:xfrm>
        </p:spPr>
        <p:txBody>
          <a:bodyPr>
            <a:normAutofit/>
          </a:bodyPr>
          <a:lstStyle/>
          <a:p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Tabulátní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koráli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5070763" y="5181600"/>
            <a:ext cx="6649650" cy="1597005"/>
            <a:chOff x="-809401" y="1111250"/>
            <a:chExt cx="13854709" cy="3327400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809401" y="2419350"/>
              <a:ext cx="13810802" cy="20193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14719" y="1111250"/>
              <a:ext cx="13760027" cy="1308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8245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928" y="103390"/>
            <a:ext cx="5315883" cy="370052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38670" y="1948570"/>
            <a:ext cx="6753826" cy="306503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628" y="3803913"/>
            <a:ext cx="7106065" cy="3147746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0" y="405687"/>
            <a:ext cx="4358753" cy="822960"/>
          </a:xfrm>
        </p:spPr>
        <p:txBody>
          <a:bodyPr>
            <a:normAutofit/>
          </a:bodyPr>
          <a:lstStyle/>
          <a:p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Rugózní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koráli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0" y="2687782"/>
            <a:ext cx="4149065" cy="996455"/>
            <a:chOff x="-809401" y="1111250"/>
            <a:chExt cx="13854709" cy="3327400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809401" y="2419350"/>
              <a:ext cx="13810802" cy="2019300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14719" y="1111250"/>
              <a:ext cx="13760027" cy="1308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976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2" y="243068"/>
            <a:ext cx="5882790" cy="39876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080" y="3848329"/>
            <a:ext cx="6821920" cy="30096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486" y="1162455"/>
            <a:ext cx="6130282" cy="2756540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5610687" y="339495"/>
            <a:ext cx="6391923" cy="822960"/>
          </a:xfrm>
        </p:spPr>
        <p:txBody>
          <a:bodyPr>
            <a:normAutofit fontScale="90000"/>
          </a:bodyPr>
          <a:lstStyle/>
          <a:p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Skleraktinia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(po-paleozoické šestičetné koráli)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40442" y="5031038"/>
            <a:ext cx="5445958" cy="1307922"/>
            <a:chOff x="-809401" y="1111250"/>
            <a:chExt cx="13854709" cy="3327400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809401" y="2419350"/>
              <a:ext cx="13810802" cy="2019300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14719" y="1111250"/>
              <a:ext cx="13760027" cy="1308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5819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086" y="3634451"/>
            <a:ext cx="6307914" cy="269111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357" y="0"/>
            <a:ext cx="7685590" cy="349250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7" y="2094160"/>
            <a:ext cx="5757678" cy="3906456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12565" y="5758923"/>
            <a:ext cx="4358753" cy="822960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Mechovky 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0" y="1544631"/>
            <a:ext cx="6683230" cy="805620"/>
            <a:chOff x="-1824902" y="1816100"/>
            <a:chExt cx="15908780" cy="191770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824902" y="3124200"/>
              <a:ext cx="15841803" cy="609600"/>
            </a:xfrm>
            <a:prstGeom prst="rect">
              <a:avLst/>
            </a:prstGeom>
          </p:spPr>
        </p:pic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707150" y="1816100"/>
              <a:ext cx="15791028" cy="1308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4573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19" y="118808"/>
            <a:ext cx="4902209" cy="33420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98" y="3353690"/>
            <a:ext cx="4931016" cy="338422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271" y="1084329"/>
            <a:ext cx="6625560" cy="4492425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5428464" y="261369"/>
            <a:ext cx="4358753" cy="822960"/>
          </a:xfrm>
        </p:spPr>
        <p:txBody>
          <a:bodyPr>
            <a:normAutofit/>
          </a:bodyPr>
          <a:lstStyle/>
          <a:p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Brachiopodi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4659719" y="5664119"/>
            <a:ext cx="7532281" cy="1008445"/>
            <a:chOff x="-1926452" y="1719008"/>
            <a:chExt cx="16044903" cy="2148142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850289" y="2990850"/>
              <a:ext cx="15892578" cy="876300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926452" y="1719008"/>
              <a:ext cx="16044903" cy="1257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4716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17" y="277792"/>
            <a:ext cx="4252734" cy="288354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386" y="3161335"/>
            <a:ext cx="8069734" cy="366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87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17" y="277792"/>
            <a:ext cx="4252734" cy="288354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272" y="3619018"/>
            <a:ext cx="6361320" cy="293418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067" y="103642"/>
            <a:ext cx="7059730" cy="305769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07" y="4375230"/>
            <a:ext cx="5172121" cy="23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58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02" y="509286"/>
            <a:ext cx="4252734" cy="288354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50" y="4085863"/>
            <a:ext cx="6066054" cy="27721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960" y="0"/>
            <a:ext cx="6125040" cy="533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60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688" y="2592728"/>
            <a:ext cx="6628689" cy="362866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15" y="1098074"/>
            <a:ext cx="7387080" cy="3216117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315974" y="275114"/>
            <a:ext cx="6705282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Měkkýši – </a:t>
            </a:r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bivalvia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rudisti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3366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1034970" y="2205500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Další významné karbonát produkující organizmy</a:t>
            </a:r>
          </a:p>
        </p:txBody>
      </p:sp>
    </p:spTree>
    <p:extLst>
      <p:ext uri="{BB962C8B-B14F-4D97-AF65-F5344CB8AC3E}">
        <p14:creationId xmlns:p14="http://schemas.microsoft.com/office/powerpoint/2010/main" val="2115068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Význam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bioklastů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800" dirty="0"/>
              <a:t>Nepostradatelné pro určení stáří sedimentů</a:t>
            </a:r>
          </a:p>
          <a:p>
            <a:r>
              <a:rPr lang="cs-CZ" sz="1800" dirty="0"/>
              <a:t>Indikativní pro depoziční prostředí</a:t>
            </a:r>
          </a:p>
          <a:p>
            <a:r>
              <a:rPr lang="cs-CZ" sz="1800" dirty="0"/>
              <a:t>Významné ukazatele paleoenvironmentálních a klimatických podmínek</a:t>
            </a:r>
          </a:p>
          <a:p>
            <a:r>
              <a:rPr lang="cs-CZ" sz="1800" dirty="0"/>
              <a:t>Protože je původní mineralogie většiny karbonátových fosilií známa nebo může být relativně snadno odvozena, může být jejich míra a styl diagenetických přeměn využit pro rekonstrukci diagenetického vývoje sedimentu</a:t>
            </a:r>
          </a:p>
        </p:txBody>
      </p:sp>
    </p:spTree>
    <p:extLst>
      <p:ext uri="{BB962C8B-B14F-4D97-AF65-F5344CB8AC3E}">
        <p14:creationId xmlns:p14="http://schemas.microsoft.com/office/powerpoint/2010/main" val="1812904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3839255" y="0"/>
            <a:ext cx="4358753" cy="822960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Měkkýši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0" y="2403824"/>
            <a:ext cx="12107247" cy="3071563"/>
            <a:chOff x="-2789627" y="527050"/>
            <a:chExt cx="17771253" cy="450850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789627" y="1822450"/>
              <a:ext cx="17771253" cy="3213100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637302" y="527050"/>
              <a:ext cx="17618928" cy="1295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913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2" y="0"/>
            <a:ext cx="4264482" cy="295576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83892" y="3351309"/>
            <a:ext cx="8150373" cy="350669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018" y="0"/>
            <a:ext cx="5035412" cy="6826491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3839255" y="0"/>
            <a:ext cx="4358753" cy="822960"/>
          </a:xfrm>
        </p:spPr>
        <p:txBody>
          <a:bodyPr>
            <a:normAutofit/>
          </a:bodyPr>
          <a:lstStyle/>
          <a:p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Gastropodi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465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98" y="43636"/>
            <a:ext cx="4924240" cy="67296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838" y="1169043"/>
            <a:ext cx="6852363" cy="4698196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5011838" y="194860"/>
            <a:ext cx="4358753" cy="822960"/>
          </a:xfrm>
        </p:spPr>
        <p:txBody>
          <a:bodyPr>
            <a:normAutofit/>
          </a:bodyPr>
          <a:lstStyle/>
          <a:p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Bivalvia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6711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201" y="2991904"/>
            <a:ext cx="9079799" cy="386609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6007"/>
            <a:ext cx="7674015" cy="32036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773" y="14409"/>
            <a:ext cx="4857227" cy="3273695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217256" y="5613692"/>
            <a:ext cx="4358753" cy="822960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Zachovaná struktura</a:t>
            </a:r>
          </a:p>
        </p:txBody>
      </p:sp>
    </p:spTree>
    <p:extLst>
      <p:ext uri="{BB962C8B-B14F-4D97-AF65-F5344CB8AC3E}">
        <p14:creationId xmlns:p14="http://schemas.microsoft.com/office/powerpoint/2010/main" val="37461132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865" y="1"/>
            <a:ext cx="8148135" cy="354939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599" y="3476499"/>
            <a:ext cx="7882360" cy="34610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761" y="3549391"/>
            <a:ext cx="7295075" cy="3315240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78711" y="1078637"/>
            <a:ext cx="4358753" cy="822960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Rozpuštění aragonitové schránky a nahrazení kalcitem</a:t>
            </a:r>
          </a:p>
        </p:txBody>
      </p:sp>
    </p:spTree>
    <p:extLst>
      <p:ext uri="{BB962C8B-B14F-4D97-AF65-F5344CB8AC3E}">
        <p14:creationId xmlns:p14="http://schemas.microsoft.com/office/powerpoint/2010/main" val="315024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029"/>
            <a:ext cx="4849792" cy="326681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499" y="293708"/>
            <a:ext cx="7753343" cy="32321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42" y="3576537"/>
            <a:ext cx="7731314" cy="3132841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041089" y="4255409"/>
            <a:ext cx="4358753" cy="822960"/>
          </a:xfrm>
        </p:spPr>
        <p:txBody>
          <a:bodyPr>
            <a:normAutofit/>
          </a:bodyPr>
          <a:lstStyle/>
          <a:p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Cephalopodi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8331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741"/>
            <a:ext cx="7619967" cy="332193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243" y="3321934"/>
            <a:ext cx="8279757" cy="3565194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3040355" y="91781"/>
            <a:ext cx="4358753" cy="822960"/>
          </a:xfrm>
        </p:spPr>
        <p:txBody>
          <a:bodyPr>
            <a:normAutofit/>
          </a:bodyPr>
          <a:lstStyle/>
          <a:p>
            <a:r>
              <a:rPr lang="cs-CZ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Echinodermata</a:t>
            </a:r>
            <a:endParaRPr lang="cs-C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0" y="4236675"/>
            <a:ext cx="4358753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Porézní stavba destiček (struktura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stereomu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8310623" y="1064871"/>
            <a:ext cx="3287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HMG kalcit</a:t>
            </a:r>
          </a:p>
        </p:txBody>
      </p:sp>
    </p:spTree>
    <p:extLst>
      <p:ext uri="{BB962C8B-B14F-4D97-AF65-F5344CB8AC3E}">
        <p14:creationId xmlns:p14="http://schemas.microsoft.com/office/powerpoint/2010/main" val="5143507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6" y="0"/>
            <a:ext cx="7746279" cy="33276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311" y="3280675"/>
            <a:ext cx="8036690" cy="361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015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218" y="0"/>
            <a:ext cx="5465562" cy="363189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048" y="143556"/>
            <a:ext cx="7673952" cy="328611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612" y="3560544"/>
            <a:ext cx="7716031" cy="3324154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661139" y="5063276"/>
            <a:ext cx="4358753" cy="822960"/>
          </a:xfrm>
        </p:spPr>
        <p:txBody>
          <a:bodyPr>
            <a:normAutofit/>
          </a:bodyPr>
          <a:lstStyle/>
          <a:p>
            <a:r>
              <a:rPr lang="cs-CZ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Echinoidi</a:t>
            </a:r>
            <a:endParaRPr lang="cs-C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5765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4367" cy="32560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642" y="18316"/>
            <a:ext cx="7525358" cy="323773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004" y="3201300"/>
            <a:ext cx="8438521" cy="3656700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741039" y="5533792"/>
            <a:ext cx="4358753" cy="822960"/>
          </a:xfrm>
        </p:spPr>
        <p:txBody>
          <a:bodyPr>
            <a:normAutofit/>
          </a:bodyPr>
          <a:lstStyle/>
          <a:p>
            <a:r>
              <a:rPr lang="cs-CZ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Krinoidi</a:t>
            </a:r>
            <a:endParaRPr lang="cs-C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292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22453" y="2541165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Organizmy produkující karbonát v horninotvorném množství</a:t>
            </a:r>
          </a:p>
        </p:txBody>
      </p:sp>
    </p:spTree>
    <p:extLst>
      <p:ext uri="{BB962C8B-B14F-4D97-AF65-F5344CB8AC3E}">
        <p14:creationId xmlns:p14="http://schemas.microsoft.com/office/powerpoint/2010/main" val="10414903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927" y="0"/>
            <a:ext cx="4815526" cy="321810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970" y="0"/>
            <a:ext cx="7766030" cy="342243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874" y="3351414"/>
            <a:ext cx="7577377" cy="3435565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305846" y="3870267"/>
            <a:ext cx="4358753" cy="822960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Trilobiti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74562" y="4693227"/>
            <a:ext cx="2870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Hlavně Ca fosfáty, v </a:t>
            </a:r>
            <a:r>
              <a:rPr lang="cs-CZ" dirty="0" err="1"/>
              <a:t>mensší</a:t>
            </a:r>
            <a:r>
              <a:rPr lang="cs-CZ" dirty="0"/>
              <a:t> míře </a:t>
            </a:r>
            <a:r>
              <a:rPr lang="cs-CZ" dirty="0" err="1"/>
              <a:t>LMg</a:t>
            </a:r>
            <a:r>
              <a:rPr lang="cs-CZ" dirty="0"/>
              <a:t> kalcit</a:t>
            </a:r>
          </a:p>
        </p:txBody>
      </p:sp>
    </p:spTree>
    <p:extLst>
      <p:ext uri="{BB962C8B-B14F-4D97-AF65-F5344CB8AC3E}">
        <p14:creationId xmlns:p14="http://schemas.microsoft.com/office/powerpoint/2010/main" val="42345231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" y="726921"/>
            <a:ext cx="4736357" cy="320038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179" y="600214"/>
            <a:ext cx="7449045" cy="320785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08071"/>
            <a:ext cx="7023929" cy="304992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610" y="3358890"/>
            <a:ext cx="5361390" cy="3636065"/>
          </a:xfrm>
          <a:prstGeom prst="rect">
            <a:avLst/>
          </a:prstGeom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3040355" y="91781"/>
            <a:ext cx="4358753" cy="822960"/>
          </a:xfrm>
        </p:spPr>
        <p:txBody>
          <a:bodyPr>
            <a:normAutofit/>
          </a:bodyPr>
          <a:lstStyle/>
          <a:p>
            <a:r>
              <a:rPr lang="cs-CZ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Ostrakodi</a:t>
            </a:r>
            <a:endParaRPr lang="cs-C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534244" y="318595"/>
            <a:ext cx="540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Hlavně </a:t>
            </a:r>
            <a:r>
              <a:rPr lang="cs-CZ" dirty="0" err="1"/>
              <a:t>LMg</a:t>
            </a:r>
            <a:r>
              <a:rPr lang="cs-CZ" dirty="0"/>
              <a:t> kalcit, v menší míře </a:t>
            </a:r>
            <a:r>
              <a:rPr lang="cs-CZ" dirty="0" err="1"/>
              <a:t>HMg</a:t>
            </a:r>
            <a:r>
              <a:rPr lang="cs-CZ" dirty="0"/>
              <a:t> kalcit</a:t>
            </a:r>
          </a:p>
        </p:txBody>
      </p:sp>
    </p:spTree>
    <p:extLst>
      <p:ext uri="{BB962C8B-B14F-4D97-AF65-F5344CB8AC3E}">
        <p14:creationId xmlns:p14="http://schemas.microsoft.com/office/powerpoint/2010/main" val="1442301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967" y="1370996"/>
            <a:ext cx="6743690" cy="261174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658" y="1370996"/>
            <a:ext cx="2985898" cy="548700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743223" y="2387487"/>
            <a:ext cx="2875256" cy="6065769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1147967" y="-268296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Viry</a:t>
            </a:r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212852" y="696435"/>
            <a:ext cx="11857228" cy="4351338"/>
          </a:xfrm>
        </p:spPr>
        <p:txBody>
          <a:bodyPr>
            <a:noAutofit/>
          </a:bodyPr>
          <a:lstStyle/>
          <a:p>
            <a:r>
              <a:rPr lang="cs-CZ" sz="1800" dirty="0"/>
              <a:t>Všudypřítomné</a:t>
            </a:r>
          </a:p>
          <a:p>
            <a:r>
              <a:rPr lang="cs-CZ" sz="1800" dirty="0"/>
              <a:t>Přibývá dokladů o jejich </a:t>
            </a:r>
            <a:r>
              <a:rPr lang="cs-CZ" sz="1800" dirty="0" err="1"/>
              <a:t>biomineralizaci</a:t>
            </a:r>
            <a:r>
              <a:rPr lang="cs-CZ" sz="1800" dirty="0"/>
              <a:t>, resp. jejich funkci coby jádra drobných karbonátových krystalů</a:t>
            </a:r>
          </a:p>
        </p:txBody>
      </p:sp>
    </p:spTree>
    <p:extLst>
      <p:ext uri="{BB962C8B-B14F-4D97-AF65-F5344CB8AC3E}">
        <p14:creationId xmlns:p14="http://schemas.microsoft.com/office/powerpoint/2010/main" val="140905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147967" y="-268296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Bakterie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04" y="0"/>
            <a:ext cx="5738085" cy="382886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9" y="731520"/>
            <a:ext cx="3821669" cy="407478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069" y="3546064"/>
            <a:ext cx="6773396" cy="33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81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4560"/>
            <a:ext cx="6424927" cy="447327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95" y="5469509"/>
            <a:ext cx="11792809" cy="3561686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731407" y="-219853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Bakterie - stromatolity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955" y="264161"/>
            <a:ext cx="5782619" cy="500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64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5" y="753404"/>
            <a:ext cx="12089565" cy="5388708"/>
          </a:xfrm>
          <a:prstGeom prst="rect">
            <a:avLst/>
          </a:prstGeom>
        </p:spPr>
      </p:pic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700927" y="4284607"/>
            <a:ext cx="2326753" cy="1325563"/>
          </a:xfrm>
        </p:spPr>
        <p:txBody>
          <a:bodyPr>
            <a:normAutofit/>
          </a:bodyPr>
          <a:lstStyle/>
          <a:p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Girvanella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02222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341</Words>
  <Application>Microsoft Office PowerPoint</Application>
  <PresentationFormat>Širokoúhlá obrazovka</PresentationFormat>
  <Paragraphs>65</Paragraphs>
  <Slides>51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Motiv Office</vt:lpstr>
      <vt:lpstr>Komponenty karbonátových hornin</vt:lpstr>
      <vt:lpstr>Bioklasty</vt:lpstr>
      <vt:lpstr>Potenciál pro zachování bioklastů</vt:lpstr>
      <vt:lpstr>Význam bioklastů</vt:lpstr>
      <vt:lpstr>Organizmy produkující karbonát v horninotvorném množství</vt:lpstr>
      <vt:lpstr>Viry</vt:lpstr>
      <vt:lpstr>Bakterie</vt:lpstr>
      <vt:lpstr>Bakterie - stromatolity</vt:lpstr>
      <vt:lpstr>Girvanella</vt:lpstr>
      <vt:lpstr>Prezentace aplikace PowerPoint</vt:lpstr>
      <vt:lpstr>Prezentace aplikace PowerPoint</vt:lpstr>
      <vt:lpstr>Prezentace aplikace PowerPoint</vt:lpstr>
      <vt:lpstr>Zelené řasy</vt:lpstr>
      <vt:lpstr>Prezentace aplikace PowerPoint</vt:lpstr>
      <vt:lpstr>Zelené řasy</vt:lpstr>
      <vt:lpstr>Červené řasy</vt:lpstr>
      <vt:lpstr>Pelagické organizmy</vt:lpstr>
      <vt:lpstr>Kokolitky</vt:lpstr>
      <vt:lpstr>Foraminifery</vt:lpstr>
      <vt:lpstr>Prezentace aplikace PowerPoint</vt:lpstr>
      <vt:lpstr>Prezentace aplikace PowerPoint</vt:lpstr>
      <vt:lpstr>Prezentace aplikace PowerPoint</vt:lpstr>
      <vt:lpstr>Bentické útesotvorné organizmy</vt:lpstr>
      <vt:lpstr>Prezentace aplikace PowerPoint</vt:lpstr>
      <vt:lpstr>Archeocyáti</vt:lpstr>
      <vt:lpstr>Porifery</vt:lpstr>
      <vt:lpstr>Prezentace aplikace PowerPoint</vt:lpstr>
      <vt:lpstr>Stromatopory</vt:lpstr>
      <vt:lpstr>Prezentace aplikace PowerPoint</vt:lpstr>
      <vt:lpstr>Tabulátní koráli</vt:lpstr>
      <vt:lpstr>Rugózní koráli</vt:lpstr>
      <vt:lpstr>Skleraktinia (po-paleozoické šestičetné koráli)</vt:lpstr>
      <vt:lpstr>Mechovky </vt:lpstr>
      <vt:lpstr>Brachiopodi</vt:lpstr>
      <vt:lpstr>Prezentace aplikace PowerPoint</vt:lpstr>
      <vt:lpstr>Prezentace aplikace PowerPoint</vt:lpstr>
      <vt:lpstr>Prezentace aplikace PowerPoint</vt:lpstr>
      <vt:lpstr>Prezentace aplikace PowerPoint</vt:lpstr>
      <vt:lpstr>Další významné karbonát produkující organizmy</vt:lpstr>
      <vt:lpstr>Měkkýši</vt:lpstr>
      <vt:lpstr>Gastropodi</vt:lpstr>
      <vt:lpstr>Bivalvia</vt:lpstr>
      <vt:lpstr>Zachovaná struktura</vt:lpstr>
      <vt:lpstr>Rozpuštění aragonitové schránky a nahrazení kalcitem</vt:lpstr>
      <vt:lpstr>Cephalopodi</vt:lpstr>
      <vt:lpstr>Echinodermata</vt:lpstr>
      <vt:lpstr>Prezentace aplikace PowerPoint</vt:lpstr>
      <vt:lpstr>Echinoidi</vt:lpstr>
      <vt:lpstr>Krinoidi</vt:lpstr>
      <vt:lpstr>Trilobiti</vt:lpstr>
      <vt:lpstr>Ostrakodi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Tomas</dc:creator>
  <cp:lastModifiedBy>Tomáš Kumpan</cp:lastModifiedBy>
  <cp:revision>107</cp:revision>
  <dcterms:created xsi:type="dcterms:W3CDTF">2017-11-26T18:07:06Z</dcterms:created>
  <dcterms:modified xsi:type="dcterms:W3CDTF">2019-12-04T06:18:38Z</dcterms:modified>
</cp:coreProperties>
</file>