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269" r:id="rId3"/>
    <p:sldId id="345" r:id="rId4"/>
    <p:sldId id="314" r:id="rId5"/>
    <p:sldId id="271" r:id="rId6"/>
    <p:sldId id="333" r:id="rId7"/>
    <p:sldId id="329" r:id="rId8"/>
    <p:sldId id="331" r:id="rId9"/>
    <p:sldId id="306" r:id="rId10"/>
    <p:sldId id="318" r:id="rId11"/>
    <p:sldId id="320" r:id="rId12"/>
    <p:sldId id="321" r:id="rId13"/>
    <p:sldId id="305" r:id="rId14"/>
    <p:sldId id="282" r:id="rId15"/>
    <p:sldId id="315" r:id="rId16"/>
    <p:sldId id="298" r:id="rId17"/>
    <p:sldId id="299" r:id="rId18"/>
    <p:sldId id="303" r:id="rId19"/>
    <p:sldId id="335" r:id="rId20"/>
    <p:sldId id="304" r:id="rId21"/>
    <p:sldId id="336" r:id="rId22"/>
    <p:sldId id="330" r:id="rId23"/>
    <p:sldId id="311" r:id="rId24"/>
    <p:sldId id="297" r:id="rId25"/>
    <p:sldId id="341" r:id="rId26"/>
    <p:sldId id="296" r:id="rId27"/>
    <p:sldId id="327" r:id="rId28"/>
    <p:sldId id="324" r:id="rId29"/>
    <p:sldId id="312" r:id="rId30"/>
    <p:sldId id="323" r:id="rId31"/>
    <p:sldId id="342" r:id="rId32"/>
    <p:sldId id="343" r:id="rId33"/>
    <p:sldId id="313" r:id="rId34"/>
    <p:sldId id="256" r:id="rId35"/>
    <p:sldId id="257" r:id="rId36"/>
    <p:sldId id="261" r:id="rId37"/>
    <p:sldId id="266" r:id="rId38"/>
    <p:sldId id="259" r:id="rId39"/>
    <p:sldId id="264" r:id="rId40"/>
    <p:sldId id="260" r:id="rId41"/>
    <p:sldId id="338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45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84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55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41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10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21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54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56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71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4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68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AD654-6B08-460D-B135-E96505ADF0F0}" type="datetimeFigureOut">
              <a:rPr lang="cs-CZ" smtClean="0"/>
              <a:t>04.12.2019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DFC0A-E0B6-4E20-A584-62C12AFEA0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01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8C4420-89FB-490D-87D8-E1501397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171" y="2242051"/>
            <a:ext cx="3069657" cy="1325563"/>
          </a:xfrm>
        </p:spPr>
        <p:txBody>
          <a:bodyPr/>
          <a:lstStyle/>
          <a:p>
            <a:r>
              <a:rPr lang="cs-CZ" dirty="0"/>
              <a:t>Diageneze</a:t>
            </a:r>
          </a:p>
        </p:txBody>
      </p:sp>
    </p:spTree>
    <p:extLst>
      <p:ext uri="{BB962C8B-B14F-4D97-AF65-F5344CB8AC3E}">
        <p14:creationId xmlns:p14="http://schemas.microsoft.com/office/powerpoint/2010/main" val="330735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4625"/>
            <a:ext cx="6697133" cy="45227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12" y="0"/>
            <a:ext cx="5732588" cy="3843316"/>
          </a:xfrm>
          <a:prstGeom prst="rect">
            <a:avLst/>
          </a:prstGeom>
        </p:spPr>
      </p:pic>
      <p:sp>
        <p:nvSpPr>
          <p:cNvPr id="2918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02429" y="835317"/>
            <a:ext cx="5249333" cy="47926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800" dirty="0"/>
              <a:t>Morfologie cementu (tvar krystalových individuí):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800" dirty="0"/>
              <a:t>	Jehlicovitý, čepelovitý, izometrický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8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800" dirty="0"/>
              <a:t>Geometrie cementu (uspořádání krystalů v prostoru):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800" dirty="0"/>
              <a:t>	</a:t>
            </a:r>
            <a:r>
              <a:rPr lang="cs-CZ" altLang="en-US" sz="1800" dirty="0" err="1"/>
              <a:t>Izopachový</a:t>
            </a:r>
            <a:r>
              <a:rPr lang="cs-CZ" altLang="en-US" sz="1800" dirty="0"/>
              <a:t>, meniskový, polygonální, </a:t>
            </a:r>
            <a:r>
              <a:rPr lang="cs-CZ" altLang="en-US" sz="1800" dirty="0" err="1"/>
              <a:t>syntaxiální</a:t>
            </a:r>
            <a:endParaRPr lang="cs-CZ" altLang="en-US" sz="18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8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en-US" sz="1800" dirty="0"/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77922" y="17993"/>
            <a:ext cx="10515600" cy="868526"/>
          </a:xfrm>
        </p:spPr>
        <p:txBody>
          <a:bodyPr/>
          <a:lstStyle/>
          <a:p>
            <a:pPr>
              <a:defRPr/>
            </a:pPr>
            <a:r>
              <a:rPr lang="cs-CZ" altLang="en-US" b="1" dirty="0"/>
              <a:t>Cementace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04438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1825625" y="44450"/>
            <a:ext cx="8540750" cy="503238"/>
          </a:xfrm>
        </p:spPr>
        <p:txBody>
          <a:bodyPr/>
          <a:lstStyle/>
          <a:p>
            <a:pPr>
              <a:defRPr/>
            </a:pPr>
            <a:r>
              <a:rPr lang="cs-CZ" altLang="en-US" sz="2400"/>
              <a:t>Cementy: izopachový, blokový (vlevo), meniskový (vpravo)</a:t>
            </a:r>
          </a:p>
        </p:txBody>
      </p:sp>
      <p:pic>
        <p:nvPicPr>
          <p:cNvPr id="99331" name="Picture 5" descr="diageneze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20714"/>
            <a:ext cx="451802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6" descr="diageneze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6" y="620714"/>
            <a:ext cx="446722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662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0"/>
            <a:ext cx="37655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en-US" sz="4000"/>
              <a:t>Syntaxiální cement</a:t>
            </a:r>
          </a:p>
        </p:txBody>
      </p:sp>
      <p:pic>
        <p:nvPicPr>
          <p:cNvPr id="100355" name="Picture 4" descr="diageneze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83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67052" y="2539923"/>
            <a:ext cx="9465733" cy="1334029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cs-CZ" altLang="en-US" sz="2000" dirty="0"/>
              <a:t>Krystalizace nových minerálů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000" dirty="0"/>
              <a:t>křemen, živce, jíly, zeolity, kalcit, hematit, aragonit, sádrovec, dolomit, fosfáty (apatit)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2000" dirty="0"/>
              <a:t>Snižování porozity, zpevňování</a:t>
            </a:r>
          </a:p>
        </p:txBody>
      </p:sp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9045" y="781473"/>
            <a:ext cx="10515600" cy="868526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en-US" b="1" dirty="0"/>
              <a:t>	</a:t>
            </a:r>
            <a:r>
              <a:rPr lang="cs-CZ" altLang="en-US" b="1" dirty="0" err="1"/>
              <a:t>Autigeneze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423647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42411" y="1754603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altLang="en-US" sz="2000" dirty="0"/>
              <a:t>Nové minerály krystalizují na místě původních minerálů</a:t>
            </a:r>
          </a:p>
          <a:p>
            <a:pPr lvl="1">
              <a:lnSpc>
                <a:spcPct val="80000"/>
              </a:lnSpc>
              <a:defRPr/>
            </a:pPr>
            <a:endParaRPr lang="cs-CZ" altLang="en-US" sz="2000" b="1" dirty="0"/>
          </a:p>
          <a:p>
            <a:pPr lvl="1">
              <a:lnSpc>
                <a:spcPct val="80000"/>
              </a:lnSpc>
              <a:defRPr/>
            </a:pPr>
            <a:endParaRPr lang="cs-CZ" altLang="en-US" sz="2000" b="1" dirty="0"/>
          </a:p>
          <a:p>
            <a:pPr lvl="1">
              <a:lnSpc>
                <a:spcPct val="80000"/>
              </a:lnSpc>
              <a:defRPr/>
            </a:pPr>
            <a:r>
              <a:rPr lang="cs-CZ" altLang="en-US" sz="2000" b="1" dirty="0" err="1"/>
              <a:t>Neomorfismus</a:t>
            </a:r>
            <a:r>
              <a:rPr lang="cs-CZ" altLang="en-US" sz="2000" dirty="0"/>
              <a:t> – nové zrno je stejné fáze jako původní (stejný minerál)</a:t>
            </a:r>
            <a:br>
              <a:rPr lang="cs-CZ" altLang="en-US" sz="2000" dirty="0"/>
            </a:br>
            <a:r>
              <a:rPr lang="cs-CZ" altLang="en-US" sz="2000" dirty="0"/>
              <a:t>   	- rekrystalizace: např. zvětšování velikosti zrna (</a:t>
            </a:r>
            <a:r>
              <a:rPr lang="cs-CZ" altLang="en-US" sz="2000" dirty="0" err="1"/>
              <a:t>mikrit</a:t>
            </a:r>
            <a:r>
              <a:rPr lang="cs-CZ" altLang="en-US" sz="2000" dirty="0"/>
              <a:t> -&gt; </a:t>
            </a:r>
            <a:r>
              <a:rPr lang="cs-CZ" altLang="en-US" sz="2000" dirty="0" err="1"/>
              <a:t>mikrosparit</a:t>
            </a:r>
            <a:r>
              <a:rPr lang="cs-CZ" altLang="en-US" sz="2000" dirty="0"/>
              <a:t>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altLang="en-US" sz="2000" dirty="0"/>
              <a:t>	</a:t>
            </a:r>
            <a:endParaRPr lang="cs-CZ" altLang="en-US" sz="2000" b="1" dirty="0"/>
          </a:p>
          <a:p>
            <a:pPr lvl="1">
              <a:lnSpc>
                <a:spcPct val="80000"/>
              </a:lnSpc>
              <a:defRPr/>
            </a:pPr>
            <a:r>
              <a:rPr lang="cs-CZ" altLang="en-US" sz="2000" b="1" dirty="0" err="1"/>
              <a:t>Pseudomorfismus</a:t>
            </a:r>
            <a:r>
              <a:rPr lang="cs-CZ" altLang="en-US" sz="2000" dirty="0"/>
              <a:t> – nové zrno jiného minerálu napodobuje vnější tvar původního zrna</a:t>
            </a:r>
            <a:endParaRPr lang="cs-CZ" altLang="en-US" sz="2000" b="1" dirty="0"/>
          </a:p>
          <a:p>
            <a:pPr lvl="1">
              <a:lnSpc>
                <a:spcPct val="80000"/>
              </a:lnSpc>
              <a:defRPr/>
            </a:pPr>
            <a:r>
              <a:rPr lang="cs-CZ" altLang="en-US" sz="2000" b="1" dirty="0" err="1"/>
              <a:t>Alomorfismus</a:t>
            </a:r>
            <a:r>
              <a:rPr lang="cs-CZ" altLang="en-US" sz="2000" dirty="0"/>
              <a:t> – nový minerál o jiném tvaru nahrazuje původní minerál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400" dirty="0"/>
              <a:t>		- </a:t>
            </a:r>
            <a:r>
              <a:rPr lang="cs-CZ" altLang="en-US" sz="2000" dirty="0"/>
              <a:t>dolomit, opál, křemen, </a:t>
            </a:r>
            <a:r>
              <a:rPr lang="cs-CZ" altLang="en-US" sz="2000" dirty="0" err="1"/>
              <a:t>illit</a:t>
            </a:r>
            <a:endParaRPr lang="cs-CZ" altLang="en-US" sz="2400" dirty="0"/>
          </a:p>
          <a:p>
            <a:pPr>
              <a:lnSpc>
                <a:spcPct val="80000"/>
              </a:lnSpc>
              <a:defRPr/>
            </a:pPr>
            <a:endParaRPr lang="cs-CZ" altLang="en-US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400" b="1" dirty="0"/>
              <a:t>	</a:t>
            </a:r>
            <a:endParaRPr lang="cs-CZ" altLang="en-US" sz="2400" dirty="0"/>
          </a:p>
          <a:p>
            <a:pPr>
              <a:lnSpc>
                <a:spcPct val="80000"/>
              </a:lnSpc>
              <a:defRPr/>
            </a:pPr>
            <a:endParaRPr lang="cs-CZ" altLang="en-US" sz="2400" dirty="0"/>
          </a:p>
          <a:p>
            <a:pPr>
              <a:lnSpc>
                <a:spcPct val="80000"/>
              </a:lnSpc>
              <a:defRPr/>
            </a:pPr>
            <a:endParaRPr lang="cs-CZ" altLang="en-US" sz="2400" dirty="0"/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42411" y="470754"/>
            <a:ext cx="10515600" cy="868526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en-US" b="1" dirty="0"/>
              <a:t>	Nahrazování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44360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b="1" dirty="0"/>
              <a:t>Rekrystalizace</a:t>
            </a:r>
            <a:endParaRPr lang="cs-CZ" altLang="en-US" dirty="0"/>
          </a:p>
        </p:txBody>
      </p:sp>
      <p:sp>
        <p:nvSpPr>
          <p:cNvPr id="277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76056" y="1372864"/>
            <a:ext cx="7870794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400" b="1" dirty="0"/>
              <a:t>	</a:t>
            </a:r>
            <a:r>
              <a:rPr lang="cs-CZ" altLang="en-US" sz="2000" dirty="0"/>
              <a:t>Reorientace krystalových mřížek minerálů (chemismus se nemění)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en-US" sz="2000" dirty="0"/>
              <a:t>Při změně tlaku, teploty, fluidní fáze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en-US" sz="2000" dirty="0"/>
              <a:t>Obecně zvyšování velikostí zrna – snížení povrchu zrn – snížení povrchové volné energie – </a:t>
            </a:r>
            <a:r>
              <a:rPr lang="cs-CZ" altLang="en-US" sz="2000" dirty="0" err="1"/>
              <a:t>ekvilibrium</a:t>
            </a:r>
            <a:endParaRPr lang="cs-CZ" altLang="en-US" sz="2000" b="1" dirty="0"/>
          </a:p>
          <a:p>
            <a:pPr>
              <a:lnSpc>
                <a:spcPct val="90000"/>
              </a:lnSpc>
              <a:defRPr/>
            </a:pPr>
            <a:endParaRPr lang="cs-CZ" altLang="en-US" sz="24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86" y="3204839"/>
            <a:ext cx="8162791" cy="365316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219" y="184135"/>
            <a:ext cx="2371725" cy="6524625"/>
          </a:xfrm>
          <a:prstGeom prst="rect">
            <a:avLst/>
          </a:prstGeom>
        </p:spPr>
      </p:pic>
      <p:cxnSp>
        <p:nvCxnSpPr>
          <p:cNvPr id="5" name="Zakřivená spojnice 4"/>
          <p:cNvCxnSpPr/>
          <p:nvPr/>
        </p:nvCxnSpPr>
        <p:spPr>
          <a:xfrm rot="10800000">
            <a:off x="1793291" y="4653008"/>
            <a:ext cx="3076899" cy="756821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4637152" y="4856085"/>
            <a:ext cx="96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mikrit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50563" y="5070713"/>
            <a:ext cx="132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mikrosparit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986550" y="4128972"/>
            <a:ext cx="1613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FF00"/>
                </a:solidFill>
              </a:rPr>
              <a:t>pseudosparit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7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/>
              <a:t>Dolomitizace</a:t>
            </a:r>
          </a:p>
        </p:txBody>
      </p:sp>
      <p:sp>
        <p:nvSpPr>
          <p:cNvPr id="2969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01741" y="1690688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b="1" dirty="0"/>
              <a:t>Nahrazování CaCO</a:t>
            </a:r>
            <a:r>
              <a:rPr lang="cs-CZ" altLang="en-US" sz="1800" b="1" baseline="-25000" dirty="0"/>
              <a:t>3</a:t>
            </a:r>
            <a:r>
              <a:rPr lang="cs-CZ" altLang="en-US" sz="1800" b="1" dirty="0"/>
              <a:t> dolomitem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Zdroj Mg</a:t>
            </a:r>
            <a:r>
              <a:rPr lang="cs-CZ" altLang="en-US" sz="1800" baseline="30000" dirty="0"/>
              <a:t>2+</a:t>
            </a:r>
            <a:r>
              <a:rPr lang="cs-CZ" altLang="en-US" sz="1800" dirty="0"/>
              <a:t>: mořská voda, jíly obohacené o Mg</a:t>
            </a:r>
            <a:r>
              <a:rPr lang="cs-CZ" altLang="en-US" sz="1800" baseline="30000" dirty="0"/>
              <a:t>2+</a:t>
            </a:r>
            <a:endParaRPr lang="cs-CZ" altLang="en-US" sz="1800" dirty="0"/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Procesy dolomitizace:</a:t>
            </a:r>
          </a:p>
          <a:p>
            <a:pPr lvl="1">
              <a:defRPr/>
            </a:pPr>
            <a:r>
              <a:rPr lang="cs-CZ" altLang="en-US" sz="1800" b="1" dirty="0"/>
              <a:t>Cementace (vzácně)</a:t>
            </a:r>
          </a:p>
          <a:p>
            <a:pPr lvl="1">
              <a:defRPr/>
            </a:pPr>
            <a:r>
              <a:rPr lang="cs-CZ" altLang="en-US" sz="1800" b="1" dirty="0"/>
              <a:t>Nahrazování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541" y="4189110"/>
            <a:ext cx="6069704" cy="26688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3058EDB-E95E-4A9F-A4AE-BE22CE72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591" y="0"/>
            <a:ext cx="6608314" cy="28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diageneze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21" y="0"/>
            <a:ext cx="8776425" cy="429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215" y="3583383"/>
            <a:ext cx="7477785" cy="32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7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14" y="3667018"/>
            <a:ext cx="7615288" cy="3076077"/>
          </a:xfrm>
          <a:prstGeom prst="rect">
            <a:avLst/>
          </a:prstGeom>
        </p:spPr>
      </p:pic>
      <p:sp>
        <p:nvSpPr>
          <p:cNvPr id="297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9524" y="78582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altLang="en-US" dirty="0"/>
              <a:t>Modely dolomitizace</a:t>
            </a:r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1534896" y="2314033"/>
            <a:ext cx="82296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effectLst/>
              </a:rPr>
              <a:t>Aridní prostředí (</a:t>
            </a:r>
            <a:r>
              <a:rPr lang="cs-CZ" altLang="en-US" sz="1800" dirty="0" err="1">
                <a:effectLst/>
              </a:rPr>
              <a:t>sabkhy</a:t>
            </a:r>
            <a:r>
              <a:rPr lang="cs-CZ" altLang="en-US" sz="1800" dirty="0">
                <a:effectLst/>
              </a:rPr>
              <a:t>, solná jezera)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effectLst/>
              </a:rPr>
              <a:t>	Kapilární vzlínání podzemní vody v důsledku odpařování vody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effectLst/>
              </a:rPr>
              <a:t>	Míšení mořských a terigenních nasycených vod</a:t>
            </a:r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414075" y="1161939"/>
            <a:ext cx="8229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u="sng" dirty="0">
                <a:effectLst/>
              </a:rPr>
              <a:t>Evaporační dolomitizace</a:t>
            </a:r>
          </a:p>
        </p:txBody>
      </p:sp>
    </p:spTree>
    <p:extLst>
      <p:ext uri="{BB962C8B-B14F-4D97-AF65-F5344CB8AC3E}">
        <p14:creationId xmlns:p14="http://schemas.microsoft.com/office/powerpoint/2010/main" val="246601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9524" y="78582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altLang="en-US" dirty="0"/>
              <a:t>Modely dolomitizace</a:t>
            </a:r>
          </a:p>
        </p:txBody>
      </p:sp>
      <p:sp>
        <p:nvSpPr>
          <p:cNvPr id="2979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69650" y="1946846"/>
            <a:ext cx="8540750" cy="12144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	Míšení mořských a terigenních podzemních vod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	Mg z mořské vody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	Terigenní voda: hybný mechanismus, pumpuje </a:t>
            </a:r>
            <a:r>
              <a:rPr lang="cs-CZ" altLang="en-US" sz="1800" dirty="0" err="1"/>
              <a:t>dolomitizující</a:t>
            </a:r>
            <a:r>
              <a:rPr lang="cs-CZ" altLang="en-US" sz="1800" dirty="0"/>
              <a:t> fluida horninou</a:t>
            </a:r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725225" y="1116807"/>
            <a:ext cx="8229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u="sng" dirty="0">
                <a:effectLst/>
              </a:rPr>
              <a:t>Dolomitizace v zóně míšení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54" y="3782719"/>
            <a:ext cx="6241002" cy="223133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630" y="3782719"/>
            <a:ext cx="5179539" cy="23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1"/>
            <a:ext cx="8540750" cy="823913"/>
          </a:xfrm>
        </p:spPr>
        <p:txBody>
          <a:bodyPr/>
          <a:lstStyle/>
          <a:p>
            <a:pPr>
              <a:defRPr/>
            </a:pPr>
            <a:r>
              <a:rPr lang="cs-CZ" altLang="en-US"/>
              <a:t>Diageneze</a:t>
            </a:r>
          </a:p>
        </p:txBody>
      </p:sp>
      <p:sp>
        <p:nvSpPr>
          <p:cNvPr id="2764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24933" y="1467908"/>
            <a:ext cx="3874347" cy="5003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b="1" dirty="0"/>
              <a:t>	Soubor fyzikálních, chemických a biologických procesů</a:t>
            </a:r>
            <a:r>
              <a:rPr lang="cs-CZ" altLang="en-US" sz="2400" dirty="0"/>
              <a:t>, které vedou k přeměně nezpevněného sedimentu na sedimentární horninu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dirty="0"/>
              <a:t>	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dirty="0"/>
              <a:t>- Diageneze může pokračovat i po zpevnění horniny a měnit její strukturu a mineralogické složení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dirty="0"/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DD88D6-86CF-4047-9770-E6AEDC971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566" y="1467908"/>
            <a:ext cx="7341434" cy="53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1883545" y="1901147"/>
            <a:ext cx="82296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cs-CZ" altLang="en-US" sz="1800" dirty="0">
                <a:effectLst/>
              </a:rPr>
              <a:t>Ztráta vody </a:t>
            </a:r>
            <a:r>
              <a:rPr lang="cs-CZ" altLang="en-US" sz="1800" dirty="0" err="1">
                <a:effectLst/>
              </a:rPr>
              <a:t>kompakcí</a:t>
            </a:r>
            <a:r>
              <a:rPr lang="cs-CZ" altLang="en-US" sz="1800" dirty="0">
                <a:effectLst/>
              </a:rPr>
              <a:t> z jílových hornin a migrace fluid nasycených Mg</a:t>
            </a:r>
          </a:p>
          <a:p>
            <a:pPr>
              <a:lnSpc>
                <a:spcPct val="80000"/>
              </a:lnSpc>
              <a:defRPr/>
            </a:pPr>
            <a:r>
              <a:rPr lang="cs-CZ" altLang="en-US" sz="1800" dirty="0">
                <a:effectLst/>
              </a:rPr>
              <a:t>Dolomitizace vápenců okraje šelfu</a:t>
            </a: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872433" y="1037547"/>
            <a:ext cx="8229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u="sng" dirty="0">
                <a:effectLst/>
              </a:rPr>
              <a:t>Dolomitizace pohřbením</a:t>
            </a:r>
          </a:p>
        </p:txBody>
      </p:sp>
      <p:sp>
        <p:nvSpPr>
          <p:cNvPr id="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9524" y="78582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altLang="en-US" dirty="0"/>
              <a:t>Modely dolomitizace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07" y="3414035"/>
            <a:ext cx="6796950" cy="27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5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1236" y="1109849"/>
            <a:ext cx="8540750" cy="121443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en-US" sz="1800"/>
              <a:t>Nahrazování dolomitu low-Mg kalcitem</a:t>
            </a:r>
          </a:p>
        </p:txBody>
      </p:sp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1925699" y="265299"/>
            <a:ext cx="82296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u="sng" dirty="0" err="1">
                <a:effectLst/>
              </a:rPr>
              <a:t>Dedolomitizace</a:t>
            </a:r>
            <a:endParaRPr lang="cs-CZ" altLang="en-US" sz="3200" u="sng" dirty="0"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5" y="1590581"/>
            <a:ext cx="11992814" cy="51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658122" y="2682197"/>
            <a:ext cx="6894250" cy="1325563"/>
          </a:xfrm>
        </p:spPr>
        <p:txBody>
          <a:bodyPr/>
          <a:lstStyle/>
          <a:p>
            <a:r>
              <a:rPr lang="cs-CZ" b="1" dirty="0" err="1"/>
              <a:t>Diaganetická</a:t>
            </a:r>
            <a:r>
              <a:rPr lang="cs-CZ" b="1" dirty="0"/>
              <a:t> prostředí a fáze</a:t>
            </a:r>
          </a:p>
        </p:txBody>
      </p:sp>
    </p:spTree>
    <p:extLst>
      <p:ext uri="{BB962C8B-B14F-4D97-AF65-F5344CB8AC3E}">
        <p14:creationId xmlns:p14="http://schemas.microsoft.com/office/powerpoint/2010/main" val="98731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/>
              <a:t>Fáze a místa diageneze</a:t>
            </a:r>
          </a:p>
        </p:txBody>
      </p:sp>
      <p:sp>
        <p:nvSpPr>
          <p:cNvPr id="280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512055"/>
            <a:ext cx="10977979" cy="478823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en-US" sz="2000" b="1" dirty="0"/>
              <a:t>Raná mělká diageneze (</a:t>
            </a:r>
            <a:r>
              <a:rPr lang="cs-CZ" altLang="en-US" sz="2000" b="1" dirty="0" err="1"/>
              <a:t>eogeneze</a:t>
            </a:r>
            <a:r>
              <a:rPr lang="cs-CZ" altLang="en-US" sz="2000" b="1" dirty="0"/>
              <a:t>) </a:t>
            </a:r>
            <a:r>
              <a:rPr lang="cs-CZ" altLang="en-US" sz="2000" dirty="0"/>
              <a:t>– na povrchu a při mělkém pohřbení (v zónách meteorické/marinní vadózní, meteorické/marinní freatické a v zóně míšení)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600" dirty="0"/>
              <a:t>Vadózní zóna – nesaturovaná zóna (v pórech </a:t>
            </a:r>
            <a:r>
              <a:rPr lang="cs-CZ" altLang="en-US" sz="1600" dirty="0" err="1"/>
              <a:t>voda+vzduch</a:t>
            </a:r>
            <a:r>
              <a:rPr lang="cs-CZ" altLang="en-US" sz="1600" dirty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600" dirty="0"/>
              <a:t>Freatická zóna – saturovaná zóna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576" y="3158409"/>
            <a:ext cx="8352762" cy="2806449"/>
          </a:xfrm>
          <a:prstGeom prst="rect">
            <a:avLst/>
          </a:prstGeom>
        </p:spPr>
      </p:pic>
      <p:cxnSp>
        <p:nvCxnSpPr>
          <p:cNvPr id="3" name="Přímá spojnice se šipkou 2"/>
          <p:cNvCxnSpPr/>
          <p:nvPr/>
        </p:nvCxnSpPr>
        <p:spPr>
          <a:xfrm>
            <a:off x="3945002" y="3979333"/>
            <a:ext cx="62446" cy="34499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6115208" y="3699933"/>
            <a:ext cx="9701" cy="48099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7506755" y="3979333"/>
            <a:ext cx="164045" cy="47572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8452609" y="3555999"/>
            <a:ext cx="110700" cy="55773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4890857" y="3555999"/>
            <a:ext cx="62445" cy="62492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>
            <a:off x="9455818" y="3632199"/>
            <a:ext cx="424782" cy="45533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3894956" y="3523467"/>
            <a:ext cx="62446" cy="34499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2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67" y="4049417"/>
            <a:ext cx="4310248" cy="2893249"/>
          </a:xfrm>
          <a:prstGeom prst="rect">
            <a:avLst/>
          </a:prstGeom>
        </p:spPr>
      </p:pic>
      <p:sp>
        <p:nvSpPr>
          <p:cNvPr id="295938" name="Rectangle 2"/>
          <p:cNvSpPr>
            <a:spLocks noGrp="1" noRot="1" noChangeArrowheads="1"/>
          </p:cNvSpPr>
          <p:nvPr>
            <p:ph type="body" idx="1"/>
          </p:nvPr>
        </p:nvSpPr>
        <p:spPr>
          <a:xfrm>
            <a:off x="592667" y="765176"/>
            <a:ext cx="5291666" cy="39761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u="sng" dirty="0"/>
              <a:t>Procesy</a:t>
            </a:r>
            <a:r>
              <a:rPr lang="cs-CZ" altLang="en-US" sz="1800" dirty="0"/>
              <a:t>: rozpouštění, cementace,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u="sng" dirty="0"/>
              <a:t>Typy cementu</a:t>
            </a:r>
            <a:r>
              <a:rPr lang="cs-CZ" altLang="en-US" sz="1800" dirty="0"/>
              <a:t>: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 err="1"/>
              <a:t>Mikritové</a:t>
            </a:r>
            <a:r>
              <a:rPr lang="cs-CZ" altLang="en-US" sz="1800" dirty="0"/>
              <a:t>, </a:t>
            </a:r>
            <a:r>
              <a:rPr lang="cs-CZ" altLang="en-US" sz="1800" dirty="0" err="1"/>
              <a:t>low</a:t>
            </a:r>
            <a:r>
              <a:rPr lang="cs-CZ" altLang="en-US" sz="1800" dirty="0"/>
              <a:t>-Mg kalcit, meniskové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dirty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 err="1"/>
              <a:t>Kalkrety</a:t>
            </a:r>
            <a:r>
              <a:rPr lang="cs-CZ" altLang="en-US" sz="1800" dirty="0"/>
              <a:t>: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-V půdních horizontech,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- </a:t>
            </a:r>
            <a:r>
              <a:rPr lang="cs-CZ" altLang="en-US" sz="1800" dirty="0" err="1"/>
              <a:t>Mikritické</a:t>
            </a:r>
            <a:r>
              <a:rPr lang="cs-CZ" altLang="en-US" sz="1800" dirty="0"/>
              <a:t> – </a:t>
            </a:r>
            <a:r>
              <a:rPr lang="cs-CZ" altLang="en-US" sz="1800" dirty="0" err="1"/>
              <a:t>mikrosparitické</a:t>
            </a:r>
            <a:r>
              <a:rPr lang="cs-CZ" altLang="en-US" sz="1800" dirty="0"/>
              <a:t> cementy, výplň pórů nebo nahrazování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	</a:t>
            </a:r>
          </a:p>
        </p:txBody>
      </p:sp>
      <p:sp>
        <p:nvSpPr>
          <p:cNvPr id="295939" name="Rectangle 3"/>
          <p:cNvSpPr>
            <a:spLocks noChangeArrowheads="1"/>
          </p:cNvSpPr>
          <p:nvPr/>
        </p:nvSpPr>
        <p:spPr bwMode="auto">
          <a:xfrm>
            <a:off x="1970088" y="115888"/>
            <a:ext cx="8229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/>
              <a:t>Meteorická diageneze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2" y="645583"/>
            <a:ext cx="5780272" cy="37942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78733"/>
            <a:ext cx="4961467" cy="32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0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7753335" y="543017"/>
            <a:ext cx="4338051" cy="2599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/>
              <a:t>Zachování původní biogenní stavby díky </a:t>
            </a:r>
            <a:r>
              <a:rPr lang="cs-CZ" altLang="en-US" sz="1800" dirty="0" err="1"/>
              <a:t>mikritizaci</a:t>
            </a:r>
            <a:r>
              <a:rPr lang="cs-CZ" altLang="en-US" sz="1800" dirty="0"/>
              <a:t> (</a:t>
            </a:r>
            <a:r>
              <a:rPr lang="cs-CZ" altLang="en-US" sz="1800" dirty="0" err="1"/>
              <a:t>mikritovým</a:t>
            </a:r>
            <a:r>
              <a:rPr lang="cs-CZ" altLang="en-US" sz="1800" dirty="0"/>
              <a:t> obálkám) kolem původních </a:t>
            </a:r>
            <a:r>
              <a:rPr lang="cs-CZ" altLang="en-US" sz="1800" dirty="0" err="1"/>
              <a:t>alochemů</a:t>
            </a:r>
            <a:r>
              <a:rPr lang="cs-CZ" altLang="en-US" sz="1800" dirty="0"/>
              <a:t>, které byly rozpuštěny.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4" y="124287"/>
            <a:ext cx="7583401" cy="66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65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1817688" y="87842"/>
            <a:ext cx="8229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dirty="0"/>
              <a:t>Marinní diageneze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89" y="1049652"/>
            <a:ext cx="6188897" cy="4135900"/>
          </a:xfrm>
          <a:prstGeom prst="rect">
            <a:avLst/>
          </a:prstGeom>
        </p:spPr>
      </p:pic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106532" y="1342615"/>
            <a:ext cx="5541757" cy="4543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cs-CZ" altLang="en-US" sz="1800" u="sng" dirty="0"/>
              <a:t>Marinní freatické prostředí: </a:t>
            </a:r>
            <a:br>
              <a:rPr lang="cs-CZ" altLang="en-US" sz="1800" dirty="0"/>
            </a:br>
            <a:r>
              <a:rPr lang="cs-CZ" altLang="en-US" sz="1800" dirty="0"/>
              <a:t>- na mělkém či hlubokém mořském dně a přímo pod ním</a:t>
            </a:r>
            <a:br>
              <a:rPr lang="cs-CZ" altLang="en-US" sz="1800" dirty="0"/>
            </a:br>
            <a:r>
              <a:rPr lang="cs-CZ" altLang="en-US" sz="1800" dirty="0"/>
              <a:t>- póry vyplněny mořskou vodou</a:t>
            </a:r>
            <a:br>
              <a:rPr lang="cs-CZ" altLang="en-US" sz="1800" dirty="0"/>
            </a:br>
            <a:r>
              <a:rPr lang="cs-CZ" altLang="en-US" sz="1800" dirty="0"/>
              <a:t>- </a:t>
            </a:r>
            <a:r>
              <a:rPr lang="cs-CZ" altLang="en-US" sz="1800" b="1" dirty="0" err="1"/>
              <a:t>mělkomořské</a:t>
            </a:r>
            <a:r>
              <a:rPr lang="cs-CZ" altLang="en-US" sz="1800" b="1" dirty="0"/>
              <a:t> prostředí</a:t>
            </a:r>
            <a:r>
              <a:rPr lang="cs-CZ" altLang="en-US" sz="1800" dirty="0"/>
              <a:t>: </a:t>
            </a:r>
            <a:br>
              <a:rPr lang="cs-CZ" altLang="en-US" sz="1800" dirty="0"/>
            </a:br>
            <a:r>
              <a:rPr lang="cs-CZ" altLang="en-US" sz="1800" dirty="0"/>
              <a:t>- vody přesycené k CaCO3 = rychlá cementace AR + HMC</a:t>
            </a:r>
            <a:br>
              <a:rPr lang="cs-CZ" altLang="en-US" sz="1800" dirty="0"/>
            </a:br>
            <a:r>
              <a:rPr lang="cs-CZ" altLang="en-US" sz="1800" dirty="0"/>
              <a:t>- různé typy cementu (aragonitové - vějířový, jehlicový; HMC - blokový izometrický)</a:t>
            </a:r>
            <a:br>
              <a:rPr lang="cs-CZ" altLang="en-US" sz="1800" dirty="0"/>
            </a:br>
            <a:r>
              <a:rPr lang="cs-CZ" altLang="en-US" sz="1800" dirty="0"/>
              <a:t>- roky až desítky tisíc let</a:t>
            </a:r>
            <a:br>
              <a:rPr lang="cs-CZ" altLang="en-US" sz="1800" dirty="0"/>
            </a:br>
            <a:br>
              <a:rPr lang="cs-CZ" altLang="en-US" sz="1800" dirty="0"/>
            </a:br>
            <a:br>
              <a:rPr lang="cs-CZ" altLang="en-US" sz="1800" dirty="0"/>
            </a:br>
            <a:r>
              <a:rPr lang="cs-CZ" altLang="en-US" sz="1800" dirty="0"/>
              <a:t>- </a:t>
            </a:r>
            <a:r>
              <a:rPr lang="cs-CZ" altLang="en-US" sz="1800" b="1" dirty="0"/>
              <a:t>hlubokomořské</a:t>
            </a:r>
            <a:r>
              <a:rPr lang="cs-CZ" altLang="en-US" sz="1800" dirty="0"/>
              <a:t> a </a:t>
            </a:r>
            <a:r>
              <a:rPr lang="cs-CZ" altLang="en-US" sz="1800" dirty="0" err="1"/>
              <a:t>chladnovodní</a:t>
            </a:r>
            <a:r>
              <a:rPr lang="cs-CZ" altLang="en-US" sz="1800" dirty="0"/>
              <a:t> prostředí: vody </a:t>
            </a:r>
            <a:r>
              <a:rPr lang="cs-CZ" altLang="en-US" sz="1800" dirty="0" err="1"/>
              <a:t>podsyceny</a:t>
            </a:r>
            <a:r>
              <a:rPr lang="cs-CZ" altLang="en-US" sz="1800" dirty="0"/>
              <a:t> k CaCO3 – </a:t>
            </a:r>
            <a:r>
              <a:rPr lang="cs-CZ" altLang="en-US" sz="1800" dirty="0" err="1"/>
              <a:t>rozopuštění</a:t>
            </a:r>
            <a:endParaRPr lang="cs-CZ" altLang="en-US" sz="1800" u="sng" dirty="0"/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21751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68866" y="901172"/>
            <a:ext cx="10792206" cy="39703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b="1" dirty="0" err="1"/>
              <a:t>Beachrock</a:t>
            </a:r>
            <a:r>
              <a:rPr lang="cs-CZ" altLang="en-US" sz="1800" dirty="0"/>
              <a:t> (</a:t>
            </a:r>
            <a:r>
              <a:rPr lang="cs-CZ" altLang="en-US" sz="1800" dirty="0" err="1"/>
              <a:t>peritidální</a:t>
            </a:r>
            <a:r>
              <a:rPr lang="cs-CZ" altLang="en-US" sz="1800" dirty="0"/>
              <a:t> karbonáty): cementované sedimenty pláží, vrtání, </a:t>
            </a:r>
            <a:r>
              <a:rPr lang="cs-CZ" altLang="en-US" sz="1800" dirty="0" err="1"/>
              <a:t>mikritické</a:t>
            </a:r>
            <a:r>
              <a:rPr lang="cs-CZ" altLang="en-US" sz="1800" dirty="0"/>
              <a:t> a jehlicovité cementy,</a:t>
            </a: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1817688" y="87842"/>
            <a:ext cx="8229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dirty="0"/>
              <a:t>Marinní diageneze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6" y="1247958"/>
            <a:ext cx="7696940" cy="552616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2" y="1359689"/>
            <a:ext cx="4071068" cy="30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0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68866" y="901172"/>
            <a:ext cx="11342621" cy="397033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b="1" dirty="0" err="1"/>
              <a:t>Hardground</a:t>
            </a:r>
            <a:r>
              <a:rPr lang="cs-CZ" altLang="en-US" sz="1800" dirty="0"/>
              <a:t>: </a:t>
            </a:r>
            <a:br>
              <a:rPr lang="cs-CZ" altLang="en-US" sz="1800" dirty="0"/>
            </a:br>
            <a:r>
              <a:rPr lang="cs-CZ" altLang="en-US" sz="1800" dirty="0"/>
              <a:t>- zpomalení sedimentace, diageneze v přípovrchové zóně sedimentu </a:t>
            </a:r>
            <a:br>
              <a:rPr lang="cs-CZ" altLang="en-US" sz="1800" dirty="0"/>
            </a:br>
            <a:r>
              <a:rPr lang="cs-CZ" altLang="en-US" sz="1800" dirty="0"/>
              <a:t>- cementace mělce pod povrchem sedimentu (cementace mořského dna) – exhumace cementované vrstvy při bouři – osídlení pevného povrchu biotou </a:t>
            </a:r>
            <a:br>
              <a:rPr lang="cs-CZ" altLang="en-US" sz="1800" dirty="0"/>
            </a:br>
            <a:r>
              <a:rPr lang="cs-CZ" altLang="en-US" sz="1800" dirty="0"/>
              <a:t>- </a:t>
            </a:r>
            <a:r>
              <a:rPr lang="cs-CZ" altLang="en-US" sz="1800" dirty="0" err="1"/>
              <a:t>mikritizace</a:t>
            </a:r>
            <a:r>
              <a:rPr lang="cs-CZ" altLang="en-US" sz="1800" dirty="0"/>
              <a:t>, </a:t>
            </a:r>
            <a:r>
              <a:rPr lang="cs-CZ" altLang="en-US" sz="1800" dirty="0" err="1"/>
              <a:t>bioturbace</a:t>
            </a:r>
            <a:r>
              <a:rPr lang="cs-CZ" altLang="en-US" sz="1800" dirty="0"/>
              <a:t> (typicky vrtby)</a:t>
            </a:r>
            <a:br>
              <a:rPr lang="cs-CZ" altLang="en-US" sz="1800" dirty="0"/>
            </a:br>
            <a:r>
              <a:rPr lang="cs-CZ" altLang="en-US" sz="1800" dirty="0"/>
              <a:t>- bývá spojeno např. s </a:t>
            </a:r>
            <a:r>
              <a:rPr lang="cs-CZ" altLang="en-US" sz="1800" dirty="0" err="1"/>
              <a:t>chemogenní</a:t>
            </a:r>
            <a:r>
              <a:rPr lang="cs-CZ" altLang="en-US" sz="1800" dirty="0"/>
              <a:t> sedimentací – </a:t>
            </a:r>
            <a:r>
              <a:rPr lang="cs-CZ" altLang="en-US" sz="1800" dirty="0" err="1"/>
              <a:t>enkrustace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Fe-Mn</a:t>
            </a:r>
            <a:r>
              <a:rPr lang="cs-CZ" altLang="en-US" sz="1800" dirty="0"/>
              <a:t> oxidů či hydroxidů, fosfatizace </a:t>
            </a: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1817688" y="87842"/>
            <a:ext cx="8229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dirty="0"/>
              <a:t>Marinní diageneze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60" y="2758680"/>
            <a:ext cx="8166737" cy="40993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911"/>
            <a:ext cx="4381970" cy="31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66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/>
              <a:t>Fáze a místa diageneze</a:t>
            </a:r>
          </a:p>
        </p:txBody>
      </p:sp>
      <p:sp>
        <p:nvSpPr>
          <p:cNvPr id="280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512055"/>
            <a:ext cx="10515600" cy="478823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en-US" sz="2000" b="1" dirty="0"/>
              <a:t>Střední fáze diageneze (</a:t>
            </a:r>
            <a:r>
              <a:rPr lang="cs-CZ" altLang="en-US" sz="2000" b="1" dirty="0" err="1"/>
              <a:t>mesogeneze</a:t>
            </a:r>
            <a:r>
              <a:rPr lang="cs-CZ" altLang="en-US" sz="2000" b="1" dirty="0"/>
              <a:t>) </a:t>
            </a:r>
            <a:r>
              <a:rPr lang="cs-CZ" altLang="en-US" sz="2000" dirty="0"/>
              <a:t>– diageneze hlubokého pohřbení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en-US" sz="2000" dirty="0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443" y="3039876"/>
            <a:ext cx="8352762" cy="2806449"/>
          </a:xfrm>
          <a:prstGeom prst="rect">
            <a:avLst/>
          </a:prstGeom>
        </p:spPr>
      </p:pic>
      <p:cxnSp>
        <p:nvCxnSpPr>
          <p:cNvPr id="26" name="Pravoúhlá spojnice 25"/>
          <p:cNvCxnSpPr/>
          <p:nvPr/>
        </p:nvCxnSpPr>
        <p:spPr>
          <a:xfrm rot="16200000" flipH="1">
            <a:off x="7076809" y="3300678"/>
            <a:ext cx="3584046" cy="364069"/>
          </a:xfrm>
          <a:prstGeom prst="bentConnector3">
            <a:avLst>
              <a:gd name="adj1" fmla="val -554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84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25625" y="228601"/>
            <a:ext cx="8540750" cy="823913"/>
          </a:xfrm>
        </p:spPr>
        <p:txBody>
          <a:bodyPr/>
          <a:lstStyle/>
          <a:p>
            <a:pPr>
              <a:defRPr/>
            </a:pPr>
            <a:r>
              <a:rPr lang="cs-CZ" altLang="en-US"/>
              <a:t>Diageneze</a:t>
            </a:r>
          </a:p>
        </p:txBody>
      </p:sp>
      <p:sp>
        <p:nvSpPr>
          <p:cNvPr id="2764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24933" y="1467908"/>
            <a:ext cx="4148667" cy="539009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dirty="0"/>
              <a:t>- K diagenezi dochází, pokud se minerály sedimentu v důsledku změny podmínek nebo chemismu stanou chemicky nestabilní (hranice mezi zrny a vodou nebo vzduchem –změna chemismu, změna tlaku, změna teploty při pohřbení/exhumaci)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dirty="0"/>
              <a:t>	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400" dirty="0"/>
              <a:t>- „Cílem“ systému je dosáhnout ekvilibria</a:t>
            </a:r>
            <a:r>
              <a:rPr lang="cs-CZ" altLang="en-US" sz="2400" b="1" dirty="0"/>
              <a:t> </a:t>
            </a:r>
            <a:br>
              <a:rPr lang="cs-CZ" altLang="en-US" sz="2400" b="1" dirty="0"/>
            </a:br>
            <a:r>
              <a:rPr lang="cs-CZ" altLang="en-US" sz="2400" b="1" dirty="0"/>
              <a:t>- </a:t>
            </a:r>
            <a:r>
              <a:rPr lang="cs-CZ" altLang="en-US" sz="2400" dirty="0"/>
              <a:t>nestabilní minerály (aragonit, </a:t>
            </a:r>
            <a:r>
              <a:rPr lang="cs-CZ" altLang="en-US" sz="2400" dirty="0" err="1"/>
              <a:t>high</a:t>
            </a:r>
            <a:r>
              <a:rPr lang="cs-CZ" altLang="en-US" sz="2400" dirty="0"/>
              <a:t>-Mg kalcit) -&gt; stabilní minerály (</a:t>
            </a:r>
            <a:r>
              <a:rPr lang="cs-CZ" altLang="en-US" sz="2400" dirty="0" err="1"/>
              <a:t>low</a:t>
            </a:r>
            <a:r>
              <a:rPr lang="cs-CZ" altLang="en-US" sz="2400" dirty="0"/>
              <a:t>-Mg kalcit, dolomit)</a:t>
            </a:r>
          </a:p>
          <a:p>
            <a:pPr>
              <a:lnSpc>
                <a:spcPct val="80000"/>
              </a:lnSpc>
            </a:pPr>
            <a:endParaRPr lang="cs-CZ" altLang="en-US" sz="24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DD88D6-86CF-4047-9770-E6AEDC971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566" y="1467908"/>
            <a:ext cx="7341434" cy="53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66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ChangeArrowheads="1"/>
          </p:cNvSpPr>
          <p:nvPr/>
        </p:nvSpPr>
        <p:spPr bwMode="auto">
          <a:xfrm>
            <a:off x="488272" y="1763346"/>
            <a:ext cx="5441042" cy="408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buNone/>
              <a:defRPr/>
            </a:pPr>
            <a:r>
              <a:rPr lang="cs-CZ" altLang="en-US" sz="1800" dirty="0">
                <a:effectLst/>
              </a:rPr>
              <a:t>póry vyplněny solankami (brakické až velmi slané)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u="sng" dirty="0">
              <a:effectLst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u="sng" dirty="0">
                <a:effectLst/>
              </a:rPr>
              <a:t>Podmínky</a:t>
            </a:r>
            <a:r>
              <a:rPr lang="cs-CZ" altLang="en-US" sz="1800" dirty="0">
                <a:effectLst/>
              </a:rPr>
              <a:t>: tlak nadloží, zvýšená teplota, nízká porozita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u="sng" dirty="0">
                <a:effectLst/>
              </a:rPr>
              <a:t>Procesy</a:t>
            </a:r>
            <a:r>
              <a:rPr lang="cs-CZ" altLang="en-US" sz="1800" dirty="0">
                <a:effectLst/>
              </a:rPr>
              <a:t>: </a:t>
            </a:r>
            <a:r>
              <a:rPr lang="cs-CZ" altLang="en-US" sz="1800" dirty="0" err="1">
                <a:effectLst/>
              </a:rPr>
              <a:t>neomorfismus</a:t>
            </a:r>
            <a:r>
              <a:rPr lang="cs-CZ" altLang="en-US" sz="1800" dirty="0">
                <a:effectLst/>
              </a:rPr>
              <a:t>, chemická a mechanická </a:t>
            </a:r>
            <a:r>
              <a:rPr lang="cs-CZ" altLang="en-US" sz="1800" dirty="0" err="1">
                <a:effectLst/>
              </a:rPr>
              <a:t>kompakce</a:t>
            </a:r>
            <a:r>
              <a:rPr lang="cs-CZ" altLang="en-US" sz="1800" dirty="0">
                <a:effectLst/>
              </a:rPr>
              <a:t> (</a:t>
            </a:r>
            <a:r>
              <a:rPr lang="cs-CZ" altLang="en-US" sz="1800" dirty="0" err="1">
                <a:effectLst/>
              </a:rPr>
              <a:t>stylolitizace</a:t>
            </a:r>
            <a:r>
              <a:rPr lang="cs-CZ" altLang="en-US" sz="1800" dirty="0">
                <a:effectLst/>
              </a:rPr>
              <a:t>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u="sng" dirty="0">
                <a:effectLst/>
              </a:rPr>
              <a:t>Typy cementu</a:t>
            </a:r>
            <a:r>
              <a:rPr lang="cs-CZ" altLang="en-US" sz="1800" dirty="0">
                <a:effectLst/>
              </a:rPr>
              <a:t>: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effectLst/>
              </a:rPr>
              <a:t>Izometrický, </a:t>
            </a:r>
            <a:r>
              <a:rPr lang="cs-CZ" altLang="en-US" sz="1800" dirty="0" err="1">
                <a:effectLst/>
              </a:rPr>
              <a:t>syntaxiální</a:t>
            </a:r>
            <a:endParaRPr lang="cs-CZ" altLang="en-US" sz="1800" dirty="0">
              <a:effectLst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effectLst/>
              </a:rPr>
              <a:t>Hrubozrnný </a:t>
            </a:r>
            <a:r>
              <a:rPr lang="cs-CZ" altLang="en-US" sz="1800" dirty="0" err="1">
                <a:effectLst/>
              </a:rPr>
              <a:t>low</a:t>
            </a:r>
            <a:r>
              <a:rPr lang="cs-CZ" altLang="en-US" sz="1800" dirty="0">
                <a:effectLst/>
              </a:rPr>
              <a:t>-Mg kalcit, siderit, ankerit, dolomit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cs-CZ" altLang="en-US" sz="1800" dirty="0">
              <a:effectLst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cs-CZ" altLang="en-US" sz="1800" dirty="0">
                <a:effectLst/>
              </a:rPr>
              <a:t>Miliony až stovky milionů let</a:t>
            </a: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1814514" y="109538"/>
            <a:ext cx="8229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>
              <a:defRPr/>
            </a:pPr>
            <a:r>
              <a:rPr lang="cs-CZ" altLang="en-US" sz="3200" dirty="0"/>
              <a:t>Diageneze pohřbením</a:t>
            </a:r>
          </a:p>
        </p:txBody>
      </p:sp>
      <p:pic>
        <p:nvPicPr>
          <p:cNvPr id="102406" name="Picture 6" descr="chal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00" y="2352424"/>
            <a:ext cx="4738687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567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32" y="0"/>
            <a:ext cx="8216955" cy="37261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1069"/>
            <a:ext cx="7519044" cy="33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60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287" y="0"/>
            <a:ext cx="7681713" cy="35043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0" y="3373515"/>
            <a:ext cx="7969176" cy="34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17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dirty="0"/>
              <a:t>Fáze a místa diageneze</a:t>
            </a:r>
          </a:p>
        </p:txBody>
      </p:sp>
      <p:sp>
        <p:nvSpPr>
          <p:cNvPr id="280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512055"/>
            <a:ext cx="10515600" cy="478823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en-US" sz="2000" b="1" dirty="0"/>
              <a:t>Pozdní diageneze </a:t>
            </a:r>
            <a:r>
              <a:rPr lang="cs-CZ" altLang="en-US" sz="2000" dirty="0"/>
              <a:t>(</a:t>
            </a:r>
            <a:r>
              <a:rPr lang="cs-CZ" altLang="en-US" sz="2000" dirty="0" err="1"/>
              <a:t>telogeneze</a:t>
            </a:r>
            <a:r>
              <a:rPr lang="cs-CZ" altLang="en-US" sz="2000" dirty="0"/>
              <a:t>) – po vyzvednutí, vliv meteorických fluid na exhumované fosilní vápence </a:t>
            </a:r>
          </a:p>
          <a:p>
            <a:pPr>
              <a:lnSpc>
                <a:spcPct val="80000"/>
              </a:lnSpc>
              <a:defRPr/>
            </a:pPr>
            <a:r>
              <a:rPr lang="cs-CZ" altLang="en-US" sz="2000" dirty="0"/>
              <a:t>Rozpouštění (</a:t>
            </a:r>
            <a:r>
              <a:rPr lang="cs-CZ" altLang="en-US" sz="2000" dirty="0" err="1"/>
              <a:t>karstifikace</a:t>
            </a:r>
            <a:r>
              <a:rPr lang="cs-CZ" altLang="en-US" sz="2000" dirty="0"/>
              <a:t>), </a:t>
            </a:r>
            <a:r>
              <a:rPr lang="cs-CZ" altLang="en-US" sz="2000" dirty="0" err="1"/>
              <a:t>dedolomitizace</a:t>
            </a:r>
            <a:r>
              <a:rPr lang="cs-CZ" altLang="en-US" sz="2000" dirty="0"/>
              <a:t>, cementace (LMC)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37" y="2778166"/>
            <a:ext cx="6394706" cy="28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1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POROZITA</a:t>
            </a:r>
          </a:p>
        </p:txBody>
      </p:sp>
    </p:spTree>
    <p:extLst>
      <p:ext uri="{BB962C8B-B14F-4D97-AF65-F5344CB8AC3E}">
        <p14:creationId xmlns:p14="http://schemas.microsoft.com/office/powerpoint/2010/main" val="3797061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668" y="205327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Porozita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Porozita – míra volného prostoru v hornině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Nevyplněný prostor mezi zrny, uvnitř zrn, napříč zrny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Dutiny mikronových až metrových rozměrů 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Hlavní parametr uhlovodíkového průzkumu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Vzorky se impregnují modrým epoxidem (pryskyřice), takže póry jsou dobře patrné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(zároveň odliší „druhotnou“ porozitu, která může vzniknout až během tvorby výbrusu)</a:t>
            </a:r>
          </a:p>
        </p:txBody>
      </p:sp>
    </p:spTree>
    <p:extLst>
      <p:ext uri="{BB962C8B-B14F-4D97-AF65-F5344CB8AC3E}">
        <p14:creationId xmlns:p14="http://schemas.microsoft.com/office/powerpoint/2010/main" val="3926911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668" y="205327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Porozita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668" y="1160607"/>
            <a:ext cx="10515600" cy="5213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Procesy které ovlivňují porozitu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Rozpouštění = zvětšování pórů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Cementace = redukce pórů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Vnitřní sediment (často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mikrit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mikrobiálního původu) = zmenšování pórů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Čas vzniku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Primární – depoziční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Sekundární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eogenetická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mesogenetická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telogeneická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Velikost pórů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Mikropóry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0,063 mm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Mesopóry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0,063 – 4 mm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Megapóry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4 – 256 mm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Kavernózní póry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&gt;256 mm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071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668" y="205327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Porozita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667" y="938666"/>
            <a:ext cx="1091583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 (sub)recentní vápence mají poměrně vysokou porozitu: grainstones 35-45%, až 70% v kalových usazeninách</a:t>
            </a:r>
          </a:p>
          <a:p>
            <a:pPr marL="0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 Typické fosilní vápence mají průměrně porozitu menší než 5% - výrazná eliminace pórů při diagenezi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8" y="2174218"/>
            <a:ext cx="7069986" cy="46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1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668" y="205327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Porozita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668" y="11606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Stavebně selektivní porozita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Porozita řízena vnitřní/vnější stavbou – nepřekračuje primární hranice zrn/textur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2" y="1956560"/>
            <a:ext cx="4852386" cy="33359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06" y="3726968"/>
            <a:ext cx="7118994" cy="31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32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668" y="205327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Porozita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0948" y="1071831"/>
            <a:ext cx="4355237" cy="4351338"/>
          </a:xfrm>
        </p:spPr>
        <p:txBody>
          <a:bodyPr>
            <a:normAutofit/>
          </a:bodyPr>
          <a:lstStyle/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Nárůst porozity rozpouštěním uvnitř</a:t>
            </a:r>
            <a:b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vrteb ve schránce 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rudisty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(vrtby původně vyplněny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mikritem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, který byl rozpuštěn) </a:t>
            </a: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Druhotná porozita po rozpuštění </a:t>
            </a:r>
            <a:r>
              <a:rPr lang="cs-CZ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ooidů</a:t>
            </a:r>
            <a:b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083" y="363985"/>
            <a:ext cx="7418081" cy="64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Fluida při diagenezi</a:t>
            </a:r>
          </a:p>
        </p:txBody>
      </p:sp>
      <p:sp>
        <p:nvSpPr>
          <p:cNvPr id="281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43396" y="1496955"/>
            <a:ext cx="8540750" cy="49974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dirty="0"/>
              <a:t>	Fluida jsou přítomna v každém sedimentu</a:t>
            </a:r>
            <a:endParaRPr lang="cs-CZ" altLang="en-US" sz="20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Funkce fluid</a:t>
            </a:r>
            <a:endParaRPr lang="cs-CZ" altLang="en-US" sz="2000" dirty="0"/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Srážení cementů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Tvorba </a:t>
            </a:r>
            <a:r>
              <a:rPr lang="cs-CZ" altLang="en-US" sz="1800" dirty="0" err="1"/>
              <a:t>autigenních</a:t>
            </a:r>
            <a:r>
              <a:rPr lang="cs-CZ" altLang="en-US" sz="1800" dirty="0"/>
              <a:t> a náhražkových minerálů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Rozpouštění</a:t>
            </a:r>
            <a:endParaRPr lang="cs-CZ" altLang="en-US" sz="1800" b="1" dirty="0"/>
          </a:p>
          <a:p>
            <a:pPr>
              <a:lnSpc>
                <a:spcPct val="80000"/>
              </a:lnSpc>
              <a:defRPr/>
            </a:pPr>
            <a:endParaRPr lang="cs-CZ" altLang="en-US" sz="20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Změna složení fluid během diageneze</a:t>
            </a:r>
          </a:p>
          <a:p>
            <a:pPr>
              <a:lnSpc>
                <a:spcPct val="80000"/>
              </a:lnSpc>
              <a:defRPr/>
            </a:pPr>
            <a:endParaRPr lang="cs-CZ" altLang="en-US" sz="20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Typy fluid</a:t>
            </a:r>
            <a:endParaRPr lang="cs-CZ" altLang="en-US" sz="2000" dirty="0"/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voda 	- </a:t>
            </a:r>
            <a:r>
              <a:rPr lang="cs-CZ" altLang="en-US" sz="1800" dirty="0" err="1"/>
              <a:t>syndepoziční</a:t>
            </a:r>
            <a:r>
              <a:rPr lang="cs-CZ" altLang="en-US" sz="1800" dirty="0"/>
              <a:t> (mořská i sladká)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altLang="en-US" sz="1800" dirty="0"/>
              <a:t>		- meteorická fluida (sladká voda)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r>
              <a:rPr lang="cs-CZ" altLang="en-US" sz="1800" dirty="0"/>
              <a:t>		- dehydratační rozklad minerálů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metan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uhlovodíky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46" y="785817"/>
            <a:ext cx="6561154" cy="220448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44" y="3701441"/>
            <a:ext cx="4006786" cy="30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04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1668" y="205327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Porozita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668" y="1160607"/>
            <a:ext cx="10515600" cy="4351338"/>
          </a:xfrm>
        </p:spPr>
        <p:txBody>
          <a:bodyPr>
            <a:normAutofit/>
          </a:bodyPr>
          <a:lstStyle/>
          <a:p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Porozita nezávislá na stavbě/porozita částečně závislá na stavbě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68" y="2039846"/>
            <a:ext cx="6540588" cy="44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50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22"/>
            <a:ext cx="8456784" cy="38014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105" y="3495692"/>
            <a:ext cx="7898895" cy="33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68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002131" y="2766218"/>
            <a:ext cx="6187737" cy="1325563"/>
          </a:xfrm>
        </p:spPr>
        <p:txBody>
          <a:bodyPr>
            <a:normAutofit/>
          </a:bodyPr>
          <a:lstStyle/>
          <a:p>
            <a:r>
              <a:rPr lang="cs-CZ" sz="5400" b="1" dirty="0"/>
              <a:t>Diagenetické procesy</a:t>
            </a:r>
          </a:p>
        </p:txBody>
      </p:sp>
    </p:spTree>
    <p:extLst>
      <p:ext uri="{BB962C8B-B14F-4D97-AF65-F5344CB8AC3E}">
        <p14:creationId xmlns:p14="http://schemas.microsoft.com/office/powerpoint/2010/main" val="73769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24" y="3896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altLang="en-US" b="1" dirty="0" err="1"/>
              <a:t>Kompakce</a:t>
            </a:r>
            <a:endParaRPr lang="cs-CZ" altLang="en-US" dirty="0"/>
          </a:p>
        </p:txBody>
      </p:sp>
      <p:sp>
        <p:nvSpPr>
          <p:cNvPr id="277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-471468" y="1088886"/>
            <a:ext cx="10515600" cy="4351338"/>
          </a:xfrm>
        </p:spPr>
        <p:txBody>
          <a:bodyPr>
            <a:normAutofit/>
          </a:bodyPr>
          <a:lstStyle/>
          <a:p>
            <a:pPr lvl="2">
              <a:lnSpc>
                <a:spcPct val="90000"/>
              </a:lnSpc>
              <a:defRPr/>
            </a:pPr>
            <a:r>
              <a:rPr lang="cs-CZ" altLang="en-US" sz="1800" b="1" dirty="0"/>
              <a:t>Mechanická </a:t>
            </a:r>
            <a:r>
              <a:rPr lang="cs-CZ" altLang="en-US" sz="1800" b="1" dirty="0" err="1"/>
              <a:t>kompakce</a:t>
            </a:r>
            <a:r>
              <a:rPr lang="cs-CZ" altLang="en-US" sz="1800" b="1" dirty="0"/>
              <a:t> (necementované horniny)</a:t>
            </a:r>
          </a:p>
          <a:p>
            <a:pPr>
              <a:lnSpc>
                <a:spcPct val="90000"/>
              </a:lnSpc>
              <a:defRPr/>
            </a:pPr>
            <a:endParaRPr lang="cs-CZ" altLang="en-US" sz="1800" b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1800" b="1" dirty="0"/>
              <a:t>	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848372" y="3221977"/>
            <a:ext cx="1727200" cy="393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63872" y="2790177"/>
            <a:ext cx="1727200" cy="825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79747" y="3633024"/>
            <a:ext cx="171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50 – 60% </a:t>
            </a:r>
            <a:r>
              <a:rPr lang="cs-CZ" altLang="en-US" sz="1800"/>
              <a:t>vody</a:t>
            </a:r>
            <a:endParaRPr lang="en-GB" altLang="en-US" sz="180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073798" y="3723627"/>
            <a:ext cx="17113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10 – 20% </a:t>
            </a:r>
            <a:r>
              <a:rPr lang="cs-CZ" altLang="en-US" sz="1800"/>
              <a:t>vody</a:t>
            </a:r>
            <a:endParaRPr lang="en-GB" altLang="en-US" sz="180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473598" y="2733027"/>
            <a:ext cx="1477963" cy="1423988"/>
            <a:chOff x="1750" y="1412"/>
            <a:chExt cx="931" cy="897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032" y="1768"/>
              <a:ext cx="400" cy="184"/>
            </a:xfrm>
            <a:prstGeom prst="rightArrow">
              <a:avLst>
                <a:gd name="adj1" fmla="val 50000"/>
                <a:gd name="adj2" fmla="val 54348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GB" altLang="en-US" sz="1800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78" y="1412"/>
              <a:ext cx="80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/>
                <a:t>Kompakce</a:t>
              </a:r>
              <a:endParaRPr lang="en-GB" altLang="en-US" sz="1800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750" y="2076"/>
              <a:ext cx="90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800"/>
                <a:t>Konsolidace</a:t>
              </a:r>
              <a:endParaRPr lang="en-GB" altLang="en-US" sz="1800"/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2413153" y="4485314"/>
            <a:ext cx="6433080" cy="1982259"/>
            <a:chOff x="661987" y="4301068"/>
            <a:chExt cx="8331200" cy="2465387"/>
          </a:xfrm>
        </p:grpSpPr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661987" y="4301068"/>
              <a:ext cx="3416300" cy="1641475"/>
              <a:chOff x="240" y="2672"/>
              <a:chExt cx="2152" cy="1034"/>
            </a:xfrm>
          </p:grpSpPr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240" y="2672"/>
                <a:ext cx="1508" cy="1034"/>
                <a:chOff x="308" y="904"/>
                <a:chExt cx="1780" cy="1290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904" y="1808"/>
                  <a:ext cx="416" cy="240"/>
                </a:xfrm>
                <a:custGeom>
                  <a:avLst/>
                  <a:gdLst>
                    <a:gd name="T0" fmla="*/ 16 w 416"/>
                    <a:gd name="T1" fmla="*/ 88 h 240"/>
                    <a:gd name="T2" fmla="*/ 72 w 416"/>
                    <a:gd name="T3" fmla="*/ 56 h 240"/>
                    <a:gd name="T4" fmla="*/ 224 w 416"/>
                    <a:gd name="T5" fmla="*/ 0 h 240"/>
                    <a:gd name="T6" fmla="*/ 336 w 416"/>
                    <a:gd name="T7" fmla="*/ 32 h 240"/>
                    <a:gd name="T8" fmla="*/ 416 w 416"/>
                    <a:gd name="T9" fmla="*/ 120 h 240"/>
                    <a:gd name="T10" fmla="*/ 336 w 416"/>
                    <a:gd name="T11" fmla="*/ 168 h 240"/>
                    <a:gd name="T12" fmla="*/ 200 w 416"/>
                    <a:gd name="T13" fmla="*/ 240 h 240"/>
                    <a:gd name="T14" fmla="*/ 80 w 416"/>
                    <a:gd name="T15" fmla="*/ 240 h 240"/>
                    <a:gd name="T16" fmla="*/ 8 w 416"/>
                    <a:gd name="T17" fmla="*/ 216 h 240"/>
                    <a:gd name="T18" fmla="*/ 0 w 416"/>
                    <a:gd name="T19" fmla="*/ 152 h 240"/>
                    <a:gd name="T20" fmla="*/ 16 w 416"/>
                    <a:gd name="T21" fmla="*/ 88 h 2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16" h="240">
                      <a:moveTo>
                        <a:pt x="16" y="88"/>
                      </a:moveTo>
                      <a:lnTo>
                        <a:pt x="72" y="56"/>
                      </a:lnTo>
                      <a:lnTo>
                        <a:pt x="224" y="0"/>
                      </a:lnTo>
                      <a:lnTo>
                        <a:pt x="336" y="32"/>
                      </a:lnTo>
                      <a:lnTo>
                        <a:pt x="416" y="120"/>
                      </a:lnTo>
                      <a:lnTo>
                        <a:pt x="336" y="168"/>
                      </a:lnTo>
                      <a:lnTo>
                        <a:pt x="200" y="240"/>
                      </a:lnTo>
                      <a:lnTo>
                        <a:pt x="80" y="240"/>
                      </a:lnTo>
                      <a:lnTo>
                        <a:pt x="8" y="216"/>
                      </a:lnTo>
                      <a:lnTo>
                        <a:pt x="0" y="152"/>
                      </a:lnTo>
                      <a:lnTo>
                        <a:pt x="16" y="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744" y="1600"/>
                  <a:ext cx="384" cy="216"/>
                </a:xfrm>
                <a:custGeom>
                  <a:avLst/>
                  <a:gdLst>
                    <a:gd name="T0" fmla="*/ 0 w 384"/>
                    <a:gd name="T1" fmla="*/ 144 h 216"/>
                    <a:gd name="T2" fmla="*/ 24 w 384"/>
                    <a:gd name="T3" fmla="*/ 24 h 216"/>
                    <a:gd name="T4" fmla="*/ 120 w 384"/>
                    <a:gd name="T5" fmla="*/ 16 h 216"/>
                    <a:gd name="T6" fmla="*/ 200 w 384"/>
                    <a:gd name="T7" fmla="*/ 24 h 216"/>
                    <a:gd name="T8" fmla="*/ 336 w 384"/>
                    <a:gd name="T9" fmla="*/ 0 h 216"/>
                    <a:gd name="T10" fmla="*/ 384 w 384"/>
                    <a:gd name="T11" fmla="*/ 80 h 216"/>
                    <a:gd name="T12" fmla="*/ 328 w 384"/>
                    <a:gd name="T13" fmla="*/ 144 h 216"/>
                    <a:gd name="T14" fmla="*/ 288 w 384"/>
                    <a:gd name="T15" fmla="*/ 200 h 216"/>
                    <a:gd name="T16" fmla="*/ 200 w 384"/>
                    <a:gd name="T17" fmla="*/ 192 h 216"/>
                    <a:gd name="T18" fmla="*/ 72 w 384"/>
                    <a:gd name="T19" fmla="*/ 216 h 216"/>
                    <a:gd name="T20" fmla="*/ 0 w 384"/>
                    <a:gd name="T21" fmla="*/ 144 h 2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4" h="216">
                      <a:moveTo>
                        <a:pt x="0" y="144"/>
                      </a:moveTo>
                      <a:lnTo>
                        <a:pt x="24" y="24"/>
                      </a:lnTo>
                      <a:lnTo>
                        <a:pt x="120" y="16"/>
                      </a:lnTo>
                      <a:lnTo>
                        <a:pt x="200" y="24"/>
                      </a:lnTo>
                      <a:lnTo>
                        <a:pt x="336" y="0"/>
                      </a:lnTo>
                      <a:lnTo>
                        <a:pt x="384" y="80"/>
                      </a:lnTo>
                      <a:lnTo>
                        <a:pt x="328" y="144"/>
                      </a:lnTo>
                      <a:lnTo>
                        <a:pt x="288" y="200"/>
                      </a:lnTo>
                      <a:lnTo>
                        <a:pt x="200" y="192"/>
                      </a:lnTo>
                      <a:lnTo>
                        <a:pt x="72" y="216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1072" y="1632"/>
                  <a:ext cx="336" cy="224"/>
                </a:xfrm>
                <a:custGeom>
                  <a:avLst/>
                  <a:gdLst>
                    <a:gd name="T0" fmla="*/ 56 w 336"/>
                    <a:gd name="T1" fmla="*/ 24 h 224"/>
                    <a:gd name="T2" fmla="*/ 160 w 336"/>
                    <a:gd name="T3" fmla="*/ 0 h 224"/>
                    <a:gd name="T4" fmla="*/ 240 w 336"/>
                    <a:gd name="T5" fmla="*/ 16 h 224"/>
                    <a:gd name="T6" fmla="*/ 320 w 336"/>
                    <a:gd name="T7" fmla="*/ 64 h 224"/>
                    <a:gd name="T8" fmla="*/ 336 w 336"/>
                    <a:gd name="T9" fmla="*/ 120 h 224"/>
                    <a:gd name="T10" fmla="*/ 320 w 336"/>
                    <a:gd name="T11" fmla="*/ 184 h 224"/>
                    <a:gd name="T12" fmla="*/ 264 w 336"/>
                    <a:gd name="T13" fmla="*/ 216 h 224"/>
                    <a:gd name="T14" fmla="*/ 160 w 336"/>
                    <a:gd name="T15" fmla="*/ 224 h 224"/>
                    <a:gd name="T16" fmla="*/ 128 w 336"/>
                    <a:gd name="T17" fmla="*/ 184 h 224"/>
                    <a:gd name="T18" fmla="*/ 24 w 336"/>
                    <a:gd name="T19" fmla="*/ 168 h 224"/>
                    <a:gd name="T20" fmla="*/ 0 w 336"/>
                    <a:gd name="T21" fmla="*/ 104 h 224"/>
                    <a:gd name="T22" fmla="*/ 56 w 336"/>
                    <a:gd name="T23" fmla="*/ 24 h 2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36" h="224">
                      <a:moveTo>
                        <a:pt x="56" y="24"/>
                      </a:moveTo>
                      <a:lnTo>
                        <a:pt x="160" y="0"/>
                      </a:lnTo>
                      <a:lnTo>
                        <a:pt x="240" y="16"/>
                      </a:lnTo>
                      <a:lnTo>
                        <a:pt x="320" y="64"/>
                      </a:lnTo>
                      <a:lnTo>
                        <a:pt x="336" y="120"/>
                      </a:lnTo>
                      <a:lnTo>
                        <a:pt x="320" y="184"/>
                      </a:lnTo>
                      <a:lnTo>
                        <a:pt x="264" y="216"/>
                      </a:lnTo>
                      <a:lnTo>
                        <a:pt x="160" y="224"/>
                      </a:lnTo>
                      <a:lnTo>
                        <a:pt x="128" y="184"/>
                      </a:lnTo>
                      <a:lnTo>
                        <a:pt x="24" y="168"/>
                      </a:lnTo>
                      <a:lnTo>
                        <a:pt x="0" y="104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1040" y="1304"/>
                  <a:ext cx="400" cy="320"/>
                </a:xfrm>
                <a:custGeom>
                  <a:avLst/>
                  <a:gdLst>
                    <a:gd name="T0" fmla="*/ 168 w 400"/>
                    <a:gd name="T1" fmla="*/ 24 h 320"/>
                    <a:gd name="T2" fmla="*/ 224 w 400"/>
                    <a:gd name="T3" fmla="*/ 0 h 320"/>
                    <a:gd name="T4" fmla="*/ 312 w 400"/>
                    <a:gd name="T5" fmla="*/ 0 h 320"/>
                    <a:gd name="T6" fmla="*/ 368 w 400"/>
                    <a:gd name="T7" fmla="*/ 56 h 320"/>
                    <a:gd name="T8" fmla="*/ 400 w 400"/>
                    <a:gd name="T9" fmla="*/ 96 h 320"/>
                    <a:gd name="T10" fmla="*/ 336 w 400"/>
                    <a:gd name="T11" fmla="*/ 144 h 320"/>
                    <a:gd name="T12" fmla="*/ 296 w 400"/>
                    <a:gd name="T13" fmla="*/ 192 h 320"/>
                    <a:gd name="T14" fmla="*/ 216 w 400"/>
                    <a:gd name="T15" fmla="*/ 272 h 320"/>
                    <a:gd name="T16" fmla="*/ 200 w 400"/>
                    <a:gd name="T17" fmla="*/ 296 h 320"/>
                    <a:gd name="T18" fmla="*/ 192 w 400"/>
                    <a:gd name="T19" fmla="*/ 320 h 320"/>
                    <a:gd name="T20" fmla="*/ 88 w 400"/>
                    <a:gd name="T21" fmla="*/ 296 h 320"/>
                    <a:gd name="T22" fmla="*/ 0 w 400"/>
                    <a:gd name="T23" fmla="*/ 272 h 320"/>
                    <a:gd name="T24" fmla="*/ 64 w 400"/>
                    <a:gd name="T25" fmla="*/ 200 h 320"/>
                    <a:gd name="T26" fmla="*/ 120 w 400"/>
                    <a:gd name="T27" fmla="*/ 136 h 320"/>
                    <a:gd name="T28" fmla="*/ 96 w 400"/>
                    <a:gd name="T29" fmla="*/ 88 h 320"/>
                    <a:gd name="T30" fmla="*/ 168 w 400"/>
                    <a:gd name="T31" fmla="*/ 24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00" h="320">
                      <a:moveTo>
                        <a:pt x="168" y="24"/>
                      </a:moveTo>
                      <a:lnTo>
                        <a:pt x="224" y="0"/>
                      </a:lnTo>
                      <a:lnTo>
                        <a:pt x="312" y="0"/>
                      </a:lnTo>
                      <a:lnTo>
                        <a:pt x="368" y="56"/>
                      </a:lnTo>
                      <a:lnTo>
                        <a:pt x="400" y="96"/>
                      </a:lnTo>
                      <a:lnTo>
                        <a:pt x="336" y="144"/>
                      </a:lnTo>
                      <a:lnTo>
                        <a:pt x="296" y="192"/>
                      </a:lnTo>
                      <a:cubicBezTo>
                        <a:pt x="272" y="224"/>
                        <a:pt x="241" y="242"/>
                        <a:pt x="216" y="272"/>
                      </a:cubicBezTo>
                      <a:cubicBezTo>
                        <a:pt x="210" y="279"/>
                        <a:pt x="204" y="287"/>
                        <a:pt x="200" y="296"/>
                      </a:cubicBezTo>
                      <a:cubicBezTo>
                        <a:pt x="196" y="304"/>
                        <a:pt x="192" y="320"/>
                        <a:pt x="192" y="320"/>
                      </a:cubicBezTo>
                      <a:lnTo>
                        <a:pt x="88" y="296"/>
                      </a:lnTo>
                      <a:lnTo>
                        <a:pt x="0" y="272"/>
                      </a:lnTo>
                      <a:lnTo>
                        <a:pt x="64" y="200"/>
                      </a:lnTo>
                      <a:lnTo>
                        <a:pt x="120" y="136"/>
                      </a:lnTo>
                      <a:lnTo>
                        <a:pt x="96" y="88"/>
                      </a:lnTo>
                      <a:lnTo>
                        <a:pt x="168" y="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560" y="1784"/>
                  <a:ext cx="368" cy="336"/>
                </a:xfrm>
                <a:custGeom>
                  <a:avLst/>
                  <a:gdLst>
                    <a:gd name="T0" fmla="*/ 320 w 368"/>
                    <a:gd name="T1" fmla="*/ 224 h 336"/>
                    <a:gd name="T2" fmla="*/ 368 w 368"/>
                    <a:gd name="T3" fmla="*/ 104 h 336"/>
                    <a:gd name="T4" fmla="*/ 344 w 368"/>
                    <a:gd name="T5" fmla="*/ 64 h 336"/>
                    <a:gd name="T6" fmla="*/ 296 w 368"/>
                    <a:gd name="T7" fmla="*/ 32 h 336"/>
                    <a:gd name="T8" fmla="*/ 200 w 368"/>
                    <a:gd name="T9" fmla="*/ 8 h 336"/>
                    <a:gd name="T10" fmla="*/ 128 w 368"/>
                    <a:gd name="T11" fmla="*/ 0 h 336"/>
                    <a:gd name="T12" fmla="*/ 64 w 368"/>
                    <a:gd name="T13" fmla="*/ 64 h 336"/>
                    <a:gd name="T14" fmla="*/ 32 w 368"/>
                    <a:gd name="T15" fmla="*/ 120 h 336"/>
                    <a:gd name="T16" fmla="*/ 0 w 368"/>
                    <a:gd name="T17" fmla="*/ 192 h 336"/>
                    <a:gd name="T18" fmla="*/ 0 w 368"/>
                    <a:gd name="T19" fmla="*/ 240 h 336"/>
                    <a:gd name="T20" fmla="*/ 8 w 368"/>
                    <a:gd name="T21" fmla="*/ 328 h 336"/>
                    <a:gd name="T22" fmla="*/ 80 w 368"/>
                    <a:gd name="T23" fmla="*/ 328 h 336"/>
                    <a:gd name="T24" fmla="*/ 160 w 368"/>
                    <a:gd name="T25" fmla="*/ 336 h 336"/>
                    <a:gd name="T26" fmla="*/ 208 w 368"/>
                    <a:gd name="T27" fmla="*/ 296 h 336"/>
                    <a:gd name="T28" fmla="*/ 320 w 368"/>
                    <a:gd name="T29" fmla="*/ 224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8" h="336">
                      <a:moveTo>
                        <a:pt x="320" y="224"/>
                      </a:moveTo>
                      <a:lnTo>
                        <a:pt x="368" y="104"/>
                      </a:lnTo>
                      <a:lnTo>
                        <a:pt x="344" y="64"/>
                      </a:lnTo>
                      <a:lnTo>
                        <a:pt x="296" y="32"/>
                      </a:lnTo>
                      <a:lnTo>
                        <a:pt x="200" y="8"/>
                      </a:lnTo>
                      <a:lnTo>
                        <a:pt x="128" y="0"/>
                      </a:lnTo>
                      <a:lnTo>
                        <a:pt x="64" y="64"/>
                      </a:lnTo>
                      <a:lnTo>
                        <a:pt x="32" y="120"/>
                      </a:lnTo>
                      <a:lnTo>
                        <a:pt x="0" y="192"/>
                      </a:lnTo>
                      <a:lnTo>
                        <a:pt x="0" y="240"/>
                      </a:lnTo>
                      <a:lnTo>
                        <a:pt x="8" y="328"/>
                      </a:lnTo>
                      <a:lnTo>
                        <a:pt x="80" y="328"/>
                      </a:lnTo>
                      <a:lnTo>
                        <a:pt x="160" y="336"/>
                      </a:lnTo>
                      <a:lnTo>
                        <a:pt x="208" y="296"/>
                      </a:lnTo>
                      <a:lnTo>
                        <a:pt x="320" y="2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1328" y="1416"/>
                  <a:ext cx="379" cy="328"/>
                </a:xfrm>
                <a:custGeom>
                  <a:avLst/>
                  <a:gdLst>
                    <a:gd name="T0" fmla="*/ 0 w 379"/>
                    <a:gd name="T1" fmla="*/ 88 h 328"/>
                    <a:gd name="T2" fmla="*/ 104 w 379"/>
                    <a:gd name="T3" fmla="*/ 40 h 328"/>
                    <a:gd name="T4" fmla="*/ 128 w 379"/>
                    <a:gd name="T5" fmla="*/ 16 h 328"/>
                    <a:gd name="T6" fmla="*/ 152 w 379"/>
                    <a:gd name="T7" fmla="*/ 0 h 328"/>
                    <a:gd name="T8" fmla="*/ 264 w 379"/>
                    <a:gd name="T9" fmla="*/ 48 h 328"/>
                    <a:gd name="T10" fmla="*/ 304 w 379"/>
                    <a:gd name="T11" fmla="*/ 88 h 328"/>
                    <a:gd name="T12" fmla="*/ 320 w 379"/>
                    <a:gd name="T13" fmla="*/ 112 h 328"/>
                    <a:gd name="T14" fmla="*/ 360 w 379"/>
                    <a:gd name="T15" fmla="*/ 120 h 328"/>
                    <a:gd name="T16" fmla="*/ 344 w 379"/>
                    <a:gd name="T17" fmla="*/ 160 h 328"/>
                    <a:gd name="T18" fmla="*/ 288 w 379"/>
                    <a:gd name="T19" fmla="*/ 240 h 328"/>
                    <a:gd name="T20" fmla="*/ 208 w 379"/>
                    <a:gd name="T21" fmla="*/ 328 h 328"/>
                    <a:gd name="T22" fmla="*/ 128 w 379"/>
                    <a:gd name="T23" fmla="*/ 320 h 328"/>
                    <a:gd name="T24" fmla="*/ 112 w 379"/>
                    <a:gd name="T25" fmla="*/ 296 h 328"/>
                    <a:gd name="T26" fmla="*/ 72 w 379"/>
                    <a:gd name="T27" fmla="*/ 288 h 328"/>
                    <a:gd name="T28" fmla="*/ 0 w 379"/>
                    <a:gd name="T29" fmla="*/ 88 h 3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9" h="328">
                      <a:moveTo>
                        <a:pt x="0" y="88"/>
                      </a:moveTo>
                      <a:cubicBezTo>
                        <a:pt x="33" y="66"/>
                        <a:pt x="72" y="63"/>
                        <a:pt x="104" y="40"/>
                      </a:cubicBezTo>
                      <a:cubicBezTo>
                        <a:pt x="113" y="33"/>
                        <a:pt x="119" y="23"/>
                        <a:pt x="128" y="16"/>
                      </a:cubicBezTo>
                      <a:cubicBezTo>
                        <a:pt x="135" y="10"/>
                        <a:pt x="144" y="5"/>
                        <a:pt x="152" y="0"/>
                      </a:cubicBezTo>
                      <a:cubicBezTo>
                        <a:pt x="235" y="10"/>
                        <a:pt x="206" y="9"/>
                        <a:pt x="264" y="48"/>
                      </a:cubicBezTo>
                      <a:cubicBezTo>
                        <a:pt x="307" y="112"/>
                        <a:pt x="251" y="35"/>
                        <a:pt x="304" y="88"/>
                      </a:cubicBezTo>
                      <a:cubicBezTo>
                        <a:pt x="311" y="95"/>
                        <a:pt x="312" y="107"/>
                        <a:pt x="320" y="112"/>
                      </a:cubicBezTo>
                      <a:cubicBezTo>
                        <a:pt x="332" y="119"/>
                        <a:pt x="347" y="117"/>
                        <a:pt x="360" y="120"/>
                      </a:cubicBezTo>
                      <a:cubicBezTo>
                        <a:pt x="379" y="178"/>
                        <a:pt x="366" y="111"/>
                        <a:pt x="344" y="160"/>
                      </a:cubicBezTo>
                      <a:cubicBezTo>
                        <a:pt x="314" y="227"/>
                        <a:pt x="365" y="214"/>
                        <a:pt x="288" y="240"/>
                      </a:cubicBezTo>
                      <a:cubicBezTo>
                        <a:pt x="274" y="281"/>
                        <a:pt x="249" y="314"/>
                        <a:pt x="208" y="328"/>
                      </a:cubicBezTo>
                      <a:cubicBezTo>
                        <a:pt x="181" y="325"/>
                        <a:pt x="153" y="328"/>
                        <a:pt x="128" y="320"/>
                      </a:cubicBezTo>
                      <a:cubicBezTo>
                        <a:pt x="119" y="317"/>
                        <a:pt x="120" y="301"/>
                        <a:pt x="112" y="296"/>
                      </a:cubicBezTo>
                      <a:cubicBezTo>
                        <a:pt x="100" y="289"/>
                        <a:pt x="85" y="291"/>
                        <a:pt x="72" y="288"/>
                      </a:cubicBezTo>
                      <a:cubicBezTo>
                        <a:pt x="24" y="240"/>
                        <a:pt x="14" y="153"/>
                        <a:pt x="0" y="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656" y="1232"/>
                  <a:ext cx="352" cy="400"/>
                </a:xfrm>
                <a:custGeom>
                  <a:avLst/>
                  <a:gdLst>
                    <a:gd name="T0" fmla="*/ 112 w 352"/>
                    <a:gd name="T1" fmla="*/ 64 h 400"/>
                    <a:gd name="T2" fmla="*/ 208 w 352"/>
                    <a:gd name="T3" fmla="*/ 0 h 400"/>
                    <a:gd name="T4" fmla="*/ 280 w 352"/>
                    <a:gd name="T5" fmla="*/ 16 h 400"/>
                    <a:gd name="T6" fmla="*/ 296 w 352"/>
                    <a:gd name="T7" fmla="*/ 64 h 400"/>
                    <a:gd name="T8" fmla="*/ 352 w 352"/>
                    <a:gd name="T9" fmla="*/ 160 h 400"/>
                    <a:gd name="T10" fmla="*/ 336 w 352"/>
                    <a:gd name="T11" fmla="*/ 224 h 400"/>
                    <a:gd name="T12" fmla="*/ 328 w 352"/>
                    <a:gd name="T13" fmla="*/ 336 h 400"/>
                    <a:gd name="T14" fmla="*/ 248 w 352"/>
                    <a:gd name="T15" fmla="*/ 368 h 400"/>
                    <a:gd name="T16" fmla="*/ 176 w 352"/>
                    <a:gd name="T17" fmla="*/ 400 h 400"/>
                    <a:gd name="T18" fmla="*/ 80 w 352"/>
                    <a:gd name="T19" fmla="*/ 376 h 400"/>
                    <a:gd name="T20" fmla="*/ 32 w 352"/>
                    <a:gd name="T21" fmla="*/ 352 h 400"/>
                    <a:gd name="T22" fmla="*/ 0 w 352"/>
                    <a:gd name="T23" fmla="*/ 248 h 400"/>
                    <a:gd name="T24" fmla="*/ 32 w 352"/>
                    <a:gd name="T25" fmla="*/ 144 h 400"/>
                    <a:gd name="T26" fmla="*/ 112 w 352"/>
                    <a:gd name="T27" fmla="*/ 64 h 4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52" h="400">
                      <a:moveTo>
                        <a:pt x="112" y="64"/>
                      </a:moveTo>
                      <a:cubicBezTo>
                        <a:pt x="137" y="30"/>
                        <a:pt x="167" y="14"/>
                        <a:pt x="208" y="0"/>
                      </a:cubicBezTo>
                      <a:cubicBezTo>
                        <a:pt x="216" y="2"/>
                        <a:pt x="278" y="13"/>
                        <a:pt x="280" y="16"/>
                      </a:cubicBezTo>
                      <a:cubicBezTo>
                        <a:pt x="291" y="29"/>
                        <a:pt x="287" y="50"/>
                        <a:pt x="296" y="64"/>
                      </a:cubicBezTo>
                      <a:cubicBezTo>
                        <a:pt x="318" y="97"/>
                        <a:pt x="331" y="128"/>
                        <a:pt x="352" y="160"/>
                      </a:cubicBezTo>
                      <a:cubicBezTo>
                        <a:pt x="348" y="182"/>
                        <a:pt x="339" y="202"/>
                        <a:pt x="336" y="224"/>
                      </a:cubicBezTo>
                      <a:cubicBezTo>
                        <a:pt x="332" y="261"/>
                        <a:pt x="337" y="300"/>
                        <a:pt x="328" y="336"/>
                      </a:cubicBezTo>
                      <a:cubicBezTo>
                        <a:pt x="322" y="358"/>
                        <a:pt x="265" y="360"/>
                        <a:pt x="248" y="368"/>
                      </a:cubicBezTo>
                      <a:cubicBezTo>
                        <a:pt x="225" y="380"/>
                        <a:pt x="176" y="400"/>
                        <a:pt x="176" y="400"/>
                      </a:cubicBezTo>
                      <a:cubicBezTo>
                        <a:pt x="152" y="396"/>
                        <a:pt x="101" y="390"/>
                        <a:pt x="80" y="376"/>
                      </a:cubicBezTo>
                      <a:cubicBezTo>
                        <a:pt x="49" y="355"/>
                        <a:pt x="65" y="363"/>
                        <a:pt x="32" y="352"/>
                      </a:cubicBezTo>
                      <a:cubicBezTo>
                        <a:pt x="7" y="315"/>
                        <a:pt x="7" y="294"/>
                        <a:pt x="0" y="248"/>
                      </a:cubicBezTo>
                      <a:cubicBezTo>
                        <a:pt x="3" y="229"/>
                        <a:pt x="14" y="162"/>
                        <a:pt x="32" y="144"/>
                      </a:cubicBezTo>
                      <a:cubicBezTo>
                        <a:pt x="82" y="94"/>
                        <a:pt x="96" y="128"/>
                        <a:pt x="112" y="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872" y="904"/>
                  <a:ext cx="492" cy="435"/>
                </a:xfrm>
                <a:custGeom>
                  <a:avLst/>
                  <a:gdLst>
                    <a:gd name="T0" fmla="*/ 0 w 492"/>
                    <a:gd name="T1" fmla="*/ 80 h 435"/>
                    <a:gd name="T2" fmla="*/ 24 w 492"/>
                    <a:gd name="T3" fmla="*/ 64 h 435"/>
                    <a:gd name="T4" fmla="*/ 32 w 492"/>
                    <a:gd name="T5" fmla="*/ 40 h 435"/>
                    <a:gd name="T6" fmla="*/ 112 w 492"/>
                    <a:gd name="T7" fmla="*/ 0 h 435"/>
                    <a:gd name="T8" fmla="*/ 296 w 492"/>
                    <a:gd name="T9" fmla="*/ 24 h 435"/>
                    <a:gd name="T10" fmla="*/ 400 w 492"/>
                    <a:gd name="T11" fmla="*/ 88 h 435"/>
                    <a:gd name="T12" fmla="*/ 456 w 492"/>
                    <a:gd name="T13" fmla="*/ 176 h 435"/>
                    <a:gd name="T14" fmla="*/ 472 w 492"/>
                    <a:gd name="T15" fmla="*/ 224 h 435"/>
                    <a:gd name="T16" fmla="*/ 480 w 492"/>
                    <a:gd name="T17" fmla="*/ 352 h 435"/>
                    <a:gd name="T18" fmla="*/ 464 w 492"/>
                    <a:gd name="T19" fmla="*/ 400 h 435"/>
                    <a:gd name="T20" fmla="*/ 376 w 492"/>
                    <a:gd name="T21" fmla="*/ 416 h 435"/>
                    <a:gd name="T22" fmla="*/ 160 w 492"/>
                    <a:gd name="T23" fmla="*/ 408 h 435"/>
                    <a:gd name="T24" fmla="*/ 72 w 492"/>
                    <a:gd name="T25" fmla="*/ 336 h 435"/>
                    <a:gd name="T26" fmla="*/ 24 w 492"/>
                    <a:gd name="T27" fmla="*/ 264 h 435"/>
                    <a:gd name="T28" fmla="*/ 0 w 492"/>
                    <a:gd name="T29" fmla="*/ 80 h 43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92" h="435">
                      <a:moveTo>
                        <a:pt x="0" y="80"/>
                      </a:moveTo>
                      <a:cubicBezTo>
                        <a:pt x="8" y="75"/>
                        <a:pt x="18" y="72"/>
                        <a:pt x="24" y="64"/>
                      </a:cubicBezTo>
                      <a:cubicBezTo>
                        <a:pt x="29" y="57"/>
                        <a:pt x="26" y="46"/>
                        <a:pt x="32" y="40"/>
                      </a:cubicBezTo>
                      <a:cubicBezTo>
                        <a:pt x="64" y="8"/>
                        <a:pt x="76" y="9"/>
                        <a:pt x="112" y="0"/>
                      </a:cubicBezTo>
                      <a:cubicBezTo>
                        <a:pt x="204" y="6"/>
                        <a:pt x="225" y="6"/>
                        <a:pt x="296" y="24"/>
                      </a:cubicBezTo>
                      <a:cubicBezTo>
                        <a:pt x="331" y="47"/>
                        <a:pt x="361" y="78"/>
                        <a:pt x="400" y="88"/>
                      </a:cubicBezTo>
                      <a:cubicBezTo>
                        <a:pt x="438" y="113"/>
                        <a:pt x="441" y="132"/>
                        <a:pt x="456" y="176"/>
                      </a:cubicBezTo>
                      <a:cubicBezTo>
                        <a:pt x="461" y="192"/>
                        <a:pt x="472" y="224"/>
                        <a:pt x="472" y="224"/>
                      </a:cubicBezTo>
                      <a:cubicBezTo>
                        <a:pt x="479" y="274"/>
                        <a:pt x="492" y="303"/>
                        <a:pt x="480" y="352"/>
                      </a:cubicBezTo>
                      <a:cubicBezTo>
                        <a:pt x="476" y="368"/>
                        <a:pt x="480" y="395"/>
                        <a:pt x="464" y="400"/>
                      </a:cubicBezTo>
                      <a:cubicBezTo>
                        <a:pt x="420" y="415"/>
                        <a:pt x="448" y="407"/>
                        <a:pt x="376" y="416"/>
                      </a:cubicBezTo>
                      <a:cubicBezTo>
                        <a:pt x="318" y="435"/>
                        <a:pt x="217" y="412"/>
                        <a:pt x="160" y="408"/>
                      </a:cubicBezTo>
                      <a:cubicBezTo>
                        <a:pt x="117" y="394"/>
                        <a:pt x="103" y="367"/>
                        <a:pt x="72" y="336"/>
                      </a:cubicBezTo>
                      <a:cubicBezTo>
                        <a:pt x="61" y="303"/>
                        <a:pt x="35" y="297"/>
                        <a:pt x="24" y="264"/>
                      </a:cubicBezTo>
                      <a:cubicBezTo>
                        <a:pt x="19" y="186"/>
                        <a:pt x="22" y="145"/>
                        <a:pt x="0" y="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1311" y="1736"/>
                  <a:ext cx="512" cy="458"/>
                </a:xfrm>
                <a:custGeom>
                  <a:avLst/>
                  <a:gdLst>
                    <a:gd name="T0" fmla="*/ 65 w 512"/>
                    <a:gd name="T1" fmla="*/ 112 h 458"/>
                    <a:gd name="T2" fmla="*/ 145 w 512"/>
                    <a:gd name="T3" fmla="*/ 32 h 458"/>
                    <a:gd name="T4" fmla="*/ 209 w 512"/>
                    <a:gd name="T5" fmla="*/ 0 h 458"/>
                    <a:gd name="T6" fmla="*/ 377 w 512"/>
                    <a:gd name="T7" fmla="*/ 88 h 458"/>
                    <a:gd name="T8" fmla="*/ 401 w 512"/>
                    <a:gd name="T9" fmla="*/ 96 h 458"/>
                    <a:gd name="T10" fmla="*/ 441 w 512"/>
                    <a:gd name="T11" fmla="*/ 120 h 458"/>
                    <a:gd name="T12" fmla="*/ 433 w 512"/>
                    <a:gd name="T13" fmla="*/ 360 h 458"/>
                    <a:gd name="T14" fmla="*/ 417 w 512"/>
                    <a:gd name="T15" fmla="*/ 440 h 458"/>
                    <a:gd name="T16" fmla="*/ 361 w 512"/>
                    <a:gd name="T17" fmla="*/ 456 h 458"/>
                    <a:gd name="T18" fmla="*/ 193 w 512"/>
                    <a:gd name="T19" fmla="*/ 448 h 458"/>
                    <a:gd name="T20" fmla="*/ 145 w 512"/>
                    <a:gd name="T21" fmla="*/ 416 h 458"/>
                    <a:gd name="T22" fmla="*/ 121 w 512"/>
                    <a:gd name="T23" fmla="*/ 400 h 458"/>
                    <a:gd name="T24" fmla="*/ 41 w 512"/>
                    <a:gd name="T25" fmla="*/ 272 h 458"/>
                    <a:gd name="T26" fmla="*/ 25 w 512"/>
                    <a:gd name="T27" fmla="*/ 248 h 458"/>
                    <a:gd name="T28" fmla="*/ 9 w 512"/>
                    <a:gd name="T29" fmla="*/ 200 h 458"/>
                    <a:gd name="T30" fmla="*/ 49 w 512"/>
                    <a:gd name="T31" fmla="*/ 160 h 458"/>
                    <a:gd name="T32" fmla="*/ 65 w 512"/>
                    <a:gd name="T33" fmla="*/ 136 h 458"/>
                    <a:gd name="T34" fmla="*/ 89 w 512"/>
                    <a:gd name="T35" fmla="*/ 128 h 458"/>
                    <a:gd name="T36" fmla="*/ 65 w 512"/>
                    <a:gd name="T37" fmla="*/ 112 h 4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12" h="458">
                      <a:moveTo>
                        <a:pt x="65" y="112"/>
                      </a:moveTo>
                      <a:cubicBezTo>
                        <a:pt x="92" y="85"/>
                        <a:pt x="111" y="49"/>
                        <a:pt x="145" y="32"/>
                      </a:cubicBezTo>
                      <a:cubicBezTo>
                        <a:pt x="166" y="21"/>
                        <a:pt x="209" y="0"/>
                        <a:pt x="209" y="0"/>
                      </a:cubicBezTo>
                      <a:cubicBezTo>
                        <a:pt x="278" y="14"/>
                        <a:pt x="319" y="55"/>
                        <a:pt x="377" y="88"/>
                      </a:cubicBezTo>
                      <a:cubicBezTo>
                        <a:pt x="384" y="92"/>
                        <a:pt x="393" y="92"/>
                        <a:pt x="401" y="96"/>
                      </a:cubicBezTo>
                      <a:cubicBezTo>
                        <a:pt x="415" y="103"/>
                        <a:pt x="428" y="112"/>
                        <a:pt x="441" y="120"/>
                      </a:cubicBezTo>
                      <a:cubicBezTo>
                        <a:pt x="468" y="201"/>
                        <a:pt x="512" y="281"/>
                        <a:pt x="433" y="360"/>
                      </a:cubicBezTo>
                      <a:cubicBezTo>
                        <a:pt x="424" y="386"/>
                        <a:pt x="429" y="416"/>
                        <a:pt x="417" y="440"/>
                      </a:cubicBezTo>
                      <a:cubicBezTo>
                        <a:pt x="415" y="443"/>
                        <a:pt x="371" y="453"/>
                        <a:pt x="361" y="456"/>
                      </a:cubicBezTo>
                      <a:cubicBezTo>
                        <a:pt x="305" y="453"/>
                        <a:pt x="248" y="458"/>
                        <a:pt x="193" y="448"/>
                      </a:cubicBezTo>
                      <a:cubicBezTo>
                        <a:pt x="174" y="444"/>
                        <a:pt x="161" y="427"/>
                        <a:pt x="145" y="416"/>
                      </a:cubicBezTo>
                      <a:cubicBezTo>
                        <a:pt x="137" y="411"/>
                        <a:pt x="121" y="400"/>
                        <a:pt x="121" y="400"/>
                      </a:cubicBezTo>
                      <a:cubicBezTo>
                        <a:pt x="109" y="340"/>
                        <a:pt x="93" y="307"/>
                        <a:pt x="41" y="272"/>
                      </a:cubicBezTo>
                      <a:cubicBezTo>
                        <a:pt x="36" y="264"/>
                        <a:pt x="29" y="257"/>
                        <a:pt x="25" y="248"/>
                      </a:cubicBezTo>
                      <a:cubicBezTo>
                        <a:pt x="18" y="233"/>
                        <a:pt x="9" y="200"/>
                        <a:pt x="9" y="200"/>
                      </a:cubicBezTo>
                      <a:cubicBezTo>
                        <a:pt x="48" y="122"/>
                        <a:pt x="0" y="199"/>
                        <a:pt x="49" y="160"/>
                      </a:cubicBezTo>
                      <a:cubicBezTo>
                        <a:pt x="57" y="154"/>
                        <a:pt x="57" y="142"/>
                        <a:pt x="65" y="136"/>
                      </a:cubicBezTo>
                      <a:cubicBezTo>
                        <a:pt x="72" y="131"/>
                        <a:pt x="89" y="136"/>
                        <a:pt x="89" y="128"/>
                      </a:cubicBezTo>
                      <a:cubicBezTo>
                        <a:pt x="89" y="118"/>
                        <a:pt x="73" y="117"/>
                        <a:pt x="65" y="1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1640" y="1318"/>
                  <a:ext cx="448" cy="528"/>
                </a:xfrm>
                <a:custGeom>
                  <a:avLst/>
                  <a:gdLst>
                    <a:gd name="T0" fmla="*/ 160 w 448"/>
                    <a:gd name="T1" fmla="*/ 10 h 528"/>
                    <a:gd name="T2" fmla="*/ 304 w 448"/>
                    <a:gd name="T3" fmla="*/ 18 h 528"/>
                    <a:gd name="T4" fmla="*/ 312 w 448"/>
                    <a:gd name="T5" fmla="*/ 74 h 528"/>
                    <a:gd name="T6" fmla="*/ 376 w 448"/>
                    <a:gd name="T7" fmla="*/ 146 h 528"/>
                    <a:gd name="T8" fmla="*/ 400 w 448"/>
                    <a:gd name="T9" fmla="*/ 194 h 528"/>
                    <a:gd name="T10" fmla="*/ 448 w 448"/>
                    <a:gd name="T11" fmla="*/ 226 h 528"/>
                    <a:gd name="T12" fmla="*/ 360 w 448"/>
                    <a:gd name="T13" fmla="*/ 354 h 528"/>
                    <a:gd name="T14" fmla="*/ 320 w 448"/>
                    <a:gd name="T15" fmla="*/ 466 h 528"/>
                    <a:gd name="T16" fmla="*/ 296 w 448"/>
                    <a:gd name="T17" fmla="*/ 490 h 528"/>
                    <a:gd name="T18" fmla="*/ 136 w 448"/>
                    <a:gd name="T19" fmla="*/ 498 h 528"/>
                    <a:gd name="T20" fmla="*/ 0 w 448"/>
                    <a:gd name="T21" fmla="*/ 482 h 528"/>
                    <a:gd name="T22" fmla="*/ 8 w 448"/>
                    <a:gd name="T23" fmla="*/ 378 h 528"/>
                    <a:gd name="T24" fmla="*/ 88 w 448"/>
                    <a:gd name="T25" fmla="*/ 314 h 528"/>
                    <a:gd name="T26" fmla="*/ 40 w 448"/>
                    <a:gd name="T27" fmla="*/ 186 h 528"/>
                    <a:gd name="T28" fmla="*/ 8 w 448"/>
                    <a:gd name="T29" fmla="*/ 138 h 528"/>
                    <a:gd name="T30" fmla="*/ 16 w 448"/>
                    <a:gd name="T31" fmla="*/ 90 h 528"/>
                    <a:gd name="T32" fmla="*/ 112 w 448"/>
                    <a:gd name="T33" fmla="*/ 58 h 528"/>
                    <a:gd name="T34" fmla="*/ 160 w 448"/>
                    <a:gd name="T35" fmla="*/ 10 h 52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48" h="528">
                      <a:moveTo>
                        <a:pt x="160" y="10"/>
                      </a:moveTo>
                      <a:cubicBezTo>
                        <a:pt x="217" y="4"/>
                        <a:pt x="251" y="0"/>
                        <a:pt x="304" y="18"/>
                      </a:cubicBezTo>
                      <a:cubicBezTo>
                        <a:pt x="341" y="73"/>
                        <a:pt x="354" y="60"/>
                        <a:pt x="312" y="74"/>
                      </a:cubicBezTo>
                      <a:cubicBezTo>
                        <a:pt x="323" y="117"/>
                        <a:pt x="337" y="126"/>
                        <a:pt x="376" y="146"/>
                      </a:cubicBezTo>
                      <a:cubicBezTo>
                        <a:pt x="382" y="163"/>
                        <a:pt x="385" y="181"/>
                        <a:pt x="400" y="194"/>
                      </a:cubicBezTo>
                      <a:cubicBezTo>
                        <a:pt x="414" y="207"/>
                        <a:pt x="448" y="226"/>
                        <a:pt x="448" y="226"/>
                      </a:cubicBezTo>
                      <a:cubicBezTo>
                        <a:pt x="435" y="278"/>
                        <a:pt x="405" y="324"/>
                        <a:pt x="360" y="354"/>
                      </a:cubicBezTo>
                      <a:cubicBezTo>
                        <a:pt x="277" y="478"/>
                        <a:pt x="374" y="317"/>
                        <a:pt x="320" y="466"/>
                      </a:cubicBezTo>
                      <a:cubicBezTo>
                        <a:pt x="316" y="477"/>
                        <a:pt x="307" y="488"/>
                        <a:pt x="296" y="490"/>
                      </a:cubicBezTo>
                      <a:cubicBezTo>
                        <a:pt x="243" y="499"/>
                        <a:pt x="189" y="495"/>
                        <a:pt x="136" y="498"/>
                      </a:cubicBezTo>
                      <a:cubicBezTo>
                        <a:pt x="91" y="528"/>
                        <a:pt x="41" y="510"/>
                        <a:pt x="0" y="482"/>
                      </a:cubicBezTo>
                      <a:cubicBezTo>
                        <a:pt x="3" y="447"/>
                        <a:pt x="4" y="413"/>
                        <a:pt x="8" y="378"/>
                      </a:cubicBezTo>
                      <a:cubicBezTo>
                        <a:pt x="13" y="338"/>
                        <a:pt x="60" y="333"/>
                        <a:pt x="88" y="314"/>
                      </a:cubicBezTo>
                      <a:cubicBezTo>
                        <a:pt x="109" y="252"/>
                        <a:pt x="74" y="230"/>
                        <a:pt x="40" y="186"/>
                      </a:cubicBezTo>
                      <a:cubicBezTo>
                        <a:pt x="28" y="171"/>
                        <a:pt x="8" y="138"/>
                        <a:pt x="8" y="138"/>
                      </a:cubicBezTo>
                      <a:cubicBezTo>
                        <a:pt x="11" y="122"/>
                        <a:pt x="9" y="105"/>
                        <a:pt x="16" y="90"/>
                      </a:cubicBezTo>
                      <a:cubicBezTo>
                        <a:pt x="28" y="65"/>
                        <a:pt x="91" y="62"/>
                        <a:pt x="112" y="58"/>
                      </a:cubicBezTo>
                      <a:cubicBezTo>
                        <a:pt x="147" y="35"/>
                        <a:pt x="130" y="50"/>
                        <a:pt x="160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1331" y="944"/>
                  <a:ext cx="493" cy="424"/>
                </a:xfrm>
                <a:custGeom>
                  <a:avLst/>
                  <a:gdLst>
                    <a:gd name="T0" fmla="*/ 77 w 493"/>
                    <a:gd name="T1" fmla="*/ 40 h 424"/>
                    <a:gd name="T2" fmla="*/ 277 w 493"/>
                    <a:gd name="T3" fmla="*/ 0 h 424"/>
                    <a:gd name="T4" fmla="*/ 373 w 493"/>
                    <a:gd name="T5" fmla="*/ 8 h 424"/>
                    <a:gd name="T6" fmla="*/ 493 w 493"/>
                    <a:gd name="T7" fmla="*/ 168 h 424"/>
                    <a:gd name="T8" fmla="*/ 453 w 493"/>
                    <a:gd name="T9" fmla="*/ 352 h 424"/>
                    <a:gd name="T10" fmla="*/ 413 w 493"/>
                    <a:gd name="T11" fmla="*/ 424 h 424"/>
                    <a:gd name="T12" fmla="*/ 253 w 493"/>
                    <a:gd name="T13" fmla="*/ 416 h 424"/>
                    <a:gd name="T14" fmla="*/ 165 w 493"/>
                    <a:gd name="T15" fmla="*/ 408 h 424"/>
                    <a:gd name="T16" fmla="*/ 133 w 493"/>
                    <a:gd name="T17" fmla="*/ 352 h 424"/>
                    <a:gd name="T18" fmla="*/ 69 w 493"/>
                    <a:gd name="T19" fmla="*/ 328 h 424"/>
                    <a:gd name="T20" fmla="*/ 13 w 493"/>
                    <a:gd name="T21" fmla="*/ 248 h 424"/>
                    <a:gd name="T22" fmla="*/ 29 w 493"/>
                    <a:gd name="T23" fmla="*/ 128 h 424"/>
                    <a:gd name="T24" fmla="*/ 85 w 493"/>
                    <a:gd name="T25" fmla="*/ 88 h 424"/>
                    <a:gd name="T26" fmla="*/ 77 w 493"/>
                    <a:gd name="T27" fmla="*/ 40 h 4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93" h="424">
                      <a:moveTo>
                        <a:pt x="77" y="40"/>
                      </a:moveTo>
                      <a:cubicBezTo>
                        <a:pt x="143" y="18"/>
                        <a:pt x="210" y="17"/>
                        <a:pt x="277" y="0"/>
                      </a:cubicBezTo>
                      <a:cubicBezTo>
                        <a:pt x="309" y="3"/>
                        <a:pt x="341" y="2"/>
                        <a:pt x="373" y="8"/>
                      </a:cubicBezTo>
                      <a:cubicBezTo>
                        <a:pt x="452" y="23"/>
                        <a:pt x="473" y="107"/>
                        <a:pt x="493" y="168"/>
                      </a:cubicBezTo>
                      <a:cubicBezTo>
                        <a:pt x="484" y="232"/>
                        <a:pt x="469" y="290"/>
                        <a:pt x="453" y="352"/>
                      </a:cubicBezTo>
                      <a:cubicBezTo>
                        <a:pt x="443" y="391"/>
                        <a:pt x="452" y="411"/>
                        <a:pt x="413" y="424"/>
                      </a:cubicBezTo>
                      <a:cubicBezTo>
                        <a:pt x="360" y="421"/>
                        <a:pt x="306" y="419"/>
                        <a:pt x="253" y="416"/>
                      </a:cubicBezTo>
                      <a:cubicBezTo>
                        <a:pt x="224" y="414"/>
                        <a:pt x="192" y="419"/>
                        <a:pt x="165" y="408"/>
                      </a:cubicBezTo>
                      <a:cubicBezTo>
                        <a:pt x="145" y="400"/>
                        <a:pt x="148" y="367"/>
                        <a:pt x="133" y="352"/>
                      </a:cubicBezTo>
                      <a:cubicBezTo>
                        <a:pt x="112" y="331"/>
                        <a:pt x="98" y="334"/>
                        <a:pt x="69" y="328"/>
                      </a:cubicBezTo>
                      <a:cubicBezTo>
                        <a:pt x="33" y="255"/>
                        <a:pt x="57" y="277"/>
                        <a:pt x="13" y="248"/>
                      </a:cubicBezTo>
                      <a:cubicBezTo>
                        <a:pt x="16" y="208"/>
                        <a:pt x="0" y="157"/>
                        <a:pt x="29" y="128"/>
                      </a:cubicBezTo>
                      <a:cubicBezTo>
                        <a:pt x="67" y="90"/>
                        <a:pt x="64" y="109"/>
                        <a:pt x="85" y="88"/>
                      </a:cubicBezTo>
                      <a:lnTo>
                        <a:pt x="77" y="4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28" name="Freeform 27"/>
                <p:cNvSpPr>
                  <a:spLocks/>
                </p:cNvSpPr>
                <p:nvPr/>
              </p:nvSpPr>
              <p:spPr bwMode="auto">
                <a:xfrm rot="-3703569">
                  <a:off x="312" y="1464"/>
                  <a:ext cx="384" cy="392"/>
                </a:xfrm>
                <a:custGeom>
                  <a:avLst/>
                  <a:gdLst>
                    <a:gd name="T0" fmla="*/ 71 w 560"/>
                    <a:gd name="T1" fmla="*/ 16 h 552"/>
                    <a:gd name="T2" fmla="*/ 121 w 560"/>
                    <a:gd name="T3" fmla="*/ 0 h 552"/>
                    <a:gd name="T4" fmla="*/ 158 w 560"/>
                    <a:gd name="T5" fmla="*/ 16 h 552"/>
                    <a:gd name="T6" fmla="*/ 192 w 560"/>
                    <a:gd name="T7" fmla="*/ 60 h 552"/>
                    <a:gd name="T8" fmla="*/ 195 w 560"/>
                    <a:gd name="T9" fmla="*/ 72 h 552"/>
                    <a:gd name="T10" fmla="*/ 226 w 560"/>
                    <a:gd name="T11" fmla="*/ 113 h 552"/>
                    <a:gd name="T12" fmla="*/ 245 w 560"/>
                    <a:gd name="T13" fmla="*/ 153 h 552"/>
                    <a:gd name="T14" fmla="*/ 260 w 560"/>
                    <a:gd name="T15" fmla="*/ 178 h 552"/>
                    <a:gd name="T16" fmla="*/ 245 w 560"/>
                    <a:gd name="T17" fmla="*/ 202 h 552"/>
                    <a:gd name="T18" fmla="*/ 241 w 560"/>
                    <a:gd name="T19" fmla="*/ 214 h 552"/>
                    <a:gd name="T20" fmla="*/ 230 w 560"/>
                    <a:gd name="T21" fmla="*/ 218 h 552"/>
                    <a:gd name="T22" fmla="*/ 169 w 560"/>
                    <a:gd name="T23" fmla="*/ 250 h 552"/>
                    <a:gd name="T24" fmla="*/ 94 w 560"/>
                    <a:gd name="T25" fmla="*/ 278 h 552"/>
                    <a:gd name="T26" fmla="*/ 60 w 560"/>
                    <a:gd name="T27" fmla="*/ 274 h 552"/>
                    <a:gd name="T28" fmla="*/ 23 w 560"/>
                    <a:gd name="T29" fmla="*/ 234 h 552"/>
                    <a:gd name="T30" fmla="*/ 8 w 560"/>
                    <a:gd name="T31" fmla="*/ 209 h 552"/>
                    <a:gd name="T32" fmla="*/ 0 w 560"/>
                    <a:gd name="T33" fmla="*/ 197 h 552"/>
                    <a:gd name="T34" fmla="*/ 30 w 560"/>
                    <a:gd name="T35" fmla="*/ 190 h 552"/>
                    <a:gd name="T36" fmla="*/ 45 w 560"/>
                    <a:gd name="T37" fmla="*/ 185 h 552"/>
                    <a:gd name="T38" fmla="*/ 26 w 560"/>
                    <a:gd name="T39" fmla="*/ 113 h 552"/>
                    <a:gd name="T40" fmla="*/ 30 w 560"/>
                    <a:gd name="T41" fmla="*/ 72 h 552"/>
                    <a:gd name="T42" fmla="*/ 38 w 560"/>
                    <a:gd name="T43" fmla="*/ 44 h 552"/>
                    <a:gd name="T44" fmla="*/ 86 w 560"/>
                    <a:gd name="T45" fmla="*/ 40 h 552"/>
                    <a:gd name="T46" fmla="*/ 71 w 560"/>
                    <a:gd name="T47" fmla="*/ 16 h 5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60" h="552">
                      <a:moveTo>
                        <a:pt x="152" y="32"/>
                      </a:moveTo>
                      <a:cubicBezTo>
                        <a:pt x="187" y="14"/>
                        <a:pt x="217" y="8"/>
                        <a:pt x="256" y="0"/>
                      </a:cubicBezTo>
                      <a:cubicBezTo>
                        <a:pt x="272" y="5"/>
                        <a:pt x="320" y="19"/>
                        <a:pt x="336" y="32"/>
                      </a:cubicBezTo>
                      <a:cubicBezTo>
                        <a:pt x="379" y="67"/>
                        <a:pt x="390" y="78"/>
                        <a:pt x="408" y="120"/>
                      </a:cubicBezTo>
                      <a:cubicBezTo>
                        <a:pt x="411" y="128"/>
                        <a:pt x="411" y="137"/>
                        <a:pt x="416" y="144"/>
                      </a:cubicBezTo>
                      <a:cubicBezTo>
                        <a:pt x="435" y="172"/>
                        <a:pt x="458" y="198"/>
                        <a:pt x="480" y="224"/>
                      </a:cubicBezTo>
                      <a:cubicBezTo>
                        <a:pt x="500" y="248"/>
                        <a:pt x="504" y="277"/>
                        <a:pt x="520" y="304"/>
                      </a:cubicBezTo>
                      <a:cubicBezTo>
                        <a:pt x="530" y="320"/>
                        <a:pt x="552" y="352"/>
                        <a:pt x="552" y="352"/>
                      </a:cubicBezTo>
                      <a:cubicBezTo>
                        <a:pt x="533" y="409"/>
                        <a:pt x="560" y="340"/>
                        <a:pt x="520" y="400"/>
                      </a:cubicBezTo>
                      <a:cubicBezTo>
                        <a:pt x="515" y="407"/>
                        <a:pt x="518" y="418"/>
                        <a:pt x="512" y="424"/>
                      </a:cubicBezTo>
                      <a:cubicBezTo>
                        <a:pt x="506" y="430"/>
                        <a:pt x="496" y="429"/>
                        <a:pt x="488" y="432"/>
                      </a:cubicBezTo>
                      <a:cubicBezTo>
                        <a:pt x="449" y="471"/>
                        <a:pt x="410" y="482"/>
                        <a:pt x="360" y="496"/>
                      </a:cubicBezTo>
                      <a:cubicBezTo>
                        <a:pt x="305" y="511"/>
                        <a:pt x="254" y="534"/>
                        <a:pt x="200" y="552"/>
                      </a:cubicBezTo>
                      <a:cubicBezTo>
                        <a:pt x="176" y="549"/>
                        <a:pt x="151" y="552"/>
                        <a:pt x="128" y="544"/>
                      </a:cubicBezTo>
                      <a:cubicBezTo>
                        <a:pt x="111" y="538"/>
                        <a:pt x="59" y="479"/>
                        <a:pt x="48" y="464"/>
                      </a:cubicBezTo>
                      <a:cubicBezTo>
                        <a:pt x="37" y="448"/>
                        <a:pt x="27" y="432"/>
                        <a:pt x="16" y="416"/>
                      </a:cubicBezTo>
                      <a:cubicBezTo>
                        <a:pt x="11" y="408"/>
                        <a:pt x="0" y="392"/>
                        <a:pt x="0" y="392"/>
                      </a:cubicBezTo>
                      <a:cubicBezTo>
                        <a:pt x="21" y="387"/>
                        <a:pt x="43" y="381"/>
                        <a:pt x="64" y="376"/>
                      </a:cubicBezTo>
                      <a:cubicBezTo>
                        <a:pt x="75" y="373"/>
                        <a:pt x="96" y="368"/>
                        <a:pt x="96" y="368"/>
                      </a:cubicBezTo>
                      <a:cubicBezTo>
                        <a:pt x="111" y="324"/>
                        <a:pt x="82" y="263"/>
                        <a:pt x="56" y="224"/>
                      </a:cubicBezTo>
                      <a:cubicBezTo>
                        <a:pt x="59" y="197"/>
                        <a:pt x="60" y="171"/>
                        <a:pt x="64" y="144"/>
                      </a:cubicBezTo>
                      <a:cubicBezTo>
                        <a:pt x="66" y="130"/>
                        <a:pt x="79" y="88"/>
                        <a:pt x="80" y="88"/>
                      </a:cubicBezTo>
                      <a:cubicBezTo>
                        <a:pt x="113" y="78"/>
                        <a:pt x="157" y="101"/>
                        <a:pt x="184" y="80"/>
                      </a:cubicBezTo>
                      <a:cubicBezTo>
                        <a:pt x="199" y="68"/>
                        <a:pt x="163" y="48"/>
                        <a:pt x="152" y="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</p:grpSp>
          <p:sp>
            <p:nvSpPr>
              <p:cNvPr id="16" name="AutoShape 28"/>
              <p:cNvSpPr>
                <a:spLocks noChangeArrowheads="1"/>
              </p:cNvSpPr>
              <p:nvPr/>
            </p:nvSpPr>
            <p:spPr bwMode="auto">
              <a:xfrm>
                <a:off x="1960" y="2832"/>
                <a:ext cx="432" cy="304"/>
              </a:xfrm>
              <a:prstGeom prst="rightArrow">
                <a:avLst>
                  <a:gd name="adj1" fmla="val 50000"/>
                  <a:gd name="adj2" fmla="val 35526"/>
                </a:avLst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en-GB" altLang="en-US" sz="1800"/>
              </a:p>
            </p:txBody>
          </p:sp>
        </p:grpSp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2209801" y="4453467"/>
              <a:ext cx="4865687" cy="2312988"/>
              <a:chOff x="1215" y="2768"/>
              <a:chExt cx="3065" cy="1457"/>
            </a:xfrm>
          </p:grpSpPr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2364" y="2768"/>
                <a:ext cx="1916" cy="1034"/>
                <a:chOff x="2364" y="2768"/>
                <a:chExt cx="1916" cy="1034"/>
              </a:xfrm>
            </p:grpSpPr>
            <p:grpSp>
              <p:nvGrpSpPr>
                <p:cNvPr id="32" name="Group 31"/>
                <p:cNvGrpSpPr>
                  <a:grpSpLocks/>
                </p:cNvGrpSpPr>
                <p:nvPr/>
              </p:nvGrpSpPr>
              <p:grpSpPr bwMode="auto">
                <a:xfrm>
                  <a:off x="2364" y="2768"/>
                  <a:ext cx="1284" cy="1034"/>
                  <a:chOff x="556" y="1800"/>
                  <a:chExt cx="1652" cy="1290"/>
                </a:xfrm>
              </p:grpSpPr>
              <p:sp>
                <p:nvSpPr>
                  <p:cNvPr id="34" name="Freeform 32"/>
                  <p:cNvSpPr>
                    <a:spLocks/>
                  </p:cNvSpPr>
                  <p:nvPr/>
                </p:nvSpPr>
                <p:spPr bwMode="auto">
                  <a:xfrm rot="1224954">
                    <a:off x="1088" y="2680"/>
                    <a:ext cx="416" cy="240"/>
                  </a:xfrm>
                  <a:custGeom>
                    <a:avLst/>
                    <a:gdLst>
                      <a:gd name="T0" fmla="*/ 16 w 416"/>
                      <a:gd name="T1" fmla="*/ 88 h 240"/>
                      <a:gd name="T2" fmla="*/ 72 w 416"/>
                      <a:gd name="T3" fmla="*/ 56 h 240"/>
                      <a:gd name="T4" fmla="*/ 224 w 416"/>
                      <a:gd name="T5" fmla="*/ 0 h 240"/>
                      <a:gd name="T6" fmla="*/ 336 w 416"/>
                      <a:gd name="T7" fmla="*/ 32 h 240"/>
                      <a:gd name="T8" fmla="*/ 416 w 416"/>
                      <a:gd name="T9" fmla="*/ 120 h 240"/>
                      <a:gd name="T10" fmla="*/ 336 w 416"/>
                      <a:gd name="T11" fmla="*/ 168 h 240"/>
                      <a:gd name="T12" fmla="*/ 200 w 416"/>
                      <a:gd name="T13" fmla="*/ 240 h 240"/>
                      <a:gd name="T14" fmla="*/ 80 w 416"/>
                      <a:gd name="T15" fmla="*/ 240 h 240"/>
                      <a:gd name="T16" fmla="*/ 8 w 416"/>
                      <a:gd name="T17" fmla="*/ 216 h 240"/>
                      <a:gd name="T18" fmla="*/ 0 w 416"/>
                      <a:gd name="T19" fmla="*/ 152 h 240"/>
                      <a:gd name="T20" fmla="*/ 16 w 416"/>
                      <a:gd name="T21" fmla="*/ 88 h 2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416" h="240">
                        <a:moveTo>
                          <a:pt x="16" y="88"/>
                        </a:moveTo>
                        <a:lnTo>
                          <a:pt x="72" y="56"/>
                        </a:lnTo>
                        <a:lnTo>
                          <a:pt x="224" y="0"/>
                        </a:lnTo>
                        <a:lnTo>
                          <a:pt x="336" y="32"/>
                        </a:lnTo>
                        <a:lnTo>
                          <a:pt x="416" y="120"/>
                        </a:lnTo>
                        <a:lnTo>
                          <a:pt x="336" y="168"/>
                        </a:lnTo>
                        <a:lnTo>
                          <a:pt x="200" y="240"/>
                        </a:lnTo>
                        <a:lnTo>
                          <a:pt x="80" y="240"/>
                        </a:lnTo>
                        <a:lnTo>
                          <a:pt x="8" y="216"/>
                        </a:lnTo>
                        <a:lnTo>
                          <a:pt x="0" y="152"/>
                        </a:lnTo>
                        <a:lnTo>
                          <a:pt x="16" y="88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35" name="Freeform 33"/>
                  <p:cNvSpPr>
                    <a:spLocks/>
                  </p:cNvSpPr>
                  <p:nvPr/>
                </p:nvSpPr>
                <p:spPr bwMode="auto">
                  <a:xfrm>
                    <a:off x="896" y="2496"/>
                    <a:ext cx="384" cy="216"/>
                  </a:xfrm>
                  <a:custGeom>
                    <a:avLst/>
                    <a:gdLst>
                      <a:gd name="T0" fmla="*/ 0 w 384"/>
                      <a:gd name="T1" fmla="*/ 144 h 216"/>
                      <a:gd name="T2" fmla="*/ 24 w 384"/>
                      <a:gd name="T3" fmla="*/ 24 h 216"/>
                      <a:gd name="T4" fmla="*/ 120 w 384"/>
                      <a:gd name="T5" fmla="*/ 16 h 216"/>
                      <a:gd name="T6" fmla="*/ 200 w 384"/>
                      <a:gd name="T7" fmla="*/ 24 h 216"/>
                      <a:gd name="T8" fmla="*/ 336 w 384"/>
                      <a:gd name="T9" fmla="*/ 0 h 216"/>
                      <a:gd name="T10" fmla="*/ 384 w 384"/>
                      <a:gd name="T11" fmla="*/ 80 h 216"/>
                      <a:gd name="T12" fmla="*/ 328 w 384"/>
                      <a:gd name="T13" fmla="*/ 144 h 216"/>
                      <a:gd name="T14" fmla="*/ 288 w 384"/>
                      <a:gd name="T15" fmla="*/ 200 h 216"/>
                      <a:gd name="T16" fmla="*/ 200 w 384"/>
                      <a:gd name="T17" fmla="*/ 192 h 216"/>
                      <a:gd name="T18" fmla="*/ 72 w 384"/>
                      <a:gd name="T19" fmla="*/ 216 h 216"/>
                      <a:gd name="T20" fmla="*/ 0 w 384"/>
                      <a:gd name="T21" fmla="*/ 144 h 21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84" h="216">
                        <a:moveTo>
                          <a:pt x="0" y="144"/>
                        </a:moveTo>
                        <a:lnTo>
                          <a:pt x="24" y="24"/>
                        </a:lnTo>
                        <a:lnTo>
                          <a:pt x="120" y="16"/>
                        </a:lnTo>
                        <a:lnTo>
                          <a:pt x="200" y="24"/>
                        </a:lnTo>
                        <a:lnTo>
                          <a:pt x="336" y="0"/>
                        </a:lnTo>
                        <a:lnTo>
                          <a:pt x="384" y="80"/>
                        </a:lnTo>
                        <a:lnTo>
                          <a:pt x="328" y="144"/>
                        </a:lnTo>
                        <a:lnTo>
                          <a:pt x="288" y="200"/>
                        </a:lnTo>
                        <a:lnTo>
                          <a:pt x="200" y="192"/>
                        </a:lnTo>
                        <a:lnTo>
                          <a:pt x="72" y="216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36" name="Freeform 34"/>
                  <p:cNvSpPr>
                    <a:spLocks/>
                  </p:cNvSpPr>
                  <p:nvPr/>
                </p:nvSpPr>
                <p:spPr bwMode="auto">
                  <a:xfrm rot="1966655">
                    <a:off x="1232" y="2472"/>
                    <a:ext cx="336" cy="224"/>
                  </a:xfrm>
                  <a:custGeom>
                    <a:avLst/>
                    <a:gdLst>
                      <a:gd name="T0" fmla="*/ 56 w 336"/>
                      <a:gd name="T1" fmla="*/ 24 h 224"/>
                      <a:gd name="T2" fmla="*/ 160 w 336"/>
                      <a:gd name="T3" fmla="*/ 0 h 224"/>
                      <a:gd name="T4" fmla="*/ 240 w 336"/>
                      <a:gd name="T5" fmla="*/ 16 h 224"/>
                      <a:gd name="T6" fmla="*/ 320 w 336"/>
                      <a:gd name="T7" fmla="*/ 64 h 224"/>
                      <a:gd name="T8" fmla="*/ 336 w 336"/>
                      <a:gd name="T9" fmla="*/ 120 h 224"/>
                      <a:gd name="T10" fmla="*/ 320 w 336"/>
                      <a:gd name="T11" fmla="*/ 184 h 224"/>
                      <a:gd name="T12" fmla="*/ 264 w 336"/>
                      <a:gd name="T13" fmla="*/ 216 h 224"/>
                      <a:gd name="T14" fmla="*/ 160 w 336"/>
                      <a:gd name="T15" fmla="*/ 224 h 224"/>
                      <a:gd name="T16" fmla="*/ 128 w 336"/>
                      <a:gd name="T17" fmla="*/ 184 h 224"/>
                      <a:gd name="T18" fmla="*/ 24 w 336"/>
                      <a:gd name="T19" fmla="*/ 168 h 224"/>
                      <a:gd name="T20" fmla="*/ 0 w 336"/>
                      <a:gd name="T21" fmla="*/ 104 h 224"/>
                      <a:gd name="T22" fmla="*/ 56 w 336"/>
                      <a:gd name="T23" fmla="*/ 24 h 22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36" h="224">
                        <a:moveTo>
                          <a:pt x="56" y="24"/>
                        </a:moveTo>
                        <a:lnTo>
                          <a:pt x="160" y="0"/>
                        </a:lnTo>
                        <a:lnTo>
                          <a:pt x="240" y="16"/>
                        </a:lnTo>
                        <a:lnTo>
                          <a:pt x="320" y="64"/>
                        </a:lnTo>
                        <a:lnTo>
                          <a:pt x="336" y="120"/>
                        </a:lnTo>
                        <a:lnTo>
                          <a:pt x="320" y="184"/>
                        </a:lnTo>
                        <a:lnTo>
                          <a:pt x="264" y="216"/>
                        </a:lnTo>
                        <a:lnTo>
                          <a:pt x="160" y="224"/>
                        </a:lnTo>
                        <a:lnTo>
                          <a:pt x="128" y="184"/>
                        </a:lnTo>
                        <a:lnTo>
                          <a:pt x="24" y="168"/>
                        </a:lnTo>
                        <a:lnTo>
                          <a:pt x="0" y="104"/>
                        </a:lnTo>
                        <a:lnTo>
                          <a:pt x="56" y="2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37" name="Freeform 35"/>
                  <p:cNvSpPr>
                    <a:spLocks/>
                  </p:cNvSpPr>
                  <p:nvPr/>
                </p:nvSpPr>
                <p:spPr bwMode="auto">
                  <a:xfrm rot="473275">
                    <a:off x="1224" y="2160"/>
                    <a:ext cx="400" cy="320"/>
                  </a:xfrm>
                  <a:custGeom>
                    <a:avLst/>
                    <a:gdLst>
                      <a:gd name="T0" fmla="*/ 168 w 400"/>
                      <a:gd name="T1" fmla="*/ 24 h 320"/>
                      <a:gd name="T2" fmla="*/ 224 w 400"/>
                      <a:gd name="T3" fmla="*/ 0 h 320"/>
                      <a:gd name="T4" fmla="*/ 312 w 400"/>
                      <a:gd name="T5" fmla="*/ 0 h 320"/>
                      <a:gd name="T6" fmla="*/ 368 w 400"/>
                      <a:gd name="T7" fmla="*/ 56 h 320"/>
                      <a:gd name="T8" fmla="*/ 400 w 400"/>
                      <a:gd name="T9" fmla="*/ 96 h 320"/>
                      <a:gd name="T10" fmla="*/ 336 w 400"/>
                      <a:gd name="T11" fmla="*/ 144 h 320"/>
                      <a:gd name="T12" fmla="*/ 296 w 400"/>
                      <a:gd name="T13" fmla="*/ 192 h 320"/>
                      <a:gd name="T14" fmla="*/ 216 w 400"/>
                      <a:gd name="T15" fmla="*/ 272 h 320"/>
                      <a:gd name="T16" fmla="*/ 200 w 400"/>
                      <a:gd name="T17" fmla="*/ 296 h 320"/>
                      <a:gd name="T18" fmla="*/ 192 w 400"/>
                      <a:gd name="T19" fmla="*/ 320 h 320"/>
                      <a:gd name="T20" fmla="*/ 88 w 400"/>
                      <a:gd name="T21" fmla="*/ 296 h 320"/>
                      <a:gd name="T22" fmla="*/ 0 w 400"/>
                      <a:gd name="T23" fmla="*/ 272 h 320"/>
                      <a:gd name="T24" fmla="*/ 64 w 400"/>
                      <a:gd name="T25" fmla="*/ 200 h 320"/>
                      <a:gd name="T26" fmla="*/ 120 w 400"/>
                      <a:gd name="T27" fmla="*/ 136 h 320"/>
                      <a:gd name="T28" fmla="*/ 96 w 400"/>
                      <a:gd name="T29" fmla="*/ 88 h 320"/>
                      <a:gd name="T30" fmla="*/ 168 w 400"/>
                      <a:gd name="T31" fmla="*/ 24 h 32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400" h="320">
                        <a:moveTo>
                          <a:pt x="168" y="24"/>
                        </a:moveTo>
                        <a:lnTo>
                          <a:pt x="224" y="0"/>
                        </a:lnTo>
                        <a:lnTo>
                          <a:pt x="312" y="0"/>
                        </a:lnTo>
                        <a:lnTo>
                          <a:pt x="368" y="56"/>
                        </a:lnTo>
                        <a:lnTo>
                          <a:pt x="400" y="96"/>
                        </a:lnTo>
                        <a:lnTo>
                          <a:pt x="336" y="144"/>
                        </a:lnTo>
                        <a:lnTo>
                          <a:pt x="296" y="192"/>
                        </a:lnTo>
                        <a:cubicBezTo>
                          <a:pt x="272" y="224"/>
                          <a:pt x="241" y="242"/>
                          <a:pt x="216" y="272"/>
                        </a:cubicBezTo>
                        <a:cubicBezTo>
                          <a:pt x="210" y="279"/>
                          <a:pt x="204" y="287"/>
                          <a:pt x="200" y="296"/>
                        </a:cubicBezTo>
                        <a:cubicBezTo>
                          <a:pt x="196" y="304"/>
                          <a:pt x="192" y="320"/>
                          <a:pt x="192" y="320"/>
                        </a:cubicBezTo>
                        <a:lnTo>
                          <a:pt x="88" y="296"/>
                        </a:lnTo>
                        <a:lnTo>
                          <a:pt x="0" y="272"/>
                        </a:lnTo>
                        <a:lnTo>
                          <a:pt x="64" y="200"/>
                        </a:lnTo>
                        <a:lnTo>
                          <a:pt x="120" y="136"/>
                        </a:lnTo>
                        <a:lnTo>
                          <a:pt x="96" y="88"/>
                        </a:lnTo>
                        <a:lnTo>
                          <a:pt x="168" y="2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38" name="Freeform 36"/>
                  <p:cNvSpPr>
                    <a:spLocks/>
                  </p:cNvSpPr>
                  <p:nvPr/>
                </p:nvSpPr>
                <p:spPr bwMode="auto">
                  <a:xfrm>
                    <a:off x="712" y="2680"/>
                    <a:ext cx="368" cy="336"/>
                  </a:xfrm>
                  <a:custGeom>
                    <a:avLst/>
                    <a:gdLst>
                      <a:gd name="T0" fmla="*/ 320 w 368"/>
                      <a:gd name="T1" fmla="*/ 224 h 336"/>
                      <a:gd name="T2" fmla="*/ 368 w 368"/>
                      <a:gd name="T3" fmla="*/ 104 h 336"/>
                      <a:gd name="T4" fmla="*/ 344 w 368"/>
                      <a:gd name="T5" fmla="*/ 64 h 336"/>
                      <a:gd name="T6" fmla="*/ 296 w 368"/>
                      <a:gd name="T7" fmla="*/ 32 h 336"/>
                      <a:gd name="T8" fmla="*/ 200 w 368"/>
                      <a:gd name="T9" fmla="*/ 8 h 336"/>
                      <a:gd name="T10" fmla="*/ 128 w 368"/>
                      <a:gd name="T11" fmla="*/ 0 h 336"/>
                      <a:gd name="T12" fmla="*/ 64 w 368"/>
                      <a:gd name="T13" fmla="*/ 64 h 336"/>
                      <a:gd name="T14" fmla="*/ 32 w 368"/>
                      <a:gd name="T15" fmla="*/ 120 h 336"/>
                      <a:gd name="T16" fmla="*/ 0 w 368"/>
                      <a:gd name="T17" fmla="*/ 192 h 336"/>
                      <a:gd name="T18" fmla="*/ 0 w 368"/>
                      <a:gd name="T19" fmla="*/ 240 h 336"/>
                      <a:gd name="T20" fmla="*/ 8 w 368"/>
                      <a:gd name="T21" fmla="*/ 328 h 336"/>
                      <a:gd name="T22" fmla="*/ 80 w 368"/>
                      <a:gd name="T23" fmla="*/ 328 h 336"/>
                      <a:gd name="T24" fmla="*/ 160 w 368"/>
                      <a:gd name="T25" fmla="*/ 336 h 336"/>
                      <a:gd name="T26" fmla="*/ 208 w 368"/>
                      <a:gd name="T27" fmla="*/ 296 h 336"/>
                      <a:gd name="T28" fmla="*/ 320 w 368"/>
                      <a:gd name="T29" fmla="*/ 224 h 3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368" h="336">
                        <a:moveTo>
                          <a:pt x="320" y="224"/>
                        </a:moveTo>
                        <a:lnTo>
                          <a:pt x="368" y="104"/>
                        </a:lnTo>
                        <a:lnTo>
                          <a:pt x="344" y="64"/>
                        </a:lnTo>
                        <a:lnTo>
                          <a:pt x="296" y="32"/>
                        </a:lnTo>
                        <a:lnTo>
                          <a:pt x="200" y="8"/>
                        </a:lnTo>
                        <a:lnTo>
                          <a:pt x="128" y="0"/>
                        </a:lnTo>
                        <a:lnTo>
                          <a:pt x="64" y="64"/>
                        </a:lnTo>
                        <a:lnTo>
                          <a:pt x="32" y="120"/>
                        </a:lnTo>
                        <a:lnTo>
                          <a:pt x="0" y="192"/>
                        </a:lnTo>
                        <a:lnTo>
                          <a:pt x="0" y="240"/>
                        </a:lnTo>
                        <a:lnTo>
                          <a:pt x="8" y="328"/>
                        </a:lnTo>
                        <a:lnTo>
                          <a:pt x="80" y="328"/>
                        </a:lnTo>
                        <a:lnTo>
                          <a:pt x="160" y="336"/>
                        </a:lnTo>
                        <a:lnTo>
                          <a:pt x="208" y="296"/>
                        </a:lnTo>
                        <a:lnTo>
                          <a:pt x="320" y="224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39" name="Freeform 37"/>
                  <p:cNvSpPr>
                    <a:spLocks/>
                  </p:cNvSpPr>
                  <p:nvPr/>
                </p:nvSpPr>
                <p:spPr bwMode="auto">
                  <a:xfrm>
                    <a:off x="1480" y="2312"/>
                    <a:ext cx="379" cy="328"/>
                  </a:xfrm>
                  <a:custGeom>
                    <a:avLst/>
                    <a:gdLst>
                      <a:gd name="T0" fmla="*/ 0 w 379"/>
                      <a:gd name="T1" fmla="*/ 88 h 328"/>
                      <a:gd name="T2" fmla="*/ 104 w 379"/>
                      <a:gd name="T3" fmla="*/ 40 h 328"/>
                      <a:gd name="T4" fmla="*/ 128 w 379"/>
                      <a:gd name="T5" fmla="*/ 16 h 328"/>
                      <a:gd name="T6" fmla="*/ 152 w 379"/>
                      <a:gd name="T7" fmla="*/ 0 h 328"/>
                      <a:gd name="T8" fmla="*/ 264 w 379"/>
                      <a:gd name="T9" fmla="*/ 48 h 328"/>
                      <a:gd name="T10" fmla="*/ 304 w 379"/>
                      <a:gd name="T11" fmla="*/ 88 h 328"/>
                      <a:gd name="T12" fmla="*/ 320 w 379"/>
                      <a:gd name="T13" fmla="*/ 112 h 328"/>
                      <a:gd name="T14" fmla="*/ 360 w 379"/>
                      <a:gd name="T15" fmla="*/ 120 h 328"/>
                      <a:gd name="T16" fmla="*/ 344 w 379"/>
                      <a:gd name="T17" fmla="*/ 160 h 328"/>
                      <a:gd name="T18" fmla="*/ 288 w 379"/>
                      <a:gd name="T19" fmla="*/ 240 h 328"/>
                      <a:gd name="T20" fmla="*/ 208 w 379"/>
                      <a:gd name="T21" fmla="*/ 328 h 328"/>
                      <a:gd name="T22" fmla="*/ 128 w 379"/>
                      <a:gd name="T23" fmla="*/ 320 h 328"/>
                      <a:gd name="T24" fmla="*/ 112 w 379"/>
                      <a:gd name="T25" fmla="*/ 296 h 328"/>
                      <a:gd name="T26" fmla="*/ 72 w 379"/>
                      <a:gd name="T27" fmla="*/ 288 h 328"/>
                      <a:gd name="T28" fmla="*/ 0 w 379"/>
                      <a:gd name="T29" fmla="*/ 88 h 328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379" h="328">
                        <a:moveTo>
                          <a:pt x="0" y="88"/>
                        </a:moveTo>
                        <a:cubicBezTo>
                          <a:pt x="33" y="66"/>
                          <a:pt x="72" y="63"/>
                          <a:pt x="104" y="40"/>
                        </a:cubicBezTo>
                        <a:cubicBezTo>
                          <a:pt x="113" y="33"/>
                          <a:pt x="119" y="23"/>
                          <a:pt x="128" y="16"/>
                        </a:cubicBezTo>
                        <a:cubicBezTo>
                          <a:pt x="135" y="10"/>
                          <a:pt x="144" y="5"/>
                          <a:pt x="152" y="0"/>
                        </a:cubicBezTo>
                        <a:cubicBezTo>
                          <a:pt x="235" y="10"/>
                          <a:pt x="206" y="9"/>
                          <a:pt x="264" y="48"/>
                        </a:cubicBezTo>
                        <a:cubicBezTo>
                          <a:pt x="307" y="112"/>
                          <a:pt x="251" y="35"/>
                          <a:pt x="304" y="88"/>
                        </a:cubicBezTo>
                        <a:cubicBezTo>
                          <a:pt x="311" y="95"/>
                          <a:pt x="312" y="107"/>
                          <a:pt x="320" y="112"/>
                        </a:cubicBezTo>
                        <a:cubicBezTo>
                          <a:pt x="332" y="119"/>
                          <a:pt x="347" y="117"/>
                          <a:pt x="360" y="120"/>
                        </a:cubicBezTo>
                        <a:cubicBezTo>
                          <a:pt x="379" y="178"/>
                          <a:pt x="366" y="111"/>
                          <a:pt x="344" y="160"/>
                        </a:cubicBezTo>
                        <a:cubicBezTo>
                          <a:pt x="314" y="227"/>
                          <a:pt x="365" y="214"/>
                          <a:pt x="288" y="240"/>
                        </a:cubicBezTo>
                        <a:cubicBezTo>
                          <a:pt x="274" y="281"/>
                          <a:pt x="249" y="314"/>
                          <a:pt x="208" y="328"/>
                        </a:cubicBezTo>
                        <a:cubicBezTo>
                          <a:pt x="181" y="325"/>
                          <a:pt x="153" y="328"/>
                          <a:pt x="128" y="320"/>
                        </a:cubicBezTo>
                        <a:cubicBezTo>
                          <a:pt x="119" y="317"/>
                          <a:pt x="120" y="301"/>
                          <a:pt x="112" y="296"/>
                        </a:cubicBezTo>
                        <a:cubicBezTo>
                          <a:pt x="100" y="289"/>
                          <a:pt x="85" y="291"/>
                          <a:pt x="72" y="288"/>
                        </a:cubicBezTo>
                        <a:cubicBezTo>
                          <a:pt x="24" y="240"/>
                          <a:pt x="14" y="153"/>
                          <a:pt x="0" y="8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40" name="Freeform 38"/>
                  <p:cNvSpPr>
                    <a:spLocks/>
                  </p:cNvSpPr>
                  <p:nvPr/>
                </p:nvSpPr>
                <p:spPr bwMode="auto">
                  <a:xfrm rot="3099901">
                    <a:off x="904" y="2136"/>
                    <a:ext cx="352" cy="400"/>
                  </a:xfrm>
                  <a:custGeom>
                    <a:avLst/>
                    <a:gdLst>
                      <a:gd name="T0" fmla="*/ 112 w 352"/>
                      <a:gd name="T1" fmla="*/ 64 h 400"/>
                      <a:gd name="T2" fmla="*/ 208 w 352"/>
                      <a:gd name="T3" fmla="*/ 0 h 400"/>
                      <a:gd name="T4" fmla="*/ 280 w 352"/>
                      <a:gd name="T5" fmla="*/ 16 h 400"/>
                      <a:gd name="T6" fmla="*/ 296 w 352"/>
                      <a:gd name="T7" fmla="*/ 64 h 400"/>
                      <a:gd name="T8" fmla="*/ 352 w 352"/>
                      <a:gd name="T9" fmla="*/ 160 h 400"/>
                      <a:gd name="T10" fmla="*/ 336 w 352"/>
                      <a:gd name="T11" fmla="*/ 224 h 400"/>
                      <a:gd name="T12" fmla="*/ 328 w 352"/>
                      <a:gd name="T13" fmla="*/ 336 h 400"/>
                      <a:gd name="T14" fmla="*/ 248 w 352"/>
                      <a:gd name="T15" fmla="*/ 368 h 400"/>
                      <a:gd name="T16" fmla="*/ 176 w 352"/>
                      <a:gd name="T17" fmla="*/ 400 h 400"/>
                      <a:gd name="T18" fmla="*/ 80 w 352"/>
                      <a:gd name="T19" fmla="*/ 376 h 400"/>
                      <a:gd name="T20" fmla="*/ 32 w 352"/>
                      <a:gd name="T21" fmla="*/ 352 h 400"/>
                      <a:gd name="T22" fmla="*/ 0 w 352"/>
                      <a:gd name="T23" fmla="*/ 248 h 400"/>
                      <a:gd name="T24" fmla="*/ 32 w 352"/>
                      <a:gd name="T25" fmla="*/ 144 h 400"/>
                      <a:gd name="T26" fmla="*/ 112 w 352"/>
                      <a:gd name="T27" fmla="*/ 64 h 40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352" h="400">
                        <a:moveTo>
                          <a:pt x="112" y="64"/>
                        </a:moveTo>
                        <a:cubicBezTo>
                          <a:pt x="137" y="30"/>
                          <a:pt x="167" y="14"/>
                          <a:pt x="208" y="0"/>
                        </a:cubicBezTo>
                        <a:cubicBezTo>
                          <a:pt x="216" y="2"/>
                          <a:pt x="278" y="13"/>
                          <a:pt x="280" y="16"/>
                        </a:cubicBezTo>
                        <a:cubicBezTo>
                          <a:pt x="291" y="29"/>
                          <a:pt x="287" y="50"/>
                          <a:pt x="296" y="64"/>
                        </a:cubicBezTo>
                        <a:cubicBezTo>
                          <a:pt x="318" y="97"/>
                          <a:pt x="331" y="128"/>
                          <a:pt x="352" y="160"/>
                        </a:cubicBezTo>
                        <a:cubicBezTo>
                          <a:pt x="348" y="182"/>
                          <a:pt x="339" y="202"/>
                          <a:pt x="336" y="224"/>
                        </a:cubicBezTo>
                        <a:cubicBezTo>
                          <a:pt x="332" y="261"/>
                          <a:pt x="337" y="300"/>
                          <a:pt x="328" y="336"/>
                        </a:cubicBezTo>
                        <a:cubicBezTo>
                          <a:pt x="322" y="358"/>
                          <a:pt x="265" y="360"/>
                          <a:pt x="248" y="368"/>
                        </a:cubicBezTo>
                        <a:cubicBezTo>
                          <a:pt x="225" y="380"/>
                          <a:pt x="176" y="400"/>
                          <a:pt x="176" y="400"/>
                        </a:cubicBezTo>
                        <a:cubicBezTo>
                          <a:pt x="152" y="396"/>
                          <a:pt x="101" y="390"/>
                          <a:pt x="80" y="376"/>
                        </a:cubicBezTo>
                        <a:cubicBezTo>
                          <a:pt x="49" y="355"/>
                          <a:pt x="65" y="363"/>
                          <a:pt x="32" y="352"/>
                        </a:cubicBezTo>
                        <a:cubicBezTo>
                          <a:pt x="7" y="315"/>
                          <a:pt x="7" y="294"/>
                          <a:pt x="0" y="248"/>
                        </a:cubicBezTo>
                        <a:cubicBezTo>
                          <a:pt x="3" y="229"/>
                          <a:pt x="14" y="162"/>
                          <a:pt x="32" y="144"/>
                        </a:cubicBezTo>
                        <a:cubicBezTo>
                          <a:pt x="82" y="94"/>
                          <a:pt x="96" y="128"/>
                          <a:pt x="112" y="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41" name="Freeform 39"/>
                  <p:cNvSpPr>
                    <a:spLocks/>
                  </p:cNvSpPr>
                  <p:nvPr/>
                </p:nvSpPr>
                <p:spPr bwMode="auto">
                  <a:xfrm>
                    <a:off x="1024" y="1800"/>
                    <a:ext cx="492" cy="435"/>
                  </a:xfrm>
                  <a:custGeom>
                    <a:avLst/>
                    <a:gdLst>
                      <a:gd name="T0" fmla="*/ 0 w 492"/>
                      <a:gd name="T1" fmla="*/ 80 h 435"/>
                      <a:gd name="T2" fmla="*/ 24 w 492"/>
                      <a:gd name="T3" fmla="*/ 64 h 435"/>
                      <a:gd name="T4" fmla="*/ 32 w 492"/>
                      <a:gd name="T5" fmla="*/ 40 h 435"/>
                      <a:gd name="T6" fmla="*/ 112 w 492"/>
                      <a:gd name="T7" fmla="*/ 0 h 435"/>
                      <a:gd name="T8" fmla="*/ 296 w 492"/>
                      <a:gd name="T9" fmla="*/ 24 h 435"/>
                      <a:gd name="T10" fmla="*/ 400 w 492"/>
                      <a:gd name="T11" fmla="*/ 88 h 435"/>
                      <a:gd name="T12" fmla="*/ 456 w 492"/>
                      <a:gd name="T13" fmla="*/ 176 h 435"/>
                      <a:gd name="T14" fmla="*/ 472 w 492"/>
                      <a:gd name="T15" fmla="*/ 224 h 435"/>
                      <a:gd name="T16" fmla="*/ 480 w 492"/>
                      <a:gd name="T17" fmla="*/ 352 h 435"/>
                      <a:gd name="T18" fmla="*/ 464 w 492"/>
                      <a:gd name="T19" fmla="*/ 400 h 435"/>
                      <a:gd name="T20" fmla="*/ 376 w 492"/>
                      <a:gd name="T21" fmla="*/ 416 h 435"/>
                      <a:gd name="T22" fmla="*/ 160 w 492"/>
                      <a:gd name="T23" fmla="*/ 408 h 435"/>
                      <a:gd name="T24" fmla="*/ 72 w 492"/>
                      <a:gd name="T25" fmla="*/ 336 h 435"/>
                      <a:gd name="T26" fmla="*/ 24 w 492"/>
                      <a:gd name="T27" fmla="*/ 264 h 435"/>
                      <a:gd name="T28" fmla="*/ 0 w 492"/>
                      <a:gd name="T29" fmla="*/ 80 h 43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492" h="435">
                        <a:moveTo>
                          <a:pt x="0" y="80"/>
                        </a:moveTo>
                        <a:cubicBezTo>
                          <a:pt x="8" y="75"/>
                          <a:pt x="18" y="72"/>
                          <a:pt x="24" y="64"/>
                        </a:cubicBezTo>
                        <a:cubicBezTo>
                          <a:pt x="29" y="57"/>
                          <a:pt x="26" y="46"/>
                          <a:pt x="32" y="40"/>
                        </a:cubicBezTo>
                        <a:cubicBezTo>
                          <a:pt x="64" y="8"/>
                          <a:pt x="76" y="9"/>
                          <a:pt x="112" y="0"/>
                        </a:cubicBezTo>
                        <a:cubicBezTo>
                          <a:pt x="204" y="6"/>
                          <a:pt x="225" y="6"/>
                          <a:pt x="296" y="24"/>
                        </a:cubicBezTo>
                        <a:cubicBezTo>
                          <a:pt x="331" y="47"/>
                          <a:pt x="361" y="78"/>
                          <a:pt x="400" y="88"/>
                        </a:cubicBezTo>
                        <a:cubicBezTo>
                          <a:pt x="438" y="113"/>
                          <a:pt x="441" y="132"/>
                          <a:pt x="456" y="176"/>
                        </a:cubicBezTo>
                        <a:cubicBezTo>
                          <a:pt x="461" y="192"/>
                          <a:pt x="472" y="224"/>
                          <a:pt x="472" y="224"/>
                        </a:cubicBezTo>
                        <a:cubicBezTo>
                          <a:pt x="479" y="274"/>
                          <a:pt x="492" y="303"/>
                          <a:pt x="480" y="352"/>
                        </a:cubicBezTo>
                        <a:cubicBezTo>
                          <a:pt x="476" y="368"/>
                          <a:pt x="480" y="395"/>
                          <a:pt x="464" y="400"/>
                        </a:cubicBezTo>
                        <a:cubicBezTo>
                          <a:pt x="420" y="415"/>
                          <a:pt x="448" y="407"/>
                          <a:pt x="376" y="416"/>
                        </a:cubicBezTo>
                        <a:cubicBezTo>
                          <a:pt x="318" y="435"/>
                          <a:pt x="217" y="412"/>
                          <a:pt x="160" y="408"/>
                        </a:cubicBezTo>
                        <a:cubicBezTo>
                          <a:pt x="117" y="394"/>
                          <a:pt x="103" y="367"/>
                          <a:pt x="72" y="336"/>
                        </a:cubicBezTo>
                        <a:cubicBezTo>
                          <a:pt x="61" y="303"/>
                          <a:pt x="35" y="297"/>
                          <a:pt x="24" y="264"/>
                        </a:cubicBezTo>
                        <a:cubicBezTo>
                          <a:pt x="19" y="186"/>
                          <a:pt x="22" y="145"/>
                          <a:pt x="0" y="8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42" name="Freeform 40"/>
                  <p:cNvSpPr>
                    <a:spLocks/>
                  </p:cNvSpPr>
                  <p:nvPr/>
                </p:nvSpPr>
                <p:spPr bwMode="auto">
                  <a:xfrm>
                    <a:off x="1463" y="2632"/>
                    <a:ext cx="512" cy="458"/>
                  </a:xfrm>
                  <a:custGeom>
                    <a:avLst/>
                    <a:gdLst>
                      <a:gd name="T0" fmla="*/ 65 w 512"/>
                      <a:gd name="T1" fmla="*/ 112 h 458"/>
                      <a:gd name="T2" fmla="*/ 145 w 512"/>
                      <a:gd name="T3" fmla="*/ 32 h 458"/>
                      <a:gd name="T4" fmla="*/ 209 w 512"/>
                      <a:gd name="T5" fmla="*/ 0 h 458"/>
                      <a:gd name="T6" fmla="*/ 377 w 512"/>
                      <a:gd name="T7" fmla="*/ 88 h 458"/>
                      <a:gd name="T8" fmla="*/ 401 w 512"/>
                      <a:gd name="T9" fmla="*/ 96 h 458"/>
                      <a:gd name="T10" fmla="*/ 441 w 512"/>
                      <a:gd name="T11" fmla="*/ 120 h 458"/>
                      <a:gd name="T12" fmla="*/ 433 w 512"/>
                      <a:gd name="T13" fmla="*/ 360 h 458"/>
                      <a:gd name="T14" fmla="*/ 417 w 512"/>
                      <a:gd name="T15" fmla="*/ 440 h 458"/>
                      <a:gd name="T16" fmla="*/ 361 w 512"/>
                      <a:gd name="T17" fmla="*/ 456 h 458"/>
                      <a:gd name="T18" fmla="*/ 193 w 512"/>
                      <a:gd name="T19" fmla="*/ 448 h 458"/>
                      <a:gd name="T20" fmla="*/ 145 w 512"/>
                      <a:gd name="T21" fmla="*/ 416 h 458"/>
                      <a:gd name="T22" fmla="*/ 121 w 512"/>
                      <a:gd name="T23" fmla="*/ 400 h 458"/>
                      <a:gd name="T24" fmla="*/ 41 w 512"/>
                      <a:gd name="T25" fmla="*/ 272 h 458"/>
                      <a:gd name="T26" fmla="*/ 25 w 512"/>
                      <a:gd name="T27" fmla="*/ 248 h 458"/>
                      <a:gd name="T28" fmla="*/ 9 w 512"/>
                      <a:gd name="T29" fmla="*/ 200 h 458"/>
                      <a:gd name="T30" fmla="*/ 49 w 512"/>
                      <a:gd name="T31" fmla="*/ 160 h 458"/>
                      <a:gd name="T32" fmla="*/ 65 w 512"/>
                      <a:gd name="T33" fmla="*/ 136 h 458"/>
                      <a:gd name="T34" fmla="*/ 89 w 512"/>
                      <a:gd name="T35" fmla="*/ 128 h 458"/>
                      <a:gd name="T36" fmla="*/ 65 w 512"/>
                      <a:gd name="T37" fmla="*/ 112 h 45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512" h="458">
                        <a:moveTo>
                          <a:pt x="65" y="112"/>
                        </a:moveTo>
                        <a:cubicBezTo>
                          <a:pt x="92" y="85"/>
                          <a:pt x="111" y="49"/>
                          <a:pt x="145" y="32"/>
                        </a:cubicBezTo>
                        <a:cubicBezTo>
                          <a:pt x="166" y="21"/>
                          <a:pt x="209" y="0"/>
                          <a:pt x="209" y="0"/>
                        </a:cubicBezTo>
                        <a:cubicBezTo>
                          <a:pt x="278" y="14"/>
                          <a:pt x="319" y="55"/>
                          <a:pt x="377" y="88"/>
                        </a:cubicBezTo>
                        <a:cubicBezTo>
                          <a:pt x="384" y="92"/>
                          <a:pt x="393" y="92"/>
                          <a:pt x="401" y="96"/>
                        </a:cubicBezTo>
                        <a:cubicBezTo>
                          <a:pt x="415" y="103"/>
                          <a:pt x="428" y="112"/>
                          <a:pt x="441" y="120"/>
                        </a:cubicBezTo>
                        <a:cubicBezTo>
                          <a:pt x="468" y="201"/>
                          <a:pt x="512" y="281"/>
                          <a:pt x="433" y="360"/>
                        </a:cubicBezTo>
                        <a:cubicBezTo>
                          <a:pt x="424" y="386"/>
                          <a:pt x="429" y="416"/>
                          <a:pt x="417" y="440"/>
                        </a:cubicBezTo>
                        <a:cubicBezTo>
                          <a:pt x="415" y="443"/>
                          <a:pt x="371" y="453"/>
                          <a:pt x="361" y="456"/>
                        </a:cubicBezTo>
                        <a:cubicBezTo>
                          <a:pt x="305" y="453"/>
                          <a:pt x="248" y="458"/>
                          <a:pt x="193" y="448"/>
                        </a:cubicBezTo>
                        <a:cubicBezTo>
                          <a:pt x="174" y="444"/>
                          <a:pt x="161" y="427"/>
                          <a:pt x="145" y="416"/>
                        </a:cubicBezTo>
                        <a:cubicBezTo>
                          <a:pt x="137" y="411"/>
                          <a:pt x="121" y="400"/>
                          <a:pt x="121" y="400"/>
                        </a:cubicBezTo>
                        <a:cubicBezTo>
                          <a:pt x="109" y="340"/>
                          <a:pt x="93" y="307"/>
                          <a:pt x="41" y="272"/>
                        </a:cubicBezTo>
                        <a:cubicBezTo>
                          <a:pt x="36" y="264"/>
                          <a:pt x="29" y="257"/>
                          <a:pt x="25" y="248"/>
                        </a:cubicBezTo>
                        <a:cubicBezTo>
                          <a:pt x="18" y="233"/>
                          <a:pt x="9" y="200"/>
                          <a:pt x="9" y="200"/>
                        </a:cubicBezTo>
                        <a:cubicBezTo>
                          <a:pt x="48" y="122"/>
                          <a:pt x="0" y="199"/>
                          <a:pt x="49" y="160"/>
                        </a:cubicBezTo>
                        <a:cubicBezTo>
                          <a:pt x="57" y="154"/>
                          <a:pt x="57" y="142"/>
                          <a:pt x="65" y="136"/>
                        </a:cubicBezTo>
                        <a:cubicBezTo>
                          <a:pt x="72" y="131"/>
                          <a:pt x="89" y="136"/>
                          <a:pt x="89" y="128"/>
                        </a:cubicBezTo>
                        <a:cubicBezTo>
                          <a:pt x="89" y="118"/>
                          <a:pt x="73" y="117"/>
                          <a:pt x="65" y="11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43" name="Freeform 41"/>
                  <p:cNvSpPr>
                    <a:spLocks/>
                  </p:cNvSpPr>
                  <p:nvPr/>
                </p:nvSpPr>
                <p:spPr bwMode="auto">
                  <a:xfrm>
                    <a:off x="1760" y="2176"/>
                    <a:ext cx="448" cy="528"/>
                  </a:xfrm>
                  <a:custGeom>
                    <a:avLst/>
                    <a:gdLst>
                      <a:gd name="T0" fmla="*/ 160 w 448"/>
                      <a:gd name="T1" fmla="*/ 10 h 528"/>
                      <a:gd name="T2" fmla="*/ 304 w 448"/>
                      <a:gd name="T3" fmla="*/ 18 h 528"/>
                      <a:gd name="T4" fmla="*/ 312 w 448"/>
                      <a:gd name="T5" fmla="*/ 74 h 528"/>
                      <a:gd name="T6" fmla="*/ 376 w 448"/>
                      <a:gd name="T7" fmla="*/ 146 h 528"/>
                      <a:gd name="T8" fmla="*/ 400 w 448"/>
                      <a:gd name="T9" fmla="*/ 194 h 528"/>
                      <a:gd name="T10" fmla="*/ 448 w 448"/>
                      <a:gd name="T11" fmla="*/ 226 h 528"/>
                      <a:gd name="T12" fmla="*/ 360 w 448"/>
                      <a:gd name="T13" fmla="*/ 354 h 528"/>
                      <a:gd name="T14" fmla="*/ 320 w 448"/>
                      <a:gd name="T15" fmla="*/ 466 h 528"/>
                      <a:gd name="T16" fmla="*/ 296 w 448"/>
                      <a:gd name="T17" fmla="*/ 490 h 528"/>
                      <a:gd name="T18" fmla="*/ 136 w 448"/>
                      <a:gd name="T19" fmla="*/ 498 h 528"/>
                      <a:gd name="T20" fmla="*/ 0 w 448"/>
                      <a:gd name="T21" fmla="*/ 482 h 528"/>
                      <a:gd name="T22" fmla="*/ 8 w 448"/>
                      <a:gd name="T23" fmla="*/ 378 h 528"/>
                      <a:gd name="T24" fmla="*/ 88 w 448"/>
                      <a:gd name="T25" fmla="*/ 314 h 528"/>
                      <a:gd name="T26" fmla="*/ 40 w 448"/>
                      <a:gd name="T27" fmla="*/ 186 h 528"/>
                      <a:gd name="T28" fmla="*/ 8 w 448"/>
                      <a:gd name="T29" fmla="*/ 138 h 528"/>
                      <a:gd name="T30" fmla="*/ 16 w 448"/>
                      <a:gd name="T31" fmla="*/ 90 h 528"/>
                      <a:gd name="T32" fmla="*/ 112 w 448"/>
                      <a:gd name="T33" fmla="*/ 58 h 528"/>
                      <a:gd name="T34" fmla="*/ 160 w 448"/>
                      <a:gd name="T35" fmla="*/ 10 h 52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48" h="528">
                        <a:moveTo>
                          <a:pt x="160" y="10"/>
                        </a:moveTo>
                        <a:cubicBezTo>
                          <a:pt x="217" y="4"/>
                          <a:pt x="251" y="0"/>
                          <a:pt x="304" y="18"/>
                        </a:cubicBezTo>
                        <a:cubicBezTo>
                          <a:pt x="341" y="73"/>
                          <a:pt x="354" y="60"/>
                          <a:pt x="312" y="74"/>
                        </a:cubicBezTo>
                        <a:cubicBezTo>
                          <a:pt x="323" y="117"/>
                          <a:pt x="337" y="126"/>
                          <a:pt x="376" y="146"/>
                        </a:cubicBezTo>
                        <a:cubicBezTo>
                          <a:pt x="382" y="163"/>
                          <a:pt x="385" y="181"/>
                          <a:pt x="400" y="194"/>
                        </a:cubicBezTo>
                        <a:cubicBezTo>
                          <a:pt x="414" y="207"/>
                          <a:pt x="448" y="226"/>
                          <a:pt x="448" y="226"/>
                        </a:cubicBezTo>
                        <a:cubicBezTo>
                          <a:pt x="435" y="278"/>
                          <a:pt x="405" y="324"/>
                          <a:pt x="360" y="354"/>
                        </a:cubicBezTo>
                        <a:cubicBezTo>
                          <a:pt x="277" y="478"/>
                          <a:pt x="374" y="317"/>
                          <a:pt x="320" y="466"/>
                        </a:cubicBezTo>
                        <a:cubicBezTo>
                          <a:pt x="316" y="477"/>
                          <a:pt x="307" y="488"/>
                          <a:pt x="296" y="490"/>
                        </a:cubicBezTo>
                        <a:cubicBezTo>
                          <a:pt x="243" y="499"/>
                          <a:pt x="189" y="495"/>
                          <a:pt x="136" y="498"/>
                        </a:cubicBezTo>
                        <a:cubicBezTo>
                          <a:pt x="91" y="528"/>
                          <a:pt x="41" y="510"/>
                          <a:pt x="0" y="482"/>
                        </a:cubicBezTo>
                        <a:cubicBezTo>
                          <a:pt x="3" y="447"/>
                          <a:pt x="4" y="413"/>
                          <a:pt x="8" y="378"/>
                        </a:cubicBezTo>
                        <a:cubicBezTo>
                          <a:pt x="13" y="338"/>
                          <a:pt x="60" y="333"/>
                          <a:pt x="88" y="314"/>
                        </a:cubicBezTo>
                        <a:cubicBezTo>
                          <a:pt x="109" y="252"/>
                          <a:pt x="74" y="230"/>
                          <a:pt x="40" y="186"/>
                        </a:cubicBezTo>
                        <a:cubicBezTo>
                          <a:pt x="28" y="171"/>
                          <a:pt x="8" y="138"/>
                          <a:pt x="8" y="138"/>
                        </a:cubicBezTo>
                        <a:cubicBezTo>
                          <a:pt x="11" y="122"/>
                          <a:pt x="9" y="105"/>
                          <a:pt x="16" y="90"/>
                        </a:cubicBezTo>
                        <a:cubicBezTo>
                          <a:pt x="28" y="65"/>
                          <a:pt x="91" y="62"/>
                          <a:pt x="112" y="58"/>
                        </a:cubicBezTo>
                        <a:cubicBezTo>
                          <a:pt x="147" y="35"/>
                          <a:pt x="130" y="50"/>
                          <a:pt x="160" y="1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44" name="Freeform 42"/>
                  <p:cNvSpPr>
                    <a:spLocks/>
                  </p:cNvSpPr>
                  <p:nvPr/>
                </p:nvSpPr>
                <p:spPr bwMode="auto">
                  <a:xfrm rot="-2912428">
                    <a:off x="1491" y="1840"/>
                    <a:ext cx="493" cy="424"/>
                  </a:xfrm>
                  <a:custGeom>
                    <a:avLst/>
                    <a:gdLst>
                      <a:gd name="T0" fmla="*/ 77 w 493"/>
                      <a:gd name="T1" fmla="*/ 40 h 424"/>
                      <a:gd name="T2" fmla="*/ 277 w 493"/>
                      <a:gd name="T3" fmla="*/ 0 h 424"/>
                      <a:gd name="T4" fmla="*/ 373 w 493"/>
                      <a:gd name="T5" fmla="*/ 8 h 424"/>
                      <a:gd name="T6" fmla="*/ 493 w 493"/>
                      <a:gd name="T7" fmla="*/ 168 h 424"/>
                      <a:gd name="T8" fmla="*/ 453 w 493"/>
                      <a:gd name="T9" fmla="*/ 352 h 424"/>
                      <a:gd name="T10" fmla="*/ 413 w 493"/>
                      <a:gd name="T11" fmla="*/ 424 h 424"/>
                      <a:gd name="T12" fmla="*/ 253 w 493"/>
                      <a:gd name="T13" fmla="*/ 416 h 424"/>
                      <a:gd name="T14" fmla="*/ 165 w 493"/>
                      <a:gd name="T15" fmla="*/ 408 h 424"/>
                      <a:gd name="T16" fmla="*/ 133 w 493"/>
                      <a:gd name="T17" fmla="*/ 352 h 424"/>
                      <a:gd name="T18" fmla="*/ 69 w 493"/>
                      <a:gd name="T19" fmla="*/ 328 h 424"/>
                      <a:gd name="T20" fmla="*/ 13 w 493"/>
                      <a:gd name="T21" fmla="*/ 248 h 424"/>
                      <a:gd name="T22" fmla="*/ 29 w 493"/>
                      <a:gd name="T23" fmla="*/ 128 h 424"/>
                      <a:gd name="T24" fmla="*/ 85 w 493"/>
                      <a:gd name="T25" fmla="*/ 88 h 424"/>
                      <a:gd name="T26" fmla="*/ 77 w 493"/>
                      <a:gd name="T27" fmla="*/ 40 h 424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0" t="0" r="r" b="b"/>
                    <a:pathLst>
                      <a:path w="493" h="424">
                        <a:moveTo>
                          <a:pt x="77" y="40"/>
                        </a:moveTo>
                        <a:cubicBezTo>
                          <a:pt x="143" y="18"/>
                          <a:pt x="210" y="17"/>
                          <a:pt x="277" y="0"/>
                        </a:cubicBezTo>
                        <a:cubicBezTo>
                          <a:pt x="309" y="3"/>
                          <a:pt x="341" y="2"/>
                          <a:pt x="373" y="8"/>
                        </a:cubicBezTo>
                        <a:cubicBezTo>
                          <a:pt x="452" y="23"/>
                          <a:pt x="473" y="107"/>
                          <a:pt x="493" y="168"/>
                        </a:cubicBezTo>
                        <a:cubicBezTo>
                          <a:pt x="484" y="232"/>
                          <a:pt x="469" y="290"/>
                          <a:pt x="453" y="352"/>
                        </a:cubicBezTo>
                        <a:cubicBezTo>
                          <a:pt x="443" y="391"/>
                          <a:pt x="452" y="411"/>
                          <a:pt x="413" y="424"/>
                        </a:cubicBezTo>
                        <a:cubicBezTo>
                          <a:pt x="360" y="421"/>
                          <a:pt x="306" y="419"/>
                          <a:pt x="253" y="416"/>
                        </a:cubicBezTo>
                        <a:cubicBezTo>
                          <a:pt x="224" y="414"/>
                          <a:pt x="192" y="419"/>
                          <a:pt x="165" y="408"/>
                        </a:cubicBezTo>
                        <a:cubicBezTo>
                          <a:pt x="145" y="400"/>
                          <a:pt x="148" y="367"/>
                          <a:pt x="133" y="352"/>
                        </a:cubicBezTo>
                        <a:cubicBezTo>
                          <a:pt x="112" y="331"/>
                          <a:pt x="98" y="334"/>
                          <a:pt x="69" y="328"/>
                        </a:cubicBezTo>
                        <a:cubicBezTo>
                          <a:pt x="33" y="255"/>
                          <a:pt x="57" y="277"/>
                          <a:pt x="13" y="248"/>
                        </a:cubicBezTo>
                        <a:cubicBezTo>
                          <a:pt x="16" y="208"/>
                          <a:pt x="0" y="157"/>
                          <a:pt x="29" y="128"/>
                        </a:cubicBezTo>
                        <a:cubicBezTo>
                          <a:pt x="67" y="90"/>
                          <a:pt x="64" y="109"/>
                          <a:pt x="85" y="88"/>
                        </a:cubicBezTo>
                        <a:lnTo>
                          <a:pt x="77" y="4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  <p:sp>
                <p:nvSpPr>
                  <p:cNvPr id="45" name="Freeform 43"/>
                  <p:cNvSpPr>
                    <a:spLocks/>
                  </p:cNvSpPr>
                  <p:nvPr/>
                </p:nvSpPr>
                <p:spPr bwMode="auto">
                  <a:xfrm rot="-3703569">
                    <a:off x="560" y="2320"/>
                    <a:ext cx="384" cy="392"/>
                  </a:xfrm>
                  <a:custGeom>
                    <a:avLst/>
                    <a:gdLst>
                      <a:gd name="T0" fmla="*/ 71 w 560"/>
                      <a:gd name="T1" fmla="*/ 16 h 552"/>
                      <a:gd name="T2" fmla="*/ 121 w 560"/>
                      <a:gd name="T3" fmla="*/ 0 h 552"/>
                      <a:gd name="T4" fmla="*/ 158 w 560"/>
                      <a:gd name="T5" fmla="*/ 16 h 552"/>
                      <a:gd name="T6" fmla="*/ 192 w 560"/>
                      <a:gd name="T7" fmla="*/ 60 h 552"/>
                      <a:gd name="T8" fmla="*/ 195 w 560"/>
                      <a:gd name="T9" fmla="*/ 72 h 552"/>
                      <a:gd name="T10" fmla="*/ 226 w 560"/>
                      <a:gd name="T11" fmla="*/ 113 h 552"/>
                      <a:gd name="T12" fmla="*/ 245 w 560"/>
                      <a:gd name="T13" fmla="*/ 153 h 552"/>
                      <a:gd name="T14" fmla="*/ 260 w 560"/>
                      <a:gd name="T15" fmla="*/ 178 h 552"/>
                      <a:gd name="T16" fmla="*/ 245 w 560"/>
                      <a:gd name="T17" fmla="*/ 202 h 552"/>
                      <a:gd name="T18" fmla="*/ 241 w 560"/>
                      <a:gd name="T19" fmla="*/ 214 h 552"/>
                      <a:gd name="T20" fmla="*/ 230 w 560"/>
                      <a:gd name="T21" fmla="*/ 218 h 552"/>
                      <a:gd name="T22" fmla="*/ 169 w 560"/>
                      <a:gd name="T23" fmla="*/ 250 h 552"/>
                      <a:gd name="T24" fmla="*/ 94 w 560"/>
                      <a:gd name="T25" fmla="*/ 278 h 552"/>
                      <a:gd name="T26" fmla="*/ 60 w 560"/>
                      <a:gd name="T27" fmla="*/ 274 h 552"/>
                      <a:gd name="T28" fmla="*/ 23 w 560"/>
                      <a:gd name="T29" fmla="*/ 234 h 552"/>
                      <a:gd name="T30" fmla="*/ 8 w 560"/>
                      <a:gd name="T31" fmla="*/ 209 h 552"/>
                      <a:gd name="T32" fmla="*/ 0 w 560"/>
                      <a:gd name="T33" fmla="*/ 197 h 552"/>
                      <a:gd name="T34" fmla="*/ 30 w 560"/>
                      <a:gd name="T35" fmla="*/ 190 h 552"/>
                      <a:gd name="T36" fmla="*/ 45 w 560"/>
                      <a:gd name="T37" fmla="*/ 185 h 552"/>
                      <a:gd name="T38" fmla="*/ 26 w 560"/>
                      <a:gd name="T39" fmla="*/ 113 h 552"/>
                      <a:gd name="T40" fmla="*/ 30 w 560"/>
                      <a:gd name="T41" fmla="*/ 72 h 552"/>
                      <a:gd name="T42" fmla="*/ 38 w 560"/>
                      <a:gd name="T43" fmla="*/ 44 h 552"/>
                      <a:gd name="T44" fmla="*/ 86 w 560"/>
                      <a:gd name="T45" fmla="*/ 40 h 552"/>
                      <a:gd name="T46" fmla="*/ 71 w 560"/>
                      <a:gd name="T47" fmla="*/ 16 h 552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60" h="552">
                        <a:moveTo>
                          <a:pt x="152" y="32"/>
                        </a:moveTo>
                        <a:cubicBezTo>
                          <a:pt x="187" y="14"/>
                          <a:pt x="217" y="8"/>
                          <a:pt x="256" y="0"/>
                        </a:cubicBezTo>
                        <a:cubicBezTo>
                          <a:pt x="272" y="5"/>
                          <a:pt x="320" y="19"/>
                          <a:pt x="336" y="32"/>
                        </a:cubicBezTo>
                        <a:cubicBezTo>
                          <a:pt x="379" y="67"/>
                          <a:pt x="390" y="78"/>
                          <a:pt x="408" y="120"/>
                        </a:cubicBezTo>
                        <a:cubicBezTo>
                          <a:pt x="411" y="128"/>
                          <a:pt x="411" y="137"/>
                          <a:pt x="416" y="144"/>
                        </a:cubicBezTo>
                        <a:cubicBezTo>
                          <a:pt x="435" y="172"/>
                          <a:pt x="458" y="198"/>
                          <a:pt x="480" y="224"/>
                        </a:cubicBezTo>
                        <a:cubicBezTo>
                          <a:pt x="500" y="248"/>
                          <a:pt x="504" y="277"/>
                          <a:pt x="520" y="304"/>
                        </a:cubicBezTo>
                        <a:cubicBezTo>
                          <a:pt x="530" y="320"/>
                          <a:pt x="552" y="352"/>
                          <a:pt x="552" y="352"/>
                        </a:cubicBezTo>
                        <a:cubicBezTo>
                          <a:pt x="533" y="409"/>
                          <a:pt x="560" y="340"/>
                          <a:pt x="520" y="400"/>
                        </a:cubicBezTo>
                        <a:cubicBezTo>
                          <a:pt x="515" y="407"/>
                          <a:pt x="518" y="418"/>
                          <a:pt x="512" y="424"/>
                        </a:cubicBezTo>
                        <a:cubicBezTo>
                          <a:pt x="506" y="430"/>
                          <a:pt x="496" y="429"/>
                          <a:pt x="488" y="432"/>
                        </a:cubicBezTo>
                        <a:cubicBezTo>
                          <a:pt x="449" y="471"/>
                          <a:pt x="410" y="482"/>
                          <a:pt x="360" y="496"/>
                        </a:cubicBezTo>
                        <a:cubicBezTo>
                          <a:pt x="305" y="511"/>
                          <a:pt x="254" y="534"/>
                          <a:pt x="200" y="552"/>
                        </a:cubicBezTo>
                        <a:cubicBezTo>
                          <a:pt x="176" y="549"/>
                          <a:pt x="151" y="552"/>
                          <a:pt x="128" y="544"/>
                        </a:cubicBezTo>
                        <a:cubicBezTo>
                          <a:pt x="111" y="538"/>
                          <a:pt x="59" y="479"/>
                          <a:pt x="48" y="464"/>
                        </a:cubicBezTo>
                        <a:cubicBezTo>
                          <a:pt x="37" y="448"/>
                          <a:pt x="27" y="432"/>
                          <a:pt x="16" y="416"/>
                        </a:cubicBezTo>
                        <a:cubicBezTo>
                          <a:pt x="11" y="408"/>
                          <a:pt x="0" y="392"/>
                          <a:pt x="0" y="392"/>
                        </a:cubicBezTo>
                        <a:cubicBezTo>
                          <a:pt x="21" y="387"/>
                          <a:pt x="43" y="381"/>
                          <a:pt x="64" y="376"/>
                        </a:cubicBezTo>
                        <a:cubicBezTo>
                          <a:pt x="75" y="373"/>
                          <a:pt x="96" y="368"/>
                          <a:pt x="96" y="368"/>
                        </a:cubicBezTo>
                        <a:cubicBezTo>
                          <a:pt x="111" y="324"/>
                          <a:pt x="82" y="263"/>
                          <a:pt x="56" y="224"/>
                        </a:cubicBezTo>
                        <a:cubicBezTo>
                          <a:pt x="59" y="197"/>
                          <a:pt x="60" y="171"/>
                          <a:pt x="64" y="144"/>
                        </a:cubicBezTo>
                        <a:cubicBezTo>
                          <a:pt x="66" y="130"/>
                          <a:pt x="79" y="88"/>
                          <a:pt x="80" y="88"/>
                        </a:cubicBezTo>
                        <a:cubicBezTo>
                          <a:pt x="113" y="78"/>
                          <a:pt x="157" y="101"/>
                          <a:pt x="184" y="80"/>
                        </a:cubicBezTo>
                        <a:cubicBezTo>
                          <a:pt x="199" y="68"/>
                          <a:pt x="163" y="48"/>
                          <a:pt x="152" y="32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cs-CZ"/>
                  </a:p>
                </p:txBody>
              </p:sp>
            </p:grpSp>
            <p:sp>
              <p:nvSpPr>
                <p:cNvPr id="33" name="AutoShape 44"/>
                <p:cNvSpPr>
                  <a:spLocks noChangeArrowheads="1"/>
                </p:cNvSpPr>
                <p:nvPr/>
              </p:nvSpPr>
              <p:spPr bwMode="auto">
                <a:xfrm>
                  <a:off x="3848" y="2808"/>
                  <a:ext cx="432" cy="304"/>
                </a:xfrm>
                <a:prstGeom prst="rightArrow">
                  <a:avLst>
                    <a:gd name="adj1" fmla="val 50000"/>
                    <a:gd name="adj2" fmla="val 35526"/>
                  </a:avLst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en-GB" altLang="en-US" sz="1800"/>
                </a:p>
              </p:txBody>
            </p:sp>
          </p:grpSp>
          <p:sp>
            <p:nvSpPr>
              <p:cNvPr id="31" name="Text Box 45"/>
              <p:cNvSpPr txBox="1">
                <a:spLocks noChangeArrowheads="1"/>
              </p:cNvSpPr>
              <p:nvPr/>
            </p:nvSpPr>
            <p:spPr bwMode="auto">
              <a:xfrm>
                <a:off x="1215" y="3818"/>
                <a:ext cx="1922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en-US" sz="1800"/>
                  <a:t>Redukce porozity změnou uspořádání částic</a:t>
                </a:r>
                <a:endParaRPr lang="en-GB" altLang="en-US" sz="1800"/>
              </a:p>
            </p:txBody>
          </p:sp>
        </p:grpSp>
        <p:grpSp>
          <p:nvGrpSpPr>
            <p:cNvPr id="46" name="Group 46"/>
            <p:cNvGrpSpPr>
              <a:grpSpLocks/>
            </p:cNvGrpSpPr>
            <p:nvPr/>
          </p:nvGrpSpPr>
          <p:grpSpPr bwMode="auto">
            <a:xfrm>
              <a:off x="5603875" y="4326467"/>
              <a:ext cx="3389312" cy="2420938"/>
              <a:chOff x="3353" y="2688"/>
              <a:chExt cx="2135" cy="1525"/>
            </a:xfrm>
          </p:grpSpPr>
          <p:grpSp>
            <p:nvGrpSpPr>
              <p:cNvPr id="47" name="Group 47"/>
              <p:cNvGrpSpPr>
                <a:grpSpLocks/>
              </p:cNvGrpSpPr>
              <p:nvPr/>
            </p:nvGrpSpPr>
            <p:grpSpPr bwMode="auto">
              <a:xfrm>
                <a:off x="4228" y="2688"/>
                <a:ext cx="1260" cy="1082"/>
                <a:chOff x="1804" y="2656"/>
                <a:chExt cx="1596" cy="1258"/>
              </a:xfrm>
            </p:grpSpPr>
            <p:sp>
              <p:nvSpPr>
                <p:cNvPr id="49" name="Freeform 48"/>
                <p:cNvSpPr>
                  <a:spLocks/>
                </p:cNvSpPr>
                <p:nvPr/>
              </p:nvSpPr>
              <p:spPr bwMode="auto">
                <a:xfrm rot="1224954">
                  <a:off x="2360" y="3504"/>
                  <a:ext cx="416" cy="240"/>
                </a:xfrm>
                <a:custGeom>
                  <a:avLst/>
                  <a:gdLst>
                    <a:gd name="T0" fmla="*/ 16 w 416"/>
                    <a:gd name="T1" fmla="*/ 88 h 240"/>
                    <a:gd name="T2" fmla="*/ 72 w 416"/>
                    <a:gd name="T3" fmla="*/ 56 h 240"/>
                    <a:gd name="T4" fmla="*/ 224 w 416"/>
                    <a:gd name="T5" fmla="*/ 0 h 240"/>
                    <a:gd name="T6" fmla="*/ 336 w 416"/>
                    <a:gd name="T7" fmla="*/ 32 h 240"/>
                    <a:gd name="T8" fmla="*/ 416 w 416"/>
                    <a:gd name="T9" fmla="*/ 120 h 240"/>
                    <a:gd name="T10" fmla="*/ 336 w 416"/>
                    <a:gd name="T11" fmla="*/ 168 h 240"/>
                    <a:gd name="T12" fmla="*/ 200 w 416"/>
                    <a:gd name="T13" fmla="*/ 240 h 240"/>
                    <a:gd name="T14" fmla="*/ 80 w 416"/>
                    <a:gd name="T15" fmla="*/ 240 h 240"/>
                    <a:gd name="T16" fmla="*/ 8 w 416"/>
                    <a:gd name="T17" fmla="*/ 216 h 240"/>
                    <a:gd name="T18" fmla="*/ 0 w 416"/>
                    <a:gd name="T19" fmla="*/ 152 h 240"/>
                    <a:gd name="T20" fmla="*/ 16 w 416"/>
                    <a:gd name="T21" fmla="*/ 88 h 2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16" h="240">
                      <a:moveTo>
                        <a:pt x="16" y="88"/>
                      </a:moveTo>
                      <a:lnTo>
                        <a:pt x="72" y="56"/>
                      </a:lnTo>
                      <a:lnTo>
                        <a:pt x="224" y="0"/>
                      </a:lnTo>
                      <a:lnTo>
                        <a:pt x="336" y="32"/>
                      </a:lnTo>
                      <a:lnTo>
                        <a:pt x="416" y="120"/>
                      </a:lnTo>
                      <a:lnTo>
                        <a:pt x="336" y="168"/>
                      </a:lnTo>
                      <a:lnTo>
                        <a:pt x="200" y="240"/>
                      </a:lnTo>
                      <a:lnTo>
                        <a:pt x="80" y="240"/>
                      </a:lnTo>
                      <a:lnTo>
                        <a:pt x="8" y="216"/>
                      </a:lnTo>
                      <a:lnTo>
                        <a:pt x="0" y="152"/>
                      </a:lnTo>
                      <a:lnTo>
                        <a:pt x="16" y="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2112" y="3352"/>
                  <a:ext cx="384" cy="216"/>
                </a:xfrm>
                <a:custGeom>
                  <a:avLst/>
                  <a:gdLst>
                    <a:gd name="T0" fmla="*/ 0 w 384"/>
                    <a:gd name="T1" fmla="*/ 144 h 216"/>
                    <a:gd name="T2" fmla="*/ 24 w 384"/>
                    <a:gd name="T3" fmla="*/ 24 h 216"/>
                    <a:gd name="T4" fmla="*/ 120 w 384"/>
                    <a:gd name="T5" fmla="*/ 16 h 216"/>
                    <a:gd name="T6" fmla="*/ 200 w 384"/>
                    <a:gd name="T7" fmla="*/ 24 h 216"/>
                    <a:gd name="T8" fmla="*/ 336 w 384"/>
                    <a:gd name="T9" fmla="*/ 0 h 216"/>
                    <a:gd name="T10" fmla="*/ 384 w 384"/>
                    <a:gd name="T11" fmla="*/ 80 h 216"/>
                    <a:gd name="T12" fmla="*/ 328 w 384"/>
                    <a:gd name="T13" fmla="*/ 144 h 216"/>
                    <a:gd name="T14" fmla="*/ 288 w 384"/>
                    <a:gd name="T15" fmla="*/ 200 h 216"/>
                    <a:gd name="T16" fmla="*/ 200 w 384"/>
                    <a:gd name="T17" fmla="*/ 192 h 216"/>
                    <a:gd name="T18" fmla="*/ 72 w 384"/>
                    <a:gd name="T19" fmla="*/ 216 h 216"/>
                    <a:gd name="T20" fmla="*/ 0 w 384"/>
                    <a:gd name="T21" fmla="*/ 144 h 2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4" h="216">
                      <a:moveTo>
                        <a:pt x="0" y="144"/>
                      </a:moveTo>
                      <a:lnTo>
                        <a:pt x="24" y="24"/>
                      </a:lnTo>
                      <a:lnTo>
                        <a:pt x="120" y="16"/>
                      </a:lnTo>
                      <a:lnTo>
                        <a:pt x="200" y="24"/>
                      </a:lnTo>
                      <a:lnTo>
                        <a:pt x="336" y="0"/>
                      </a:lnTo>
                      <a:lnTo>
                        <a:pt x="384" y="80"/>
                      </a:lnTo>
                      <a:lnTo>
                        <a:pt x="328" y="144"/>
                      </a:lnTo>
                      <a:lnTo>
                        <a:pt x="288" y="200"/>
                      </a:lnTo>
                      <a:lnTo>
                        <a:pt x="200" y="192"/>
                      </a:lnTo>
                      <a:lnTo>
                        <a:pt x="72" y="216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 rot="1966655">
                  <a:off x="2448" y="3312"/>
                  <a:ext cx="336" cy="224"/>
                </a:xfrm>
                <a:custGeom>
                  <a:avLst/>
                  <a:gdLst>
                    <a:gd name="T0" fmla="*/ 56 w 336"/>
                    <a:gd name="T1" fmla="*/ 24 h 224"/>
                    <a:gd name="T2" fmla="*/ 160 w 336"/>
                    <a:gd name="T3" fmla="*/ 0 h 224"/>
                    <a:gd name="T4" fmla="*/ 240 w 336"/>
                    <a:gd name="T5" fmla="*/ 16 h 224"/>
                    <a:gd name="T6" fmla="*/ 320 w 336"/>
                    <a:gd name="T7" fmla="*/ 64 h 224"/>
                    <a:gd name="T8" fmla="*/ 336 w 336"/>
                    <a:gd name="T9" fmla="*/ 120 h 224"/>
                    <a:gd name="T10" fmla="*/ 320 w 336"/>
                    <a:gd name="T11" fmla="*/ 184 h 224"/>
                    <a:gd name="T12" fmla="*/ 264 w 336"/>
                    <a:gd name="T13" fmla="*/ 216 h 224"/>
                    <a:gd name="T14" fmla="*/ 160 w 336"/>
                    <a:gd name="T15" fmla="*/ 224 h 224"/>
                    <a:gd name="T16" fmla="*/ 128 w 336"/>
                    <a:gd name="T17" fmla="*/ 184 h 224"/>
                    <a:gd name="T18" fmla="*/ 24 w 336"/>
                    <a:gd name="T19" fmla="*/ 168 h 224"/>
                    <a:gd name="T20" fmla="*/ 0 w 336"/>
                    <a:gd name="T21" fmla="*/ 104 h 224"/>
                    <a:gd name="T22" fmla="*/ 56 w 336"/>
                    <a:gd name="T23" fmla="*/ 24 h 2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36" h="224">
                      <a:moveTo>
                        <a:pt x="56" y="24"/>
                      </a:moveTo>
                      <a:lnTo>
                        <a:pt x="160" y="0"/>
                      </a:lnTo>
                      <a:lnTo>
                        <a:pt x="240" y="16"/>
                      </a:lnTo>
                      <a:lnTo>
                        <a:pt x="320" y="64"/>
                      </a:lnTo>
                      <a:lnTo>
                        <a:pt x="336" y="120"/>
                      </a:lnTo>
                      <a:lnTo>
                        <a:pt x="320" y="184"/>
                      </a:lnTo>
                      <a:lnTo>
                        <a:pt x="264" y="216"/>
                      </a:lnTo>
                      <a:lnTo>
                        <a:pt x="160" y="224"/>
                      </a:lnTo>
                      <a:lnTo>
                        <a:pt x="128" y="184"/>
                      </a:lnTo>
                      <a:lnTo>
                        <a:pt x="24" y="168"/>
                      </a:lnTo>
                      <a:lnTo>
                        <a:pt x="0" y="104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 rot="473275">
                  <a:off x="2440" y="3016"/>
                  <a:ext cx="400" cy="320"/>
                </a:xfrm>
                <a:custGeom>
                  <a:avLst/>
                  <a:gdLst>
                    <a:gd name="T0" fmla="*/ 168 w 400"/>
                    <a:gd name="T1" fmla="*/ 24 h 320"/>
                    <a:gd name="T2" fmla="*/ 224 w 400"/>
                    <a:gd name="T3" fmla="*/ 0 h 320"/>
                    <a:gd name="T4" fmla="*/ 312 w 400"/>
                    <a:gd name="T5" fmla="*/ 0 h 320"/>
                    <a:gd name="T6" fmla="*/ 368 w 400"/>
                    <a:gd name="T7" fmla="*/ 56 h 320"/>
                    <a:gd name="T8" fmla="*/ 400 w 400"/>
                    <a:gd name="T9" fmla="*/ 96 h 320"/>
                    <a:gd name="T10" fmla="*/ 336 w 400"/>
                    <a:gd name="T11" fmla="*/ 144 h 320"/>
                    <a:gd name="T12" fmla="*/ 296 w 400"/>
                    <a:gd name="T13" fmla="*/ 192 h 320"/>
                    <a:gd name="T14" fmla="*/ 216 w 400"/>
                    <a:gd name="T15" fmla="*/ 272 h 320"/>
                    <a:gd name="T16" fmla="*/ 200 w 400"/>
                    <a:gd name="T17" fmla="*/ 296 h 320"/>
                    <a:gd name="T18" fmla="*/ 192 w 400"/>
                    <a:gd name="T19" fmla="*/ 320 h 320"/>
                    <a:gd name="T20" fmla="*/ 88 w 400"/>
                    <a:gd name="T21" fmla="*/ 296 h 320"/>
                    <a:gd name="T22" fmla="*/ 0 w 400"/>
                    <a:gd name="T23" fmla="*/ 272 h 320"/>
                    <a:gd name="T24" fmla="*/ 64 w 400"/>
                    <a:gd name="T25" fmla="*/ 200 h 320"/>
                    <a:gd name="T26" fmla="*/ 120 w 400"/>
                    <a:gd name="T27" fmla="*/ 136 h 320"/>
                    <a:gd name="T28" fmla="*/ 96 w 400"/>
                    <a:gd name="T29" fmla="*/ 88 h 320"/>
                    <a:gd name="T30" fmla="*/ 168 w 400"/>
                    <a:gd name="T31" fmla="*/ 24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00" h="320">
                      <a:moveTo>
                        <a:pt x="168" y="24"/>
                      </a:moveTo>
                      <a:lnTo>
                        <a:pt x="224" y="0"/>
                      </a:lnTo>
                      <a:lnTo>
                        <a:pt x="312" y="0"/>
                      </a:lnTo>
                      <a:lnTo>
                        <a:pt x="368" y="56"/>
                      </a:lnTo>
                      <a:lnTo>
                        <a:pt x="400" y="96"/>
                      </a:lnTo>
                      <a:lnTo>
                        <a:pt x="336" y="144"/>
                      </a:lnTo>
                      <a:lnTo>
                        <a:pt x="296" y="192"/>
                      </a:lnTo>
                      <a:cubicBezTo>
                        <a:pt x="272" y="224"/>
                        <a:pt x="241" y="242"/>
                        <a:pt x="216" y="272"/>
                      </a:cubicBezTo>
                      <a:cubicBezTo>
                        <a:pt x="210" y="279"/>
                        <a:pt x="204" y="287"/>
                        <a:pt x="200" y="296"/>
                      </a:cubicBezTo>
                      <a:cubicBezTo>
                        <a:pt x="196" y="304"/>
                        <a:pt x="192" y="320"/>
                        <a:pt x="192" y="320"/>
                      </a:cubicBezTo>
                      <a:lnTo>
                        <a:pt x="88" y="296"/>
                      </a:lnTo>
                      <a:lnTo>
                        <a:pt x="0" y="272"/>
                      </a:lnTo>
                      <a:lnTo>
                        <a:pt x="64" y="200"/>
                      </a:lnTo>
                      <a:lnTo>
                        <a:pt x="120" y="136"/>
                      </a:lnTo>
                      <a:lnTo>
                        <a:pt x="96" y="88"/>
                      </a:lnTo>
                      <a:lnTo>
                        <a:pt x="168" y="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008" y="3512"/>
                  <a:ext cx="368" cy="336"/>
                </a:xfrm>
                <a:custGeom>
                  <a:avLst/>
                  <a:gdLst>
                    <a:gd name="T0" fmla="*/ 320 w 368"/>
                    <a:gd name="T1" fmla="*/ 224 h 336"/>
                    <a:gd name="T2" fmla="*/ 368 w 368"/>
                    <a:gd name="T3" fmla="*/ 104 h 336"/>
                    <a:gd name="T4" fmla="*/ 344 w 368"/>
                    <a:gd name="T5" fmla="*/ 64 h 336"/>
                    <a:gd name="T6" fmla="*/ 296 w 368"/>
                    <a:gd name="T7" fmla="*/ 32 h 336"/>
                    <a:gd name="T8" fmla="*/ 200 w 368"/>
                    <a:gd name="T9" fmla="*/ 8 h 336"/>
                    <a:gd name="T10" fmla="*/ 128 w 368"/>
                    <a:gd name="T11" fmla="*/ 0 h 336"/>
                    <a:gd name="T12" fmla="*/ 64 w 368"/>
                    <a:gd name="T13" fmla="*/ 64 h 336"/>
                    <a:gd name="T14" fmla="*/ 32 w 368"/>
                    <a:gd name="T15" fmla="*/ 120 h 336"/>
                    <a:gd name="T16" fmla="*/ 0 w 368"/>
                    <a:gd name="T17" fmla="*/ 192 h 336"/>
                    <a:gd name="T18" fmla="*/ 0 w 368"/>
                    <a:gd name="T19" fmla="*/ 240 h 336"/>
                    <a:gd name="T20" fmla="*/ 8 w 368"/>
                    <a:gd name="T21" fmla="*/ 328 h 336"/>
                    <a:gd name="T22" fmla="*/ 80 w 368"/>
                    <a:gd name="T23" fmla="*/ 328 h 336"/>
                    <a:gd name="T24" fmla="*/ 160 w 368"/>
                    <a:gd name="T25" fmla="*/ 336 h 336"/>
                    <a:gd name="T26" fmla="*/ 208 w 368"/>
                    <a:gd name="T27" fmla="*/ 296 h 336"/>
                    <a:gd name="T28" fmla="*/ 320 w 368"/>
                    <a:gd name="T29" fmla="*/ 224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8" h="336">
                      <a:moveTo>
                        <a:pt x="320" y="224"/>
                      </a:moveTo>
                      <a:lnTo>
                        <a:pt x="368" y="104"/>
                      </a:lnTo>
                      <a:lnTo>
                        <a:pt x="344" y="64"/>
                      </a:lnTo>
                      <a:lnTo>
                        <a:pt x="296" y="32"/>
                      </a:lnTo>
                      <a:lnTo>
                        <a:pt x="200" y="8"/>
                      </a:lnTo>
                      <a:lnTo>
                        <a:pt x="128" y="0"/>
                      </a:lnTo>
                      <a:lnTo>
                        <a:pt x="64" y="64"/>
                      </a:lnTo>
                      <a:lnTo>
                        <a:pt x="32" y="120"/>
                      </a:lnTo>
                      <a:lnTo>
                        <a:pt x="0" y="192"/>
                      </a:lnTo>
                      <a:lnTo>
                        <a:pt x="0" y="240"/>
                      </a:lnTo>
                      <a:lnTo>
                        <a:pt x="8" y="328"/>
                      </a:lnTo>
                      <a:lnTo>
                        <a:pt x="80" y="328"/>
                      </a:lnTo>
                      <a:lnTo>
                        <a:pt x="160" y="336"/>
                      </a:lnTo>
                      <a:lnTo>
                        <a:pt x="208" y="296"/>
                      </a:lnTo>
                      <a:lnTo>
                        <a:pt x="320" y="2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2696" y="3168"/>
                  <a:ext cx="379" cy="328"/>
                </a:xfrm>
                <a:custGeom>
                  <a:avLst/>
                  <a:gdLst>
                    <a:gd name="T0" fmla="*/ 0 w 379"/>
                    <a:gd name="T1" fmla="*/ 88 h 328"/>
                    <a:gd name="T2" fmla="*/ 104 w 379"/>
                    <a:gd name="T3" fmla="*/ 40 h 328"/>
                    <a:gd name="T4" fmla="*/ 128 w 379"/>
                    <a:gd name="T5" fmla="*/ 16 h 328"/>
                    <a:gd name="T6" fmla="*/ 152 w 379"/>
                    <a:gd name="T7" fmla="*/ 0 h 328"/>
                    <a:gd name="T8" fmla="*/ 264 w 379"/>
                    <a:gd name="T9" fmla="*/ 48 h 328"/>
                    <a:gd name="T10" fmla="*/ 304 w 379"/>
                    <a:gd name="T11" fmla="*/ 88 h 328"/>
                    <a:gd name="T12" fmla="*/ 320 w 379"/>
                    <a:gd name="T13" fmla="*/ 112 h 328"/>
                    <a:gd name="T14" fmla="*/ 360 w 379"/>
                    <a:gd name="T15" fmla="*/ 120 h 328"/>
                    <a:gd name="T16" fmla="*/ 344 w 379"/>
                    <a:gd name="T17" fmla="*/ 160 h 328"/>
                    <a:gd name="T18" fmla="*/ 288 w 379"/>
                    <a:gd name="T19" fmla="*/ 240 h 328"/>
                    <a:gd name="T20" fmla="*/ 208 w 379"/>
                    <a:gd name="T21" fmla="*/ 328 h 328"/>
                    <a:gd name="T22" fmla="*/ 128 w 379"/>
                    <a:gd name="T23" fmla="*/ 320 h 328"/>
                    <a:gd name="T24" fmla="*/ 112 w 379"/>
                    <a:gd name="T25" fmla="*/ 296 h 328"/>
                    <a:gd name="T26" fmla="*/ 72 w 379"/>
                    <a:gd name="T27" fmla="*/ 288 h 328"/>
                    <a:gd name="T28" fmla="*/ 0 w 379"/>
                    <a:gd name="T29" fmla="*/ 88 h 3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9" h="328">
                      <a:moveTo>
                        <a:pt x="0" y="88"/>
                      </a:moveTo>
                      <a:cubicBezTo>
                        <a:pt x="33" y="66"/>
                        <a:pt x="72" y="63"/>
                        <a:pt x="104" y="40"/>
                      </a:cubicBezTo>
                      <a:cubicBezTo>
                        <a:pt x="113" y="33"/>
                        <a:pt x="119" y="23"/>
                        <a:pt x="128" y="16"/>
                      </a:cubicBezTo>
                      <a:cubicBezTo>
                        <a:pt x="135" y="10"/>
                        <a:pt x="144" y="5"/>
                        <a:pt x="152" y="0"/>
                      </a:cubicBezTo>
                      <a:cubicBezTo>
                        <a:pt x="235" y="10"/>
                        <a:pt x="206" y="9"/>
                        <a:pt x="264" y="48"/>
                      </a:cubicBezTo>
                      <a:cubicBezTo>
                        <a:pt x="307" y="112"/>
                        <a:pt x="251" y="35"/>
                        <a:pt x="304" y="88"/>
                      </a:cubicBezTo>
                      <a:cubicBezTo>
                        <a:pt x="311" y="95"/>
                        <a:pt x="312" y="107"/>
                        <a:pt x="320" y="112"/>
                      </a:cubicBezTo>
                      <a:cubicBezTo>
                        <a:pt x="332" y="119"/>
                        <a:pt x="347" y="117"/>
                        <a:pt x="360" y="120"/>
                      </a:cubicBezTo>
                      <a:cubicBezTo>
                        <a:pt x="379" y="178"/>
                        <a:pt x="366" y="111"/>
                        <a:pt x="344" y="160"/>
                      </a:cubicBezTo>
                      <a:cubicBezTo>
                        <a:pt x="314" y="227"/>
                        <a:pt x="365" y="214"/>
                        <a:pt x="288" y="240"/>
                      </a:cubicBezTo>
                      <a:cubicBezTo>
                        <a:pt x="274" y="281"/>
                        <a:pt x="249" y="314"/>
                        <a:pt x="208" y="328"/>
                      </a:cubicBezTo>
                      <a:cubicBezTo>
                        <a:pt x="181" y="325"/>
                        <a:pt x="153" y="328"/>
                        <a:pt x="128" y="320"/>
                      </a:cubicBezTo>
                      <a:cubicBezTo>
                        <a:pt x="119" y="317"/>
                        <a:pt x="120" y="301"/>
                        <a:pt x="112" y="296"/>
                      </a:cubicBezTo>
                      <a:cubicBezTo>
                        <a:pt x="100" y="289"/>
                        <a:pt x="85" y="291"/>
                        <a:pt x="72" y="288"/>
                      </a:cubicBezTo>
                      <a:cubicBezTo>
                        <a:pt x="24" y="240"/>
                        <a:pt x="14" y="153"/>
                        <a:pt x="0" y="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 rot="3099901">
                  <a:off x="2176" y="3000"/>
                  <a:ext cx="352" cy="400"/>
                </a:xfrm>
                <a:custGeom>
                  <a:avLst/>
                  <a:gdLst>
                    <a:gd name="T0" fmla="*/ 112 w 352"/>
                    <a:gd name="T1" fmla="*/ 64 h 400"/>
                    <a:gd name="T2" fmla="*/ 208 w 352"/>
                    <a:gd name="T3" fmla="*/ 0 h 400"/>
                    <a:gd name="T4" fmla="*/ 280 w 352"/>
                    <a:gd name="T5" fmla="*/ 16 h 400"/>
                    <a:gd name="T6" fmla="*/ 296 w 352"/>
                    <a:gd name="T7" fmla="*/ 64 h 400"/>
                    <a:gd name="T8" fmla="*/ 352 w 352"/>
                    <a:gd name="T9" fmla="*/ 160 h 400"/>
                    <a:gd name="T10" fmla="*/ 336 w 352"/>
                    <a:gd name="T11" fmla="*/ 224 h 400"/>
                    <a:gd name="T12" fmla="*/ 328 w 352"/>
                    <a:gd name="T13" fmla="*/ 336 h 400"/>
                    <a:gd name="T14" fmla="*/ 248 w 352"/>
                    <a:gd name="T15" fmla="*/ 368 h 400"/>
                    <a:gd name="T16" fmla="*/ 176 w 352"/>
                    <a:gd name="T17" fmla="*/ 400 h 400"/>
                    <a:gd name="T18" fmla="*/ 80 w 352"/>
                    <a:gd name="T19" fmla="*/ 376 h 400"/>
                    <a:gd name="T20" fmla="*/ 32 w 352"/>
                    <a:gd name="T21" fmla="*/ 352 h 400"/>
                    <a:gd name="T22" fmla="*/ 0 w 352"/>
                    <a:gd name="T23" fmla="*/ 248 h 400"/>
                    <a:gd name="T24" fmla="*/ 32 w 352"/>
                    <a:gd name="T25" fmla="*/ 144 h 400"/>
                    <a:gd name="T26" fmla="*/ 112 w 352"/>
                    <a:gd name="T27" fmla="*/ 64 h 4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52" h="400">
                      <a:moveTo>
                        <a:pt x="112" y="64"/>
                      </a:moveTo>
                      <a:cubicBezTo>
                        <a:pt x="137" y="30"/>
                        <a:pt x="167" y="14"/>
                        <a:pt x="208" y="0"/>
                      </a:cubicBezTo>
                      <a:cubicBezTo>
                        <a:pt x="216" y="2"/>
                        <a:pt x="278" y="13"/>
                        <a:pt x="280" y="16"/>
                      </a:cubicBezTo>
                      <a:cubicBezTo>
                        <a:pt x="291" y="29"/>
                        <a:pt x="287" y="50"/>
                        <a:pt x="296" y="64"/>
                      </a:cubicBezTo>
                      <a:cubicBezTo>
                        <a:pt x="318" y="97"/>
                        <a:pt x="331" y="128"/>
                        <a:pt x="352" y="160"/>
                      </a:cubicBezTo>
                      <a:cubicBezTo>
                        <a:pt x="348" y="182"/>
                        <a:pt x="339" y="202"/>
                        <a:pt x="336" y="224"/>
                      </a:cubicBezTo>
                      <a:cubicBezTo>
                        <a:pt x="332" y="261"/>
                        <a:pt x="337" y="300"/>
                        <a:pt x="328" y="336"/>
                      </a:cubicBezTo>
                      <a:cubicBezTo>
                        <a:pt x="322" y="358"/>
                        <a:pt x="265" y="360"/>
                        <a:pt x="248" y="368"/>
                      </a:cubicBezTo>
                      <a:cubicBezTo>
                        <a:pt x="225" y="380"/>
                        <a:pt x="176" y="400"/>
                        <a:pt x="176" y="400"/>
                      </a:cubicBezTo>
                      <a:cubicBezTo>
                        <a:pt x="152" y="396"/>
                        <a:pt x="101" y="390"/>
                        <a:pt x="80" y="376"/>
                      </a:cubicBezTo>
                      <a:cubicBezTo>
                        <a:pt x="49" y="355"/>
                        <a:pt x="65" y="363"/>
                        <a:pt x="32" y="352"/>
                      </a:cubicBezTo>
                      <a:cubicBezTo>
                        <a:pt x="7" y="315"/>
                        <a:pt x="7" y="294"/>
                        <a:pt x="0" y="248"/>
                      </a:cubicBezTo>
                      <a:cubicBezTo>
                        <a:pt x="3" y="229"/>
                        <a:pt x="14" y="162"/>
                        <a:pt x="32" y="144"/>
                      </a:cubicBezTo>
                      <a:cubicBezTo>
                        <a:pt x="82" y="94"/>
                        <a:pt x="96" y="128"/>
                        <a:pt x="112" y="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>
                  <a:off x="2240" y="2656"/>
                  <a:ext cx="492" cy="435"/>
                </a:xfrm>
                <a:custGeom>
                  <a:avLst/>
                  <a:gdLst>
                    <a:gd name="T0" fmla="*/ 0 w 492"/>
                    <a:gd name="T1" fmla="*/ 80 h 435"/>
                    <a:gd name="T2" fmla="*/ 24 w 492"/>
                    <a:gd name="T3" fmla="*/ 64 h 435"/>
                    <a:gd name="T4" fmla="*/ 32 w 492"/>
                    <a:gd name="T5" fmla="*/ 40 h 435"/>
                    <a:gd name="T6" fmla="*/ 112 w 492"/>
                    <a:gd name="T7" fmla="*/ 0 h 435"/>
                    <a:gd name="T8" fmla="*/ 296 w 492"/>
                    <a:gd name="T9" fmla="*/ 24 h 435"/>
                    <a:gd name="T10" fmla="*/ 400 w 492"/>
                    <a:gd name="T11" fmla="*/ 88 h 435"/>
                    <a:gd name="T12" fmla="*/ 456 w 492"/>
                    <a:gd name="T13" fmla="*/ 176 h 435"/>
                    <a:gd name="T14" fmla="*/ 472 w 492"/>
                    <a:gd name="T15" fmla="*/ 224 h 435"/>
                    <a:gd name="T16" fmla="*/ 480 w 492"/>
                    <a:gd name="T17" fmla="*/ 352 h 435"/>
                    <a:gd name="T18" fmla="*/ 464 w 492"/>
                    <a:gd name="T19" fmla="*/ 400 h 435"/>
                    <a:gd name="T20" fmla="*/ 376 w 492"/>
                    <a:gd name="T21" fmla="*/ 416 h 435"/>
                    <a:gd name="T22" fmla="*/ 160 w 492"/>
                    <a:gd name="T23" fmla="*/ 408 h 435"/>
                    <a:gd name="T24" fmla="*/ 72 w 492"/>
                    <a:gd name="T25" fmla="*/ 336 h 435"/>
                    <a:gd name="T26" fmla="*/ 24 w 492"/>
                    <a:gd name="T27" fmla="*/ 264 h 435"/>
                    <a:gd name="T28" fmla="*/ 0 w 492"/>
                    <a:gd name="T29" fmla="*/ 80 h 43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92" h="435">
                      <a:moveTo>
                        <a:pt x="0" y="80"/>
                      </a:moveTo>
                      <a:cubicBezTo>
                        <a:pt x="8" y="75"/>
                        <a:pt x="18" y="72"/>
                        <a:pt x="24" y="64"/>
                      </a:cubicBezTo>
                      <a:cubicBezTo>
                        <a:pt x="29" y="57"/>
                        <a:pt x="26" y="46"/>
                        <a:pt x="32" y="40"/>
                      </a:cubicBezTo>
                      <a:cubicBezTo>
                        <a:pt x="64" y="8"/>
                        <a:pt x="76" y="9"/>
                        <a:pt x="112" y="0"/>
                      </a:cubicBezTo>
                      <a:cubicBezTo>
                        <a:pt x="204" y="6"/>
                        <a:pt x="225" y="6"/>
                        <a:pt x="296" y="24"/>
                      </a:cubicBezTo>
                      <a:cubicBezTo>
                        <a:pt x="331" y="47"/>
                        <a:pt x="361" y="78"/>
                        <a:pt x="400" y="88"/>
                      </a:cubicBezTo>
                      <a:cubicBezTo>
                        <a:pt x="438" y="113"/>
                        <a:pt x="441" y="132"/>
                        <a:pt x="456" y="176"/>
                      </a:cubicBezTo>
                      <a:cubicBezTo>
                        <a:pt x="461" y="192"/>
                        <a:pt x="472" y="224"/>
                        <a:pt x="472" y="224"/>
                      </a:cubicBezTo>
                      <a:cubicBezTo>
                        <a:pt x="479" y="274"/>
                        <a:pt x="492" y="303"/>
                        <a:pt x="480" y="352"/>
                      </a:cubicBezTo>
                      <a:cubicBezTo>
                        <a:pt x="476" y="368"/>
                        <a:pt x="480" y="395"/>
                        <a:pt x="464" y="400"/>
                      </a:cubicBezTo>
                      <a:cubicBezTo>
                        <a:pt x="420" y="415"/>
                        <a:pt x="448" y="407"/>
                        <a:pt x="376" y="416"/>
                      </a:cubicBezTo>
                      <a:cubicBezTo>
                        <a:pt x="318" y="435"/>
                        <a:pt x="217" y="412"/>
                        <a:pt x="160" y="408"/>
                      </a:cubicBezTo>
                      <a:cubicBezTo>
                        <a:pt x="117" y="394"/>
                        <a:pt x="103" y="367"/>
                        <a:pt x="72" y="336"/>
                      </a:cubicBezTo>
                      <a:cubicBezTo>
                        <a:pt x="61" y="303"/>
                        <a:pt x="35" y="297"/>
                        <a:pt x="24" y="264"/>
                      </a:cubicBezTo>
                      <a:cubicBezTo>
                        <a:pt x="19" y="186"/>
                        <a:pt x="22" y="145"/>
                        <a:pt x="0" y="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7" name="Freeform 56"/>
                <p:cNvSpPr>
                  <a:spLocks/>
                </p:cNvSpPr>
                <p:nvPr/>
              </p:nvSpPr>
              <p:spPr bwMode="auto">
                <a:xfrm>
                  <a:off x="2671" y="3456"/>
                  <a:ext cx="512" cy="458"/>
                </a:xfrm>
                <a:custGeom>
                  <a:avLst/>
                  <a:gdLst>
                    <a:gd name="T0" fmla="*/ 65 w 512"/>
                    <a:gd name="T1" fmla="*/ 112 h 458"/>
                    <a:gd name="T2" fmla="*/ 145 w 512"/>
                    <a:gd name="T3" fmla="*/ 32 h 458"/>
                    <a:gd name="T4" fmla="*/ 209 w 512"/>
                    <a:gd name="T5" fmla="*/ 0 h 458"/>
                    <a:gd name="T6" fmla="*/ 377 w 512"/>
                    <a:gd name="T7" fmla="*/ 88 h 458"/>
                    <a:gd name="T8" fmla="*/ 401 w 512"/>
                    <a:gd name="T9" fmla="*/ 96 h 458"/>
                    <a:gd name="T10" fmla="*/ 441 w 512"/>
                    <a:gd name="T11" fmla="*/ 120 h 458"/>
                    <a:gd name="T12" fmla="*/ 433 w 512"/>
                    <a:gd name="T13" fmla="*/ 360 h 458"/>
                    <a:gd name="T14" fmla="*/ 417 w 512"/>
                    <a:gd name="T15" fmla="*/ 440 h 458"/>
                    <a:gd name="T16" fmla="*/ 361 w 512"/>
                    <a:gd name="T17" fmla="*/ 456 h 458"/>
                    <a:gd name="T18" fmla="*/ 193 w 512"/>
                    <a:gd name="T19" fmla="*/ 448 h 458"/>
                    <a:gd name="T20" fmla="*/ 145 w 512"/>
                    <a:gd name="T21" fmla="*/ 416 h 458"/>
                    <a:gd name="T22" fmla="*/ 121 w 512"/>
                    <a:gd name="T23" fmla="*/ 400 h 458"/>
                    <a:gd name="T24" fmla="*/ 41 w 512"/>
                    <a:gd name="T25" fmla="*/ 272 h 458"/>
                    <a:gd name="T26" fmla="*/ 25 w 512"/>
                    <a:gd name="T27" fmla="*/ 248 h 458"/>
                    <a:gd name="T28" fmla="*/ 9 w 512"/>
                    <a:gd name="T29" fmla="*/ 200 h 458"/>
                    <a:gd name="T30" fmla="*/ 49 w 512"/>
                    <a:gd name="T31" fmla="*/ 160 h 458"/>
                    <a:gd name="T32" fmla="*/ 65 w 512"/>
                    <a:gd name="T33" fmla="*/ 136 h 458"/>
                    <a:gd name="T34" fmla="*/ 89 w 512"/>
                    <a:gd name="T35" fmla="*/ 128 h 458"/>
                    <a:gd name="T36" fmla="*/ 65 w 512"/>
                    <a:gd name="T37" fmla="*/ 112 h 4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12" h="458">
                      <a:moveTo>
                        <a:pt x="65" y="112"/>
                      </a:moveTo>
                      <a:cubicBezTo>
                        <a:pt x="92" y="85"/>
                        <a:pt x="111" y="49"/>
                        <a:pt x="145" y="32"/>
                      </a:cubicBezTo>
                      <a:cubicBezTo>
                        <a:pt x="166" y="21"/>
                        <a:pt x="209" y="0"/>
                        <a:pt x="209" y="0"/>
                      </a:cubicBezTo>
                      <a:cubicBezTo>
                        <a:pt x="278" y="14"/>
                        <a:pt x="319" y="55"/>
                        <a:pt x="377" y="88"/>
                      </a:cubicBezTo>
                      <a:cubicBezTo>
                        <a:pt x="384" y="92"/>
                        <a:pt x="393" y="92"/>
                        <a:pt x="401" y="96"/>
                      </a:cubicBezTo>
                      <a:cubicBezTo>
                        <a:pt x="415" y="103"/>
                        <a:pt x="428" y="112"/>
                        <a:pt x="441" y="120"/>
                      </a:cubicBezTo>
                      <a:cubicBezTo>
                        <a:pt x="468" y="201"/>
                        <a:pt x="512" y="281"/>
                        <a:pt x="433" y="360"/>
                      </a:cubicBezTo>
                      <a:cubicBezTo>
                        <a:pt x="424" y="386"/>
                        <a:pt x="429" y="416"/>
                        <a:pt x="417" y="440"/>
                      </a:cubicBezTo>
                      <a:cubicBezTo>
                        <a:pt x="415" y="443"/>
                        <a:pt x="371" y="453"/>
                        <a:pt x="361" y="456"/>
                      </a:cubicBezTo>
                      <a:cubicBezTo>
                        <a:pt x="305" y="453"/>
                        <a:pt x="248" y="458"/>
                        <a:pt x="193" y="448"/>
                      </a:cubicBezTo>
                      <a:cubicBezTo>
                        <a:pt x="174" y="444"/>
                        <a:pt x="161" y="427"/>
                        <a:pt x="145" y="416"/>
                      </a:cubicBezTo>
                      <a:cubicBezTo>
                        <a:pt x="137" y="411"/>
                        <a:pt x="121" y="400"/>
                        <a:pt x="121" y="400"/>
                      </a:cubicBezTo>
                      <a:cubicBezTo>
                        <a:pt x="109" y="340"/>
                        <a:pt x="93" y="307"/>
                        <a:pt x="41" y="272"/>
                      </a:cubicBezTo>
                      <a:cubicBezTo>
                        <a:pt x="36" y="264"/>
                        <a:pt x="29" y="257"/>
                        <a:pt x="25" y="248"/>
                      </a:cubicBezTo>
                      <a:cubicBezTo>
                        <a:pt x="18" y="233"/>
                        <a:pt x="9" y="200"/>
                        <a:pt x="9" y="200"/>
                      </a:cubicBezTo>
                      <a:cubicBezTo>
                        <a:pt x="48" y="122"/>
                        <a:pt x="0" y="199"/>
                        <a:pt x="49" y="160"/>
                      </a:cubicBezTo>
                      <a:cubicBezTo>
                        <a:pt x="57" y="154"/>
                        <a:pt x="57" y="142"/>
                        <a:pt x="65" y="136"/>
                      </a:cubicBezTo>
                      <a:cubicBezTo>
                        <a:pt x="72" y="131"/>
                        <a:pt x="89" y="136"/>
                        <a:pt x="89" y="128"/>
                      </a:cubicBezTo>
                      <a:cubicBezTo>
                        <a:pt x="89" y="118"/>
                        <a:pt x="73" y="117"/>
                        <a:pt x="65" y="1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8" name="Freeform 57"/>
                <p:cNvSpPr>
                  <a:spLocks/>
                </p:cNvSpPr>
                <p:nvPr/>
              </p:nvSpPr>
              <p:spPr bwMode="auto">
                <a:xfrm>
                  <a:off x="2952" y="3048"/>
                  <a:ext cx="448" cy="528"/>
                </a:xfrm>
                <a:custGeom>
                  <a:avLst/>
                  <a:gdLst>
                    <a:gd name="T0" fmla="*/ 160 w 448"/>
                    <a:gd name="T1" fmla="*/ 10 h 528"/>
                    <a:gd name="T2" fmla="*/ 304 w 448"/>
                    <a:gd name="T3" fmla="*/ 18 h 528"/>
                    <a:gd name="T4" fmla="*/ 312 w 448"/>
                    <a:gd name="T5" fmla="*/ 74 h 528"/>
                    <a:gd name="T6" fmla="*/ 376 w 448"/>
                    <a:gd name="T7" fmla="*/ 146 h 528"/>
                    <a:gd name="T8" fmla="*/ 400 w 448"/>
                    <a:gd name="T9" fmla="*/ 194 h 528"/>
                    <a:gd name="T10" fmla="*/ 448 w 448"/>
                    <a:gd name="T11" fmla="*/ 226 h 528"/>
                    <a:gd name="T12" fmla="*/ 360 w 448"/>
                    <a:gd name="T13" fmla="*/ 354 h 528"/>
                    <a:gd name="T14" fmla="*/ 320 w 448"/>
                    <a:gd name="T15" fmla="*/ 466 h 528"/>
                    <a:gd name="T16" fmla="*/ 296 w 448"/>
                    <a:gd name="T17" fmla="*/ 490 h 528"/>
                    <a:gd name="T18" fmla="*/ 136 w 448"/>
                    <a:gd name="T19" fmla="*/ 498 h 528"/>
                    <a:gd name="T20" fmla="*/ 0 w 448"/>
                    <a:gd name="T21" fmla="*/ 482 h 528"/>
                    <a:gd name="T22" fmla="*/ 8 w 448"/>
                    <a:gd name="T23" fmla="*/ 378 h 528"/>
                    <a:gd name="T24" fmla="*/ 88 w 448"/>
                    <a:gd name="T25" fmla="*/ 314 h 528"/>
                    <a:gd name="T26" fmla="*/ 40 w 448"/>
                    <a:gd name="T27" fmla="*/ 186 h 528"/>
                    <a:gd name="T28" fmla="*/ 8 w 448"/>
                    <a:gd name="T29" fmla="*/ 138 h 528"/>
                    <a:gd name="T30" fmla="*/ 16 w 448"/>
                    <a:gd name="T31" fmla="*/ 90 h 528"/>
                    <a:gd name="T32" fmla="*/ 112 w 448"/>
                    <a:gd name="T33" fmla="*/ 58 h 528"/>
                    <a:gd name="T34" fmla="*/ 160 w 448"/>
                    <a:gd name="T35" fmla="*/ 10 h 52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48" h="528">
                      <a:moveTo>
                        <a:pt x="160" y="10"/>
                      </a:moveTo>
                      <a:cubicBezTo>
                        <a:pt x="217" y="4"/>
                        <a:pt x="251" y="0"/>
                        <a:pt x="304" y="18"/>
                      </a:cubicBezTo>
                      <a:cubicBezTo>
                        <a:pt x="341" y="73"/>
                        <a:pt x="354" y="60"/>
                        <a:pt x="312" y="74"/>
                      </a:cubicBezTo>
                      <a:cubicBezTo>
                        <a:pt x="323" y="117"/>
                        <a:pt x="337" y="126"/>
                        <a:pt x="376" y="146"/>
                      </a:cubicBezTo>
                      <a:cubicBezTo>
                        <a:pt x="382" y="163"/>
                        <a:pt x="385" y="181"/>
                        <a:pt x="400" y="194"/>
                      </a:cubicBezTo>
                      <a:cubicBezTo>
                        <a:pt x="414" y="207"/>
                        <a:pt x="448" y="226"/>
                        <a:pt x="448" y="226"/>
                      </a:cubicBezTo>
                      <a:cubicBezTo>
                        <a:pt x="435" y="278"/>
                        <a:pt x="405" y="324"/>
                        <a:pt x="360" y="354"/>
                      </a:cubicBezTo>
                      <a:cubicBezTo>
                        <a:pt x="277" y="478"/>
                        <a:pt x="374" y="317"/>
                        <a:pt x="320" y="466"/>
                      </a:cubicBezTo>
                      <a:cubicBezTo>
                        <a:pt x="316" y="477"/>
                        <a:pt x="307" y="488"/>
                        <a:pt x="296" y="490"/>
                      </a:cubicBezTo>
                      <a:cubicBezTo>
                        <a:pt x="243" y="499"/>
                        <a:pt x="189" y="495"/>
                        <a:pt x="136" y="498"/>
                      </a:cubicBezTo>
                      <a:cubicBezTo>
                        <a:pt x="91" y="528"/>
                        <a:pt x="41" y="510"/>
                        <a:pt x="0" y="482"/>
                      </a:cubicBezTo>
                      <a:cubicBezTo>
                        <a:pt x="3" y="447"/>
                        <a:pt x="4" y="413"/>
                        <a:pt x="8" y="378"/>
                      </a:cubicBezTo>
                      <a:cubicBezTo>
                        <a:pt x="13" y="338"/>
                        <a:pt x="60" y="333"/>
                        <a:pt x="88" y="314"/>
                      </a:cubicBezTo>
                      <a:cubicBezTo>
                        <a:pt x="109" y="252"/>
                        <a:pt x="74" y="230"/>
                        <a:pt x="40" y="186"/>
                      </a:cubicBezTo>
                      <a:cubicBezTo>
                        <a:pt x="28" y="171"/>
                        <a:pt x="8" y="138"/>
                        <a:pt x="8" y="138"/>
                      </a:cubicBezTo>
                      <a:cubicBezTo>
                        <a:pt x="11" y="122"/>
                        <a:pt x="9" y="105"/>
                        <a:pt x="16" y="90"/>
                      </a:cubicBezTo>
                      <a:cubicBezTo>
                        <a:pt x="28" y="65"/>
                        <a:pt x="91" y="62"/>
                        <a:pt x="112" y="58"/>
                      </a:cubicBezTo>
                      <a:cubicBezTo>
                        <a:pt x="147" y="35"/>
                        <a:pt x="130" y="50"/>
                        <a:pt x="160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 rot="-2912428">
                  <a:off x="2633" y="2776"/>
                  <a:ext cx="493" cy="424"/>
                </a:xfrm>
                <a:custGeom>
                  <a:avLst/>
                  <a:gdLst>
                    <a:gd name="T0" fmla="*/ 77 w 493"/>
                    <a:gd name="T1" fmla="*/ 40 h 424"/>
                    <a:gd name="T2" fmla="*/ 277 w 493"/>
                    <a:gd name="T3" fmla="*/ 0 h 424"/>
                    <a:gd name="T4" fmla="*/ 373 w 493"/>
                    <a:gd name="T5" fmla="*/ 8 h 424"/>
                    <a:gd name="T6" fmla="*/ 493 w 493"/>
                    <a:gd name="T7" fmla="*/ 168 h 424"/>
                    <a:gd name="T8" fmla="*/ 453 w 493"/>
                    <a:gd name="T9" fmla="*/ 352 h 424"/>
                    <a:gd name="T10" fmla="*/ 413 w 493"/>
                    <a:gd name="T11" fmla="*/ 424 h 424"/>
                    <a:gd name="T12" fmla="*/ 253 w 493"/>
                    <a:gd name="T13" fmla="*/ 416 h 424"/>
                    <a:gd name="T14" fmla="*/ 165 w 493"/>
                    <a:gd name="T15" fmla="*/ 408 h 424"/>
                    <a:gd name="T16" fmla="*/ 133 w 493"/>
                    <a:gd name="T17" fmla="*/ 352 h 424"/>
                    <a:gd name="T18" fmla="*/ 69 w 493"/>
                    <a:gd name="T19" fmla="*/ 328 h 424"/>
                    <a:gd name="T20" fmla="*/ 13 w 493"/>
                    <a:gd name="T21" fmla="*/ 248 h 424"/>
                    <a:gd name="T22" fmla="*/ 29 w 493"/>
                    <a:gd name="T23" fmla="*/ 128 h 424"/>
                    <a:gd name="T24" fmla="*/ 85 w 493"/>
                    <a:gd name="T25" fmla="*/ 88 h 424"/>
                    <a:gd name="T26" fmla="*/ 77 w 493"/>
                    <a:gd name="T27" fmla="*/ 40 h 4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93" h="424">
                      <a:moveTo>
                        <a:pt x="77" y="40"/>
                      </a:moveTo>
                      <a:cubicBezTo>
                        <a:pt x="143" y="18"/>
                        <a:pt x="210" y="17"/>
                        <a:pt x="277" y="0"/>
                      </a:cubicBezTo>
                      <a:cubicBezTo>
                        <a:pt x="309" y="3"/>
                        <a:pt x="341" y="2"/>
                        <a:pt x="373" y="8"/>
                      </a:cubicBezTo>
                      <a:cubicBezTo>
                        <a:pt x="452" y="23"/>
                        <a:pt x="473" y="107"/>
                        <a:pt x="493" y="168"/>
                      </a:cubicBezTo>
                      <a:cubicBezTo>
                        <a:pt x="484" y="232"/>
                        <a:pt x="469" y="290"/>
                        <a:pt x="453" y="352"/>
                      </a:cubicBezTo>
                      <a:cubicBezTo>
                        <a:pt x="443" y="391"/>
                        <a:pt x="452" y="411"/>
                        <a:pt x="413" y="424"/>
                      </a:cubicBezTo>
                      <a:cubicBezTo>
                        <a:pt x="360" y="421"/>
                        <a:pt x="306" y="419"/>
                        <a:pt x="253" y="416"/>
                      </a:cubicBezTo>
                      <a:cubicBezTo>
                        <a:pt x="224" y="414"/>
                        <a:pt x="192" y="419"/>
                        <a:pt x="165" y="408"/>
                      </a:cubicBezTo>
                      <a:cubicBezTo>
                        <a:pt x="145" y="400"/>
                        <a:pt x="148" y="367"/>
                        <a:pt x="133" y="352"/>
                      </a:cubicBezTo>
                      <a:cubicBezTo>
                        <a:pt x="112" y="331"/>
                        <a:pt x="98" y="334"/>
                        <a:pt x="69" y="328"/>
                      </a:cubicBezTo>
                      <a:cubicBezTo>
                        <a:pt x="33" y="255"/>
                        <a:pt x="57" y="277"/>
                        <a:pt x="13" y="248"/>
                      </a:cubicBezTo>
                      <a:cubicBezTo>
                        <a:pt x="16" y="208"/>
                        <a:pt x="0" y="157"/>
                        <a:pt x="29" y="128"/>
                      </a:cubicBezTo>
                      <a:cubicBezTo>
                        <a:pt x="67" y="90"/>
                        <a:pt x="64" y="109"/>
                        <a:pt x="85" y="88"/>
                      </a:cubicBezTo>
                      <a:lnTo>
                        <a:pt x="77" y="4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 rot="-3703569">
                  <a:off x="1808" y="3176"/>
                  <a:ext cx="384" cy="392"/>
                </a:xfrm>
                <a:custGeom>
                  <a:avLst/>
                  <a:gdLst>
                    <a:gd name="T0" fmla="*/ 71 w 560"/>
                    <a:gd name="T1" fmla="*/ 16 h 552"/>
                    <a:gd name="T2" fmla="*/ 121 w 560"/>
                    <a:gd name="T3" fmla="*/ 0 h 552"/>
                    <a:gd name="T4" fmla="*/ 158 w 560"/>
                    <a:gd name="T5" fmla="*/ 16 h 552"/>
                    <a:gd name="T6" fmla="*/ 192 w 560"/>
                    <a:gd name="T7" fmla="*/ 60 h 552"/>
                    <a:gd name="T8" fmla="*/ 195 w 560"/>
                    <a:gd name="T9" fmla="*/ 72 h 552"/>
                    <a:gd name="T10" fmla="*/ 226 w 560"/>
                    <a:gd name="T11" fmla="*/ 113 h 552"/>
                    <a:gd name="T12" fmla="*/ 245 w 560"/>
                    <a:gd name="T13" fmla="*/ 153 h 552"/>
                    <a:gd name="T14" fmla="*/ 260 w 560"/>
                    <a:gd name="T15" fmla="*/ 178 h 552"/>
                    <a:gd name="T16" fmla="*/ 245 w 560"/>
                    <a:gd name="T17" fmla="*/ 202 h 552"/>
                    <a:gd name="T18" fmla="*/ 241 w 560"/>
                    <a:gd name="T19" fmla="*/ 214 h 552"/>
                    <a:gd name="T20" fmla="*/ 230 w 560"/>
                    <a:gd name="T21" fmla="*/ 218 h 552"/>
                    <a:gd name="T22" fmla="*/ 169 w 560"/>
                    <a:gd name="T23" fmla="*/ 250 h 552"/>
                    <a:gd name="T24" fmla="*/ 94 w 560"/>
                    <a:gd name="T25" fmla="*/ 278 h 552"/>
                    <a:gd name="T26" fmla="*/ 60 w 560"/>
                    <a:gd name="T27" fmla="*/ 274 h 552"/>
                    <a:gd name="T28" fmla="*/ 23 w 560"/>
                    <a:gd name="T29" fmla="*/ 234 h 552"/>
                    <a:gd name="T30" fmla="*/ 8 w 560"/>
                    <a:gd name="T31" fmla="*/ 209 h 552"/>
                    <a:gd name="T32" fmla="*/ 0 w 560"/>
                    <a:gd name="T33" fmla="*/ 197 h 552"/>
                    <a:gd name="T34" fmla="*/ 30 w 560"/>
                    <a:gd name="T35" fmla="*/ 190 h 552"/>
                    <a:gd name="T36" fmla="*/ 45 w 560"/>
                    <a:gd name="T37" fmla="*/ 185 h 552"/>
                    <a:gd name="T38" fmla="*/ 26 w 560"/>
                    <a:gd name="T39" fmla="*/ 113 h 552"/>
                    <a:gd name="T40" fmla="*/ 30 w 560"/>
                    <a:gd name="T41" fmla="*/ 72 h 552"/>
                    <a:gd name="T42" fmla="*/ 38 w 560"/>
                    <a:gd name="T43" fmla="*/ 44 h 552"/>
                    <a:gd name="T44" fmla="*/ 86 w 560"/>
                    <a:gd name="T45" fmla="*/ 40 h 552"/>
                    <a:gd name="T46" fmla="*/ 71 w 560"/>
                    <a:gd name="T47" fmla="*/ 16 h 5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60" h="552">
                      <a:moveTo>
                        <a:pt x="152" y="32"/>
                      </a:moveTo>
                      <a:cubicBezTo>
                        <a:pt x="187" y="14"/>
                        <a:pt x="217" y="8"/>
                        <a:pt x="256" y="0"/>
                      </a:cubicBezTo>
                      <a:cubicBezTo>
                        <a:pt x="272" y="5"/>
                        <a:pt x="320" y="19"/>
                        <a:pt x="336" y="32"/>
                      </a:cubicBezTo>
                      <a:cubicBezTo>
                        <a:pt x="379" y="67"/>
                        <a:pt x="390" y="78"/>
                        <a:pt x="408" y="120"/>
                      </a:cubicBezTo>
                      <a:cubicBezTo>
                        <a:pt x="411" y="128"/>
                        <a:pt x="411" y="137"/>
                        <a:pt x="416" y="144"/>
                      </a:cubicBezTo>
                      <a:cubicBezTo>
                        <a:pt x="435" y="172"/>
                        <a:pt x="458" y="198"/>
                        <a:pt x="480" y="224"/>
                      </a:cubicBezTo>
                      <a:cubicBezTo>
                        <a:pt x="500" y="248"/>
                        <a:pt x="504" y="277"/>
                        <a:pt x="520" y="304"/>
                      </a:cubicBezTo>
                      <a:cubicBezTo>
                        <a:pt x="530" y="320"/>
                        <a:pt x="552" y="352"/>
                        <a:pt x="552" y="352"/>
                      </a:cubicBezTo>
                      <a:cubicBezTo>
                        <a:pt x="533" y="409"/>
                        <a:pt x="560" y="340"/>
                        <a:pt x="520" y="400"/>
                      </a:cubicBezTo>
                      <a:cubicBezTo>
                        <a:pt x="515" y="407"/>
                        <a:pt x="518" y="418"/>
                        <a:pt x="512" y="424"/>
                      </a:cubicBezTo>
                      <a:cubicBezTo>
                        <a:pt x="506" y="430"/>
                        <a:pt x="496" y="429"/>
                        <a:pt x="488" y="432"/>
                      </a:cubicBezTo>
                      <a:cubicBezTo>
                        <a:pt x="449" y="471"/>
                        <a:pt x="410" y="482"/>
                        <a:pt x="360" y="496"/>
                      </a:cubicBezTo>
                      <a:cubicBezTo>
                        <a:pt x="305" y="511"/>
                        <a:pt x="254" y="534"/>
                        <a:pt x="200" y="552"/>
                      </a:cubicBezTo>
                      <a:cubicBezTo>
                        <a:pt x="176" y="549"/>
                        <a:pt x="151" y="552"/>
                        <a:pt x="128" y="544"/>
                      </a:cubicBezTo>
                      <a:cubicBezTo>
                        <a:pt x="111" y="538"/>
                        <a:pt x="59" y="479"/>
                        <a:pt x="48" y="464"/>
                      </a:cubicBezTo>
                      <a:cubicBezTo>
                        <a:pt x="37" y="448"/>
                        <a:pt x="27" y="432"/>
                        <a:pt x="16" y="416"/>
                      </a:cubicBezTo>
                      <a:cubicBezTo>
                        <a:pt x="11" y="408"/>
                        <a:pt x="0" y="392"/>
                        <a:pt x="0" y="392"/>
                      </a:cubicBezTo>
                      <a:cubicBezTo>
                        <a:pt x="21" y="387"/>
                        <a:pt x="43" y="381"/>
                        <a:pt x="64" y="376"/>
                      </a:cubicBezTo>
                      <a:cubicBezTo>
                        <a:pt x="75" y="373"/>
                        <a:pt x="96" y="368"/>
                        <a:pt x="96" y="368"/>
                      </a:cubicBezTo>
                      <a:cubicBezTo>
                        <a:pt x="111" y="324"/>
                        <a:pt x="82" y="263"/>
                        <a:pt x="56" y="224"/>
                      </a:cubicBezTo>
                      <a:cubicBezTo>
                        <a:pt x="59" y="197"/>
                        <a:pt x="60" y="171"/>
                        <a:pt x="64" y="144"/>
                      </a:cubicBezTo>
                      <a:cubicBezTo>
                        <a:pt x="66" y="130"/>
                        <a:pt x="79" y="88"/>
                        <a:pt x="80" y="88"/>
                      </a:cubicBezTo>
                      <a:cubicBezTo>
                        <a:pt x="113" y="78"/>
                        <a:pt x="157" y="101"/>
                        <a:pt x="184" y="80"/>
                      </a:cubicBezTo>
                      <a:cubicBezTo>
                        <a:pt x="199" y="68"/>
                        <a:pt x="163" y="48"/>
                        <a:pt x="152" y="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</p:grpSp>
          <p:sp>
            <p:nvSpPr>
              <p:cNvPr id="48" name="Text Box 60"/>
              <p:cNvSpPr txBox="1">
                <a:spLocks noChangeArrowheads="1"/>
              </p:cNvSpPr>
              <p:nvPr/>
            </p:nvSpPr>
            <p:spPr bwMode="auto">
              <a:xfrm>
                <a:off x="3353" y="3806"/>
                <a:ext cx="2072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en-US" sz="1800"/>
                  <a:t>Další redukce porozity díky rozpuštění</a:t>
                </a:r>
                <a:endParaRPr lang="en-GB" altLang="en-US" sz="1800"/>
              </a:p>
            </p:txBody>
          </p:sp>
        </p:grpSp>
      </p:grpSp>
      <p:grpSp>
        <p:nvGrpSpPr>
          <p:cNvPr id="3" name="Skupina 2"/>
          <p:cNvGrpSpPr/>
          <p:nvPr/>
        </p:nvGrpSpPr>
        <p:grpSpPr>
          <a:xfrm>
            <a:off x="2265961" y="2079261"/>
            <a:ext cx="2301490" cy="1998663"/>
            <a:chOff x="6950076" y="269875"/>
            <a:chExt cx="2955925" cy="2566988"/>
          </a:xfrm>
        </p:grpSpPr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7943850" y="885825"/>
              <a:ext cx="1951038" cy="762000"/>
              <a:chOff x="4360" y="1400"/>
              <a:chExt cx="1229" cy="480"/>
            </a:xfrm>
          </p:grpSpPr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4360" y="1400"/>
                <a:ext cx="736" cy="408"/>
              </a:xfrm>
              <a:custGeom>
                <a:avLst/>
                <a:gdLst>
                  <a:gd name="T0" fmla="*/ 0 w 736"/>
                  <a:gd name="T1" fmla="*/ 0 h 408"/>
                  <a:gd name="T2" fmla="*/ 48 w 736"/>
                  <a:gd name="T3" fmla="*/ 80 h 408"/>
                  <a:gd name="T4" fmla="*/ 120 w 736"/>
                  <a:gd name="T5" fmla="*/ 184 h 408"/>
                  <a:gd name="T6" fmla="*/ 240 w 736"/>
                  <a:gd name="T7" fmla="*/ 272 h 408"/>
                  <a:gd name="T8" fmla="*/ 376 w 736"/>
                  <a:gd name="T9" fmla="*/ 336 h 408"/>
                  <a:gd name="T10" fmla="*/ 512 w 736"/>
                  <a:gd name="T11" fmla="*/ 368 h 408"/>
                  <a:gd name="T12" fmla="*/ 640 w 736"/>
                  <a:gd name="T13" fmla="*/ 384 h 408"/>
                  <a:gd name="T14" fmla="*/ 736 w 736"/>
                  <a:gd name="T15" fmla="*/ 408 h 4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6" h="408">
                    <a:moveTo>
                      <a:pt x="0" y="0"/>
                    </a:moveTo>
                    <a:cubicBezTo>
                      <a:pt x="14" y="24"/>
                      <a:pt x="28" y="49"/>
                      <a:pt x="48" y="80"/>
                    </a:cubicBezTo>
                    <a:cubicBezTo>
                      <a:pt x="68" y="111"/>
                      <a:pt x="88" y="152"/>
                      <a:pt x="120" y="184"/>
                    </a:cubicBezTo>
                    <a:cubicBezTo>
                      <a:pt x="152" y="216"/>
                      <a:pt x="197" y="247"/>
                      <a:pt x="240" y="272"/>
                    </a:cubicBezTo>
                    <a:cubicBezTo>
                      <a:pt x="283" y="297"/>
                      <a:pt x="331" y="320"/>
                      <a:pt x="376" y="336"/>
                    </a:cubicBezTo>
                    <a:cubicBezTo>
                      <a:pt x="421" y="352"/>
                      <a:pt x="468" y="360"/>
                      <a:pt x="512" y="368"/>
                    </a:cubicBezTo>
                    <a:cubicBezTo>
                      <a:pt x="556" y="376"/>
                      <a:pt x="603" y="377"/>
                      <a:pt x="640" y="384"/>
                    </a:cubicBezTo>
                    <a:cubicBezTo>
                      <a:pt x="677" y="391"/>
                      <a:pt x="715" y="404"/>
                      <a:pt x="736" y="40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67" name="Text Box 63"/>
              <p:cNvSpPr txBox="1">
                <a:spLocks noChangeArrowheads="1"/>
              </p:cNvSpPr>
              <p:nvPr/>
            </p:nvSpPr>
            <p:spPr bwMode="auto">
              <a:xfrm>
                <a:off x="5150" y="1667"/>
                <a:ext cx="43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en-US" sz="1600"/>
                  <a:t>Písek</a:t>
                </a:r>
                <a:endParaRPr lang="en-GB" altLang="en-US" sz="1600"/>
              </a:p>
            </p:txBody>
          </p:sp>
        </p:grpSp>
        <p:grpSp>
          <p:nvGrpSpPr>
            <p:cNvPr id="68" name="Group 64"/>
            <p:cNvGrpSpPr>
              <a:grpSpLocks/>
            </p:cNvGrpSpPr>
            <p:nvPr/>
          </p:nvGrpSpPr>
          <p:grpSpPr bwMode="auto">
            <a:xfrm>
              <a:off x="6950076" y="269875"/>
              <a:ext cx="2955925" cy="2566988"/>
              <a:chOff x="3734" y="1012"/>
              <a:chExt cx="1862" cy="1617"/>
            </a:xfrm>
          </p:grpSpPr>
          <p:grpSp>
            <p:nvGrpSpPr>
              <p:cNvPr id="69" name="Group 65"/>
              <p:cNvGrpSpPr>
                <a:grpSpLocks/>
              </p:cNvGrpSpPr>
              <p:nvPr/>
            </p:nvGrpSpPr>
            <p:grpSpPr bwMode="auto">
              <a:xfrm>
                <a:off x="3734" y="1012"/>
                <a:ext cx="1862" cy="1617"/>
                <a:chOff x="3734" y="1908"/>
                <a:chExt cx="1862" cy="1617"/>
              </a:xfrm>
            </p:grpSpPr>
            <p:sp>
              <p:nvSpPr>
                <p:cNvPr id="71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224" y="2160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72" name="Line 67"/>
                <p:cNvSpPr>
                  <a:spLocks noChangeShapeType="1"/>
                </p:cNvSpPr>
                <p:nvPr/>
              </p:nvSpPr>
              <p:spPr bwMode="auto">
                <a:xfrm>
                  <a:off x="4232" y="3264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73" name="Freeform 68"/>
                <p:cNvSpPr>
                  <a:spLocks/>
                </p:cNvSpPr>
                <p:nvPr/>
              </p:nvSpPr>
              <p:spPr bwMode="auto">
                <a:xfrm>
                  <a:off x="4368" y="2320"/>
                  <a:ext cx="848" cy="712"/>
                </a:xfrm>
                <a:custGeom>
                  <a:avLst/>
                  <a:gdLst>
                    <a:gd name="T0" fmla="*/ 0 w 848"/>
                    <a:gd name="T1" fmla="*/ 0 h 712"/>
                    <a:gd name="T2" fmla="*/ 24 w 848"/>
                    <a:gd name="T3" fmla="*/ 128 h 712"/>
                    <a:gd name="T4" fmla="*/ 72 w 848"/>
                    <a:gd name="T5" fmla="*/ 256 h 712"/>
                    <a:gd name="T6" fmla="*/ 136 w 848"/>
                    <a:gd name="T7" fmla="*/ 368 h 712"/>
                    <a:gd name="T8" fmla="*/ 232 w 848"/>
                    <a:gd name="T9" fmla="*/ 464 h 712"/>
                    <a:gd name="T10" fmla="*/ 352 w 848"/>
                    <a:gd name="T11" fmla="*/ 560 h 712"/>
                    <a:gd name="T12" fmla="*/ 488 w 848"/>
                    <a:gd name="T13" fmla="*/ 608 h 712"/>
                    <a:gd name="T14" fmla="*/ 616 w 848"/>
                    <a:gd name="T15" fmla="*/ 664 h 712"/>
                    <a:gd name="T16" fmla="*/ 752 w 848"/>
                    <a:gd name="T17" fmla="*/ 688 h 712"/>
                    <a:gd name="T18" fmla="*/ 848 w 848"/>
                    <a:gd name="T19" fmla="*/ 712 h 7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48" h="712">
                      <a:moveTo>
                        <a:pt x="0" y="0"/>
                      </a:moveTo>
                      <a:cubicBezTo>
                        <a:pt x="6" y="42"/>
                        <a:pt x="12" y="85"/>
                        <a:pt x="24" y="128"/>
                      </a:cubicBezTo>
                      <a:cubicBezTo>
                        <a:pt x="36" y="171"/>
                        <a:pt x="53" y="216"/>
                        <a:pt x="72" y="256"/>
                      </a:cubicBezTo>
                      <a:cubicBezTo>
                        <a:pt x="91" y="296"/>
                        <a:pt x="109" y="333"/>
                        <a:pt x="136" y="368"/>
                      </a:cubicBezTo>
                      <a:cubicBezTo>
                        <a:pt x="163" y="403"/>
                        <a:pt x="196" y="432"/>
                        <a:pt x="232" y="464"/>
                      </a:cubicBezTo>
                      <a:cubicBezTo>
                        <a:pt x="268" y="496"/>
                        <a:pt x="309" y="536"/>
                        <a:pt x="352" y="560"/>
                      </a:cubicBezTo>
                      <a:cubicBezTo>
                        <a:pt x="395" y="584"/>
                        <a:pt x="444" y="591"/>
                        <a:pt x="488" y="608"/>
                      </a:cubicBezTo>
                      <a:cubicBezTo>
                        <a:pt x="532" y="625"/>
                        <a:pt x="572" y="651"/>
                        <a:pt x="616" y="664"/>
                      </a:cubicBezTo>
                      <a:cubicBezTo>
                        <a:pt x="660" y="677"/>
                        <a:pt x="713" y="680"/>
                        <a:pt x="752" y="688"/>
                      </a:cubicBezTo>
                      <a:cubicBezTo>
                        <a:pt x="791" y="696"/>
                        <a:pt x="829" y="707"/>
                        <a:pt x="848" y="712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/>
                </a:p>
              </p:txBody>
            </p:sp>
            <p:sp>
              <p:nvSpPr>
                <p:cNvPr id="74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4526" y="3292"/>
                  <a:ext cx="1070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cs-CZ" altLang="en-US" sz="1800"/>
                    <a:t>Vertikální stres</a:t>
                  </a:r>
                  <a:endParaRPr lang="en-GB" altLang="en-US" sz="1800"/>
                </a:p>
              </p:txBody>
            </p:sp>
            <p:sp>
              <p:nvSpPr>
                <p:cNvPr id="75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3734" y="1908"/>
                  <a:ext cx="649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5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Font typeface="Wingdings" panose="05000000000000000000" pitchFamily="2" charset="2"/>
                    <a:buBlip>
                      <a:blip r:embed="rId2"/>
                    </a:buBlip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cs-CZ" altLang="en-US" sz="1800"/>
                    <a:t>Porozita</a:t>
                  </a:r>
                  <a:endParaRPr lang="en-GB" altLang="en-US" sz="1800"/>
                </a:p>
              </p:txBody>
            </p:sp>
          </p:grpSp>
          <p:sp>
            <p:nvSpPr>
              <p:cNvPr id="70" name="Text Box 71"/>
              <p:cNvSpPr txBox="1">
                <a:spLocks noChangeArrowheads="1"/>
              </p:cNvSpPr>
              <p:nvPr/>
            </p:nvSpPr>
            <p:spPr bwMode="auto">
              <a:xfrm>
                <a:off x="5246" y="2046"/>
                <a:ext cx="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cs-CZ" altLang="en-US" sz="1600"/>
                  <a:t>Jíl</a:t>
                </a:r>
                <a:endParaRPr lang="en-GB" altLang="en-US" sz="1600"/>
              </a:p>
            </p:txBody>
          </p:sp>
        </p:grpSp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ED5C6BF7-5D1A-4F91-A471-700430D377CC}"/>
              </a:ext>
            </a:extLst>
          </p:cNvPr>
          <p:cNvSpPr/>
          <p:nvPr/>
        </p:nvSpPr>
        <p:spPr>
          <a:xfrm>
            <a:off x="5294519" y="17118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</a:t>
            </a:r>
            <a:r>
              <a:rPr lang="cs-CZ" altLang="en-US" sz="2000" dirty="0"/>
              <a:t>Zvýšení tlaku nadloží při pohřbení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en-US" sz="2000" dirty="0"/>
              <a:t>Snížení porozity těsnějším uspořádáním díky stlačení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en-US" sz="2000" dirty="0"/>
              <a:t>Faktory, které ovlivňují možnou míru </a:t>
            </a:r>
            <a:r>
              <a:rPr lang="cs-CZ" altLang="en-US" sz="2000" dirty="0" err="1"/>
              <a:t>kompakce</a:t>
            </a:r>
            <a:r>
              <a:rPr lang="cs-CZ" altLang="en-US" sz="2000" dirty="0"/>
              <a:t> </a:t>
            </a:r>
            <a:br>
              <a:rPr lang="cs-CZ" altLang="en-US" sz="2000" dirty="0"/>
            </a:br>
            <a:r>
              <a:rPr lang="cs-CZ" altLang="en-US" sz="2000" dirty="0"/>
              <a:t>- velikost zrna</a:t>
            </a:r>
            <a:br>
              <a:rPr lang="cs-CZ" altLang="en-US" sz="2000" dirty="0"/>
            </a:br>
            <a:r>
              <a:rPr lang="cs-CZ" altLang="en-US" sz="2000" dirty="0"/>
              <a:t>- tvar zrna</a:t>
            </a:r>
            <a:br>
              <a:rPr lang="cs-CZ" altLang="en-US" sz="2000" dirty="0"/>
            </a:br>
            <a:r>
              <a:rPr lang="cs-CZ" altLang="en-US" sz="2000" dirty="0"/>
              <a:t>- zaoblení  </a:t>
            </a:r>
            <a:br>
              <a:rPr lang="cs-CZ" altLang="en-US" sz="2000" dirty="0"/>
            </a:br>
            <a:r>
              <a:rPr lang="cs-CZ" altLang="en-US" sz="2000" dirty="0"/>
              <a:t>- třídění</a:t>
            </a:r>
            <a:br>
              <a:rPr lang="cs-CZ" altLang="en-US" sz="2000" dirty="0"/>
            </a:br>
            <a:r>
              <a:rPr lang="cs-CZ" altLang="en-US" sz="2000" dirty="0"/>
              <a:t>- původní porozita </a:t>
            </a:r>
            <a:br>
              <a:rPr lang="cs-CZ" altLang="en-US" sz="2000" dirty="0"/>
            </a:br>
            <a:r>
              <a:rPr lang="cs-CZ" altLang="en-US" sz="2000" dirty="0"/>
              <a:t>- objem fluid v pórech</a:t>
            </a:r>
          </a:p>
        </p:txBody>
      </p:sp>
    </p:spTree>
    <p:extLst>
      <p:ext uri="{BB962C8B-B14F-4D97-AF65-F5344CB8AC3E}">
        <p14:creationId xmlns:p14="http://schemas.microsoft.com/office/powerpoint/2010/main" val="3226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24" y="3896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altLang="en-US" b="1" dirty="0" err="1"/>
              <a:t>Kompakce</a:t>
            </a:r>
            <a:endParaRPr lang="cs-CZ" altLang="en-US" dirty="0"/>
          </a:p>
        </p:txBody>
      </p:sp>
      <p:sp>
        <p:nvSpPr>
          <p:cNvPr id="277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-273740" y="1063876"/>
            <a:ext cx="6106369" cy="4351338"/>
          </a:xfrm>
        </p:spPr>
        <p:txBody>
          <a:bodyPr>
            <a:normAutofit/>
          </a:bodyPr>
          <a:lstStyle/>
          <a:p>
            <a:pPr lvl="2">
              <a:lnSpc>
                <a:spcPct val="90000"/>
              </a:lnSpc>
              <a:defRPr/>
            </a:pPr>
            <a:r>
              <a:rPr lang="cs-CZ" altLang="en-US" sz="1800" b="1" dirty="0"/>
              <a:t>Chemická </a:t>
            </a:r>
            <a:r>
              <a:rPr lang="cs-CZ" altLang="en-US" sz="1800" b="1" dirty="0" err="1"/>
              <a:t>kompakce</a:t>
            </a:r>
            <a:r>
              <a:rPr lang="cs-CZ" altLang="en-US" sz="1800" b="1" dirty="0"/>
              <a:t> (rozpouštění cementovaných hornin)</a:t>
            </a:r>
          </a:p>
          <a:p>
            <a:pPr>
              <a:lnSpc>
                <a:spcPct val="90000"/>
              </a:lnSpc>
              <a:defRPr/>
            </a:pPr>
            <a:endParaRPr lang="cs-CZ" altLang="en-US" sz="1800" b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1800" b="1" dirty="0"/>
              <a:t>	</a:t>
            </a:r>
          </a:p>
        </p:txBody>
      </p:sp>
      <p:pic>
        <p:nvPicPr>
          <p:cNvPr id="76" name="Obrázek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04" y="38968"/>
            <a:ext cx="6487463" cy="3471634"/>
          </a:xfrm>
          <a:prstGeom prst="rect">
            <a:avLst/>
          </a:prstGeom>
        </p:spPr>
      </p:pic>
      <p:pic>
        <p:nvPicPr>
          <p:cNvPr id="77" name="Obrázek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10" y="3510602"/>
            <a:ext cx="6596449" cy="14888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8" y="4030463"/>
            <a:ext cx="6522741" cy="276950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29" y="1642454"/>
            <a:ext cx="3596226" cy="238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P90546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92" y="2227627"/>
            <a:ext cx="3887787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9456" y="190780"/>
            <a:ext cx="8532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800" b="1" dirty="0">
                <a:latin typeface="Arial" panose="020B0604020202020204" pitchFamily="34" charset="0"/>
              </a:rPr>
              <a:t>Hlíznaté vápence</a:t>
            </a:r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endParaRPr lang="cs-CZ" altLang="cs-CZ" sz="2800" b="1" dirty="0">
              <a:latin typeface="Arial" panose="020B0604020202020204" pitchFamily="34" charset="0"/>
            </a:endParaRPr>
          </a:p>
        </p:txBody>
      </p:sp>
      <p:pic>
        <p:nvPicPr>
          <p:cNvPr id="7" name="Obrázek 4" descr="hlizna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1" y="997529"/>
            <a:ext cx="80994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9"/>
          <p:cNvSpPr txBox="1">
            <a:spLocks noChangeArrowheads="1"/>
          </p:cNvSpPr>
          <p:nvPr/>
        </p:nvSpPr>
        <p:spPr bwMode="auto">
          <a:xfrm>
            <a:off x="118191" y="4015719"/>
            <a:ext cx="248920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b="1" dirty="0"/>
              <a:t>Hlíznaté vápence – vznik především diferenciací karbonátu díky rozpuštění v polohách relativně chudých na karbonát a srážení rozpuštěného CaCO3 v polohách bohatších na karbonát</a:t>
            </a:r>
          </a:p>
        </p:txBody>
      </p:sp>
      <p:sp>
        <p:nvSpPr>
          <p:cNvPr id="9" name="TextovéPole 19"/>
          <p:cNvSpPr txBox="1">
            <a:spLocks noChangeArrowheads="1"/>
          </p:cNvSpPr>
          <p:nvPr/>
        </p:nvSpPr>
        <p:spPr bwMode="auto">
          <a:xfrm>
            <a:off x="6516688" y="338137"/>
            <a:ext cx="47401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dirty="0"/>
              <a:t>Především díky tlakovému rozpouštění  - </a:t>
            </a:r>
            <a:r>
              <a:rPr lang="cs-CZ" altLang="cs-CZ" sz="1800" dirty="0" err="1"/>
              <a:t>kompakce</a:t>
            </a:r>
            <a:r>
              <a:rPr lang="cs-CZ" altLang="cs-CZ" sz="1800" dirty="0"/>
              <a:t> pohřbením a dále tektonické deformace</a:t>
            </a:r>
          </a:p>
        </p:txBody>
      </p:sp>
      <p:sp>
        <p:nvSpPr>
          <p:cNvPr id="10" name="TextovéPole 19"/>
          <p:cNvSpPr txBox="1">
            <a:spLocks noChangeArrowheads="1"/>
          </p:cNvSpPr>
          <p:nvPr/>
        </p:nvSpPr>
        <p:spPr bwMode="auto">
          <a:xfrm>
            <a:off x="7005723" y="4927384"/>
            <a:ext cx="43495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b="1" dirty="0"/>
              <a:t>Některé hlíznaté stavby však mohou vznikat primárně na mořském dně díky chemickému rozpuštění</a:t>
            </a:r>
          </a:p>
        </p:txBody>
      </p:sp>
    </p:spTree>
    <p:extLst>
      <p:ext uri="{BB962C8B-B14F-4D97-AF65-F5344CB8AC3E}">
        <p14:creationId xmlns:p14="http://schemas.microsoft.com/office/powerpoint/2010/main" val="93831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762317" y="1280249"/>
            <a:ext cx="8898384" cy="525621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</a:t>
            </a:r>
            <a:r>
              <a:rPr lang="cs-CZ" altLang="en-US" sz="1800" dirty="0"/>
              <a:t>Krystalizace nových minerálů z roztoků v pórech horniny –</a:t>
            </a:r>
            <a:r>
              <a:rPr lang="cs-CZ" altLang="en-US" sz="1800" b="1" dirty="0"/>
              <a:t>kalcit, aragonit, dolomit</a:t>
            </a:r>
            <a:r>
              <a:rPr lang="cs-CZ" altLang="en-US" sz="1800" dirty="0"/>
              <a:t> (křemen, hematit, sádrovec)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Snižování porozity, zpevňování</a:t>
            </a:r>
            <a:endParaRPr lang="cs-CZ" altLang="en-US" sz="1800" b="1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en-US" sz="1800" dirty="0"/>
              <a:t>	</a:t>
            </a:r>
            <a:r>
              <a:rPr lang="cs-CZ" altLang="en-US" sz="1800" u="sng" dirty="0"/>
              <a:t>Podmínky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en-US" sz="1800" dirty="0"/>
              <a:t>Průchod fluid póry, přesycení fluid vůči cementačnímu minerálu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altLang="en-US" sz="1800" dirty="0"/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altLang="en-US" sz="1800" dirty="0"/>
          </a:p>
          <a:p>
            <a:pPr>
              <a:lnSpc>
                <a:spcPct val="80000"/>
              </a:lnSpc>
              <a:buNone/>
            </a:pPr>
            <a:r>
              <a:rPr lang="cs-CZ" altLang="en-US" sz="1800" b="1" dirty="0"/>
              <a:t>Původ iontů ve fluidech: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b="1" dirty="0"/>
              <a:t>- z mořské vody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en-US" sz="1800" b="1" dirty="0"/>
              <a:t>- z rozpuštěné horniny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cs-CZ" altLang="en-US" sz="18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en-US" sz="1800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cs-CZ" altLang="en-US" sz="2000" b="1" dirty="0"/>
              <a:t>	</a:t>
            </a:r>
            <a:endParaRPr lang="cs-CZ" altLang="en-US" sz="1800" dirty="0"/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6607522" y="4481643"/>
            <a:ext cx="2092595" cy="2116007"/>
            <a:chOff x="3268" y="1264"/>
            <a:chExt cx="1780" cy="1533"/>
          </a:xfrm>
        </p:grpSpPr>
        <p:grpSp>
          <p:nvGrpSpPr>
            <p:cNvPr id="41" name="Group 5"/>
            <p:cNvGrpSpPr>
              <a:grpSpLocks/>
            </p:cNvGrpSpPr>
            <p:nvPr/>
          </p:nvGrpSpPr>
          <p:grpSpPr bwMode="auto">
            <a:xfrm>
              <a:off x="3268" y="1507"/>
              <a:ext cx="1780" cy="1290"/>
              <a:chOff x="3132" y="1304"/>
              <a:chExt cx="1780" cy="1290"/>
            </a:xfrm>
          </p:grpSpPr>
          <p:sp>
            <p:nvSpPr>
              <p:cNvPr id="43" name="Freeform 6"/>
              <p:cNvSpPr>
                <a:spLocks/>
              </p:cNvSpPr>
              <p:nvPr/>
            </p:nvSpPr>
            <p:spPr bwMode="auto">
              <a:xfrm>
                <a:off x="3352" y="1456"/>
                <a:ext cx="1360" cy="968"/>
              </a:xfrm>
              <a:custGeom>
                <a:avLst/>
                <a:gdLst>
                  <a:gd name="T0" fmla="*/ 0 w 1360"/>
                  <a:gd name="T1" fmla="*/ 616 h 968"/>
                  <a:gd name="T2" fmla="*/ 328 w 1360"/>
                  <a:gd name="T3" fmla="*/ 376 h 968"/>
                  <a:gd name="T4" fmla="*/ 488 w 1360"/>
                  <a:gd name="T5" fmla="*/ 0 h 968"/>
                  <a:gd name="T6" fmla="*/ 944 w 1360"/>
                  <a:gd name="T7" fmla="*/ 96 h 968"/>
                  <a:gd name="T8" fmla="*/ 1240 w 1360"/>
                  <a:gd name="T9" fmla="*/ 304 h 968"/>
                  <a:gd name="T10" fmla="*/ 1360 w 1360"/>
                  <a:gd name="T11" fmla="*/ 536 h 968"/>
                  <a:gd name="T12" fmla="*/ 1216 w 1360"/>
                  <a:gd name="T13" fmla="*/ 744 h 968"/>
                  <a:gd name="T14" fmla="*/ 1096 w 1360"/>
                  <a:gd name="T15" fmla="*/ 904 h 968"/>
                  <a:gd name="T16" fmla="*/ 776 w 1360"/>
                  <a:gd name="T17" fmla="*/ 968 h 968"/>
                  <a:gd name="T18" fmla="*/ 496 w 1360"/>
                  <a:gd name="T19" fmla="*/ 960 h 968"/>
                  <a:gd name="T20" fmla="*/ 256 w 1360"/>
                  <a:gd name="T21" fmla="*/ 904 h 968"/>
                  <a:gd name="T22" fmla="*/ 56 w 1360"/>
                  <a:gd name="T23" fmla="*/ 816 h 968"/>
                  <a:gd name="T24" fmla="*/ 0 w 1360"/>
                  <a:gd name="T25" fmla="*/ 616 h 9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0" h="968">
                    <a:moveTo>
                      <a:pt x="0" y="616"/>
                    </a:moveTo>
                    <a:lnTo>
                      <a:pt x="328" y="376"/>
                    </a:lnTo>
                    <a:lnTo>
                      <a:pt x="488" y="0"/>
                    </a:lnTo>
                    <a:lnTo>
                      <a:pt x="944" y="96"/>
                    </a:lnTo>
                    <a:lnTo>
                      <a:pt x="1240" y="304"/>
                    </a:lnTo>
                    <a:lnTo>
                      <a:pt x="1360" y="536"/>
                    </a:lnTo>
                    <a:lnTo>
                      <a:pt x="1216" y="744"/>
                    </a:lnTo>
                    <a:lnTo>
                      <a:pt x="1096" y="904"/>
                    </a:lnTo>
                    <a:lnTo>
                      <a:pt x="776" y="968"/>
                    </a:lnTo>
                    <a:lnTo>
                      <a:pt x="496" y="960"/>
                    </a:lnTo>
                    <a:lnTo>
                      <a:pt x="256" y="904"/>
                    </a:lnTo>
                    <a:lnTo>
                      <a:pt x="56" y="816"/>
                    </a:lnTo>
                    <a:lnTo>
                      <a:pt x="0" y="61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grpSp>
            <p:nvGrpSpPr>
              <p:cNvPr id="44" name="Group 7"/>
              <p:cNvGrpSpPr>
                <a:grpSpLocks/>
              </p:cNvGrpSpPr>
              <p:nvPr/>
            </p:nvGrpSpPr>
            <p:grpSpPr bwMode="auto">
              <a:xfrm>
                <a:off x="3132" y="1304"/>
                <a:ext cx="1780" cy="1290"/>
                <a:chOff x="308" y="904"/>
                <a:chExt cx="1780" cy="1290"/>
              </a:xfrm>
            </p:grpSpPr>
            <p:sp>
              <p:nvSpPr>
                <p:cNvPr id="45" name="Freeform 8"/>
                <p:cNvSpPr>
                  <a:spLocks/>
                </p:cNvSpPr>
                <p:nvPr/>
              </p:nvSpPr>
              <p:spPr bwMode="auto">
                <a:xfrm>
                  <a:off x="904" y="1808"/>
                  <a:ext cx="416" cy="240"/>
                </a:xfrm>
                <a:custGeom>
                  <a:avLst/>
                  <a:gdLst>
                    <a:gd name="T0" fmla="*/ 16 w 416"/>
                    <a:gd name="T1" fmla="*/ 88 h 240"/>
                    <a:gd name="T2" fmla="*/ 72 w 416"/>
                    <a:gd name="T3" fmla="*/ 56 h 240"/>
                    <a:gd name="T4" fmla="*/ 224 w 416"/>
                    <a:gd name="T5" fmla="*/ 0 h 240"/>
                    <a:gd name="T6" fmla="*/ 336 w 416"/>
                    <a:gd name="T7" fmla="*/ 32 h 240"/>
                    <a:gd name="T8" fmla="*/ 416 w 416"/>
                    <a:gd name="T9" fmla="*/ 120 h 240"/>
                    <a:gd name="T10" fmla="*/ 336 w 416"/>
                    <a:gd name="T11" fmla="*/ 168 h 240"/>
                    <a:gd name="T12" fmla="*/ 200 w 416"/>
                    <a:gd name="T13" fmla="*/ 240 h 240"/>
                    <a:gd name="T14" fmla="*/ 80 w 416"/>
                    <a:gd name="T15" fmla="*/ 240 h 240"/>
                    <a:gd name="T16" fmla="*/ 8 w 416"/>
                    <a:gd name="T17" fmla="*/ 216 h 240"/>
                    <a:gd name="T18" fmla="*/ 0 w 416"/>
                    <a:gd name="T19" fmla="*/ 152 h 240"/>
                    <a:gd name="T20" fmla="*/ 16 w 416"/>
                    <a:gd name="T21" fmla="*/ 88 h 24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16" h="240">
                      <a:moveTo>
                        <a:pt x="16" y="88"/>
                      </a:moveTo>
                      <a:lnTo>
                        <a:pt x="72" y="56"/>
                      </a:lnTo>
                      <a:lnTo>
                        <a:pt x="224" y="0"/>
                      </a:lnTo>
                      <a:lnTo>
                        <a:pt x="336" y="32"/>
                      </a:lnTo>
                      <a:lnTo>
                        <a:pt x="416" y="120"/>
                      </a:lnTo>
                      <a:lnTo>
                        <a:pt x="336" y="168"/>
                      </a:lnTo>
                      <a:lnTo>
                        <a:pt x="200" y="240"/>
                      </a:lnTo>
                      <a:lnTo>
                        <a:pt x="80" y="240"/>
                      </a:lnTo>
                      <a:lnTo>
                        <a:pt x="8" y="216"/>
                      </a:lnTo>
                      <a:lnTo>
                        <a:pt x="0" y="152"/>
                      </a:lnTo>
                      <a:lnTo>
                        <a:pt x="16" y="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46" name="Freeform 9"/>
                <p:cNvSpPr>
                  <a:spLocks/>
                </p:cNvSpPr>
                <p:nvPr/>
              </p:nvSpPr>
              <p:spPr bwMode="auto">
                <a:xfrm>
                  <a:off x="744" y="1600"/>
                  <a:ext cx="384" cy="216"/>
                </a:xfrm>
                <a:custGeom>
                  <a:avLst/>
                  <a:gdLst>
                    <a:gd name="T0" fmla="*/ 0 w 384"/>
                    <a:gd name="T1" fmla="*/ 144 h 216"/>
                    <a:gd name="T2" fmla="*/ 24 w 384"/>
                    <a:gd name="T3" fmla="*/ 24 h 216"/>
                    <a:gd name="T4" fmla="*/ 120 w 384"/>
                    <a:gd name="T5" fmla="*/ 16 h 216"/>
                    <a:gd name="T6" fmla="*/ 200 w 384"/>
                    <a:gd name="T7" fmla="*/ 24 h 216"/>
                    <a:gd name="T8" fmla="*/ 336 w 384"/>
                    <a:gd name="T9" fmla="*/ 0 h 216"/>
                    <a:gd name="T10" fmla="*/ 384 w 384"/>
                    <a:gd name="T11" fmla="*/ 80 h 216"/>
                    <a:gd name="T12" fmla="*/ 328 w 384"/>
                    <a:gd name="T13" fmla="*/ 144 h 216"/>
                    <a:gd name="T14" fmla="*/ 288 w 384"/>
                    <a:gd name="T15" fmla="*/ 200 h 216"/>
                    <a:gd name="T16" fmla="*/ 200 w 384"/>
                    <a:gd name="T17" fmla="*/ 192 h 216"/>
                    <a:gd name="T18" fmla="*/ 72 w 384"/>
                    <a:gd name="T19" fmla="*/ 216 h 216"/>
                    <a:gd name="T20" fmla="*/ 0 w 384"/>
                    <a:gd name="T21" fmla="*/ 144 h 2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4" h="216">
                      <a:moveTo>
                        <a:pt x="0" y="144"/>
                      </a:moveTo>
                      <a:lnTo>
                        <a:pt x="24" y="24"/>
                      </a:lnTo>
                      <a:lnTo>
                        <a:pt x="120" y="16"/>
                      </a:lnTo>
                      <a:lnTo>
                        <a:pt x="200" y="24"/>
                      </a:lnTo>
                      <a:lnTo>
                        <a:pt x="336" y="0"/>
                      </a:lnTo>
                      <a:lnTo>
                        <a:pt x="384" y="80"/>
                      </a:lnTo>
                      <a:lnTo>
                        <a:pt x="328" y="144"/>
                      </a:lnTo>
                      <a:lnTo>
                        <a:pt x="288" y="200"/>
                      </a:lnTo>
                      <a:lnTo>
                        <a:pt x="200" y="192"/>
                      </a:lnTo>
                      <a:lnTo>
                        <a:pt x="72" y="216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47" name="Freeform 10"/>
                <p:cNvSpPr>
                  <a:spLocks/>
                </p:cNvSpPr>
                <p:nvPr/>
              </p:nvSpPr>
              <p:spPr bwMode="auto">
                <a:xfrm>
                  <a:off x="1072" y="1632"/>
                  <a:ext cx="336" cy="224"/>
                </a:xfrm>
                <a:custGeom>
                  <a:avLst/>
                  <a:gdLst>
                    <a:gd name="T0" fmla="*/ 56 w 336"/>
                    <a:gd name="T1" fmla="*/ 24 h 224"/>
                    <a:gd name="T2" fmla="*/ 160 w 336"/>
                    <a:gd name="T3" fmla="*/ 0 h 224"/>
                    <a:gd name="T4" fmla="*/ 240 w 336"/>
                    <a:gd name="T5" fmla="*/ 16 h 224"/>
                    <a:gd name="T6" fmla="*/ 320 w 336"/>
                    <a:gd name="T7" fmla="*/ 64 h 224"/>
                    <a:gd name="T8" fmla="*/ 336 w 336"/>
                    <a:gd name="T9" fmla="*/ 120 h 224"/>
                    <a:gd name="T10" fmla="*/ 320 w 336"/>
                    <a:gd name="T11" fmla="*/ 184 h 224"/>
                    <a:gd name="T12" fmla="*/ 264 w 336"/>
                    <a:gd name="T13" fmla="*/ 216 h 224"/>
                    <a:gd name="T14" fmla="*/ 160 w 336"/>
                    <a:gd name="T15" fmla="*/ 224 h 224"/>
                    <a:gd name="T16" fmla="*/ 128 w 336"/>
                    <a:gd name="T17" fmla="*/ 184 h 224"/>
                    <a:gd name="T18" fmla="*/ 24 w 336"/>
                    <a:gd name="T19" fmla="*/ 168 h 224"/>
                    <a:gd name="T20" fmla="*/ 0 w 336"/>
                    <a:gd name="T21" fmla="*/ 104 h 224"/>
                    <a:gd name="T22" fmla="*/ 56 w 336"/>
                    <a:gd name="T23" fmla="*/ 24 h 2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36" h="224">
                      <a:moveTo>
                        <a:pt x="56" y="24"/>
                      </a:moveTo>
                      <a:lnTo>
                        <a:pt x="160" y="0"/>
                      </a:lnTo>
                      <a:lnTo>
                        <a:pt x="240" y="16"/>
                      </a:lnTo>
                      <a:lnTo>
                        <a:pt x="320" y="64"/>
                      </a:lnTo>
                      <a:lnTo>
                        <a:pt x="336" y="120"/>
                      </a:lnTo>
                      <a:lnTo>
                        <a:pt x="320" y="184"/>
                      </a:lnTo>
                      <a:lnTo>
                        <a:pt x="264" y="216"/>
                      </a:lnTo>
                      <a:lnTo>
                        <a:pt x="160" y="224"/>
                      </a:lnTo>
                      <a:lnTo>
                        <a:pt x="128" y="184"/>
                      </a:lnTo>
                      <a:lnTo>
                        <a:pt x="24" y="168"/>
                      </a:lnTo>
                      <a:lnTo>
                        <a:pt x="0" y="104"/>
                      </a:lnTo>
                      <a:lnTo>
                        <a:pt x="56" y="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48" name="Freeform 11"/>
                <p:cNvSpPr>
                  <a:spLocks/>
                </p:cNvSpPr>
                <p:nvPr/>
              </p:nvSpPr>
              <p:spPr bwMode="auto">
                <a:xfrm>
                  <a:off x="1040" y="1304"/>
                  <a:ext cx="400" cy="320"/>
                </a:xfrm>
                <a:custGeom>
                  <a:avLst/>
                  <a:gdLst>
                    <a:gd name="T0" fmla="*/ 168 w 400"/>
                    <a:gd name="T1" fmla="*/ 24 h 320"/>
                    <a:gd name="T2" fmla="*/ 224 w 400"/>
                    <a:gd name="T3" fmla="*/ 0 h 320"/>
                    <a:gd name="T4" fmla="*/ 312 w 400"/>
                    <a:gd name="T5" fmla="*/ 0 h 320"/>
                    <a:gd name="T6" fmla="*/ 368 w 400"/>
                    <a:gd name="T7" fmla="*/ 56 h 320"/>
                    <a:gd name="T8" fmla="*/ 400 w 400"/>
                    <a:gd name="T9" fmla="*/ 96 h 320"/>
                    <a:gd name="T10" fmla="*/ 336 w 400"/>
                    <a:gd name="T11" fmla="*/ 144 h 320"/>
                    <a:gd name="T12" fmla="*/ 296 w 400"/>
                    <a:gd name="T13" fmla="*/ 192 h 320"/>
                    <a:gd name="T14" fmla="*/ 216 w 400"/>
                    <a:gd name="T15" fmla="*/ 272 h 320"/>
                    <a:gd name="T16" fmla="*/ 200 w 400"/>
                    <a:gd name="T17" fmla="*/ 296 h 320"/>
                    <a:gd name="T18" fmla="*/ 192 w 400"/>
                    <a:gd name="T19" fmla="*/ 320 h 320"/>
                    <a:gd name="T20" fmla="*/ 88 w 400"/>
                    <a:gd name="T21" fmla="*/ 296 h 320"/>
                    <a:gd name="T22" fmla="*/ 0 w 400"/>
                    <a:gd name="T23" fmla="*/ 272 h 320"/>
                    <a:gd name="T24" fmla="*/ 64 w 400"/>
                    <a:gd name="T25" fmla="*/ 200 h 320"/>
                    <a:gd name="T26" fmla="*/ 120 w 400"/>
                    <a:gd name="T27" fmla="*/ 136 h 320"/>
                    <a:gd name="T28" fmla="*/ 96 w 400"/>
                    <a:gd name="T29" fmla="*/ 88 h 320"/>
                    <a:gd name="T30" fmla="*/ 168 w 400"/>
                    <a:gd name="T31" fmla="*/ 24 h 32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00" h="320">
                      <a:moveTo>
                        <a:pt x="168" y="24"/>
                      </a:moveTo>
                      <a:lnTo>
                        <a:pt x="224" y="0"/>
                      </a:lnTo>
                      <a:lnTo>
                        <a:pt x="312" y="0"/>
                      </a:lnTo>
                      <a:lnTo>
                        <a:pt x="368" y="56"/>
                      </a:lnTo>
                      <a:lnTo>
                        <a:pt x="400" y="96"/>
                      </a:lnTo>
                      <a:lnTo>
                        <a:pt x="336" y="144"/>
                      </a:lnTo>
                      <a:lnTo>
                        <a:pt x="296" y="192"/>
                      </a:lnTo>
                      <a:cubicBezTo>
                        <a:pt x="272" y="224"/>
                        <a:pt x="241" y="242"/>
                        <a:pt x="216" y="272"/>
                      </a:cubicBezTo>
                      <a:cubicBezTo>
                        <a:pt x="210" y="279"/>
                        <a:pt x="204" y="287"/>
                        <a:pt x="200" y="296"/>
                      </a:cubicBezTo>
                      <a:cubicBezTo>
                        <a:pt x="196" y="304"/>
                        <a:pt x="192" y="320"/>
                        <a:pt x="192" y="320"/>
                      </a:cubicBezTo>
                      <a:lnTo>
                        <a:pt x="88" y="296"/>
                      </a:lnTo>
                      <a:lnTo>
                        <a:pt x="0" y="272"/>
                      </a:lnTo>
                      <a:lnTo>
                        <a:pt x="64" y="200"/>
                      </a:lnTo>
                      <a:lnTo>
                        <a:pt x="120" y="136"/>
                      </a:lnTo>
                      <a:lnTo>
                        <a:pt x="96" y="88"/>
                      </a:lnTo>
                      <a:lnTo>
                        <a:pt x="168" y="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49" name="Freeform 12"/>
                <p:cNvSpPr>
                  <a:spLocks/>
                </p:cNvSpPr>
                <p:nvPr/>
              </p:nvSpPr>
              <p:spPr bwMode="auto">
                <a:xfrm>
                  <a:off x="560" y="1784"/>
                  <a:ext cx="368" cy="336"/>
                </a:xfrm>
                <a:custGeom>
                  <a:avLst/>
                  <a:gdLst>
                    <a:gd name="T0" fmla="*/ 320 w 368"/>
                    <a:gd name="T1" fmla="*/ 224 h 336"/>
                    <a:gd name="T2" fmla="*/ 368 w 368"/>
                    <a:gd name="T3" fmla="*/ 104 h 336"/>
                    <a:gd name="T4" fmla="*/ 344 w 368"/>
                    <a:gd name="T5" fmla="*/ 64 h 336"/>
                    <a:gd name="T6" fmla="*/ 296 w 368"/>
                    <a:gd name="T7" fmla="*/ 32 h 336"/>
                    <a:gd name="T8" fmla="*/ 200 w 368"/>
                    <a:gd name="T9" fmla="*/ 8 h 336"/>
                    <a:gd name="T10" fmla="*/ 128 w 368"/>
                    <a:gd name="T11" fmla="*/ 0 h 336"/>
                    <a:gd name="T12" fmla="*/ 64 w 368"/>
                    <a:gd name="T13" fmla="*/ 64 h 336"/>
                    <a:gd name="T14" fmla="*/ 32 w 368"/>
                    <a:gd name="T15" fmla="*/ 120 h 336"/>
                    <a:gd name="T16" fmla="*/ 0 w 368"/>
                    <a:gd name="T17" fmla="*/ 192 h 336"/>
                    <a:gd name="T18" fmla="*/ 0 w 368"/>
                    <a:gd name="T19" fmla="*/ 240 h 336"/>
                    <a:gd name="T20" fmla="*/ 8 w 368"/>
                    <a:gd name="T21" fmla="*/ 328 h 336"/>
                    <a:gd name="T22" fmla="*/ 80 w 368"/>
                    <a:gd name="T23" fmla="*/ 328 h 336"/>
                    <a:gd name="T24" fmla="*/ 160 w 368"/>
                    <a:gd name="T25" fmla="*/ 336 h 336"/>
                    <a:gd name="T26" fmla="*/ 208 w 368"/>
                    <a:gd name="T27" fmla="*/ 296 h 336"/>
                    <a:gd name="T28" fmla="*/ 320 w 368"/>
                    <a:gd name="T29" fmla="*/ 224 h 3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8" h="336">
                      <a:moveTo>
                        <a:pt x="320" y="224"/>
                      </a:moveTo>
                      <a:lnTo>
                        <a:pt x="368" y="104"/>
                      </a:lnTo>
                      <a:lnTo>
                        <a:pt x="344" y="64"/>
                      </a:lnTo>
                      <a:lnTo>
                        <a:pt x="296" y="32"/>
                      </a:lnTo>
                      <a:lnTo>
                        <a:pt x="200" y="8"/>
                      </a:lnTo>
                      <a:lnTo>
                        <a:pt x="128" y="0"/>
                      </a:lnTo>
                      <a:lnTo>
                        <a:pt x="64" y="64"/>
                      </a:lnTo>
                      <a:lnTo>
                        <a:pt x="32" y="120"/>
                      </a:lnTo>
                      <a:lnTo>
                        <a:pt x="0" y="192"/>
                      </a:lnTo>
                      <a:lnTo>
                        <a:pt x="0" y="240"/>
                      </a:lnTo>
                      <a:lnTo>
                        <a:pt x="8" y="328"/>
                      </a:lnTo>
                      <a:lnTo>
                        <a:pt x="80" y="328"/>
                      </a:lnTo>
                      <a:lnTo>
                        <a:pt x="160" y="336"/>
                      </a:lnTo>
                      <a:lnTo>
                        <a:pt x="208" y="296"/>
                      </a:lnTo>
                      <a:lnTo>
                        <a:pt x="320" y="2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0" name="Freeform 13"/>
                <p:cNvSpPr>
                  <a:spLocks/>
                </p:cNvSpPr>
                <p:nvPr/>
              </p:nvSpPr>
              <p:spPr bwMode="auto">
                <a:xfrm>
                  <a:off x="1328" y="1416"/>
                  <a:ext cx="379" cy="328"/>
                </a:xfrm>
                <a:custGeom>
                  <a:avLst/>
                  <a:gdLst>
                    <a:gd name="T0" fmla="*/ 0 w 379"/>
                    <a:gd name="T1" fmla="*/ 88 h 328"/>
                    <a:gd name="T2" fmla="*/ 104 w 379"/>
                    <a:gd name="T3" fmla="*/ 40 h 328"/>
                    <a:gd name="T4" fmla="*/ 128 w 379"/>
                    <a:gd name="T5" fmla="*/ 16 h 328"/>
                    <a:gd name="T6" fmla="*/ 152 w 379"/>
                    <a:gd name="T7" fmla="*/ 0 h 328"/>
                    <a:gd name="T8" fmla="*/ 264 w 379"/>
                    <a:gd name="T9" fmla="*/ 48 h 328"/>
                    <a:gd name="T10" fmla="*/ 304 w 379"/>
                    <a:gd name="T11" fmla="*/ 88 h 328"/>
                    <a:gd name="T12" fmla="*/ 320 w 379"/>
                    <a:gd name="T13" fmla="*/ 112 h 328"/>
                    <a:gd name="T14" fmla="*/ 360 w 379"/>
                    <a:gd name="T15" fmla="*/ 120 h 328"/>
                    <a:gd name="T16" fmla="*/ 344 w 379"/>
                    <a:gd name="T17" fmla="*/ 160 h 328"/>
                    <a:gd name="T18" fmla="*/ 288 w 379"/>
                    <a:gd name="T19" fmla="*/ 240 h 328"/>
                    <a:gd name="T20" fmla="*/ 208 w 379"/>
                    <a:gd name="T21" fmla="*/ 328 h 328"/>
                    <a:gd name="T22" fmla="*/ 128 w 379"/>
                    <a:gd name="T23" fmla="*/ 320 h 328"/>
                    <a:gd name="T24" fmla="*/ 112 w 379"/>
                    <a:gd name="T25" fmla="*/ 296 h 328"/>
                    <a:gd name="T26" fmla="*/ 72 w 379"/>
                    <a:gd name="T27" fmla="*/ 288 h 328"/>
                    <a:gd name="T28" fmla="*/ 0 w 379"/>
                    <a:gd name="T29" fmla="*/ 88 h 3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79" h="328">
                      <a:moveTo>
                        <a:pt x="0" y="88"/>
                      </a:moveTo>
                      <a:cubicBezTo>
                        <a:pt x="33" y="66"/>
                        <a:pt x="72" y="63"/>
                        <a:pt x="104" y="40"/>
                      </a:cubicBezTo>
                      <a:cubicBezTo>
                        <a:pt x="113" y="33"/>
                        <a:pt x="119" y="23"/>
                        <a:pt x="128" y="16"/>
                      </a:cubicBezTo>
                      <a:cubicBezTo>
                        <a:pt x="135" y="10"/>
                        <a:pt x="144" y="5"/>
                        <a:pt x="152" y="0"/>
                      </a:cubicBezTo>
                      <a:cubicBezTo>
                        <a:pt x="235" y="10"/>
                        <a:pt x="206" y="9"/>
                        <a:pt x="264" y="48"/>
                      </a:cubicBezTo>
                      <a:cubicBezTo>
                        <a:pt x="307" y="112"/>
                        <a:pt x="251" y="35"/>
                        <a:pt x="304" y="88"/>
                      </a:cubicBezTo>
                      <a:cubicBezTo>
                        <a:pt x="311" y="95"/>
                        <a:pt x="312" y="107"/>
                        <a:pt x="320" y="112"/>
                      </a:cubicBezTo>
                      <a:cubicBezTo>
                        <a:pt x="332" y="119"/>
                        <a:pt x="347" y="117"/>
                        <a:pt x="360" y="120"/>
                      </a:cubicBezTo>
                      <a:cubicBezTo>
                        <a:pt x="379" y="178"/>
                        <a:pt x="366" y="111"/>
                        <a:pt x="344" y="160"/>
                      </a:cubicBezTo>
                      <a:cubicBezTo>
                        <a:pt x="314" y="227"/>
                        <a:pt x="365" y="214"/>
                        <a:pt x="288" y="240"/>
                      </a:cubicBezTo>
                      <a:cubicBezTo>
                        <a:pt x="274" y="281"/>
                        <a:pt x="249" y="314"/>
                        <a:pt x="208" y="328"/>
                      </a:cubicBezTo>
                      <a:cubicBezTo>
                        <a:pt x="181" y="325"/>
                        <a:pt x="153" y="328"/>
                        <a:pt x="128" y="320"/>
                      </a:cubicBezTo>
                      <a:cubicBezTo>
                        <a:pt x="119" y="317"/>
                        <a:pt x="120" y="301"/>
                        <a:pt x="112" y="296"/>
                      </a:cubicBezTo>
                      <a:cubicBezTo>
                        <a:pt x="100" y="289"/>
                        <a:pt x="85" y="291"/>
                        <a:pt x="72" y="288"/>
                      </a:cubicBezTo>
                      <a:cubicBezTo>
                        <a:pt x="24" y="240"/>
                        <a:pt x="14" y="153"/>
                        <a:pt x="0" y="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1" name="Freeform 14"/>
                <p:cNvSpPr>
                  <a:spLocks/>
                </p:cNvSpPr>
                <p:nvPr/>
              </p:nvSpPr>
              <p:spPr bwMode="auto">
                <a:xfrm>
                  <a:off x="656" y="1232"/>
                  <a:ext cx="352" cy="400"/>
                </a:xfrm>
                <a:custGeom>
                  <a:avLst/>
                  <a:gdLst>
                    <a:gd name="T0" fmla="*/ 112 w 352"/>
                    <a:gd name="T1" fmla="*/ 64 h 400"/>
                    <a:gd name="T2" fmla="*/ 208 w 352"/>
                    <a:gd name="T3" fmla="*/ 0 h 400"/>
                    <a:gd name="T4" fmla="*/ 280 w 352"/>
                    <a:gd name="T5" fmla="*/ 16 h 400"/>
                    <a:gd name="T6" fmla="*/ 296 w 352"/>
                    <a:gd name="T7" fmla="*/ 64 h 400"/>
                    <a:gd name="T8" fmla="*/ 352 w 352"/>
                    <a:gd name="T9" fmla="*/ 160 h 400"/>
                    <a:gd name="T10" fmla="*/ 336 w 352"/>
                    <a:gd name="T11" fmla="*/ 224 h 400"/>
                    <a:gd name="T12" fmla="*/ 328 w 352"/>
                    <a:gd name="T13" fmla="*/ 336 h 400"/>
                    <a:gd name="T14" fmla="*/ 248 w 352"/>
                    <a:gd name="T15" fmla="*/ 368 h 400"/>
                    <a:gd name="T16" fmla="*/ 176 w 352"/>
                    <a:gd name="T17" fmla="*/ 400 h 400"/>
                    <a:gd name="T18" fmla="*/ 80 w 352"/>
                    <a:gd name="T19" fmla="*/ 376 h 400"/>
                    <a:gd name="T20" fmla="*/ 32 w 352"/>
                    <a:gd name="T21" fmla="*/ 352 h 400"/>
                    <a:gd name="T22" fmla="*/ 0 w 352"/>
                    <a:gd name="T23" fmla="*/ 248 h 400"/>
                    <a:gd name="T24" fmla="*/ 32 w 352"/>
                    <a:gd name="T25" fmla="*/ 144 h 400"/>
                    <a:gd name="T26" fmla="*/ 112 w 352"/>
                    <a:gd name="T27" fmla="*/ 64 h 4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52" h="400">
                      <a:moveTo>
                        <a:pt x="112" y="64"/>
                      </a:moveTo>
                      <a:cubicBezTo>
                        <a:pt x="137" y="30"/>
                        <a:pt x="167" y="14"/>
                        <a:pt x="208" y="0"/>
                      </a:cubicBezTo>
                      <a:cubicBezTo>
                        <a:pt x="216" y="2"/>
                        <a:pt x="278" y="13"/>
                        <a:pt x="280" y="16"/>
                      </a:cubicBezTo>
                      <a:cubicBezTo>
                        <a:pt x="291" y="29"/>
                        <a:pt x="287" y="50"/>
                        <a:pt x="296" y="64"/>
                      </a:cubicBezTo>
                      <a:cubicBezTo>
                        <a:pt x="318" y="97"/>
                        <a:pt x="331" y="128"/>
                        <a:pt x="352" y="160"/>
                      </a:cubicBezTo>
                      <a:cubicBezTo>
                        <a:pt x="348" y="182"/>
                        <a:pt x="339" y="202"/>
                        <a:pt x="336" y="224"/>
                      </a:cubicBezTo>
                      <a:cubicBezTo>
                        <a:pt x="332" y="261"/>
                        <a:pt x="337" y="300"/>
                        <a:pt x="328" y="336"/>
                      </a:cubicBezTo>
                      <a:cubicBezTo>
                        <a:pt x="322" y="358"/>
                        <a:pt x="265" y="360"/>
                        <a:pt x="248" y="368"/>
                      </a:cubicBezTo>
                      <a:cubicBezTo>
                        <a:pt x="225" y="380"/>
                        <a:pt x="176" y="400"/>
                        <a:pt x="176" y="400"/>
                      </a:cubicBezTo>
                      <a:cubicBezTo>
                        <a:pt x="152" y="396"/>
                        <a:pt x="101" y="390"/>
                        <a:pt x="80" y="376"/>
                      </a:cubicBezTo>
                      <a:cubicBezTo>
                        <a:pt x="49" y="355"/>
                        <a:pt x="65" y="363"/>
                        <a:pt x="32" y="352"/>
                      </a:cubicBezTo>
                      <a:cubicBezTo>
                        <a:pt x="7" y="315"/>
                        <a:pt x="7" y="294"/>
                        <a:pt x="0" y="248"/>
                      </a:cubicBezTo>
                      <a:cubicBezTo>
                        <a:pt x="3" y="229"/>
                        <a:pt x="14" y="162"/>
                        <a:pt x="32" y="144"/>
                      </a:cubicBezTo>
                      <a:cubicBezTo>
                        <a:pt x="82" y="94"/>
                        <a:pt x="96" y="128"/>
                        <a:pt x="112" y="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2" name="Freeform 15"/>
                <p:cNvSpPr>
                  <a:spLocks/>
                </p:cNvSpPr>
                <p:nvPr/>
              </p:nvSpPr>
              <p:spPr bwMode="auto">
                <a:xfrm>
                  <a:off x="872" y="904"/>
                  <a:ext cx="492" cy="435"/>
                </a:xfrm>
                <a:custGeom>
                  <a:avLst/>
                  <a:gdLst>
                    <a:gd name="T0" fmla="*/ 0 w 492"/>
                    <a:gd name="T1" fmla="*/ 80 h 435"/>
                    <a:gd name="T2" fmla="*/ 24 w 492"/>
                    <a:gd name="T3" fmla="*/ 64 h 435"/>
                    <a:gd name="T4" fmla="*/ 32 w 492"/>
                    <a:gd name="T5" fmla="*/ 40 h 435"/>
                    <a:gd name="T6" fmla="*/ 112 w 492"/>
                    <a:gd name="T7" fmla="*/ 0 h 435"/>
                    <a:gd name="T8" fmla="*/ 296 w 492"/>
                    <a:gd name="T9" fmla="*/ 24 h 435"/>
                    <a:gd name="T10" fmla="*/ 400 w 492"/>
                    <a:gd name="T11" fmla="*/ 88 h 435"/>
                    <a:gd name="T12" fmla="*/ 456 w 492"/>
                    <a:gd name="T13" fmla="*/ 176 h 435"/>
                    <a:gd name="T14" fmla="*/ 472 w 492"/>
                    <a:gd name="T15" fmla="*/ 224 h 435"/>
                    <a:gd name="T16" fmla="*/ 480 w 492"/>
                    <a:gd name="T17" fmla="*/ 352 h 435"/>
                    <a:gd name="T18" fmla="*/ 464 w 492"/>
                    <a:gd name="T19" fmla="*/ 400 h 435"/>
                    <a:gd name="T20" fmla="*/ 376 w 492"/>
                    <a:gd name="T21" fmla="*/ 416 h 435"/>
                    <a:gd name="T22" fmla="*/ 160 w 492"/>
                    <a:gd name="T23" fmla="*/ 408 h 435"/>
                    <a:gd name="T24" fmla="*/ 72 w 492"/>
                    <a:gd name="T25" fmla="*/ 336 h 435"/>
                    <a:gd name="T26" fmla="*/ 24 w 492"/>
                    <a:gd name="T27" fmla="*/ 264 h 435"/>
                    <a:gd name="T28" fmla="*/ 0 w 492"/>
                    <a:gd name="T29" fmla="*/ 80 h 43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92" h="435">
                      <a:moveTo>
                        <a:pt x="0" y="80"/>
                      </a:moveTo>
                      <a:cubicBezTo>
                        <a:pt x="8" y="75"/>
                        <a:pt x="18" y="72"/>
                        <a:pt x="24" y="64"/>
                      </a:cubicBezTo>
                      <a:cubicBezTo>
                        <a:pt x="29" y="57"/>
                        <a:pt x="26" y="46"/>
                        <a:pt x="32" y="40"/>
                      </a:cubicBezTo>
                      <a:cubicBezTo>
                        <a:pt x="64" y="8"/>
                        <a:pt x="76" y="9"/>
                        <a:pt x="112" y="0"/>
                      </a:cubicBezTo>
                      <a:cubicBezTo>
                        <a:pt x="204" y="6"/>
                        <a:pt x="225" y="6"/>
                        <a:pt x="296" y="24"/>
                      </a:cubicBezTo>
                      <a:cubicBezTo>
                        <a:pt x="331" y="47"/>
                        <a:pt x="361" y="78"/>
                        <a:pt x="400" y="88"/>
                      </a:cubicBezTo>
                      <a:cubicBezTo>
                        <a:pt x="438" y="113"/>
                        <a:pt x="441" y="132"/>
                        <a:pt x="456" y="176"/>
                      </a:cubicBezTo>
                      <a:cubicBezTo>
                        <a:pt x="461" y="192"/>
                        <a:pt x="472" y="224"/>
                        <a:pt x="472" y="224"/>
                      </a:cubicBezTo>
                      <a:cubicBezTo>
                        <a:pt x="479" y="274"/>
                        <a:pt x="492" y="303"/>
                        <a:pt x="480" y="352"/>
                      </a:cubicBezTo>
                      <a:cubicBezTo>
                        <a:pt x="476" y="368"/>
                        <a:pt x="480" y="395"/>
                        <a:pt x="464" y="400"/>
                      </a:cubicBezTo>
                      <a:cubicBezTo>
                        <a:pt x="420" y="415"/>
                        <a:pt x="448" y="407"/>
                        <a:pt x="376" y="416"/>
                      </a:cubicBezTo>
                      <a:cubicBezTo>
                        <a:pt x="318" y="435"/>
                        <a:pt x="217" y="412"/>
                        <a:pt x="160" y="408"/>
                      </a:cubicBezTo>
                      <a:cubicBezTo>
                        <a:pt x="117" y="394"/>
                        <a:pt x="103" y="367"/>
                        <a:pt x="72" y="336"/>
                      </a:cubicBezTo>
                      <a:cubicBezTo>
                        <a:pt x="61" y="303"/>
                        <a:pt x="35" y="297"/>
                        <a:pt x="24" y="264"/>
                      </a:cubicBezTo>
                      <a:cubicBezTo>
                        <a:pt x="19" y="186"/>
                        <a:pt x="22" y="145"/>
                        <a:pt x="0" y="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3" name="Freeform 16"/>
                <p:cNvSpPr>
                  <a:spLocks/>
                </p:cNvSpPr>
                <p:nvPr/>
              </p:nvSpPr>
              <p:spPr bwMode="auto">
                <a:xfrm>
                  <a:off x="1311" y="1736"/>
                  <a:ext cx="512" cy="458"/>
                </a:xfrm>
                <a:custGeom>
                  <a:avLst/>
                  <a:gdLst>
                    <a:gd name="T0" fmla="*/ 65 w 512"/>
                    <a:gd name="T1" fmla="*/ 112 h 458"/>
                    <a:gd name="T2" fmla="*/ 145 w 512"/>
                    <a:gd name="T3" fmla="*/ 32 h 458"/>
                    <a:gd name="T4" fmla="*/ 209 w 512"/>
                    <a:gd name="T5" fmla="*/ 0 h 458"/>
                    <a:gd name="T6" fmla="*/ 377 w 512"/>
                    <a:gd name="T7" fmla="*/ 88 h 458"/>
                    <a:gd name="T8" fmla="*/ 401 w 512"/>
                    <a:gd name="T9" fmla="*/ 96 h 458"/>
                    <a:gd name="T10" fmla="*/ 441 w 512"/>
                    <a:gd name="T11" fmla="*/ 120 h 458"/>
                    <a:gd name="T12" fmla="*/ 433 w 512"/>
                    <a:gd name="T13" fmla="*/ 360 h 458"/>
                    <a:gd name="T14" fmla="*/ 417 w 512"/>
                    <a:gd name="T15" fmla="*/ 440 h 458"/>
                    <a:gd name="T16" fmla="*/ 361 w 512"/>
                    <a:gd name="T17" fmla="*/ 456 h 458"/>
                    <a:gd name="T18" fmla="*/ 193 w 512"/>
                    <a:gd name="T19" fmla="*/ 448 h 458"/>
                    <a:gd name="T20" fmla="*/ 145 w 512"/>
                    <a:gd name="T21" fmla="*/ 416 h 458"/>
                    <a:gd name="T22" fmla="*/ 121 w 512"/>
                    <a:gd name="T23" fmla="*/ 400 h 458"/>
                    <a:gd name="T24" fmla="*/ 41 w 512"/>
                    <a:gd name="T25" fmla="*/ 272 h 458"/>
                    <a:gd name="T26" fmla="*/ 25 w 512"/>
                    <a:gd name="T27" fmla="*/ 248 h 458"/>
                    <a:gd name="T28" fmla="*/ 9 w 512"/>
                    <a:gd name="T29" fmla="*/ 200 h 458"/>
                    <a:gd name="T30" fmla="*/ 49 w 512"/>
                    <a:gd name="T31" fmla="*/ 160 h 458"/>
                    <a:gd name="T32" fmla="*/ 65 w 512"/>
                    <a:gd name="T33" fmla="*/ 136 h 458"/>
                    <a:gd name="T34" fmla="*/ 89 w 512"/>
                    <a:gd name="T35" fmla="*/ 128 h 458"/>
                    <a:gd name="T36" fmla="*/ 65 w 512"/>
                    <a:gd name="T37" fmla="*/ 112 h 45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12" h="458">
                      <a:moveTo>
                        <a:pt x="65" y="112"/>
                      </a:moveTo>
                      <a:cubicBezTo>
                        <a:pt x="92" y="85"/>
                        <a:pt x="111" y="49"/>
                        <a:pt x="145" y="32"/>
                      </a:cubicBezTo>
                      <a:cubicBezTo>
                        <a:pt x="166" y="21"/>
                        <a:pt x="209" y="0"/>
                        <a:pt x="209" y="0"/>
                      </a:cubicBezTo>
                      <a:cubicBezTo>
                        <a:pt x="278" y="14"/>
                        <a:pt x="319" y="55"/>
                        <a:pt x="377" y="88"/>
                      </a:cubicBezTo>
                      <a:cubicBezTo>
                        <a:pt x="384" y="92"/>
                        <a:pt x="393" y="92"/>
                        <a:pt x="401" y="96"/>
                      </a:cubicBezTo>
                      <a:cubicBezTo>
                        <a:pt x="415" y="103"/>
                        <a:pt x="428" y="112"/>
                        <a:pt x="441" y="120"/>
                      </a:cubicBezTo>
                      <a:cubicBezTo>
                        <a:pt x="468" y="201"/>
                        <a:pt x="512" y="281"/>
                        <a:pt x="433" y="360"/>
                      </a:cubicBezTo>
                      <a:cubicBezTo>
                        <a:pt x="424" y="386"/>
                        <a:pt x="429" y="416"/>
                        <a:pt x="417" y="440"/>
                      </a:cubicBezTo>
                      <a:cubicBezTo>
                        <a:pt x="415" y="443"/>
                        <a:pt x="371" y="453"/>
                        <a:pt x="361" y="456"/>
                      </a:cubicBezTo>
                      <a:cubicBezTo>
                        <a:pt x="305" y="453"/>
                        <a:pt x="248" y="458"/>
                        <a:pt x="193" y="448"/>
                      </a:cubicBezTo>
                      <a:cubicBezTo>
                        <a:pt x="174" y="444"/>
                        <a:pt x="161" y="427"/>
                        <a:pt x="145" y="416"/>
                      </a:cubicBezTo>
                      <a:cubicBezTo>
                        <a:pt x="137" y="411"/>
                        <a:pt x="121" y="400"/>
                        <a:pt x="121" y="400"/>
                      </a:cubicBezTo>
                      <a:cubicBezTo>
                        <a:pt x="109" y="340"/>
                        <a:pt x="93" y="307"/>
                        <a:pt x="41" y="272"/>
                      </a:cubicBezTo>
                      <a:cubicBezTo>
                        <a:pt x="36" y="264"/>
                        <a:pt x="29" y="257"/>
                        <a:pt x="25" y="248"/>
                      </a:cubicBezTo>
                      <a:cubicBezTo>
                        <a:pt x="18" y="233"/>
                        <a:pt x="9" y="200"/>
                        <a:pt x="9" y="200"/>
                      </a:cubicBezTo>
                      <a:cubicBezTo>
                        <a:pt x="48" y="122"/>
                        <a:pt x="0" y="199"/>
                        <a:pt x="49" y="160"/>
                      </a:cubicBezTo>
                      <a:cubicBezTo>
                        <a:pt x="57" y="154"/>
                        <a:pt x="57" y="142"/>
                        <a:pt x="65" y="136"/>
                      </a:cubicBezTo>
                      <a:cubicBezTo>
                        <a:pt x="72" y="131"/>
                        <a:pt x="89" y="136"/>
                        <a:pt x="89" y="128"/>
                      </a:cubicBezTo>
                      <a:cubicBezTo>
                        <a:pt x="89" y="118"/>
                        <a:pt x="73" y="117"/>
                        <a:pt x="65" y="1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4" name="Freeform 17"/>
                <p:cNvSpPr>
                  <a:spLocks/>
                </p:cNvSpPr>
                <p:nvPr/>
              </p:nvSpPr>
              <p:spPr bwMode="auto">
                <a:xfrm>
                  <a:off x="1640" y="1318"/>
                  <a:ext cx="448" cy="528"/>
                </a:xfrm>
                <a:custGeom>
                  <a:avLst/>
                  <a:gdLst>
                    <a:gd name="T0" fmla="*/ 160 w 448"/>
                    <a:gd name="T1" fmla="*/ 10 h 528"/>
                    <a:gd name="T2" fmla="*/ 304 w 448"/>
                    <a:gd name="T3" fmla="*/ 18 h 528"/>
                    <a:gd name="T4" fmla="*/ 312 w 448"/>
                    <a:gd name="T5" fmla="*/ 74 h 528"/>
                    <a:gd name="T6" fmla="*/ 376 w 448"/>
                    <a:gd name="T7" fmla="*/ 146 h 528"/>
                    <a:gd name="T8" fmla="*/ 400 w 448"/>
                    <a:gd name="T9" fmla="*/ 194 h 528"/>
                    <a:gd name="T10" fmla="*/ 448 w 448"/>
                    <a:gd name="T11" fmla="*/ 226 h 528"/>
                    <a:gd name="T12" fmla="*/ 360 w 448"/>
                    <a:gd name="T13" fmla="*/ 354 h 528"/>
                    <a:gd name="T14" fmla="*/ 320 w 448"/>
                    <a:gd name="T15" fmla="*/ 466 h 528"/>
                    <a:gd name="T16" fmla="*/ 296 w 448"/>
                    <a:gd name="T17" fmla="*/ 490 h 528"/>
                    <a:gd name="T18" fmla="*/ 136 w 448"/>
                    <a:gd name="T19" fmla="*/ 498 h 528"/>
                    <a:gd name="T20" fmla="*/ 0 w 448"/>
                    <a:gd name="T21" fmla="*/ 482 h 528"/>
                    <a:gd name="T22" fmla="*/ 8 w 448"/>
                    <a:gd name="T23" fmla="*/ 378 h 528"/>
                    <a:gd name="T24" fmla="*/ 88 w 448"/>
                    <a:gd name="T25" fmla="*/ 314 h 528"/>
                    <a:gd name="T26" fmla="*/ 40 w 448"/>
                    <a:gd name="T27" fmla="*/ 186 h 528"/>
                    <a:gd name="T28" fmla="*/ 8 w 448"/>
                    <a:gd name="T29" fmla="*/ 138 h 528"/>
                    <a:gd name="T30" fmla="*/ 16 w 448"/>
                    <a:gd name="T31" fmla="*/ 90 h 528"/>
                    <a:gd name="T32" fmla="*/ 112 w 448"/>
                    <a:gd name="T33" fmla="*/ 58 h 528"/>
                    <a:gd name="T34" fmla="*/ 160 w 448"/>
                    <a:gd name="T35" fmla="*/ 10 h 52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48" h="528">
                      <a:moveTo>
                        <a:pt x="160" y="10"/>
                      </a:moveTo>
                      <a:cubicBezTo>
                        <a:pt x="217" y="4"/>
                        <a:pt x="251" y="0"/>
                        <a:pt x="304" y="18"/>
                      </a:cubicBezTo>
                      <a:cubicBezTo>
                        <a:pt x="341" y="73"/>
                        <a:pt x="354" y="60"/>
                        <a:pt x="312" y="74"/>
                      </a:cubicBezTo>
                      <a:cubicBezTo>
                        <a:pt x="323" y="117"/>
                        <a:pt x="337" y="126"/>
                        <a:pt x="376" y="146"/>
                      </a:cubicBezTo>
                      <a:cubicBezTo>
                        <a:pt x="382" y="163"/>
                        <a:pt x="385" y="181"/>
                        <a:pt x="400" y="194"/>
                      </a:cubicBezTo>
                      <a:cubicBezTo>
                        <a:pt x="414" y="207"/>
                        <a:pt x="448" y="226"/>
                        <a:pt x="448" y="226"/>
                      </a:cubicBezTo>
                      <a:cubicBezTo>
                        <a:pt x="435" y="278"/>
                        <a:pt x="405" y="324"/>
                        <a:pt x="360" y="354"/>
                      </a:cubicBezTo>
                      <a:cubicBezTo>
                        <a:pt x="277" y="478"/>
                        <a:pt x="374" y="317"/>
                        <a:pt x="320" y="466"/>
                      </a:cubicBezTo>
                      <a:cubicBezTo>
                        <a:pt x="316" y="477"/>
                        <a:pt x="307" y="488"/>
                        <a:pt x="296" y="490"/>
                      </a:cubicBezTo>
                      <a:cubicBezTo>
                        <a:pt x="243" y="499"/>
                        <a:pt x="189" y="495"/>
                        <a:pt x="136" y="498"/>
                      </a:cubicBezTo>
                      <a:cubicBezTo>
                        <a:pt x="91" y="528"/>
                        <a:pt x="41" y="510"/>
                        <a:pt x="0" y="482"/>
                      </a:cubicBezTo>
                      <a:cubicBezTo>
                        <a:pt x="3" y="447"/>
                        <a:pt x="4" y="413"/>
                        <a:pt x="8" y="378"/>
                      </a:cubicBezTo>
                      <a:cubicBezTo>
                        <a:pt x="13" y="338"/>
                        <a:pt x="60" y="333"/>
                        <a:pt x="88" y="314"/>
                      </a:cubicBezTo>
                      <a:cubicBezTo>
                        <a:pt x="109" y="252"/>
                        <a:pt x="74" y="230"/>
                        <a:pt x="40" y="186"/>
                      </a:cubicBezTo>
                      <a:cubicBezTo>
                        <a:pt x="28" y="171"/>
                        <a:pt x="8" y="138"/>
                        <a:pt x="8" y="138"/>
                      </a:cubicBezTo>
                      <a:cubicBezTo>
                        <a:pt x="11" y="122"/>
                        <a:pt x="9" y="105"/>
                        <a:pt x="16" y="90"/>
                      </a:cubicBezTo>
                      <a:cubicBezTo>
                        <a:pt x="28" y="65"/>
                        <a:pt x="91" y="62"/>
                        <a:pt x="112" y="58"/>
                      </a:cubicBezTo>
                      <a:cubicBezTo>
                        <a:pt x="147" y="35"/>
                        <a:pt x="130" y="50"/>
                        <a:pt x="160" y="1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5" name="Freeform 18"/>
                <p:cNvSpPr>
                  <a:spLocks/>
                </p:cNvSpPr>
                <p:nvPr/>
              </p:nvSpPr>
              <p:spPr bwMode="auto">
                <a:xfrm>
                  <a:off x="1331" y="944"/>
                  <a:ext cx="493" cy="424"/>
                </a:xfrm>
                <a:custGeom>
                  <a:avLst/>
                  <a:gdLst>
                    <a:gd name="T0" fmla="*/ 77 w 493"/>
                    <a:gd name="T1" fmla="*/ 40 h 424"/>
                    <a:gd name="T2" fmla="*/ 277 w 493"/>
                    <a:gd name="T3" fmla="*/ 0 h 424"/>
                    <a:gd name="T4" fmla="*/ 373 w 493"/>
                    <a:gd name="T5" fmla="*/ 8 h 424"/>
                    <a:gd name="T6" fmla="*/ 493 w 493"/>
                    <a:gd name="T7" fmla="*/ 168 h 424"/>
                    <a:gd name="T8" fmla="*/ 453 w 493"/>
                    <a:gd name="T9" fmla="*/ 352 h 424"/>
                    <a:gd name="T10" fmla="*/ 413 w 493"/>
                    <a:gd name="T11" fmla="*/ 424 h 424"/>
                    <a:gd name="T12" fmla="*/ 253 w 493"/>
                    <a:gd name="T13" fmla="*/ 416 h 424"/>
                    <a:gd name="T14" fmla="*/ 165 w 493"/>
                    <a:gd name="T15" fmla="*/ 408 h 424"/>
                    <a:gd name="T16" fmla="*/ 133 w 493"/>
                    <a:gd name="T17" fmla="*/ 352 h 424"/>
                    <a:gd name="T18" fmla="*/ 69 w 493"/>
                    <a:gd name="T19" fmla="*/ 328 h 424"/>
                    <a:gd name="T20" fmla="*/ 13 w 493"/>
                    <a:gd name="T21" fmla="*/ 248 h 424"/>
                    <a:gd name="T22" fmla="*/ 29 w 493"/>
                    <a:gd name="T23" fmla="*/ 128 h 424"/>
                    <a:gd name="T24" fmla="*/ 85 w 493"/>
                    <a:gd name="T25" fmla="*/ 88 h 424"/>
                    <a:gd name="T26" fmla="*/ 77 w 493"/>
                    <a:gd name="T27" fmla="*/ 40 h 4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93" h="424">
                      <a:moveTo>
                        <a:pt x="77" y="40"/>
                      </a:moveTo>
                      <a:cubicBezTo>
                        <a:pt x="143" y="18"/>
                        <a:pt x="210" y="17"/>
                        <a:pt x="277" y="0"/>
                      </a:cubicBezTo>
                      <a:cubicBezTo>
                        <a:pt x="309" y="3"/>
                        <a:pt x="341" y="2"/>
                        <a:pt x="373" y="8"/>
                      </a:cubicBezTo>
                      <a:cubicBezTo>
                        <a:pt x="452" y="23"/>
                        <a:pt x="473" y="107"/>
                        <a:pt x="493" y="168"/>
                      </a:cubicBezTo>
                      <a:cubicBezTo>
                        <a:pt x="484" y="232"/>
                        <a:pt x="469" y="290"/>
                        <a:pt x="453" y="352"/>
                      </a:cubicBezTo>
                      <a:cubicBezTo>
                        <a:pt x="443" y="391"/>
                        <a:pt x="452" y="411"/>
                        <a:pt x="413" y="424"/>
                      </a:cubicBezTo>
                      <a:cubicBezTo>
                        <a:pt x="360" y="421"/>
                        <a:pt x="306" y="419"/>
                        <a:pt x="253" y="416"/>
                      </a:cubicBezTo>
                      <a:cubicBezTo>
                        <a:pt x="224" y="414"/>
                        <a:pt x="192" y="419"/>
                        <a:pt x="165" y="408"/>
                      </a:cubicBezTo>
                      <a:cubicBezTo>
                        <a:pt x="145" y="400"/>
                        <a:pt x="148" y="367"/>
                        <a:pt x="133" y="352"/>
                      </a:cubicBezTo>
                      <a:cubicBezTo>
                        <a:pt x="112" y="331"/>
                        <a:pt x="98" y="334"/>
                        <a:pt x="69" y="328"/>
                      </a:cubicBezTo>
                      <a:cubicBezTo>
                        <a:pt x="33" y="255"/>
                        <a:pt x="57" y="277"/>
                        <a:pt x="13" y="248"/>
                      </a:cubicBezTo>
                      <a:cubicBezTo>
                        <a:pt x="16" y="208"/>
                        <a:pt x="0" y="157"/>
                        <a:pt x="29" y="128"/>
                      </a:cubicBezTo>
                      <a:cubicBezTo>
                        <a:pt x="67" y="90"/>
                        <a:pt x="64" y="109"/>
                        <a:pt x="85" y="88"/>
                      </a:cubicBezTo>
                      <a:lnTo>
                        <a:pt x="77" y="4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  <p:sp>
              <p:nvSpPr>
                <p:cNvPr id="56" name="Freeform 19"/>
                <p:cNvSpPr>
                  <a:spLocks/>
                </p:cNvSpPr>
                <p:nvPr/>
              </p:nvSpPr>
              <p:spPr bwMode="auto">
                <a:xfrm rot="-3703569">
                  <a:off x="312" y="1464"/>
                  <a:ext cx="384" cy="392"/>
                </a:xfrm>
                <a:custGeom>
                  <a:avLst/>
                  <a:gdLst>
                    <a:gd name="T0" fmla="*/ 71 w 560"/>
                    <a:gd name="T1" fmla="*/ 16 h 552"/>
                    <a:gd name="T2" fmla="*/ 121 w 560"/>
                    <a:gd name="T3" fmla="*/ 0 h 552"/>
                    <a:gd name="T4" fmla="*/ 158 w 560"/>
                    <a:gd name="T5" fmla="*/ 16 h 552"/>
                    <a:gd name="T6" fmla="*/ 192 w 560"/>
                    <a:gd name="T7" fmla="*/ 60 h 552"/>
                    <a:gd name="T8" fmla="*/ 195 w 560"/>
                    <a:gd name="T9" fmla="*/ 72 h 552"/>
                    <a:gd name="T10" fmla="*/ 226 w 560"/>
                    <a:gd name="T11" fmla="*/ 113 h 552"/>
                    <a:gd name="T12" fmla="*/ 245 w 560"/>
                    <a:gd name="T13" fmla="*/ 153 h 552"/>
                    <a:gd name="T14" fmla="*/ 260 w 560"/>
                    <a:gd name="T15" fmla="*/ 178 h 552"/>
                    <a:gd name="T16" fmla="*/ 245 w 560"/>
                    <a:gd name="T17" fmla="*/ 202 h 552"/>
                    <a:gd name="T18" fmla="*/ 241 w 560"/>
                    <a:gd name="T19" fmla="*/ 214 h 552"/>
                    <a:gd name="T20" fmla="*/ 230 w 560"/>
                    <a:gd name="T21" fmla="*/ 218 h 552"/>
                    <a:gd name="T22" fmla="*/ 169 w 560"/>
                    <a:gd name="T23" fmla="*/ 250 h 552"/>
                    <a:gd name="T24" fmla="*/ 94 w 560"/>
                    <a:gd name="T25" fmla="*/ 278 h 552"/>
                    <a:gd name="T26" fmla="*/ 60 w 560"/>
                    <a:gd name="T27" fmla="*/ 274 h 552"/>
                    <a:gd name="T28" fmla="*/ 23 w 560"/>
                    <a:gd name="T29" fmla="*/ 234 h 552"/>
                    <a:gd name="T30" fmla="*/ 8 w 560"/>
                    <a:gd name="T31" fmla="*/ 209 h 552"/>
                    <a:gd name="T32" fmla="*/ 0 w 560"/>
                    <a:gd name="T33" fmla="*/ 197 h 552"/>
                    <a:gd name="T34" fmla="*/ 30 w 560"/>
                    <a:gd name="T35" fmla="*/ 190 h 552"/>
                    <a:gd name="T36" fmla="*/ 45 w 560"/>
                    <a:gd name="T37" fmla="*/ 185 h 552"/>
                    <a:gd name="T38" fmla="*/ 26 w 560"/>
                    <a:gd name="T39" fmla="*/ 113 h 552"/>
                    <a:gd name="T40" fmla="*/ 30 w 560"/>
                    <a:gd name="T41" fmla="*/ 72 h 552"/>
                    <a:gd name="T42" fmla="*/ 38 w 560"/>
                    <a:gd name="T43" fmla="*/ 44 h 552"/>
                    <a:gd name="T44" fmla="*/ 86 w 560"/>
                    <a:gd name="T45" fmla="*/ 40 h 552"/>
                    <a:gd name="T46" fmla="*/ 71 w 560"/>
                    <a:gd name="T47" fmla="*/ 16 h 5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60" h="552">
                      <a:moveTo>
                        <a:pt x="152" y="32"/>
                      </a:moveTo>
                      <a:cubicBezTo>
                        <a:pt x="187" y="14"/>
                        <a:pt x="217" y="8"/>
                        <a:pt x="256" y="0"/>
                      </a:cubicBezTo>
                      <a:cubicBezTo>
                        <a:pt x="272" y="5"/>
                        <a:pt x="320" y="19"/>
                        <a:pt x="336" y="32"/>
                      </a:cubicBezTo>
                      <a:cubicBezTo>
                        <a:pt x="379" y="67"/>
                        <a:pt x="390" y="78"/>
                        <a:pt x="408" y="120"/>
                      </a:cubicBezTo>
                      <a:cubicBezTo>
                        <a:pt x="411" y="128"/>
                        <a:pt x="411" y="137"/>
                        <a:pt x="416" y="144"/>
                      </a:cubicBezTo>
                      <a:cubicBezTo>
                        <a:pt x="435" y="172"/>
                        <a:pt x="458" y="198"/>
                        <a:pt x="480" y="224"/>
                      </a:cubicBezTo>
                      <a:cubicBezTo>
                        <a:pt x="500" y="248"/>
                        <a:pt x="504" y="277"/>
                        <a:pt x="520" y="304"/>
                      </a:cubicBezTo>
                      <a:cubicBezTo>
                        <a:pt x="530" y="320"/>
                        <a:pt x="552" y="352"/>
                        <a:pt x="552" y="352"/>
                      </a:cubicBezTo>
                      <a:cubicBezTo>
                        <a:pt x="533" y="409"/>
                        <a:pt x="560" y="340"/>
                        <a:pt x="520" y="400"/>
                      </a:cubicBezTo>
                      <a:cubicBezTo>
                        <a:pt x="515" y="407"/>
                        <a:pt x="518" y="418"/>
                        <a:pt x="512" y="424"/>
                      </a:cubicBezTo>
                      <a:cubicBezTo>
                        <a:pt x="506" y="430"/>
                        <a:pt x="496" y="429"/>
                        <a:pt x="488" y="432"/>
                      </a:cubicBezTo>
                      <a:cubicBezTo>
                        <a:pt x="449" y="471"/>
                        <a:pt x="410" y="482"/>
                        <a:pt x="360" y="496"/>
                      </a:cubicBezTo>
                      <a:cubicBezTo>
                        <a:pt x="305" y="511"/>
                        <a:pt x="254" y="534"/>
                        <a:pt x="200" y="552"/>
                      </a:cubicBezTo>
                      <a:cubicBezTo>
                        <a:pt x="176" y="549"/>
                        <a:pt x="151" y="552"/>
                        <a:pt x="128" y="544"/>
                      </a:cubicBezTo>
                      <a:cubicBezTo>
                        <a:pt x="111" y="538"/>
                        <a:pt x="59" y="479"/>
                        <a:pt x="48" y="464"/>
                      </a:cubicBezTo>
                      <a:cubicBezTo>
                        <a:pt x="37" y="448"/>
                        <a:pt x="27" y="432"/>
                        <a:pt x="16" y="416"/>
                      </a:cubicBezTo>
                      <a:cubicBezTo>
                        <a:pt x="11" y="408"/>
                        <a:pt x="0" y="392"/>
                        <a:pt x="0" y="392"/>
                      </a:cubicBezTo>
                      <a:cubicBezTo>
                        <a:pt x="21" y="387"/>
                        <a:pt x="43" y="381"/>
                        <a:pt x="64" y="376"/>
                      </a:cubicBezTo>
                      <a:cubicBezTo>
                        <a:pt x="75" y="373"/>
                        <a:pt x="96" y="368"/>
                        <a:pt x="96" y="368"/>
                      </a:cubicBezTo>
                      <a:cubicBezTo>
                        <a:pt x="111" y="324"/>
                        <a:pt x="82" y="263"/>
                        <a:pt x="56" y="224"/>
                      </a:cubicBezTo>
                      <a:cubicBezTo>
                        <a:pt x="59" y="197"/>
                        <a:pt x="60" y="171"/>
                        <a:pt x="64" y="144"/>
                      </a:cubicBezTo>
                      <a:cubicBezTo>
                        <a:pt x="66" y="130"/>
                        <a:pt x="79" y="88"/>
                        <a:pt x="80" y="88"/>
                      </a:cubicBezTo>
                      <a:cubicBezTo>
                        <a:pt x="113" y="78"/>
                        <a:pt x="157" y="101"/>
                        <a:pt x="184" y="80"/>
                      </a:cubicBezTo>
                      <a:cubicBezTo>
                        <a:pt x="199" y="68"/>
                        <a:pt x="163" y="48"/>
                        <a:pt x="152" y="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cs-CZ" sz="1100"/>
                </a:p>
              </p:txBody>
            </p:sp>
          </p:grpSp>
        </p:grpSp>
        <p:sp>
          <p:nvSpPr>
            <p:cNvPr id="42" name="Text Box 20"/>
            <p:cNvSpPr txBox="1">
              <a:spLocks noChangeArrowheads="1"/>
            </p:cNvSpPr>
            <p:nvPr/>
          </p:nvSpPr>
          <p:spPr bwMode="auto">
            <a:xfrm>
              <a:off x="3464" y="1264"/>
              <a:ext cx="1562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400" dirty="0"/>
                <a:t>Cementace </a:t>
              </a:r>
              <a:r>
                <a:rPr lang="cs-CZ" altLang="en-US" sz="1400" dirty="0" err="1"/>
                <a:t>sparitem</a:t>
              </a:r>
              <a:endParaRPr lang="en-GB" altLang="en-US" sz="1400" dirty="0"/>
            </a:p>
          </p:txBody>
        </p:sp>
      </p:grpSp>
      <p:grpSp>
        <p:nvGrpSpPr>
          <p:cNvPr id="57" name="Group 21"/>
          <p:cNvGrpSpPr>
            <a:grpSpLocks/>
          </p:cNvGrpSpPr>
          <p:nvPr/>
        </p:nvGrpSpPr>
        <p:grpSpPr bwMode="auto">
          <a:xfrm>
            <a:off x="2586976" y="4474743"/>
            <a:ext cx="3449255" cy="2122908"/>
            <a:chOff x="612" y="1259"/>
            <a:chExt cx="2934" cy="1538"/>
          </a:xfrm>
        </p:grpSpPr>
        <p:grpSp>
          <p:nvGrpSpPr>
            <p:cNvPr id="58" name="Group 22"/>
            <p:cNvGrpSpPr>
              <a:grpSpLocks/>
            </p:cNvGrpSpPr>
            <p:nvPr/>
          </p:nvGrpSpPr>
          <p:grpSpPr bwMode="auto">
            <a:xfrm>
              <a:off x="612" y="1507"/>
              <a:ext cx="1780" cy="1290"/>
              <a:chOff x="308" y="904"/>
              <a:chExt cx="1780" cy="1290"/>
            </a:xfrm>
          </p:grpSpPr>
          <p:sp>
            <p:nvSpPr>
              <p:cNvPr id="61" name="Freeform 23"/>
              <p:cNvSpPr>
                <a:spLocks/>
              </p:cNvSpPr>
              <p:nvPr/>
            </p:nvSpPr>
            <p:spPr bwMode="auto">
              <a:xfrm>
                <a:off x="904" y="1808"/>
                <a:ext cx="416" cy="240"/>
              </a:xfrm>
              <a:custGeom>
                <a:avLst/>
                <a:gdLst>
                  <a:gd name="T0" fmla="*/ 16 w 416"/>
                  <a:gd name="T1" fmla="*/ 88 h 240"/>
                  <a:gd name="T2" fmla="*/ 72 w 416"/>
                  <a:gd name="T3" fmla="*/ 56 h 240"/>
                  <a:gd name="T4" fmla="*/ 224 w 416"/>
                  <a:gd name="T5" fmla="*/ 0 h 240"/>
                  <a:gd name="T6" fmla="*/ 336 w 416"/>
                  <a:gd name="T7" fmla="*/ 32 h 240"/>
                  <a:gd name="T8" fmla="*/ 416 w 416"/>
                  <a:gd name="T9" fmla="*/ 120 h 240"/>
                  <a:gd name="T10" fmla="*/ 336 w 416"/>
                  <a:gd name="T11" fmla="*/ 168 h 240"/>
                  <a:gd name="T12" fmla="*/ 200 w 416"/>
                  <a:gd name="T13" fmla="*/ 240 h 240"/>
                  <a:gd name="T14" fmla="*/ 80 w 416"/>
                  <a:gd name="T15" fmla="*/ 240 h 240"/>
                  <a:gd name="T16" fmla="*/ 8 w 416"/>
                  <a:gd name="T17" fmla="*/ 216 h 240"/>
                  <a:gd name="T18" fmla="*/ 0 w 416"/>
                  <a:gd name="T19" fmla="*/ 152 h 240"/>
                  <a:gd name="T20" fmla="*/ 16 w 416"/>
                  <a:gd name="T21" fmla="*/ 88 h 2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6" h="240">
                    <a:moveTo>
                      <a:pt x="16" y="88"/>
                    </a:moveTo>
                    <a:lnTo>
                      <a:pt x="72" y="56"/>
                    </a:lnTo>
                    <a:lnTo>
                      <a:pt x="224" y="0"/>
                    </a:lnTo>
                    <a:lnTo>
                      <a:pt x="336" y="32"/>
                    </a:lnTo>
                    <a:lnTo>
                      <a:pt x="416" y="120"/>
                    </a:lnTo>
                    <a:lnTo>
                      <a:pt x="336" y="168"/>
                    </a:lnTo>
                    <a:lnTo>
                      <a:pt x="200" y="240"/>
                    </a:lnTo>
                    <a:lnTo>
                      <a:pt x="80" y="240"/>
                    </a:lnTo>
                    <a:lnTo>
                      <a:pt x="8" y="216"/>
                    </a:lnTo>
                    <a:lnTo>
                      <a:pt x="0" y="152"/>
                    </a:lnTo>
                    <a:lnTo>
                      <a:pt x="16" y="8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2" name="Freeform 24"/>
              <p:cNvSpPr>
                <a:spLocks/>
              </p:cNvSpPr>
              <p:nvPr/>
            </p:nvSpPr>
            <p:spPr bwMode="auto">
              <a:xfrm>
                <a:off x="744" y="1600"/>
                <a:ext cx="384" cy="216"/>
              </a:xfrm>
              <a:custGeom>
                <a:avLst/>
                <a:gdLst>
                  <a:gd name="T0" fmla="*/ 0 w 384"/>
                  <a:gd name="T1" fmla="*/ 144 h 216"/>
                  <a:gd name="T2" fmla="*/ 24 w 384"/>
                  <a:gd name="T3" fmla="*/ 24 h 216"/>
                  <a:gd name="T4" fmla="*/ 120 w 384"/>
                  <a:gd name="T5" fmla="*/ 16 h 216"/>
                  <a:gd name="T6" fmla="*/ 200 w 384"/>
                  <a:gd name="T7" fmla="*/ 24 h 216"/>
                  <a:gd name="T8" fmla="*/ 336 w 384"/>
                  <a:gd name="T9" fmla="*/ 0 h 216"/>
                  <a:gd name="T10" fmla="*/ 384 w 384"/>
                  <a:gd name="T11" fmla="*/ 80 h 216"/>
                  <a:gd name="T12" fmla="*/ 328 w 384"/>
                  <a:gd name="T13" fmla="*/ 144 h 216"/>
                  <a:gd name="T14" fmla="*/ 288 w 384"/>
                  <a:gd name="T15" fmla="*/ 200 h 216"/>
                  <a:gd name="T16" fmla="*/ 200 w 384"/>
                  <a:gd name="T17" fmla="*/ 192 h 216"/>
                  <a:gd name="T18" fmla="*/ 72 w 384"/>
                  <a:gd name="T19" fmla="*/ 216 h 216"/>
                  <a:gd name="T20" fmla="*/ 0 w 384"/>
                  <a:gd name="T21" fmla="*/ 144 h 2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4" h="216">
                    <a:moveTo>
                      <a:pt x="0" y="144"/>
                    </a:moveTo>
                    <a:lnTo>
                      <a:pt x="24" y="24"/>
                    </a:lnTo>
                    <a:lnTo>
                      <a:pt x="120" y="16"/>
                    </a:lnTo>
                    <a:lnTo>
                      <a:pt x="200" y="24"/>
                    </a:lnTo>
                    <a:lnTo>
                      <a:pt x="336" y="0"/>
                    </a:lnTo>
                    <a:lnTo>
                      <a:pt x="384" y="80"/>
                    </a:lnTo>
                    <a:lnTo>
                      <a:pt x="328" y="144"/>
                    </a:lnTo>
                    <a:lnTo>
                      <a:pt x="288" y="200"/>
                    </a:lnTo>
                    <a:lnTo>
                      <a:pt x="200" y="192"/>
                    </a:lnTo>
                    <a:lnTo>
                      <a:pt x="72" y="216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3" name="Freeform 25"/>
              <p:cNvSpPr>
                <a:spLocks/>
              </p:cNvSpPr>
              <p:nvPr/>
            </p:nvSpPr>
            <p:spPr bwMode="auto">
              <a:xfrm>
                <a:off x="1072" y="1632"/>
                <a:ext cx="336" cy="224"/>
              </a:xfrm>
              <a:custGeom>
                <a:avLst/>
                <a:gdLst>
                  <a:gd name="T0" fmla="*/ 56 w 336"/>
                  <a:gd name="T1" fmla="*/ 24 h 224"/>
                  <a:gd name="T2" fmla="*/ 160 w 336"/>
                  <a:gd name="T3" fmla="*/ 0 h 224"/>
                  <a:gd name="T4" fmla="*/ 240 w 336"/>
                  <a:gd name="T5" fmla="*/ 16 h 224"/>
                  <a:gd name="T6" fmla="*/ 320 w 336"/>
                  <a:gd name="T7" fmla="*/ 64 h 224"/>
                  <a:gd name="T8" fmla="*/ 336 w 336"/>
                  <a:gd name="T9" fmla="*/ 120 h 224"/>
                  <a:gd name="T10" fmla="*/ 320 w 336"/>
                  <a:gd name="T11" fmla="*/ 184 h 224"/>
                  <a:gd name="T12" fmla="*/ 264 w 336"/>
                  <a:gd name="T13" fmla="*/ 216 h 224"/>
                  <a:gd name="T14" fmla="*/ 160 w 336"/>
                  <a:gd name="T15" fmla="*/ 224 h 224"/>
                  <a:gd name="T16" fmla="*/ 128 w 336"/>
                  <a:gd name="T17" fmla="*/ 184 h 224"/>
                  <a:gd name="T18" fmla="*/ 24 w 336"/>
                  <a:gd name="T19" fmla="*/ 168 h 224"/>
                  <a:gd name="T20" fmla="*/ 0 w 336"/>
                  <a:gd name="T21" fmla="*/ 104 h 224"/>
                  <a:gd name="T22" fmla="*/ 56 w 336"/>
                  <a:gd name="T23" fmla="*/ 24 h 2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36" h="224">
                    <a:moveTo>
                      <a:pt x="56" y="24"/>
                    </a:moveTo>
                    <a:lnTo>
                      <a:pt x="160" y="0"/>
                    </a:lnTo>
                    <a:lnTo>
                      <a:pt x="240" y="16"/>
                    </a:lnTo>
                    <a:lnTo>
                      <a:pt x="320" y="64"/>
                    </a:lnTo>
                    <a:lnTo>
                      <a:pt x="336" y="120"/>
                    </a:lnTo>
                    <a:lnTo>
                      <a:pt x="320" y="184"/>
                    </a:lnTo>
                    <a:lnTo>
                      <a:pt x="264" y="216"/>
                    </a:lnTo>
                    <a:lnTo>
                      <a:pt x="160" y="224"/>
                    </a:lnTo>
                    <a:lnTo>
                      <a:pt x="128" y="184"/>
                    </a:lnTo>
                    <a:lnTo>
                      <a:pt x="24" y="168"/>
                    </a:lnTo>
                    <a:lnTo>
                      <a:pt x="0" y="104"/>
                    </a:lnTo>
                    <a:lnTo>
                      <a:pt x="56" y="2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4" name="Freeform 26"/>
              <p:cNvSpPr>
                <a:spLocks/>
              </p:cNvSpPr>
              <p:nvPr/>
            </p:nvSpPr>
            <p:spPr bwMode="auto">
              <a:xfrm>
                <a:off x="1040" y="1304"/>
                <a:ext cx="400" cy="320"/>
              </a:xfrm>
              <a:custGeom>
                <a:avLst/>
                <a:gdLst>
                  <a:gd name="T0" fmla="*/ 168 w 400"/>
                  <a:gd name="T1" fmla="*/ 24 h 320"/>
                  <a:gd name="T2" fmla="*/ 224 w 400"/>
                  <a:gd name="T3" fmla="*/ 0 h 320"/>
                  <a:gd name="T4" fmla="*/ 312 w 400"/>
                  <a:gd name="T5" fmla="*/ 0 h 320"/>
                  <a:gd name="T6" fmla="*/ 368 w 400"/>
                  <a:gd name="T7" fmla="*/ 56 h 320"/>
                  <a:gd name="T8" fmla="*/ 400 w 400"/>
                  <a:gd name="T9" fmla="*/ 96 h 320"/>
                  <a:gd name="T10" fmla="*/ 336 w 400"/>
                  <a:gd name="T11" fmla="*/ 144 h 320"/>
                  <a:gd name="T12" fmla="*/ 296 w 400"/>
                  <a:gd name="T13" fmla="*/ 192 h 320"/>
                  <a:gd name="T14" fmla="*/ 216 w 400"/>
                  <a:gd name="T15" fmla="*/ 272 h 320"/>
                  <a:gd name="T16" fmla="*/ 200 w 400"/>
                  <a:gd name="T17" fmla="*/ 296 h 320"/>
                  <a:gd name="T18" fmla="*/ 192 w 400"/>
                  <a:gd name="T19" fmla="*/ 320 h 320"/>
                  <a:gd name="T20" fmla="*/ 88 w 400"/>
                  <a:gd name="T21" fmla="*/ 296 h 320"/>
                  <a:gd name="T22" fmla="*/ 0 w 400"/>
                  <a:gd name="T23" fmla="*/ 272 h 320"/>
                  <a:gd name="T24" fmla="*/ 64 w 400"/>
                  <a:gd name="T25" fmla="*/ 200 h 320"/>
                  <a:gd name="T26" fmla="*/ 120 w 400"/>
                  <a:gd name="T27" fmla="*/ 136 h 320"/>
                  <a:gd name="T28" fmla="*/ 96 w 400"/>
                  <a:gd name="T29" fmla="*/ 88 h 320"/>
                  <a:gd name="T30" fmla="*/ 168 w 400"/>
                  <a:gd name="T31" fmla="*/ 24 h 3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00" h="320">
                    <a:moveTo>
                      <a:pt x="168" y="24"/>
                    </a:moveTo>
                    <a:lnTo>
                      <a:pt x="224" y="0"/>
                    </a:lnTo>
                    <a:lnTo>
                      <a:pt x="312" y="0"/>
                    </a:lnTo>
                    <a:lnTo>
                      <a:pt x="368" y="56"/>
                    </a:lnTo>
                    <a:lnTo>
                      <a:pt x="400" y="96"/>
                    </a:lnTo>
                    <a:lnTo>
                      <a:pt x="336" y="144"/>
                    </a:lnTo>
                    <a:lnTo>
                      <a:pt x="296" y="192"/>
                    </a:lnTo>
                    <a:cubicBezTo>
                      <a:pt x="272" y="224"/>
                      <a:pt x="241" y="242"/>
                      <a:pt x="216" y="272"/>
                    </a:cubicBezTo>
                    <a:cubicBezTo>
                      <a:pt x="210" y="279"/>
                      <a:pt x="204" y="287"/>
                      <a:pt x="200" y="296"/>
                    </a:cubicBezTo>
                    <a:cubicBezTo>
                      <a:pt x="196" y="304"/>
                      <a:pt x="192" y="320"/>
                      <a:pt x="192" y="320"/>
                    </a:cubicBezTo>
                    <a:lnTo>
                      <a:pt x="88" y="296"/>
                    </a:lnTo>
                    <a:lnTo>
                      <a:pt x="0" y="272"/>
                    </a:lnTo>
                    <a:lnTo>
                      <a:pt x="64" y="200"/>
                    </a:lnTo>
                    <a:lnTo>
                      <a:pt x="120" y="136"/>
                    </a:lnTo>
                    <a:lnTo>
                      <a:pt x="96" y="88"/>
                    </a:lnTo>
                    <a:lnTo>
                      <a:pt x="168" y="2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5" name="Freeform 27"/>
              <p:cNvSpPr>
                <a:spLocks/>
              </p:cNvSpPr>
              <p:nvPr/>
            </p:nvSpPr>
            <p:spPr bwMode="auto">
              <a:xfrm>
                <a:off x="560" y="1784"/>
                <a:ext cx="368" cy="336"/>
              </a:xfrm>
              <a:custGeom>
                <a:avLst/>
                <a:gdLst>
                  <a:gd name="T0" fmla="*/ 320 w 368"/>
                  <a:gd name="T1" fmla="*/ 224 h 336"/>
                  <a:gd name="T2" fmla="*/ 368 w 368"/>
                  <a:gd name="T3" fmla="*/ 104 h 336"/>
                  <a:gd name="T4" fmla="*/ 344 w 368"/>
                  <a:gd name="T5" fmla="*/ 64 h 336"/>
                  <a:gd name="T6" fmla="*/ 296 w 368"/>
                  <a:gd name="T7" fmla="*/ 32 h 336"/>
                  <a:gd name="T8" fmla="*/ 200 w 368"/>
                  <a:gd name="T9" fmla="*/ 8 h 336"/>
                  <a:gd name="T10" fmla="*/ 128 w 368"/>
                  <a:gd name="T11" fmla="*/ 0 h 336"/>
                  <a:gd name="T12" fmla="*/ 64 w 368"/>
                  <a:gd name="T13" fmla="*/ 64 h 336"/>
                  <a:gd name="T14" fmla="*/ 32 w 368"/>
                  <a:gd name="T15" fmla="*/ 120 h 336"/>
                  <a:gd name="T16" fmla="*/ 0 w 368"/>
                  <a:gd name="T17" fmla="*/ 192 h 336"/>
                  <a:gd name="T18" fmla="*/ 0 w 368"/>
                  <a:gd name="T19" fmla="*/ 240 h 336"/>
                  <a:gd name="T20" fmla="*/ 8 w 368"/>
                  <a:gd name="T21" fmla="*/ 328 h 336"/>
                  <a:gd name="T22" fmla="*/ 80 w 368"/>
                  <a:gd name="T23" fmla="*/ 328 h 336"/>
                  <a:gd name="T24" fmla="*/ 160 w 368"/>
                  <a:gd name="T25" fmla="*/ 336 h 336"/>
                  <a:gd name="T26" fmla="*/ 208 w 368"/>
                  <a:gd name="T27" fmla="*/ 296 h 336"/>
                  <a:gd name="T28" fmla="*/ 320 w 368"/>
                  <a:gd name="T29" fmla="*/ 224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8" h="336">
                    <a:moveTo>
                      <a:pt x="320" y="224"/>
                    </a:moveTo>
                    <a:lnTo>
                      <a:pt x="368" y="104"/>
                    </a:lnTo>
                    <a:lnTo>
                      <a:pt x="344" y="64"/>
                    </a:lnTo>
                    <a:lnTo>
                      <a:pt x="296" y="32"/>
                    </a:lnTo>
                    <a:lnTo>
                      <a:pt x="200" y="8"/>
                    </a:lnTo>
                    <a:lnTo>
                      <a:pt x="128" y="0"/>
                    </a:lnTo>
                    <a:lnTo>
                      <a:pt x="64" y="64"/>
                    </a:lnTo>
                    <a:lnTo>
                      <a:pt x="32" y="120"/>
                    </a:lnTo>
                    <a:lnTo>
                      <a:pt x="0" y="192"/>
                    </a:lnTo>
                    <a:lnTo>
                      <a:pt x="0" y="240"/>
                    </a:lnTo>
                    <a:lnTo>
                      <a:pt x="8" y="328"/>
                    </a:lnTo>
                    <a:lnTo>
                      <a:pt x="80" y="328"/>
                    </a:lnTo>
                    <a:lnTo>
                      <a:pt x="160" y="336"/>
                    </a:lnTo>
                    <a:lnTo>
                      <a:pt x="208" y="296"/>
                    </a:lnTo>
                    <a:lnTo>
                      <a:pt x="320" y="22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6" name="Freeform 28"/>
              <p:cNvSpPr>
                <a:spLocks/>
              </p:cNvSpPr>
              <p:nvPr/>
            </p:nvSpPr>
            <p:spPr bwMode="auto">
              <a:xfrm>
                <a:off x="1328" y="1416"/>
                <a:ext cx="379" cy="328"/>
              </a:xfrm>
              <a:custGeom>
                <a:avLst/>
                <a:gdLst>
                  <a:gd name="T0" fmla="*/ 0 w 379"/>
                  <a:gd name="T1" fmla="*/ 88 h 328"/>
                  <a:gd name="T2" fmla="*/ 104 w 379"/>
                  <a:gd name="T3" fmla="*/ 40 h 328"/>
                  <a:gd name="T4" fmla="*/ 128 w 379"/>
                  <a:gd name="T5" fmla="*/ 16 h 328"/>
                  <a:gd name="T6" fmla="*/ 152 w 379"/>
                  <a:gd name="T7" fmla="*/ 0 h 328"/>
                  <a:gd name="T8" fmla="*/ 264 w 379"/>
                  <a:gd name="T9" fmla="*/ 48 h 328"/>
                  <a:gd name="T10" fmla="*/ 304 w 379"/>
                  <a:gd name="T11" fmla="*/ 88 h 328"/>
                  <a:gd name="T12" fmla="*/ 320 w 379"/>
                  <a:gd name="T13" fmla="*/ 112 h 328"/>
                  <a:gd name="T14" fmla="*/ 360 w 379"/>
                  <a:gd name="T15" fmla="*/ 120 h 328"/>
                  <a:gd name="T16" fmla="*/ 344 w 379"/>
                  <a:gd name="T17" fmla="*/ 160 h 328"/>
                  <a:gd name="T18" fmla="*/ 288 w 379"/>
                  <a:gd name="T19" fmla="*/ 240 h 328"/>
                  <a:gd name="T20" fmla="*/ 208 w 379"/>
                  <a:gd name="T21" fmla="*/ 328 h 328"/>
                  <a:gd name="T22" fmla="*/ 128 w 379"/>
                  <a:gd name="T23" fmla="*/ 320 h 328"/>
                  <a:gd name="T24" fmla="*/ 112 w 379"/>
                  <a:gd name="T25" fmla="*/ 296 h 328"/>
                  <a:gd name="T26" fmla="*/ 72 w 379"/>
                  <a:gd name="T27" fmla="*/ 288 h 328"/>
                  <a:gd name="T28" fmla="*/ 0 w 379"/>
                  <a:gd name="T29" fmla="*/ 88 h 3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79" h="328">
                    <a:moveTo>
                      <a:pt x="0" y="88"/>
                    </a:moveTo>
                    <a:cubicBezTo>
                      <a:pt x="33" y="66"/>
                      <a:pt x="72" y="63"/>
                      <a:pt x="104" y="40"/>
                    </a:cubicBezTo>
                    <a:cubicBezTo>
                      <a:pt x="113" y="33"/>
                      <a:pt x="119" y="23"/>
                      <a:pt x="128" y="16"/>
                    </a:cubicBezTo>
                    <a:cubicBezTo>
                      <a:pt x="135" y="10"/>
                      <a:pt x="144" y="5"/>
                      <a:pt x="152" y="0"/>
                    </a:cubicBezTo>
                    <a:cubicBezTo>
                      <a:pt x="235" y="10"/>
                      <a:pt x="206" y="9"/>
                      <a:pt x="264" y="48"/>
                    </a:cubicBezTo>
                    <a:cubicBezTo>
                      <a:pt x="307" y="112"/>
                      <a:pt x="251" y="35"/>
                      <a:pt x="304" y="88"/>
                    </a:cubicBezTo>
                    <a:cubicBezTo>
                      <a:pt x="311" y="95"/>
                      <a:pt x="312" y="107"/>
                      <a:pt x="320" y="112"/>
                    </a:cubicBezTo>
                    <a:cubicBezTo>
                      <a:pt x="332" y="119"/>
                      <a:pt x="347" y="117"/>
                      <a:pt x="360" y="120"/>
                    </a:cubicBezTo>
                    <a:cubicBezTo>
                      <a:pt x="379" y="178"/>
                      <a:pt x="366" y="111"/>
                      <a:pt x="344" y="160"/>
                    </a:cubicBezTo>
                    <a:cubicBezTo>
                      <a:pt x="314" y="227"/>
                      <a:pt x="365" y="214"/>
                      <a:pt x="288" y="240"/>
                    </a:cubicBezTo>
                    <a:cubicBezTo>
                      <a:pt x="274" y="281"/>
                      <a:pt x="249" y="314"/>
                      <a:pt x="208" y="328"/>
                    </a:cubicBezTo>
                    <a:cubicBezTo>
                      <a:pt x="181" y="325"/>
                      <a:pt x="153" y="328"/>
                      <a:pt x="128" y="320"/>
                    </a:cubicBezTo>
                    <a:cubicBezTo>
                      <a:pt x="119" y="317"/>
                      <a:pt x="120" y="301"/>
                      <a:pt x="112" y="296"/>
                    </a:cubicBezTo>
                    <a:cubicBezTo>
                      <a:pt x="100" y="289"/>
                      <a:pt x="85" y="291"/>
                      <a:pt x="72" y="288"/>
                    </a:cubicBezTo>
                    <a:cubicBezTo>
                      <a:pt x="24" y="240"/>
                      <a:pt x="14" y="153"/>
                      <a:pt x="0" y="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auto">
              <a:xfrm>
                <a:off x="656" y="1232"/>
                <a:ext cx="352" cy="400"/>
              </a:xfrm>
              <a:custGeom>
                <a:avLst/>
                <a:gdLst>
                  <a:gd name="T0" fmla="*/ 112 w 352"/>
                  <a:gd name="T1" fmla="*/ 64 h 400"/>
                  <a:gd name="T2" fmla="*/ 208 w 352"/>
                  <a:gd name="T3" fmla="*/ 0 h 400"/>
                  <a:gd name="T4" fmla="*/ 280 w 352"/>
                  <a:gd name="T5" fmla="*/ 16 h 400"/>
                  <a:gd name="T6" fmla="*/ 296 w 352"/>
                  <a:gd name="T7" fmla="*/ 64 h 400"/>
                  <a:gd name="T8" fmla="*/ 352 w 352"/>
                  <a:gd name="T9" fmla="*/ 160 h 400"/>
                  <a:gd name="T10" fmla="*/ 336 w 352"/>
                  <a:gd name="T11" fmla="*/ 224 h 400"/>
                  <a:gd name="T12" fmla="*/ 328 w 352"/>
                  <a:gd name="T13" fmla="*/ 336 h 400"/>
                  <a:gd name="T14" fmla="*/ 248 w 352"/>
                  <a:gd name="T15" fmla="*/ 368 h 400"/>
                  <a:gd name="T16" fmla="*/ 176 w 352"/>
                  <a:gd name="T17" fmla="*/ 400 h 400"/>
                  <a:gd name="T18" fmla="*/ 80 w 352"/>
                  <a:gd name="T19" fmla="*/ 376 h 400"/>
                  <a:gd name="T20" fmla="*/ 32 w 352"/>
                  <a:gd name="T21" fmla="*/ 352 h 400"/>
                  <a:gd name="T22" fmla="*/ 0 w 352"/>
                  <a:gd name="T23" fmla="*/ 248 h 400"/>
                  <a:gd name="T24" fmla="*/ 32 w 352"/>
                  <a:gd name="T25" fmla="*/ 144 h 400"/>
                  <a:gd name="T26" fmla="*/ 112 w 352"/>
                  <a:gd name="T27" fmla="*/ 64 h 4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400">
                    <a:moveTo>
                      <a:pt x="112" y="64"/>
                    </a:moveTo>
                    <a:cubicBezTo>
                      <a:pt x="137" y="30"/>
                      <a:pt x="167" y="14"/>
                      <a:pt x="208" y="0"/>
                    </a:cubicBezTo>
                    <a:cubicBezTo>
                      <a:pt x="216" y="2"/>
                      <a:pt x="278" y="13"/>
                      <a:pt x="280" y="16"/>
                    </a:cubicBezTo>
                    <a:cubicBezTo>
                      <a:pt x="291" y="29"/>
                      <a:pt x="287" y="50"/>
                      <a:pt x="296" y="64"/>
                    </a:cubicBezTo>
                    <a:cubicBezTo>
                      <a:pt x="318" y="97"/>
                      <a:pt x="331" y="128"/>
                      <a:pt x="352" y="160"/>
                    </a:cubicBezTo>
                    <a:cubicBezTo>
                      <a:pt x="348" y="182"/>
                      <a:pt x="339" y="202"/>
                      <a:pt x="336" y="224"/>
                    </a:cubicBezTo>
                    <a:cubicBezTo>
                      <a:pt x="332" y="261"/>
                      <a:pt x="337" y="300"/>
                      <a:pt x="328" y="336"/>
                    </a:cubicBezTo>
                    <a:cubicBezTo>
                      <a:pt x="322" y="358"/>
                      <a:pt x="265" y="360"/>
                      <a:pt x="248" y="368"/>
                    </a:cubicBezTo>
                    <a:cubicBezTo>
                      <a:pt x="225" y="380"/>
                      <a:pt x="176" y="400"/>
                      <a:pt x="176" y="400"/>
                    </a:cubicBezTo>
                    <a:cubicBezTo>
                      <a:pt x="152" y="396"/>
                      <a:pt x="101" y="390"/>
                      <a:pt x="80" y="376"/>
                    </a:cubicBezTo>
                    <a:cubicBezTo>
                      <a:pt x="49" y="355"/>
                      <a:pt x="65" y="363"/>
                      <a:pt x="32" y="352"/>
                    </a:cubicBezTo>
                    <a:cubicBezTo>
                      <a:pt x="7" y="315"/>
                      <a:pt x="7" y="294"/>
                      <a:pt x="0" y="248"/>
                    </a:cubicBezTo>
                    <a:cubicBezTo>
                      <a:pt x="3" y="229"/>
                      <a:pt x="14" y="162"/>
                      <a:pt x="32" y="144"/>
                    </a:cubicBezTo>
                    <a:cubicBezTo>
                      <a:pt x="82" y="94"/>
                      <a:pt x="96" y="128"/>
                      <a:pt x="112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8" name="Freeform 30"/>
              <p:cNvSpPr>
                <a:spLocks/>
              </p:cNvSpPr>
              <p:nvPr/>
            </p:nvSpPr>
            <p:spPr bwMode="auto">
              <a:xfrm>
                <a:off x="872" y="904"/>
                <a:ext cx="492" cy="435"/>
              </a:xfrm>
              <a:custGeom>
                <a:avLst/>
                <a:gdLst>
                  <a:gd name="T0" fmla="*/ 0 w 492"/>
                  <a:gd name="T1" fmla="*/ 80 h 435"/>
                  <a:gd name="T2" fmla="*/ 24 w 492"/>
                  <a:gd name="T3" fmla="*/ 64 h 435"/>
                  <a:gd name="T4" fmla="*/ 32 w 492"/>
                  <a:gd name="T5" fmla="*/ 40 h 435"/>
                  <a:gd name="T6" fmla="*/ 112 w 492"/>
                  <a:gd name="T7" fmla="*/ 0 h 435"/>
                  <a:gd name="T8" fmla="*/ 296 w 492"/>
                  <a:gd name="T9" fmla="*/ 24 h 435"/>
                  <a:gd name="T10" fmla="*/ 400 w 492"/>
                  <a:gd name="T11" fmla="*/ 88 h 435"/>
                  <a:gd name="T12" fmla="*/ 456 w 492"/>
                  <a:gd name="T13" fmla="*/ 176 h 435"/>
                  <a:gd name="T14" fmla="*/ 472 w 492"/>
                  <a:gd name="T15" fmla="*/ 224 h 435"/>
                  <a:gd name="T16" fmla="*/ 480 w 492"/>
                  <a:gd name="T17" fmla="*/ 352 h 435"/>
                  <a:gd name="T18" fmla="*/ 464 w 492"/>
                  <a:gd name="T19" fmla="*/ 400 h 435"/>
                  <a:gd name="T20" fmla="*/ 376 w 492"/>
                  <a:gd name="T21" fmla="*/ 416 h 435"/>
                  <a:gd name="T22" fmla="*/ 160 w 492"/>
                  <a:gd name="T23" fmla="*/ 408 h 435"/>
                  <a:gd name="T24" fmla="*/ 72 w 492"/>
                  <a:gd name="T25" fmla="*/ 336 h 435"/>
                  <a:gd name="T26" fmla="*/ 24 w 492"/>
                  <a:gd name="T27" fmla="*/ 264 h 435"/>
                  <a:gd name="T28" fmla="*/ 0 w 492"/>
                  <a:gd name="T29" fmla="*/ 80 h 4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92" h="435">
                    <a:moveTo>
                      <a:pt x="0" y="80"/>
                    </a:moveTo>
                    <a:cubicBezTo>
                      <a:pt x="8" y="75"/>
                      <a:pt x="18" y="72"/>
                      <a:pt x="24" y="64"/>
                    </a:cubicBezTo>
                    <a:cubicBezTo>
                      <a:pt x="29" y="57"/>
                      <a:pt x="26" y="46"/>
                      <a:pt x="32" y="40"/>
                    </a:cubicBezTo>
                    <a:cubicBezTo>
                      <a:pt x="64" y="8"/>
                      <a:pt x="76" y="9"/>
                      <a:pt x="112" y="0"/>
                    </a:cubicBezTo>
                    <a:cubicBezTo>
                      <a:pt x="204" y="6"/>
                      <a:pt x="225" y="6"/>
                      <a:pt x="296" y="24"/>
                    </a:cubicBezTo>
                    <a:cubicBezTo>
                      <a:pt x="331" y="47"/>
                      <a:pt x="361" y="78"/>
                      <a:pt x="400" y="88"/>
                    </a:cubicBezTo>
                    <a:cubicBezTo>
                      <a:pt x="438" y="113"/>
                      <a:pt x="441" y="132"/>
                      <a:pt x="456" y="176"/>
                    </a:cubicBezTo>
                    <a:cubicBezTo>
                      <a:pt x="461" y="192"/>
                      <a:pt x="472" y="224"/>
                      <a:pt x="472" y="224"/>
                    </a:cubicBezTo>
                    <a:cubicBezTo>
                      <a:pt x="479" y="274"/>
                      <a:pt x="492" y="303"/>
                      <a:pt x="480" y="352"/>
                    </a:cubicBezTo>
                    <a:cubicBezTo>
                      <a:pt x="476" y="368"/>
                      <a:pt x="480" y="395"/>
                      <a:pt x="464" y="400"/>
                    </a:cubicBezTo>
                    <a:cubicBezTo>
                      <a:pt x="420" y="415"/>
                      <a:pt x="448" y="407"/>
                      <a:pt x="376" y="416"/>
                    </a:cubicBezTo>
                    <a:cubicBezTo>
                      <a:pt x="318" y="435"/>
                      <a:pt x="217" y="412"/>
                      <a:pt x="160" y="408"/>
                    </a:cubicBezTo>
                    <a:cubicBezTo>
                      <a:pt x="117" y="394"/>
                      <a:pt x="103" y="367"/>
                      <a:pt x="72" y="336"/>
                    </a:cubicBezTo>
                    <a:cubicBezTo>
                      <a:pt x="61" y="303"/>
                      <a:pt x="35" y="297"/>
                      <a:pt x="24" y="264"/>
                    </a:cubicBezTo>
                    <a:cubicBezTo>
                      <a:pt x="19" y="186"/>
                      <a:pt x="22" y="145"/>
                      <a:pt x="0" y="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69" name="Freeform 31"/>
              <p:cNvSpPr>
                <a:spLocks/>
              </p:cNvSpPr>
              <p:nvPr/>
            </p:nvSpPr>
            <p:spPr bwMode="auto">
              <a:xfrm>
                <a:off x="1311" y="1736"/>
                <a:ext cx="512" cy="458"/>
              </a:xfrm>
              <a:custGeom>
                <a:avLst/>
                <a:gdLst>
                  <a:gd name="T0" fmla="*/ 65 w 512"/>
                  <a:gd name="T1" fmla="*/ 112 h 458"/>
                  <a:gd name="T2" fmla="*/ 145 w 512"/>
                  <a:gd name="T3" fmla="*/ 32 h 458"/>
                  <a:gd name="T4" fmla="*/ 209 w 512"/>
                  <a:gd name="T5" fmla="*/ 0 h 458"/>
                  <a:gd name="T6" fmla="*/ 377 w 512"/>
                  <a:gd name="T7" fmla="*/ 88 h 458"/>
                  <a:gd name="T8" fmla="*/ 401 w 512"/>
                  <a:gd name="T9" fmla="*/ 96 h 458"/>
                  <a:gd name="T10" fmla="*/ 441 w 512"/>
                  <a:gd name="T11" fmla="*/ 120 h 458"/>
                  <a:gd name="T12" fmla="*/ 433 w 512"/>
                  <a:gd name="T13" fmla="*/ 360 h 458"/>
                  <a:gd name="T14" fmla="*/ 417 w 512"/>
                  <a:gd name="T15" fmla="*/ 440 h 458"/>
                  <a:gd name="T16" fmla="*/ 361 w 512"/>
                  <a:gd name="T17" fmla="*/ 456 h 458"/>
                  <a:gd name="T18" fmla="*/ 193 w 512"/>
                  <a:gd name="T19" fmla="*/ 448 h 458"/>
                  <a:gd name="T20" fmla="*/ 145 w 512"/>
                  <a:gd name="T21" fmla="*/ 416 h 458"/>
                  <a:gd name="T22" fmla="*/ 121 w 512"/>
                  <a:gd name="T23" fmla="*/ 400 h 458"/>
                  <a:gd name="T24" fmla="*/ 41 w 512"/>
                  <a:gd name="T25" fmla="*/ 272 h 458"/>
                  <a:gd name="T26" fmla="*/ 25 w 512"/>
                  <a:gd name="T27" fmla="*/ 248 h 458"/>
                  <a:gd name="T28" fmla="*/ 9 w 512"/>
                  <a:gd name="T29" fmla="*/ 200 h 458"/>
                  <a:gd name="T30" fmla="*/ 49 w 512"/>
                  <a:gd name="T31" fmla="*/ 160 h 458"/>
                  <a:gd name="T32" fmla="*/ 65 w 512"/>
                  <a:gd name="T33" fmla="*/ 136 h 458"/>
                  <a:gd name="T34" fmla="*/ 89 w 512"/>
                  <a:gd name="T35" fmla="*/ 128 h 458"/>
                  <a:gd name="T36" fmla="*/ 65 w 512"/>
                  <a:gd name="T37" fmla="*/ 112 h 4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12" h="458">
                    <a:moveTo>
                      <a:pt x="65" y="112"/>
                    </a:moveTo>
                    <a:cubicBezTo>
                      <a:pt x="92" y="85"/>
                      <a:pt x="111" y="49"/>
                      <a:pt x="145" y="32"/>
                    </a:cubicBezTo>
                    <a:cubicBezTo>
                      <a:pt x="166" y="21"/>
                      <a:pt x="209" y="0"/>
                      <a:pt x="209" y="0"/>
                    </a:cubicBezTo>
                    <a:cubicBezTo>
                      <a:pt x="278" y="14"/>
                      <a:pt x="319" y="55"/>
                      <a:pt x="377" y="88"/>
                    </a:cubicBezTo>
                    <a:cubicBezTo>
                      <a:pt x="384" y="92"/>
                      <a:pt x="393" y="92"/>
                      <a:pt x="401" y="96"/>
                    </a:cubicBezTo>
                    <a:cubicBezTo>
                      <a:pt x="415" y="103"/>
                      <a:pt x="428" y="112"/>
                      <a:pt x="441" y="120"/>
                    </a:cubicBezTo>
                    <a:cubicBezTo>
                      <a:pt x="468" y="201"/>
                      <a:pt x="512" y="281"/>
                      <a:pt x="433" y="360"/>
                    </a:cubicBezTo>
                    <a:cubicBezTo>
                      <a:pt x="424" y="386"/>
                      <a:pt x="429" y="416"/>
                      <a:pt x="417" y="440"/>
                    </a:cubicBezTo>
                    <a:cubicBezTo>
                      <a:pt x="415" y="443"/>
                      <a:pt x="371" y="453"/>
                      <a:pt x="361" y="456"/>
                    </a:cubicBezTo>
                    <a:cubicBezTo>
                      <a:pt x="305" y="453"/>
                      <a:pt x="248" y="458"/>
                      <a:pt x="193" y="448"/>
                    </a:cubicBezTo>
                    <a:cubicBezTo>
                      <a:pt x="174" y="444"/>
                      <a:pt x="161" y="427"/>
                      <a:pt x="145" y="416"/>
                    </a:cubicBezTo>
                    <a:cubicBezTo>
                      <a:pt x="137" y="411"/>
                      <a:pt x="121" y="400"/>
                      <a:pt x="121" y="400"/>
                    </a:cubicBezTo>
                    <a:cubicBezTo>
                      <a:pt x="109" y="340"/>
                      <a:pt x="93" y="307"/>
                      <a:pt x="41" y="272"/>
                    </a:cubicBezTo>
                    <a:cubicBezTo>
                      <a:pt x="36" y="264"/>
                      <a:pt x="29" y="257"/>
                      <a:pt x="25" y="248"/>
                    </a:cubicBezTo>
                    <a:cubicBezTo>
                      <a:pt x="18" y="233"/>
                      <a:pt x="9" y="200"/>
                      <a:pt x="9" y="200"/>
                    </a:cubicBezTo>
                    <a:cubicBezTo>
                      <a:pt x="48" y="122"/>
                      <a:pt x="0" y="199"/>
                      <a:pt x="49" y="160"/>
                    </a:cubicBezTo>
                    <a:cubicBezTo>
                      <a:pt x="57" y="154"/>
                      <a:pt x="57" y="142"/>
                      <a:pt x="65" y="136"/>
                    </a:cubicBezTo>
                    <a:cubicBezTo>
                      <a:pt x="72" y="131"/>
                      <a:pt x="89" y="136"/>
                      <a:pt x="89" y="128"/>
                    </a:cubicBezTo>
                    <a:cubicBezTo>
                      <a:pt x="89" y="118"/>
                      <a:pt x="73" y="117"/>
                      <a:pt x="65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70" name="Freeform 32"/>
              <p:cNvSpPr>
                <a:spLocks/>
              </p:cNvSpPr>
              <p:nvPr/>
            </p:nvSpPr>
            <p:spPr bwMode="auto">
              <a:xfrm>
                <a:off x="1640" y="1318"/>
                <a:ext cx="448" cy="528"/>
              </a:xfrm>
              <a:custGeom>
                <a:avLst/>
                <a:gdLst>
                  <a:gd name="T0" fmla="*/ 160 w 448"/>
                  <a:gd name="T1" fmla="*/ 10 h 528"/>
                  <a:gd name="T2" fmla="*/ 304 w 448"/>
                  <a:gd name="T3" fmla="*/ 18 h 528"/>
                  <a:gd name="T4" fmla="*/ 312 w 448"/>
                  <a:gd name="T5" fmla="*/ 74 h 528"/>
                  <a:gd name="T6" fmla="*/ 376 w 448"/>
                  <a:gd name="T7" fmla="*/ 146 h 528"/>
                  <a:gd name="T8" fmla="*/ 400 w 448"/>
                  <a:gd name="T9" fmla="*/ 194 h 528"/>
                  <a:gd name="T10" fmla="*/ 448 w 448"/>
                  <a:gd name="T11" fmla="*/ 226 h 528"/>
                  <a:gd name="T12" fmla="*/ 360 w 448"/>
                  <a:gd name="T13" fmla="*/ 354 h 528"/>
                  <a:gd name="T14" fmla="*/ 320 w 448"/>
                  <a:gd name="T15" fmla="*/ 466 h 528"/>
                  <a:gd name="T16" fmla="*/ 296 w 448"/>
                  <a:gd name="T17" fmla="*/ 490 h 528"/>
                  <a:gd name="T18" fmla="*/ 136 w 448"/>
                  <a:gd name="T19" fmla="*/ 498 h 528"/>
                  <a:gd name="T20" fmla="*/ 0 w 448"/>
                  <a:gd name="T21" fmla="*/ 482 h 528"/>
                  <a:gd name="T22" fmla="*/ 8 w 448"/>
                  <a:gd name="T23" fmla="*/ 378 h 528"/>
                  <a:gd name="T24" fmla="*/ 88 w 448"/>
                  <a:gd name="T25" fmla="*/ 314 h 528"/>
                  <a:gd name="T26" fmla="*/ 40 w 448"/>
                  <a:gd name="T27" fmla="*/ 186 h 528"/>
                  <a:gd name="T28" fmla="*/ 8 w 448"/>
                  <a:gd name="T29" fmla="*/ 138 h 528"/>
                  <a:gd name="T30" fmla="*/ 16 w 448"/>
                  <a:gd name="T31" fmla="*/ 90 h 528"/>
                  <a:gd name="T32" fmla="*/ 112 w 448"/>
                  <a:gd name="T33" fmla="*/ 58 h 528"/>
                  <a:gd name="T34" fmla="*/ 160 w 448"/>
                  <a:gd name="T35" fmla="*/ 10 h 5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48" h="528">
                    <a:moveTo>
                      <a:pt x="160" y="10"/>
                    </a:moveTo>
                    <a:cubicBezTo>
                      <a:pt x="217" y="4"/>
                      <a:pt x="251" y="0"/>
                      <a:pt x="304" y="18"/>
                    </a:cubicBezTo>
                    <a:cubicBezTo>
                      <a:pt x="341" y="73"/>
                      <a:pt x="354" y="60"/>
                      <a:pt x="312" y="74"/>
                    </a:cubicBezTo>
                    <a:cubicBezTo>
                      <a:pt x="323" y="117"/>
                      <a:pt x="337" y="126"/>
                      <a:pt x="376" y="146"/>
                    </a:cubicBezTo>
                    <a:cubicBezTo>
                      <a:pt x="382" y="163"/>
                      <a:pt x="385" y="181"/>
                      <a:pt x="400" y="194"/>
                    </a:cubicBezTo>
                    <a:cubicBezTo>
                      <a:pt x="414" y="207"/>
                      <a:pt x="448" y="226"/>
                      <a:pt x="448" y="226"/>
                    </a:cubicBezTo>
                    <a:cubicBezTo>
                      <a:pt x="435" y="278"/>
                      <a:pt x="405" y="324"/>
                      <a:pt x="360" y="354"/>
                    </a:cubicBezTo>
                    <a:cubicBezTo>
                      <a:pt x="277" y="478"/>
                      <a:pt x="374" y="317"/>
                      <a:pt x="320" y="466"/>
                    </a:cubicBezTo>
                    <a:cubicBezTo>
                      <a:pt x="316" y="477"/>
                      <a:pt x="307" y="488"/>
                      <a:pt x="296" y="490"/>
                    </a:cubicBezTo>
                    <a:cubicBezTo>
                      <a:pt x="243" y="499"/>
                      <a:pt x="189" y="495"/>
                      <a:pt x="136" y="498"/>
                    </a:cubicBezTo>
                    <a:cubicBezTo>
                      <a:pt x="91" y="528"/>
                      <a:pt x="41" y="510"/>
                      <a:pt x="0" y="482"/>
                    </a:cubicBezTo>
                    <a:cubicBezTo>
                      <a:pt x="3" y="447"/>
                      <a:pt x="4" y="413"/>
                      <a:pt x="8" y="378"/>
                    </a:cubicBezTo>
                    <a:cubicBezTo>
                      <a:pt x="13" y="338"/>
                      <a:pt x="60" y="333"/>
                      <a:pt x="88" y="314"/>
                    </a:cubicBezTo>
                    <a:cubicBezTo>
                      <a:pt x="109" y="252"/>
                      <a:pt x="74" y="230"/>
                      <a:pt x="40" y="186"/>
                    </a:cubicBezTo>
                    <a:cubicBezTo>
                      <a:pt x="28" y="171"/>
                      <a:pt x="8" y="138"/>
                      <a:pt x="8" y="138"/>
                    </a:cubicBezTo>
                    <a:cubicBezTo>
                      <a:pt x="11" y="122"/>
                      <a:pt x="9" y="105"/>
                      <a:pt x="16" y="90"/>
                    </a:cubicBezTo>
                    <a:cubicBezTo>
                      <a:pt x="28" y="65"/>
                      <a:pt x="91" y="62"/>
                      <a:pt x="112" y="58"/>
                    </a:cubicBezTo>
                    <a:cubicBezTo>
                      <a:pt x="147" y="35"/>
                      <a:pt x="130" y="50"/>
                      <a:pt x="160" y="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71" name="Freeform 33"/>
              <p:cNvSpPr>
                <a:spLocks/>
              </p:cNvSpPr>
              <p:nvPr/>
            </p:nvSpPr>
            <p:spPr bwMode="auto">
              <a:xfrm>
                <a:off x="1331" y="944"/>
                <a:ext cx="493" cy="424"/>
              </a:xfrm>
              <a:custGeom>
                <a:avLst/>
                <a:gdLst>
                  <a:gd name="T0" fmla="*/ 77 w 493"/>
                  <a:gd name="T1" fmla="*/ 40 h 424"/>
                  <a:gd name="T2" fmla="*/ 277 w 493"/>
                  <a:gd name="T3" fmla="*/ 0 h 424"/>
                  <a:gd name="T4" fmla="*/ 373 w 493"/>
                  <a:gd name="T5" fmla="*/ 8 h 424"/>
                  <a:gd name="T6" fmla="*/ 493 w 493"/>
                  <a:gd name="T7" fmla="*/ 168 h 424"/>
                  <a:gd name="T8" fmla="*/ 453 w 493"/>
                  <a:gd name="T9" fmla="*/ 352 h 424"/>
                  <a:gd name="T10" fmla="*/ 413 w 493"/>
                  <a:gd name="T11" fmla="*/ 424 h 424"/>
                  <a:gd name="T12" fmla="*/ 253 w 493"/>
                  <a:gd name="T13" fmla="*/ 416 h 424"/>
                  <a:gd name="T14" fmla="*/ 165 w 493"/>
                  <a:gd name="T15" fmla="*/ 408 h 424"/>
                  <a:gd name="T16" fmla="*/ 133 w 493"/>
                  <a:gd name="T17" fmla="*/ 352 h 424"/>
                  <a:gd name="T18" fmla="*/ 69 w 493"/>
                  <a:gd name="T19" fmla="*/ 328 h 424"/>
                  <a:gd name="T20" fmla="*/ 13 w 493"/>
                  <a:gd name="T21" fmla="*/ 248 h 424"/>
                  <a:gd name="T22" fmla="*/ 29 w 493"/>
                  <a:gd name="T23" fmla="*/ 128 h 424"/>
                  <a:gd name="T24" fmla="*/ 85 w 493"/>
                  <a:gd name="T25" fmla="*/ 88 h 424"/>
                  <a:gd name="T26" fmla="*/ 77 w 493"/>
                  <a:gd name="T27" fmla="*/ 40 h 4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93" h="424">
                    <a:moveTo>
                      <a:pt x="77" y="40"/>
                    </a:moveTo>
                    <a:cubicBezTo>
                      <a:pt x="143" y="18"/>
                      <a:pt x="210" y="17"/>
                      <a:pt x="277" y="0"/>
                    </a:cubicBezTo>
                    <a:cubicBezTo>
                      <a:pt x="309" y="3"/>
                      <a:pt x="341" y="2"/>
                      <a:pt x="373" y="8"/>
                    </a:cubicBezTo>
                    <a:cubicBezTo>
                      <a:pt x="452" y="23"/>
                      <a:pt x="473" y="107"/>
                      <a:pt x="493" y="168"/>
                    </a:cubicBezTo>
                    <a:cubicBezTo>
                      <a:pt x="484" y="232"/>
                      <a:pt x="469" y="290"/>
                      <a:pt x="453" y="352"/>
                    </a:cubicBezTo>
                    <a:cubicBezTo>
                      <a:pt x="443" y="391"/>
                      <a:pt x="452" y="411"/>
                      <a:pt x="413" y="424"/>
                    </a:cubicBezTo>
                    <a:cubicBezTo>
                      <a:pt x="360" y="421"/>
                      <a:pt x="306" y="419"/>
                      <a:pt x="253" y="416"/>
                    </a:cubicBezTo>
                    <a:cubicBezTo>
                      <a:pt x="224" y="414"/>
                      <a:pt x="192" y="419"/>
                      <a:pt x="165" y="408"/>
                    </a:cubicBezTo>
                    <a:cubicBezTo>
                      <a:pt x="145" y="400"/>
                      <a:pt x="148" y="367"/>
                      <a:pt x="133" y="352"/>
                    </a:cubicBezTo>
                    <a:cubicBezTo>
                      <a:pt x="112" y="331"/>
                      <a:pt x="98" y="334"/>
                      <a:pt x="69" y="328"/>
                    </a:cubicBezTo>
                    <a:cubicBezTo>
                      <a:pt x="33" y="255"/>
                      <a:pt x="57" y="277"/>
                      <a:pt x="13" y="248"/>
                    </a:cubicBezTo>
                    <a:cubicBezTo>
                      <a:pt x="16" y="208"/>
                      <a:pt x="0" y="157"/>
                      <a:pt x="29" y="128"/>
                    </a:cubicBezTo>
                    <a:cubicBezTo>
                      <a:pt x="67" y="90"/>
                      <a:pt x="64" y="109"/>
                      <a:pt x="85" y="88"/>
                    </a:cubicBezTo>
                    <a:lnTo>
                      <a:pt x="77" y="4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  <p:sp>
            <p:nvSpPr>
              <p:cNvPr id="72" name="Freeform 34"/>
              <p:cNvSpPr>
                <a:spLocks/>
              </p:cNvSpPr>
              <p:nvPr/>
            </p:nvSpPr>
            <p:spPr bwMode="auto">
              <a:xfrm rot="-3703569">
                <a:off x="312" y="1464"/>
                <a:ext cx="384" cy="392"/>
              </a:xfrm>
              <a:custGeom>
                <a:avLst/>
                <a:gdLst>
                  <a:gd name="T0" fmla="*/ 71 w 560"/>
                  <a:gd name="T1" fmla="*/ 16 h 552"/>
                  <a:gd name="T2" fmla="*/ 121 w 560"/>
                  <a:gd name="T3" fmla="*/ 0 h 552"/>
                  <a:gd name="T4" fmla="*/ 158 w 560"/>
                  <a:gd name="T5" fmla="*/ 16 h 552"/>
                  <a:gd name="T6" fmla="*/ 192 w 560"/>
                  <a:gd name="T7" fmla="*/ 60 h 552"/>
                  <a:gd name="T8" fmla="*/ 195 w 560"/>
                  <a:gd name="T9" fmla="*/ 72 h 552"/>
                  <a:gd name="T10" fmla="*/ 226 w 560"/>
                  <a:gd name="T11" fmla="*/ 113 h 552"/>
                  <a:gd name="T12" fmla="*/ 245 w 560"/>
                  <a:gd name="T13" fmla="*/ 153 h 552"/>
                  <a:gd name="T14" fmla="*/ 260 w 560"/>
                  <a:gd name="T15" fmla="*/ 178 h 552"/>
                  <a:gd name="T16" fmla="*/ 245 w 560"/>
                  <a:gd name="T17" fmla="*/ 202 h 552"/>
                  <a:gd name="T18" fmla="*/ 241 w 560"/>
                  <a:gd name="T19" fmla="*/ 214 h 552"/>
                  <a:gd name="T20" fmla="*/ 230 w 560"/>
                  <a:gd name="T21" fmla="*/ 218 h 552"/>
                  <a:gd name="T22" fmla="*/ 169 w 560"/>
                  <a:gd name="T23" fmla="*/ 250 h 552"/>
                  <a:gd name="T24" fmla="*/ 94 w 560"/>
                  <a:gd name="T25" fmla="*/ 278 h 552"/>
                  <a:gd name="T26" fmla="*/ 60 w 560"/>
                  <a:gd name="T27" fmla="*/ 274 h 552"/>
                  <a:gd name="T28" fmla="*/ 23 w 560"/>
                  <a:gd name="T29" fmla="*/ 234 h 552"/>
                  <a:gd name="T30" fmla="*/ 8 w 560"/>
                  <a:gd name="T31" fmla="*/ 209 h 552"/>
                  <a:gd name="T32" fmla="*/ 0 w 560"/>
                  <a:gd name="T33" fmla="*/ 197 h 552"/>
                  <a:gd name="T34" fmla="*/ 30 w 560"/>
                  <a:gd name="T35" fmla="*/ 190 h 552"/>
                  <a:gd name="T36" fmla="*/ 45 w 560"/>
                  <a:gd name="T37" fmla="*/ 185 h 552"/>
                  <a:gd name="T38" fmla="*/ 26 w 560"/>
                  <a:gd name="T39" fmla="*/ 113 h 552"/>
                  <a:gd name="T40" fmla="*/ 30 w 560"/>
                  <a:gd name="T41" fmla="*/ 72 h 552"/>
                  <a:gd name="T42" fmla="*/ 38 w 560"/>
                  <a:gd name="T43" fmla="*/ 44 h 552"/>
                  <a:gd name="T44" fmla="*/ 86 w 560"/>
                  <a:gd name="T45" fmla="*/ 40 h 552"/>
                  <a:gd name="T46" fmla="*/ 71 w 560"/>
                  <a:gd name="T47" fmla="*/ 16 h 5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60" h="552">
                    <a:moveTo>
                      <a:pt x="152" y="32"/>
                    </a:moveTo>
                    <a:cubicBezTo>
                      <a:pt x="187" y="14"/>
                      <a:pt x="217" y="8"/>
                      <a:pt x="256" y="0"/>
                    </a:cubicBezTo>
                    <a:cubicBezTo>
                      <a:pt x="272" y="5"/>
                      <a:pt x="320" y="19"/>
                      <a:pt x="336" y="32"/>
                    </a:cubicBezTo>
                    <a:cubicBezTo>
                      <a:pt x="379" y="67"/>
                      <a:pt x="390" y="78"/>
                      <a:pt x="408" y="120"/>
                    </a:cubicBezTo>
                    <a:cubicBezTo>
                      <a:pt x="411" y="128"/>
                      <a:pt x="411" y="137"/>
                      <a:pt x="416" y="144"/>
                    </a:cubicBezTo>
                    <a:cubicBezTo>
                      <a:pt x="435" y="172"/>
                      <a:pt x="458" y="198"/>
                      <a:pt x="480" y="224"/>
                    </a:cubicBezTo>
                    <a:cubicBezTo>
                      <a:pt x="500" y="248"/>
                      <a:pt x="504" y="277"/>
                      <a:pt x="520" y="304"/>
                    </a:cubicBezTo>
                    <a:cubicBezTo>
                      <a:pt x="530" y="320"/>
                      <a:pt x="552" y="352"/>
                      <a:pt x="552" y="352"/>
                    </a:cubicBezTo>
                    <a:cubicBezTo>
                      <a:pt x="533" y="409"/>
                      <a:pt x="560" y="340"/>
                      <a:pt x="520" y="400"/>
                    </a:cubicBezTo>
                    <a:cubicBezTo>
                      <a:pt x="515" y="407"/>
                      <a:pt x="518" y="418"/>
                      <a:pt x="512" y="424"/>
                    </a:cubicBezTo>
                    <a:cubicBezTo>
                      <a:pt x="506" y="430"/>
                      <a:pt x="496" y="429"/>
                      <a:pt x="488" y="432"/>
                    </a:cubicBezTo>
                    <a:cubicBezTo>
                      <a:pt x="449" y="471"/>
                      <a:pt x="410" y="482"/>
                      <a:pt x="360" y="496"/>
                    </a:cubicBezTo>
                    <a:cubicBezTo>
                      <a:pt x="305" y="511"/>
                      <a:pt x="254" y="534"/>
                      <a:pt x="200" y="552"/>
                    </a:cubicBezTo>
                    <a:cubicBezTo>
                      <a:pt x="176" y="549"/>
                      <a:pt x="151" y="552"/>
                      <a:pt x="128" y="544"/>
                    </a:cubicBezTo>
                    <a:cubicBezTo>
                      <a:pt x="111" y="538"/>
                      <a:pt x="59" y="479"/>
                      <a:pt x="48" y="464"/>
                    </a:cubicBezTo>
                    <a:cubicBezTo>
                      <a:pt x="37" y="448"/>
                      <a:pt x="27" y="432"/>
                      <a:pt x="16" y="416"/>
                    </a:cubicBezTo>
                    <a:cubicBezTo>
                      <a:pt x="11" y="408"/>
                      <a:pt x="0" y="392"/>
                      <a:pt x="0" y="392"/>
                    </a:cubicBezTo>
                    <a:cubicBezTo>
                      <a:pt x="21" y="387"/>
                      <a:pt x="43" y="381"/>
                      <a:pt x="64" y="376"/>
                    </a:cubicBezTo>
                    <a:cubicBezTo>
                      <a:pt x="75" y="373"/>
                      <a:pt x="96" y="368"/>
                      <a:pt x="96" y="368"/>
                    </a:cubicBezTo>
                    <a:cubicBezTo>
                      <a:pt x="111" y="324"/>
                      <a:pt x="82" y="263"/>
                      <a:pt x="56" y="224"/>
                    </a:cubicBezTo>
                    <a:cubicBezTo>
                      <a:pt x="59" y="197"/>
                      <a:pt x="60" y="171"/>
                      <a:pt x="64" y="144"/>
                    </a:cubicBezTo>
                    <a:cubicBezTo>
                      <a:pt x="66" y="130"/>
                      <a:pt x="79" y="88"/>
                      <a:pt x="80" y="88"/>
                    </a:cubicBezTo>
                    <a:cubicBezTo>
                      <a:pt x="113" y="78"/>
                      <a:pt x="157" y="101"/>
                      <a:pt x="184" y="80"/>
                    </a:cubicBezTo>
                    <a:cubicBezTo>
                      <a:pt x="199" y="68"/>
                      <a:pt x="163" y="48"/>
                      <a:pt x="152" y="3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cs-CZ" sz="1100"/>
              </a:p>
            </p:txBody>
          </p:sp>
        </p:grpSp>
        <p:sp>
          <p:nvSpPr>
            <p:cNvPr id="59" name="Text Box 35"/>
            <p:cNvSpPr txBox="1">
              <a:spLocks noChangeArrowheads="1"/>
            </p:cNvSpPr>
            <p:nvPr/>
          </p:nvSpPr>
          <p:spPr bwMode="auto">
            <a:xfrm>
              <a:off x="1050" y="1259"/>
              <a:ext cx="180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1400" dirty="0"/>
                <a:t>Volně uložené </a:t>
              </a:r>
              <a:r>
                <a:rPr lang="cs-CZ" altLang="en-US" sz="1400" dirty="0" err="1"/>
                <a:t>alochemy</a:t>
              </a:r>
              <a:endParaRPr lang="en-GB" altLang="en-US" sz="1400" dirty="0"/>
            </a:p>
          </p:txBody>
        </p:sp>
        <p:sp>
          <p:nvSpPr>
            <p:cNvPr id="60" name="AutoShape 36"/>
            <p:cNvSpPr>
              <a:spLocks noChangeArrowheads="1"/>
            </p:cNvSpPr>
            <p:nvPr/>
          </p:nvSpPr>
          <p:spPr bwMode="auto">
            <a:xfrm>
              <a:off x="3074" y="2099"/>
              <a:ext cx="472" cy="240"/>
            </a:xfrm>
            <a:prstGeom prst="rightArrow">
              <a:avLst>
                <a:gd name="adj1" fmla="val 50000"/>
                <a:gd name="adj2" fmla="val 49167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GB" altLang="en-US" sz="1100"/>
            </a:p>
          </p:txBody>
        </p:sp>
      </p:grpSp>
      <p:sp>
        <p:nvSpPr>
          <p:cNvPr id="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77922" y="17993"/>
            <a:ext cx="10515600" cy="868526"/>
          </a:xfrm>
        </p:spPr>
        <p:txBody>
          <a:bodyPr/>
          <a:lstStyle/>
          <a:p>
            <a:pPr>
              <a:defRPr/>
            </a:pPr>
            <a:r>
              <a:rPr lang="cs-CZ" altLang="en-US" b="1" dirty="0"/>
              <a:t>Cementace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0516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1220</Words>
  <Application>Microsoft Office PowerPoint</Application>
  <PresentationFormat>Širokoúhlá obrazovka</PresentationFormat>
  <Paragraphs>200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Tahoma</vt:lpstr>
      <vt:lpstr>Times New Roman</vt:lpstr>
      <vt:lpstr>Wingdings</vt:lpstr>
      <vt:lpstr>Motiv Office</vt:lpstr>
      <vt:lpstr>Diageneze</vt:lpstr>
      <vt:lpstr>Diageneze</vt:lpstr>
      <vt:lpstr>Diageneze</vt:lpstr>
      <vt:lpstr>Fluida při diagenezi</vt:lpstr>
      <vt:lpstr>Diagenetické procesy</vt:lpstr>
      <vt:lpstr>Kompakce</vt:lpstr>
      <vt:lpstr>Kompakce</vt:lpstr>
      <vt:lpstr>Prezentace aplikace PowerPoint</vt:lpstr>
      <vt:lpstr>Cementace</vt:lpstr>
      <vt:lpstr>Cementace</vt:lpstr>
      <vt:lpstr>Cementy: izopachový, blokový (vlevo), meniskový (vpravo)</vt:lpstr>
      <vt:lpstr>Syntaxiální cement</vt:lpstr>
      <vt:lpstr> Autigeneze</vt:lpstr>
      <vt:lpstr> Nahrazování</vt:lpstr>
      <vt:lpstr>Rekrystalizace</vt:lpstr>
      <vt:lpstr>Dolomitizace</vt:lpstr>
      <vt:lpstr>Prezentace aplikace PowerPoint</vt:lpstr>
      <vt:lpstr>Modely dolomitizace</vt:lpstr>
      <vt:lpstr>Modely dolomitizace</vt:lpstr>
      <vt:lpstr>Modely dolomitizace</vt:lpstr>
      <vt:lpstr>Prezentace aplikace PowerPoint</vt:lpstr>
      <vt:lpstr>Diaganetická prostředí a fáze</vt:lpstr>
      <vt:lpstr>Fáze a místa diageneze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Fáze a místa diageneze</vt:lpstr>
      <vt:lpstr>Prezentace aplikace PowerPoint</vt:lpstr>
      <vt:lpstr>Prezentace aplikace PowerPoint</vt:lpstr>
      <vt:lpstr>Prezentace aplikace PowerPoint</vt:lpstr>
      <vt:lpstr>Fáze a místa diageneze</vt:lpstr>
      <vt:lpstr>POROZITA</vt:lpstr>
      <vt:lpstr>Porozita</vt:lpstr>
      <vt:lpstr>Porozita</vt:lpstr>
      <vt:lpstr>Porozita</vt:lpstr>
      <vt:lpstr>Porozita</vt:lpstr>
      <vt:lpstr>Porozita</vt:lpstr>
      <vt:lpstr>Porozita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</dc:creator>
  <cp:lastModifiedBy>Tomáš Kumpan</cp:lastModifiedBy>
  <cp:revision>109</cp:revision>
  <dcterms:created xsi:type="dcterms:W3CDTF">2017-12-03T21:40:01Z</dcterms:created>
  <dcterms:modified xsi:type="dcterms:W3CDTF">2019-12-04T06:29:29Z</dcterms:modified>
</cp:coreProperties>
</file>