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88" r:id="rId4"/>
    <p:sldId id="292" r:id="rId5"/>
    <p:sldId id="289" r:id="rId6"/>
    <p:sldId id="286" r:id="rId7"/>
    <p:sldId id="287" r:id="rId8"/>
    <p:sldId id="293" r:id="rId9"/>
    <p:sldId id="284" r:id="rId10"/>
    <p:sldId id="285" r:id="rId11"/>
    <p:sldId id="282" r:id="rId12"/>
    <p:sldId id="283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95C36-3E20-4F2A-9AC0-0B07F96F32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028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E06BA-E013-412F-8386-30FAA9E60E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2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C9E94-F1EA-49BF-A326-94D2DD8176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98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31F4-7731-474A-8430-C632442CD9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622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94B4B-BA53-4C08-ADCC-143EEB257F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143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238E-AAA6-4175-903F-7C973207A1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76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7BEB8-2A5D-4BD4-AD79-C36E233B6D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088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66E0-8B5D-4CAF-9ECD-4EB70C0325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751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0A855-4659-433C-91E1-E9D43EA8A0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499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116F1-411A-4D3D-A3CD-6909225101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787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0B27-6A13-4464-AE29-2E0F56CF91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03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F092CAD-6A56-44CA-897D-E4485080DA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 anchor="ctr"/>
          <a:lstStyle/>
          <a:p>
            <a:pPr eaLnBrk="1" hangingPunct="1"/>
            <a:r>
              <a:rPr lang="cs-CZ" altLang="cs-CZ" sz="4400" b="1" smtClean="0"/>
              <a:t>Koloidy v životním prostředí</a:t>
            </a:r>
            <a:br>
              <a:rPr lang="cs-CZ" altLang="cs-CZ" sz="4400" b="1" smtClean="0"/>
            </a:br>
            <a:r>
              <a:rPr lang="cs-CZ" altLang="cs-CZ" sz="3600" b="1" smtClean="0"/>
              <a:t>Polymery křemíku </a:t>
            </a:r>
            <a:endParaRPr lang="cs-CZ" altLang="cs-CZ" sz="4400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Jiří Faimon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35000"/>
              </a:spcBef>
              <a:buFontTx/>
              <a:buNone/>
            </a:pPr>
            <a:r>
              <a:rPr lang="cs-CZ" altLang="cs-CZ" sz="2000" smtClean="0"/>
              <a:t>Při pH &gt; pH</a:t>
            </a:r>
            <a:r>
              <a:rPr lang="cs-CZ" altLang="cs-CZ" sz="2000" baseline="-25000" smtClean="0"/>
              <a:t>IEB</a:t>
            </a:r>
            <a:r>
              <a:rPr lang="cs-CZ" altLang="cs-CZ" sz="2000" smtClean="0"/>
              <a:t> (to je případ většiny přírodních vod) je rychlost polymerace úměrná koncentraci OH</a:t>
            </a:r>
            <a:r>
              <a:rPr lang="cs-CZ" altLang="cs-CZ" sz="2000" baseline="30000" smtClean="0"/>
              <a:t>-</a:t>
            </a:r>
            <a:r>
              <a:rPr lang="cs-CZ" altLang="cs-CZ" sz="2000" smtClean="0"/>
              <a:t> ionům. Z tohoto faktu vyplývá mechanismus polymerace:</a:t>
            </a:r>
          </a:p>
          <a:p>
            <a:pPr algn="just" eaLnBrk="1" hangingPunct="1">
              <a:lnSpc>
                <a:spcPct val="120000"/>
              </a:lnSpc>
              <a:spcBef>
                <a:spcPct val="35000"/>
              </a:spcBef>
              <a:buFontTx/>
              <a:buNone/>
            </a:pPr>
            <a:r>
              <a:rPr lang="cs-CZ" altLang="cs-CZ" sz="2000" smtClean="0"/>
              <a:t>    (HO)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Si-O</a:t>
            </a:r>
            <a:r>
              <a:rPr lang="cs-CZ" altLang="cs-CZ" sz="2000" baseline="30000" smtClean="0"/>
              <a:t>-</a:t>
            </a:r>
            <a:r>
              <a:rPr lang="cs-CZ" altLang="cs-CZ" sz="2000" smtClean="0"/>
              <a:t> + HOSi(OH)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  </a:t>
            </a:r>
            <a:r>
              <a:rPr lang="cs-CZ" altLang="cs-CZ" sz="2000" smtClean="0">
                <a:sym typeface="Symbol" panose="05050102010706020507" pitchFamily="18" charset="2"/>
              </a:rPr>
              <a:t></a:t>
            </a:r>
            <a:r>
              <a:rPr lang="cs-CZ" altLang="cs-CZ" sz="2000" smtClean="0"/>
              <a:t>  (HO)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Si-O...HO-Si (OH)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  </a:t>
            </a:r>
            <a:r>
              <a:rPr lang="cs-CZ" altLang="cs-CZ" sz="2000" smtClean="0">
                <a:sym typeface="Symbol" panose="05050102010706020507" pitchFamily="18" charset="2"/>
              </a:rPr>
              <a:t></a:t>
            </a:r>
            <a:r>
              <a:rPr lang="cs-CZ" altLang="cs-CZ" sz="2000" smtClean="0"/>
              <a:t> </a:t>
            </a:r>
          </a:p>
          <a:p>
            <a:pPr algn="just" eaLnBrk="1" hangingPunct="1">
              <a:lnSpc>
                <a:spcPct val="120000"/>
              </a:lnSpc>
              <a:spcBef>
                <a:spcPct val="35000"/>
              </a:spcBef>
              <a:buFontTx/>
              <a:buNone/>
            </a:pPr>
            <a:r>
              <a:rPr lang="cs-CZ" altLang="cs-CZ" sz="2000" smtClean="0">
                <a:sym typeface="Symbol" panose="05050102010706020507" pitchFamily="18" charset="2"/>
              </a:rPr>
              <a:t>                                                                   </a:t>
            </a:r>
            <a:r>
              <a:rPr lang="cs-CZ" altLang="cs-CZ" sz="2000" smtClean="0"/>
              <a:t>  (HO)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Si-O-Si(OH)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 + OH</a:t>
            </a:r>
            <a:r>
              <a:rPr lang="cs-CZ" altLang="cs-CZ" sz="2000" baseline="30000" smtClean="0"/>
              <a:t>-</a:t>
            </a:r>
          </a:p>
          <a:p>
            <a:pPr algn="just" eaLnBrk="1" hangingPunct="1">
              <a:lnSpc>
                <a:spcPct val="120000"/>
              </a:lnSpc>
              <a:spcBef>
                <a:spcPct val="35000"/>
              </a:spcBef>
              <a:buFontTx/>
              <a:buNone/>
            </a:pPr>
            <a:r>
              <a:rPr lang="cs-CZ" altLang="cs-CZ" sz="2000" smtClean="0"/>
              <a:t>Obě molekuly se nejprve spojí vodíkovou vazbou a pak za odštěpení OH- vzniká dimer a hy­droxylový ion.  Hodnota pH roztoku  se při tom  zvyšuje. </a:t>
            </a:r>
            <a:endParaRPr lang="cs-CZ" altLang="cs-CZ" sz="2000" baseline="30000" smtClean="0"/>
          </a:p>
          <a:p>
            <a:pPr algn="just" eaLnBrk="1" hangingPunct="1">
              <a:lnSpc>
                <a:spcPct val="120000"/>
              </a:lnSpc>
              <a:spcBef>
                <a:spcPct val="35000"/>
              </a:spcBef>
              <a:buFontTx/>
              <a:buNone/>
            </a:pPr>
            <a:r>
              <a:rPr lang="cs-CZ" altLang="cs-CZ" sz="2000" smtClean="0"/>
              <a:t>Kyselina křemičitá  má sklon k polymerům,  kde je co nejvíc </a:t>
            </a:r>
            <a:r>
              <a:rPr lang="cs-CZ" altLang="cs-CZ" sz="2000" b="1" smtClean="0"/>
              <a:t>siloxanových skupin</a:t>
            </a:r>
            <a:r>
              <a:rPr lang="cs-CZ" altLang="cs-CZ" sz="2000" smtClean="0"/>
              <a:t>  -Si-O-Si- a co nejméně  nezkondenzovaných </a:t>
            </a:r>
            <a:r>
              <a:rPr lang="cs-CZ" altLang="cs-CZ" sz="2000" b="1" smtClean="0"/>
              <a:t>silanolových skupin</a:t>
            </a:r>
            <a:r>
              <a:rPr lang="cs-CZ" altLang="cs-CZ" sz="2000" smtClean="0"/>
              <a:t> -Si-OH. To vede ke vzniku cyklických struktur, např. ke vzniku  cyklického  trimeru  a větších trojrozměrných částic (Iler 1979).</a:t>
            </a:r>
            <a:endParaRPr lang="cs-CZ" altLang="cs-CZ" sz="2000" baseline="30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cs-CZ" altLang="cs-CZ" sz="2000" smtClean="0"/>
              <a:t>Koloidy v životním prostředí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Již popsaným mechanismem vzniklý  </a:t>
            </a:r>
            <a:r>
              <a:rPr lang="cs-CZ" altLang="cs-CZ" sz="2000" b="1" smtClean="0">
                <a:latin typeface="Times New Roman" panose="02020603050405020304" pitchFamily="18" charset="0"/>
              </a:rPr>
              <a:t>řetězcový trimer</a:t>
            </a:r>
            <a:r>
              <a:rPr lang="cs-CZ" altLang="cs-CZ" sz="2000" smtClean="0">
                <a:latin typeface="Times New Roman" panose="02020603050405020304" pitchFamily="18" charset="0"/>
              </a:rPr>
              <a:t> se spojuje na druhém  konci řetězce za vzniku </a:t>
            </a:r>
            <a:r>
              <a:rPr lang="cs-CZ" altLang="cs-CZ" sz="2000" b="1" smtClean="0">
                <a:latin typeface="Times New Roman" panose="02020603050405020304" pitchFamily="18" charset="0"/>
              </a:rPr>
              <a:t>cyklického trimeru</a:t>
            </a:r>
            <a:r>
              <a:rPr lang="cs-CZ" altLang="cs-CZ" sz="2000" smtClean="0">
                <a:latin typeface="Times New Roman" panose="02020603050405020304" pitchFamily="18" charset="0"/>
              </a:rPr>
              <a:t>  s vysokou stabilitou, díky  6-člennému kruhu a příznivým úhlům vzniklých vazeb.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0"/>
            <a:ext cx="845820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14400" y="5075238"/>
            <a:ext cx="724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r>
              <a:rPr lang="cs-CZ" altLang="cs-CZ">
                <a:latin typeface="Times New Roman" panose="02020603050405020304" pitchFamily="18" charset="0"/>
              </a:rPr>
              <a:t>Předpokládaný mechanismus vzniku </a:t>
            </a:r>
            <a:r>
              <a:rPr lang="cs-CZ" altLang="cs-CZ" b="1">
                <a:latin typeface="Times New Roman" panose="02020603050405020304" pitchFamily="18" charset="0"/>
              </a:rPr>
              <a:t>trimeru</a:t>
            </a:r>
            <a:r>
              <a:rPr lang="cs-CZ" altLang="cs-CZ">
                <a:latin typeface="Times New Roman" panose="02020603050405020304" pitchFamily="18" charset="0"/>
              </a:rPr>
              <a:t> a </a:t>
            </a:r>
            <a:r>
              <a:rPr lang="cs-CZ" altLang="cs-CZ" b="1">
                <a:latin typeface="Times New Roman" panose="02020603050405020304" pitchFamily="18" charset="0"/>
              </a:rPr>
              <a:t>cyklického  trimeru</a:t>
            </a:r>
            <a:r>
              <a:rPr lang="cs-CZ" altLang="cs-CZ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Polymerace může  probíhat analogicky dále  za vzniku vyšších polymerů - </a:t>
            </a:r>
            <a:r>
              <a:rPr lang="cs-CZ" altLang="cs-CZ" sz="2000" b="1" smtClean="0"/>
              <a:t>řetězcových,  cyklických</a:t>
            </a:r>
            <a:r>
              <a:rPr lang="cs-CZ" altLang="cs-CZ" sz="2000" smtClean="0"/>
              <a:t> nebo </a:t>
            </a:r>
            <a:r>
              <a:rPr lang="cs-CZ" altLang="cs-CZ" sz="2000" b="1" smtClean="0"/>
              <a:t>prostorových</a:t>
            </a:r>
            <a:r>
              <a:rPr lang="cs-CZ" altLang="cs-CZ" sz="2000" smtClean="0"/>
              <a:t>.  Jako příklad může  být uveden </a:t>
            </a:r>
            <a:r>
              <a:rPr lang="cs-CZ" altLang="cs-CZ" sz="2000" b="1" smtClean="0"/>
              <a:t>cyklický tetramer</a:t>
            </a:r>
            <a:r>
              <a:rPr lang="cs-CZ" altLang="cs-CZ" sz="2000" smtClean="0"/>
              <a:t>  a </a:t>
            </a:r>
            <a:r>
              <a:rPr lang="cs-CZ" altLang="cs-CZ" sz="2000" b="1" smtClean="0"/>
              <a:t>kubický oktamer</a:t>
            </a:r>
            <a:r>
              <a:rPr lang="cs-CZ" altLang="cs-CZ" sz="2000" smtClean="0"/>
              <a:t>, který by již mohl sloužit jako základ sférické částice.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Struktury  výše  uvedených  polymerů   jsou  do  jisté  míry spekulativní,  avšak  pro   jejich  existenci  hovoří  přítomnost některých  uměle  připravených  solí  s  polysilikátovými anionty, viz. např. Iler (1979) a citace tamtéž. 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38600"/>
            <a:ext cx="4953000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410200" y="3879850"/>
            <a:ext cx="3357563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cs-CZ" altLang="cs-CZ" b="1"/>
              <a:t>Struktura cyklického tetrameru a kubického oktameru.</a:t>
            </a:r>
            <a:r>
              <a:rPr lang="cs-CZ" altLang="cs-CZ"/>
              <a:t> </a:t>
            </a:r>
          </a:p>
          <a:p>
            <a:pPr algn="just" eaLnBrk="1" hangingPunct="1">
              <a:lnSpc>
                <a:spcPct val="120000"/>
              </a:lnSpc>
            </a:pPr>
            <a:r>
              <a:rPr lang="cs-CZ" altLang="cs-CZ" sz="1800" i="1"/>
              <a:t>U oktameru pro udržení dobré přehlednosti jsou místo OH skupin na atomech Si naznačeny jen prázdné vazby.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400" b="1" smtClean="0"/>
              <a:t>CHOVÁNÍ KŘEMÍKU A HLINÍKU V ROZTOCÍCH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400" b="1" smtClean="0"/>
              <a:t>Křemík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>     </a:t>
            </a:r>
            <a:r>
              <a:rPr lang="cs-CZ" altLang="cs-CZ" sz="2000" smtClean="0"/>
              <a:t>Atom křemíku  má v základním stavu  elektronovou konfiguraci (1s)</a:t>
            </a:r>
            <a:r>
              <a:rPr lang="cs-CZ" altLang="cs-CZ" sz="2000" baseline="30000" smtClean="0"/>
              <a:t>2</a:t>
            </a:r>
            <a:r>
              <a:rPr lang="cs-CZ" altLang="cs-CZ" sz="2000" smtClean="0"/>
              <a:t>(2s)</a:t>
            </a:r>
            <a:r>
              <a:rPr lang="cs-CZ" altLang="cs-CZ" sz="2000" baseline="30000" smtClean="0"/>
              <a:t>2</a:t>
            </a:r>
            <a:r>
              <a:rPr lang="cs-CZ" altLang="cs-CZ" sz="2000" smtClean="0"/>
              <a:t>(2p)</a:t>
            </a:r>
            <a:r>
              <a:rPr lang="cs-CZ" altLang="cs-CZ" sz="2000" baseline="30000" smtClean="0"/>
              <a:t>6</a:t>
            </a:r>
            <a:r>
              <a:rPr lang="cs-CZ" altLang="cs-CZ" sz="2000" smtClean="0"/>
              <a:t>(3s)</a:t>
            </a:r>
            <a:r>
              <a:rPr lang="cs-CZ" altLang="cs-CZ" sz="2000" baseline="30000" smtClean="0"/>
              <a:t>2</a:t>
            </a:r>
            <a:r>
              <a:rPr lang="cs-CZ" altLang="cs-CZ" sz="2000" smtClean="0"/>
              <a:t>(3p)</a:t>
            </a:r>
            <a:r>
              <a:rPr lang="cs-CZ" altLang="cs-CZ" sz="2000" baseline="30000" smtClean="0"/>
              <a:t>2</a:t>
            </a:r>
            <a:r>
              <a:rPr lang="cs-CZ" altLang="cs-CZ" sz="2000" smtClean="0"/>
              <a:t>(3d)</a:t>
            </a:r>
            <a:r>
              <a:rPr lang="cs-CZ" altLang="cs-CZ" sz="2000" baseline="30000" smtClean="0"/>
              <a:t>0</a:t>
            </a:r>
            <a:r>
              <a:rPr lang="cs-CZ" altLang="cs-CZ" sz="2000" smtClean="0"/>
              <a:t>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Nejběžnější hybridizace  valenčních orbitalů křemíku  je sp</a:t>
            </a:r>
            <a:r>
              <a:rPr lang="cs-CZ" altLang="cs-CZ" sz="2000" baseline="30000" smtClean="0"/>
              <a:t>3</a:t>
            </a:r>
            <a:r>
              <a:rPr lang="cs-CZ" altLang="cs-CZ" sz="2000" smtClean="0"/>
              <a:t> s koordinačním číslem 4 a s tetraedrickým uspořádáním.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2000" smtClean="0"/>
              <a:t>Protože je  křemík v přírodě téměř  výhradně vázán  ve všech  svých sloučeninách bezprostředně s kyslíkem, zabývejme se především vazbou Si-O </a:t>
            </a:r>
            <a:r>
              <a:rPr lang="cs-CZ" altLang="cs-CZ" sz="2000" b="1" smtClean="0">
                <a:hlinkClick r:id="" action="ppaction://noaction"/>
              </a:rPr>
              <a:t>[1]</a:t>
            </a:r>
            <a:r>
              <a:rPr lang="cs-CZ" altLang="cs-CZ" sz="2000" smtClean="0"/>
              <a:t>. </a:t>
            </a:r>
          </a:p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cs-CZ" altLang="cs-CZ" sz="1800" smtClean="0"/>
              <a:t/>
            </a:r>
            <a:br>
              <a:rPr lang="cs-CZ" altLang="cs-CZ" sz="1800" smtClean="0"/>
            </a:br>
            <a:r>
              <a:rPr lang="en-US" altLang="cs-CZ" sz="1400" i="1" smtClean="0">
                <a:hlinkClick r:id="" action="ppaction://noaction"/>
              </a:rPr>
              <a:t>[1]</a:t>
            </a:r>
            <a:r>
              <a:rPr lang="en-US" altLang="cs-CZ" sz="1400" i="1" smtClean="0"/>
              <a:t> Kyslík má elektronovou konfiguraci (1s)</a:t>
            </a:r>
            <a:r>
              <a:rPr lang="en-US" altLang="cs-CZ" sz="1400" i="1" baseline="30000" smtClean="0"/>
              <a:t>2</a:t>
            </a:r>
            <a:r>
              <a:rPr lang="en-US" altLang="cs-CZ" sz="1400" i="1" smtClean="0"/>
              <a:t>(2s)</a:t>
            </a:r>
            <a:r>
              <a:rPr lang="en-US" altLang="cs-CZ" sz="1400" i="1" baseline="30000" smtClean="0"/>
              <a:t>2</a:t>
            </a:r>
            <a:r>
              <a:rPr lang="en-US" altLang="cs-CZ" sz="1400" i="1" smtClean="0"/>
              <a:t>(2p</a:t>
            </a:r>
            <a:r>
              <a:rPr lang="en-US" altLang="cs-CZ" sz="1400" i="1" baseline="-25000" smtClean="0"/>
              <a:t>x</a:t>
            </a:r>
            <a:r>
              <a:rPr lang="en-US" altLang="cs-CZ" sz="1400" i="1" smtClean="0"/>
              <a:t>)</a:t>
            </a:r>
            <a:r>
              <a:rPr lang="en-US" altLang="cs-CZ" sz="1400" i="1" baseline="30000" smtClean="0"/>
              <a:t>2</a:t>
            </a:r>
            <a:r>
              <a:rPr lang="en-US" altLang="cs-CZ" sz="1400" i="1" smtClean="0"/>
              <a:t>(2p</a:t>
            </a:r>
            <a:r>
              <a:rPr lang="en-US" altLang="cs-CZ" sz="1400" i="1" baseline="-25000" smtClean="0"/>
              <a:t>y</a:t>
            </a:r>
            <a:r>
              <a:rPr lang="en-US" altLang="cs-CZ" sz="1400" i="1" smtClean="0"/>
              <a:t>)</a:t>
            </a:r>
            <a:r>
              <a:rPr lang="en-US" altLang="cs-CZ" sz="1400" i="1" baseline="30000" smtClean="0"/>
              <a:t>1</a:t>
            </a:r>
            <a:r>
              <a:rPr lang="en-US" altLang="cs-CZ" sz="1400" i="1" smtClean="0"/>
              <a:t>(2p</a:t>
            </a:r>
            <a:r>
              <a:rPr lang="en-US" altLang="cs-CZ" sz="1400" i="1" baseline="-25000" smtClean="0"/>
              <a:t>z</a:t>
            </a:r>
            <a:r>
              <a:rPr lang="en-US" altLang="cs-CZ" sz="1400" i="1" smtClean="0"/>
              <a:t>)</a:t>
            </a:r>
            <a:r>
              <a:rPr lang="en-US" altLang="cs-CZ" sz="1400" i="1" baseline="30000" smtClean="0"/>
              <a:t>1</a:t>
            </a:r>
            <a:r>
              <a:rPr lang="en-US" altLang="cs-CZ" sz="1400" i="1" smtClean="0"/>
              <a:t> s tendencí k hybridizaci sp</a:t>
            </a:r>
            <a:r>
              <a:rPr lang="en-US" altLang="cs-CZ" sz="1400" i="1" baseline="30000" smtClean="0"/>
              <a:t>3</a:t>
            </a:r>
            <a:r>
              <a:rPr lang="en-US" altLang="cs-CZ" sz="1400" i="1" smtClean="0"/>
              <a:t> a vzniku 4 orbitalů s tetraedrickým uspořádáním.  Dva  z těchto  sp</a:t>
            </a:r>
            <a:r>
              <a:rPr lang="en-US" altLang="cs-CZ" sz="1400" i="1" baseline="30000" smtClean="0"/>
              <a:t>3</a:t>
            </a:r>
            <a:r>
              <a:rPr lang="en-US" altLang="cs-CZ" sz="1400" i="1" smtClean="0"/>
              <a:t> orbitalů  jsou  zcela  obsazeny a tvoří volné  elektronové páry. Každý  ze dvou zbylých  orbitalů musí sdílet 1 donorový elektron  k vytvoření vazby. Z toho rezultuje koordinační číslo 2.</a:t>
            </a:r>
            <a:r>
              <a:rPr lang="en-US" altLang="cs-CZ" sz="1600" i="1" smtClean="0"/>
              <a:t> </a:t>
            </a:r>
            <a:endParaRPr lang="cs-CZ" altLang="cs-CZ" sz="1600" i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2000" b="1" smtClean="0"/>
              <a:t>Vazba Si-O je velmi pevná</a:t>
            </a:r>
            <a:r>
              <a:rPr lang="cs-CZ" altLang="cs-CZ" sz="2000" smtClean="0"/>
              <a:t> (energie vazby Si-O  činí 368 kJ/mol) úhly vazeb Si-O  činí kolem  109</a:t>
            </a:r>
            <a:r>
              <a:rPr lang="cs-CZ" altLang="cs-CZ" sz="2000" baseline="30000" smtClean="0"/>
              <a:t>o</a:t>
            </a:r>
            <a:r>
              <a:rPr lang="cs-CZ" altLang="cs-CZ" sz="2000" smtClean="0"/>
              <a:t>28'. </a:t>
            </a:r>
          </a:p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2000" smtClean="0"/>
              <a:t>Do  určité míry  se vazby Si-O účastní i p-orbitaly  bez  hybridizace   (</a:t>
            </a:r>
            <a:r>
              <a:rPr lang="el-GR" altLang="cs-CZ" sz="2000" smtClean="0">
                <a:cs typeface="Times New Roman" panose="02020603050405020304" pitchFamily="18" charset="0"/>
              </a:rPr>
              <a:t>π</a:t>
            </a:r>
            <a:r>
              <a:rPr lang="cs-CZ" altLang="cs-CZ" sz="2000" smtClean="0"/>
              <a:t>-interakce),  což  se  projeví podílem dvojné vazby a podstatným zkrácením vazby </a:t>
            </a:r>
            <a:r>
              <a:rPr lang="cs-CZ" altLang="cs-CZ" sz="2000" b="1" smtClean="0">
                <a:hlinkClick r:id="" action="ppaction://noaction"/>
              </a:rPr>
              <a:t>[1]</a:t>
            </a:r>
            <a:r>
              <a:rPr lang="cs-CZ" altLang="cs-CZ" sz="2000" smtClean="0"/>
              <a:t>. </a:t>
            </a:r>
          </a:p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1800" smtClean="0">
                <a:hlinkClick r:id="" action="ppaction://noaction"/>
              </a:rPr>
              <a:t>[1]</a:t>
            </a:r>
            <a:r>
              <a:rPr lang="cs-CZ" altLang="cs-CZ" sz="1800" i="1" smtClean="0"/>
              <a:t> Kovalentní poloměry  atomů O a Si  jsou 0,073 resp.  0,111 nm. To znamená, že  vazba kompletně kovalentní činí 0,184 nm. </a:t>
            </a:r>
          </a:p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1800" i="1" smtClean="0"/>
              <a:t>     Iontové poloměry  atomů O</a:t>
            </a:r>
            <a:r>
              <a:rPr lang="cs-CZ" altLang="cs-CZ" sz="1800" i="1" baseline="30000" smtClean="0"/>
              <a:t>2-</a:t>
            </a:r>
            <a:r>
              <a:rPr lang="cs-CZ" altLang="cs-CZ" sz="1800" i="1" smtClean="0"/>
              <a:t> a Si</a:t>
            </a:r>
            <a:r>
              <a:rPr lang="cs-CZ" altLang="cs-CZ" sz="1800" i="1" baseline="30000" smtClean="0"/>
              <a:t>4+</a:t>
            </a:r>
            <a:r>
              <a:rPr lang="cs-CZ" altLang="cs-CZ" sz="1800" i="1" smtClean="0"/>
              <a:t> činí 0,14 a 0,041nm,  z čehož vyplývá délka kompletně ionové vazby 0,181 nm. </a:t>
            </a:r>
          </a:p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1800" i="1" smtClean="0"/>
              <a:t>     Studia elekronovou a RTG  difrakcí však  ukazují, že  skutečná délka  této vazby  je v různých strukturách nižší. </a:t>
            </a:r>
          </a:p>
          <a:p>
            <a:pPr algn="just"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cs-CZ" altLang="cs-CZ" sz="1800" i="1" smtClean="0"/>
              <a:t>     V křemeni činí 0,155 nm, v kristobalitu a tridymitu  0,154 nm. Tento  pokles vzdálenosti mezi  atomy signalizuje zvýšení dvojitého charakteru vazby Si-O.</a:t>
            </a:r>
            <a:endParaRPr lang="cs-CZ" altLang="cs-CZ" sz="1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Koloidy v životním prostředí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Vyjímečně se mohou účastnit  hybridizace i prázdné 3d orbitaly: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000" smtClean="0"/>
              <a:t>Vznik 6 orbitalů typu sp</a:t>
            </a:r>
            <a:r>
              <a:rPr lang="cs-CZ" altLang="cs-CZ" sz="2000" baseline="30000" smtClean="0"/>
              <a:t>3</a:t>
            </a:r>
            <a:r>
              <a:rPr lang="cs-CZ" altLang="cs-CZ" sz="2000" smtClean="0"/>
              <a:t>d</a:t>
            </a:r>
            <a:r>
              <a:rPr lang="cs-CZ" altLang="cs-CZ" sz="2000" baseline="30000" smtClean="0"/>
              <a:t>2</a:t>
            </a:r>
            <a:r>
              <a:rPr lang="cs-CZ" altLang="cs-CZ" sz="2000" smtClean="0"/>
              <a:t> s koordinačním číslem 6 a s oktaedrickým uspořádáním.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000" smtClean="0"/>
              <a:t>V tomhle uspořádání se mohou vyskytovat silikáty formované při vysokých tlacích.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endParaRPr lang="cs-CZ" altLang="cs-CZ" sz="2000" smtClean="0"/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Elektronegativita  křemíku  a kyslíku  se  značně  liší: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X</a:t>
            </a:r>
            <a:r>
              <a:rPr lang="cs-CZ" altLang="cs-CZ" sz="2000" baseline="-25000" smtClean="0"/>
              <a:t>Si</a:t>
            </a:r>
            <a:r>
              <a:rPr lang="cs-CZ" altLang="cs-CZ" sz="2000" smtClean="0"/>
              <a:t> = 1,8 a X</a:t>
            </a:r>
            <a:r>
              <a:rPr lang="cs-CZ" altLang="cs-CZ" sz="2000" baseline="-25000" smtClean="0"/>
              <a:t>O</a:t>
            </a:r>
            <a:r>
              <a:rPr lang="cs-CZ" altLang="cs-CZ" sz="2000" smtClean="0"/>
              <a:t> = 3,5.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Tento rozdíl se projevuje značnou polaritou vazby Si-O s parciálními náboji atomů  </a:t>
            </a:r>
            <a:r>
              <a:rPr lang="cs-CZ" altLang="cs-CZ" sz="2000" smtClean="0">
                <a:sym typeface="Symbol" panose="05050102010706020507" pitchFamily="18" charset="2"/>
              </a:rPr>
              <a:t></a:t>
            </a:r>
            <a:r>
              <a:rPr lang="cs-CZ" altLang="cs-CZ" sz="2000" smtClean="0"/>
              <a:t>Si = +0,45;  resp. </a:t>
            </a:r>
            <a:r>
              <a:rPr lang="cs-CZ" altLang="cs-CZ" sz="2000" smtClean="0">
                <a:sym typeface="Symbol" panose="05050102010706020507" pitchFamily="18" charset="2"/>
              </a:rPr>
              <a:t></a:t>
            </a:r>
            <a:r>
              <a:rPr lang="cs-CZ" altLang="cs-CZ" sz="2000" smtClean="0"/>
              <a:t>O = - 0,23. 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</a:pPr>
            <a:endParaRPr lang="cs-CZ" altLang="cs-CZ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i="1" smtClean="0"/>
              <a:t>SiO</a:t>
            </a:r>
            <a:r>
              <a:rPr lang="cs-CZ" altLang="cs-CZ" sz="2800" b="1" i="1" baseline="-25000" smtClean="0"/>
              <a:t>2</a:t>
            </a:r>
            <a:r>
              <a:rPr lang="cs-CZ" altLang="cs-CZ" sz="2800" b="1" i="1" smtClean="0"/>
              <a:t> ve vodných roztocích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3632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" y="1295400"/>
            <a:ext cx="6627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Molekulová struktura kyseliny monokřemičité H</a:t>
            </a:r>
            <a:r>
              <a:rPr lang="cs-CZ" altLang="cs-CZ" b="1" baseline="-25000"/>
              <a:t>4</a:t>
            </a:r>
            <a:r>
              <a:rPr lang="cs-CZ" altLang="cs-CZ" b="1"/>
              <a:t>SiO</a:t>
            </a:r>
            <a:r>
              <a:rPr lang="cs-CZ" altLang="cs-CZ" b="1" baseline="-25000"/>
              <a:t>4</a:t>
            </a:r>
            <a:r>
              <a:rPr lang="cs-CZ" altLang="cs-CZ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7200" y="4648200"/>
            <a:ext cx="8077200" cy="16160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/>
              <a:t>Při studiu koloidů jsou nejdůležitější struktury SiO</a:t>
            </a:r>
            <a:r>
              <a:rPr lang="cs-CZ" altLang="cs-CZ" baseline="-25000"/>
              <a:t>2</a:t>
            </a:r>
            <a:r>
              <a:rPr lang="cs-CZ" altLang="cs-CZ"/>
              <a:t> ve vodných roztocích,  které  jsou  charakterizované  především  přítomností </a:t>
            </a:r>
            <a:r>
              <a:rPr lang="cs-CZ" altLang="cs-CZ" b="1"/>
              <a:t>kyseliny  monokřemičité  H</a:t>
            </a:r>
            <a:r>
              <a:rPr lang="cs-CZ" altLang="cs-CZ" b="1" baseline="-25000"/>
              <a:t>4</a:t>
            </a:r>
            <a:r>
              <a:rPr lang="cs-CZ" altLang="cs-CZ" b="1"/>
              <a:t>SiO</a:t>
            </a:r>
            <a:r>
              <a:rPr lang="cs-CZ" altLang="cs-CZ" b="1" baseline="-25000"/>
              <a:t>4</a:t>
            </a:r>
            <a:r>
              <a:rPr lang="cs-CZ" altLang="cs-CZ"/>
              <a:t> a její  schopností  polymerovat a tvořit  buď   </a:t>
            </a:r>
            <a:r>
              <a:rPr lang="cs-CZ" altLang="cs-CZ" b="1"/>
              <a:t>hydrofilní   polysilikátové    kyseliny    Si</a:t>
            </a:r>
            <a:r>
              <a:rPr lang="cs-CZ" altLang="cs-CZ" b="1" baseline="-25000"/>
              <a:t>n</a:t>
            </a:r>
            <a:r>
              <a:rPr lang="cs-CZ" altLang="cs-CZ" b="1"/>
              <a:t>O</a:t>
            </a:r>
            <a:r>
              <a:rPr lang="cs-CZ" altLang="cs-CZ" b="1" baseline="-25000"/>
              <a:t>2n-m</a:t>
            </a:r>
            <a:r>
              <a:rPr lang="cs-CZ" altLang="cs-CZ" b="1"/>
              <a:t>(OH)</a:t>
            </a:r>
            <a:r>
              <a:rPr lang="cs-CZ" altLang="cs-CZ" b="1" baseline="-25000"/>
              <a:t>2m</a:t>
            </a:r>
            <a:r>
              <a:rPr lang="cs-CZ" altLang="cs-CZ" b="1"/>
              <a:t>, </a:t>
            </a:r>
            <a:r>
              <a:rPr lang="cs-CZ" altLang="cs-CZ"/>
              <a:t>nebo </a:t>
            </a:r>
            <a:r>
              <a:rPr lang="cs-CZ" altLang="cs-CZ" b="1"/>
              <a:t>hydrofobní amorfní oxid křemičitý  SiO</a:t>
            </a:r>
            <a:r>
              <a:rPr lang="cs-CZ" altLang="cs-CZ" b="1" baseline="-25000"/>
              <a:t>2</a:t>
            </a:r>
            <a:r>
              <a:rPr lang="cs-CZ" altLang="cs-CZ" b="1"/>
              <a:t> x H</a:t>
            </a:r>
            <a:r>
              <a:rPr lang="cs-CZ" altLang="cs-CZ" b="1" baseline="-25000"/>
              <a:t>2</a:t>
            </a:r>
            <a:r>
              <a:rPr lang="cs-CZ" altLang="cs-CZ" b="1"/>
              <a:t>O</a:t>
            </a:r>
            <a:r>
              <a:rPr lang="cs-CZ" altLang="cs-CZ"/>
              <a:t>.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191000" y="1828800"/>
            <a:ext cx="40386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/>
              <a:t>Molekula kyseliny křemičité je tvořena  centrálním atomem </a:t>
            </a:r>
            <a:r>
              <a:rPr lang="cs-CZ" altLang="cs-CZ" b="1"/>
              <a:t>Si</a:t>
            </a:r>
            <a:r>
              <a:rPr lang="cs-CZ" altLang="cs-CZ"/>
              <a:t>, který je  tetraedricky obklopen čtyřmi kyslíky s navázanými vodíky.  </a:t>
            </a:r>
          </a:p>
          <a:p>
            <a:pPr algn="just" eaLnBrk="1" hangingPunct="1"/>
            <a:r>
              <a:rPr lang="cs-CZ" altLang="cs-CZ"/>
              <a:t>Na atomu </a:t>
            </a:r>
            <a:r>
              <a:rPr lang="cs-CZ" altLang="cs-CZ" b="1"/>
              <a:t>Si</a:t>
            </a:r>
            <a:r>
              <a:rPr lang="cs-CZ" altLang="cs-CZ"/>
              <a:t> je kladný parciální náboj a na atomech </a:t>
            </a:r>
            <a:r>
              <a:rPr lang="cs-CZ" altLang="cs-CZ" b="1"/>
              <a:t>O</a:t>
            </a:r>
            <a:r>
              <a:rPr lang="cs-CZ" altLang="cs-CZ"/>
              <a:t> záporný  parciální  náboj.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6019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Disociační konstanta do prvního stupně                 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                             pK</a:t>
            </a:r>
            <a:r>
              <a:rPr lang="cs-CZ" altLang="cs-CZ" sz="2000" baseline="-25000" smtClean="0"/>
              <a:t>a</a:t>
            </a:r>
            <a:r>
              <a:rPr lang="cs-CZ" altLang="cs-CZ" sz="2000" smtClean="0"/>
              <a:t> = + 9,46 (Stumm a Morgan 1981)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   Isoelektrický bod monomeru (IEB)  nemohl být přímo změřen, ale ležel by mezi hodnotami pK</a:t>
            </a:r>
            <a:r>
              <a:rPr lang="cs-CZ" altLang="cs-CZ" sz="2000" baseline="-25000" smtClean="0"/>
              <a:t>a</a:t>
            </a:r>
            <a:r>
              <a:rPr lang="cs-CZ" altLang="cs-CZ" sz="2000" smtClean="0"/>
              <a:t>  a pK</a:t>
            </a:r>
            <a:r>
              <a:rPr lang="cs-CZ" altLang="cs-CZ" sz="2000" baseline="-25000" smtClean="0"/>
              <a:t>b</a:t>
            </a:r>
            <a:r>
              <a:rPr lang="cs-CZ" altLang="cs-CZ" sz="2000" smtClean="0"/>
              <a:t>  rovnováh: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                     Si(OH)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  + OH</a:t>
            </a:r>
            <a:r>
              <a:rPr lang="cs-CZ" altLang="cs-CZ" sz="2000" baseline="30000" smtClean="0"/>
              <a:t>-</a:t>
            </a:r>
            <a:r>
              <a:rPr lang="cs-CZ" altLang="cs-CZ" sz="2000" smtClean="0"/>
              <a:t> = (HO)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SiO</a:t>
            </a:r>
            <a:r>
              <a:rPr lang="cs-CZ" altLang="cs-CZ" sz="2000" baseline="30000" smtClean="0"/>
              <a:t>-</a:t>
            </a:r>
            <a:r>
              <a:rPr lang="cs-CZ" altLang="cs-CZ" sz="2000" smtClean="0"/>
              <a:t>  +  H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O             (pK</a:t>
            </a:r>
            <a:r>
              <a:rPr lang="cs-CZ" altLang="cs-CZ" sz="2000" baseline="-25000" smtClean="0"/>
              <a:t>a</a:t>
            </a:r>
            <a:r>
              <a:rPr lang="cs-CZ" altLang="cs-CZ" sz="2000" smtClean="0"/>
              <a:t>)              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                     Si(OH)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  + H</a:t>
            </a:r>
            <a:r>
              <a:rPr lang="cs-CZ" altLang="cs-CZ" sz="2000" baseline="30000" smtClean="0"/>
              <a:t>+</a:t>
            </a:r>
            <a:r>
              <a:rPr lang="cs-CZ" altLang="cs-CZ" sz="2000" smtClean="0"/>
              <a:t> = (HO)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Si(OH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)</a:t>
            </a:r>
            <a:r>
              <a:rPr lang="cs-CZ" altLang="cs-CZ" sz="2000" baseline="30000" smtClean="0"/>
              <a:t>+</a:t>
            </a:r>
            <a:r>
              <a:rPr lang="cs-CZ" altLang="cs-CZ" sz="2000" smtClean="0"/>
              <a:t>                     (pK</a:t>
            </a:r>
            <a:r>
              <a:rPr lang="cs-CZ" altLang="cs-CZ" sz="2000" baseline="-25000" smtClean="0"/>
              <a:t>b</a:t>
            </a:r>
            <a:r>
              <a:rPr lang="cs-CZ" altLang="cs-CZ" sz="2000" smtClean="0"/>
              <a:t>)              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Existence kationu monomeru je nezbytná, pokud předpokládáme existenci isoelektrického bodu.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altLang="cs-CZ" sz="2000" smtClean="0"/>
              <a:t>Nepřímé důkazy přináší fakt,  že jsou koloidní částice SiO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 při nízkých hodnotách pH kladně nabity a také výskyt sloučeniny (HO)</a:t>
            </a:r>
            <a:r>
              <a:rPr lang="cs-CZ" altLang="cs-CZ" sz="2000" baseline="-25000" smtClean="0"/>
              <a:t>3</a:t>
            </a:r>
            <a:r>
              <a:rPr lang="cs-CZ" altLang="cs-CZ" sz="2000" smtClean="0"/>
              <a:t>Si(OH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)</a:t>
            </a:r>
            <a:r>
              <a:rPr lang="cs-CZ" altLang="cs-CZ" sz="2000" baseline="30000" smtClean="0"/>
              <a:t>+</a:t>
            </a:r>
            <a:r>
              <a:rPr lang="cs-CZ" altLang="cs-CZ" sz="2000" smtClean="0"/>
              <a:t>Cl</a:t>
            </a:r>
            <a:r>
              <a:rPr lang="cs-CZ" altLang="cs-CZ" sz="2000" baseline="30000" smtClean="0"/>
              <a:t>-</a:t>
            </a:r>
            <a:r>
              <a:rPr lang="cs-CZ" altLang="cs-CZ" sz="2000" smtClean="0"/>
              <a:t>, která vzniká  reakcí značně zředěného roztoku monomeru (66ppm) s HCl  (Iler 1979 a citace tamtéž).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400" b="1" i="1" smtClean="0"/>
              <a:t>Polymerace kyseliny křemičité a kondenzační procesy</a:t>
            </a:r>
            <a:endParaRPr lang="cs-CZ" altLang="cs-CZ" sz="2400" smtClean="0"/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 </a:t>
            </a:r>
            <a:r>
              <a:rPr lang="cs-CZ" altLang="cs-CZ" sz="2000" b="1" i="1" smtClean="0"/>
              <a:t>Monomer kyseliny křemičité  H</a:t>
            </a:r>
            <a:r>
              <a:rPr lang="cs-CZ" altLang="cs-CZ" sz="2000" b="1" i="1" baseline="-25000" smtClean="0"/>
              <a:t>4</a:t>
            </a:r>
            <a:r>
              <a:rPr lang="cs-CZ" altLang="cs-CZ" sz="2000" b="1" i="1" smtClean="0"/>
              <a:t>SiO</a:t>
            </a:r>
            <a:r>
              <a:rPr lang="cs-CZ" altLang="cs-CZ" sz="2000" b="1" i="1" baseline="-25000" smtClean="0"/>
              <a:t>4</a:t>
            </a:r>
            <a:r>
              <a:rPr lang="cs-CZ" altLang="cs-CZ" sz="2000" smtClean="0"/>
              <a:t> 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     je stabilní pouze ve zředěných vodných roztocích, s koncentrací menší jak ~120 ppm SiO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  (rozpustnost  amorfního SiO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), pokud  není přítomna pevná fáze,  na které by se mohl  vylučovat.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Při koncentraci H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SiO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 nad touto hodnotou (300-400ppm) monomer polymeruje:</a:t>
            </a:r>
          </a:p>
          <a:p>
            <a:pPr lvl="1" algn="just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1800" smtClean="0"/>
              <a:t>     tvoří nejprve dimer </a:t>
            </a:r>
          </a:p>
          <a:p>
            <a:pPr lvl="1" algn="just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1800" smtClean="0"/>
              <a:t>     a pak vyšší polymery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(Iler 1979, Yariv a Cross 1979, Rothbaum a Rohde 1979, Crerar et al. 1981).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2000" smtClean="0"/>
              <a:t>Koloidy v životním prostředí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Některé práce (Alvarez a Sparks 1985) naznačují, že ani </a:t>
            </a:r>
            <a:r>
              <a:rPr lang="cs-CZ" altLang="cs-CZ" sz="2000" b="1" i="1" smtClean="0"/>
              <a:t>při nízkých koncentracích</a:t>
            </a:r>
            <a:r>
              <a:rPr lang="cs-CZ" altLang="cs-CZ" sz="2000" smtClean="0"/>
              <a:t> (75 ppm) a vyšších pH (10), není všechen rozpuštěný SiO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 pouze v monomerní podobě, ale </a:t>
            </a:r>
            <a:r>
              <a:rPr lang="cs-CZ" altLang="cs-CZ" sz="2000" b="1" i="1" smtClean="0"/>
              <a:t>ve formě nižších polymerů</a:t>
            </a:r>
            <a:r>
              <a:rPr lang="cs-CZ" altLang="cs-CZ" sz="2000" smtClean="0"/>
              <a:t>. </a:t>
            </a:r>
          </a:p>
          <a:p>
            <a:pPr algn="just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cs-CZ" altLang="cs-CZ" sz="2000" smtClean="0"/>
              <a:t>Termín  "polymerace" je  nutno chápat  v nejširším slova  smyslu, jako tvorbu molekulárně svázaných sloučenin SiO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 s nepřetržitě rostoucími rozměry, přičemž vznikají buď </a:t>
            </a:r>
          </a:p>
          <a:p>
            <a:pPr lvl="1" algn="just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1800" smtClean="0"/>
              <a:t>    kulové částice s rostoucím  poloměrem,  nebo  </a:t>
            </a:r>
          </a:p>
          <a:p>
            <a:pPr lvl="1" algn="just" eaLnBrk="1" hangingPunct="1">
              <a:lnSpc>
                <a:spcPct val="120000"/>
              </a:lnSpc>
              <a:spcBef>
                <a:spcPct val="40000"/>
              </a:spcBef>
            </a:pPr>
            <a:r>
              <a:rPr lang="cs-CZ" altLang="cs-CZ" sz="1800" smtClean="0"/>
              <a:t>    agregáty  se  vzrůstajícím  počtem  částic v sestavě (Iler 1979).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</a:pPr>
            <a:endParaRPr lang="cs-CZ" altLang="cs-CZ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Koloidy v životním prostředí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Obecně lze polymeraci H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SiO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 znázornit kondenzační reakcí za vzniku vody: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endParaRPr lang="cs-CZ" altLang="cs-CZ" sz="2000" smtClean="0"/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Většina autorů však předpokládá, že proces probíhá iontovým mechanismem. Např. Alvarez a Sparks (1985) označují za optimální podmínky pro polymeraci pH=pK</a:t>
            </a:r>
            <a:r>
              <a:rPr lang="cs-CZ" altLang="cs-CZ" sz="2000" baseline="-25000" smtClean="0"/>
              <a:t>a</a:t>
            </a:r>
            <a:r>
              <a:rPr lang="cs-CZ" altLang="cs-CZ" sz="2000" smtClean="0"/>
              <a:t>. Jiní očekávají maximální rychlost polymerace při pH6-9 a minimální kolem pH~2 (Rothbaum a Rohde 1979, Shimada a Tarutani 1979, Crerar et al. 1981 a citace tamtéž).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Podle Freundlicha (1926) jsou lyofobní koloidy nejméně stálé a lyofilní naopak nejstálejší v pH</a:t>
            </a:r>
            <a:r>
              <a:rPr lang="cs-CZ" altLang="cs-CZ" sz="2000" baseline="-25000" smtClean="0"/>
              <a:t>IEB</a:t>
            </a:r>
            <a:r>
              <a:rPr lang="cs-CZ" altLang="cs-CZ" sz="2000" smtClean="0"/>
              <a:t>. Předpokládá se proto, že hodnota pH,  při které se nejpomaleji tvoří dimer, by mohla odpovídat hodnotě pH</a:t>
            </a:r>
            <a:r>
              <a:rPr lang="cs-CZ" altLang="cs-CZ" sz="2000" baseline="-25000" smtClean="0"/>
              <a:t>IEB</a:t>
            </a:r>
            <a:r>
              <a:rPr lang="cs-CZ" altLang="cs-CZ" sz="2000" smtClean="0"/>
              <a:t> monomeru (Iler 1979).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cs-CZ" altLang="cs-CZ" sz="2000" smtClean="0"/>
              <a:t>Rychlost tvorby SiO</a:t>
            </a:r>
            <a:r>
              <a:rPr lang="cs-CZ" altLang="cs-CZ" sz="2000" baseline="-25000" smtClean="0"/>
              <a:t>2</a:t>
            </a:r>
            <a:r>
              <a:rPr lang="cs-CZ" altLang="cs-CZ" sz="2000" smtClean="0"/>
              <a:t> v roztoku H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SiO</a:t>
            </a:r>
            <a:r>
              <a:rPr lang="cs-CZ" altLang="cs-CZ" sz="2000" baseline="-25000" smtClean="0"/>
              <a:t>4</a:t>
            </a:r>
            <a:r>
              <a:rPr lang="cs-CZ" altLang="cs-CZ" sz="2000" smtClean="0"/>
              <a:t>  v závislosti  na pH nasvědčuje tomu, že izoelektrický bod leží mezi hodnotami pH</a:t>
            </a:r>
            <a:r>
              <a:rPr lang="cs-CZ" altLang="cs-CZ" sz="2000" baseline="-25000" smtClean="0"/>
              <a:t>IEB</a:t>
            </a:r>
            <a:r>
              <a:rPr lang="cs-CZ" altLang="cs-CZ" sz="2000" smtClean="0"/>
              <a:t> = 2 až 3.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8077200" cy="688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1090</Words>
  <Application>Microsoft Office PowerPoint</Application>
  <PresentationFormat>Předvádění na obrazovce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Symbol</vt:lpstr>
      <vt:lpstr>Výchozí návrh</vt:lpstr>
      <vt:lpstr>Koloidy v životním prostředí Polymery křemíku 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  <vt:lpstr>Koloidy v životním prostředí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Koloidy v životním prostředí G9811</dc:title>
  <dc:creator>FAIMON</dc:creator>
  <cp:lastModifiedBy>JF</cp:lastModifiedBy>
  <cp:revision>24</cp:revision>
  <dcterms:created xsi:type="dcterms:W3CDTF">2006-09-24T13:29:04Z</dcterms:created>
  <dcterms:modified xsi:type="dcterms:W3CDTF">2019-12-12T13:55:48Z</dcterms:modified>
</cp:coreProperties>
</file>