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75" r:id="rId6"/>
    <p:sldId id="258" r:id="rId7"/>
    <p:sldId id="262" r:id="rId8"/>
    <p:sldId id="260" r:id="rId9"/>
    <p:sldId id="271" r:id="rId10"/>
    <p:sldId id="270" r:id="rId11"/>
    <p:sldId id="269" r:id="rId12"/>
    <p:sldId id="264" r:id="rId13"/>
    <p:sldId id="265" r:id="rId14"/>
    <p:sldId id="266" r:id="rId15"/>
    <p:sldId id="267" r:id="rId16"/>
    <p:sldId id="268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FCE36-391F-45C5-A025-6BD00297175C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15B11-9BB7-4D2E-8C5D-5C9C2E6BF0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15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E85E-B9FC-4CED-9A37-66BA222BF0C8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3598-C70A-4F58-93E6-764CF0155F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16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48CE-FC56-4933-8173-A93F2B6B3930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D0D39-1D70-4F38-86A8-AF8156A1DC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029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33D8-CB09-4631-8FC6-BE5E6A5BCA84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2A88B-1871-4167-B48D-C8A3B7F53E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33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18DC-BF44-460B-BB2A-90D5014C3BC2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FE794-BEDF-4FFB-B1CE-5D9196D57B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69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431F-8A03-416D-8F48-FA422C9E5CFD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C7681-80C7-4443-8F66-067DD7925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71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5B47-7184-434E-8E1B-0FC295334255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F83D-A7D6-4E05-B943-A4ABFA27BB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2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713A-5586-4FC6-A9C9-84C533A60470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84CA-1690-4610-86AB-A63CA4915B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9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04EC-F6C3-4C5A-874F-841BF0F4600A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21675-209C-43CC-9C5F-908E4FB002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88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B406-C85F-4E4C-8A0D-39DC19CC9131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81D4-0E64-48DD-A66E-BC25785CE5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53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0FAB-AD00-403A-BB17-3030EDF9D69A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D0FC9-3177-450F-A5F5-6B637AF23E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41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Upravte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1C54A6-891C-4BC2-A757-2FC5A0623BEE}" type="datetimeFigureOut">
              <a:rPr lang="cs-CZ"/>
              <a:pPr>
                <a:defRPr/>
              </a:pPr>
              <a:t>12.12.2019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74C183-4C52-4324-9282-D43F355406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790575" y="1122363"/>
            <a:ext cx="10515600" cy="2387600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  <a:t>Koloidy v životním prostředí</a:t>
            </a:r>
            <a:br>
              <a:rPr lang="cs-CZ" altLang="cs-CZ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4800" b="1" smtClean="0">
                <a:latin typeface="Arial" panose="020B0604020202020204" pitchFamily="34" charset="0"/>
                <a:cs typeface="Arial" panose="020B0604020202020204" pitchFamily="34" charset="0"/>
              </a:rPr>
              <a:t>Aerosoly</a:t>
            </a: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1524000" y="4259263"/>
            <a:ext cx="9144000" cy="817562"/>
          </a:xfrm>
        </p:spPr>
        <p:txBody>
          <a:bodyPr/>
          <a:lstStyle/>
          <a:p>
            <a:pPr eaLnBrk="1" hangingPunct="1"/>
            <a:r>
              <a:rPr lang="cs-CZ" altLang="cs-CZ" sz="3600" b="1" smtClean="0"/>
              <a:t>J. Faimon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-26988"/>
            <a:ext cx="8605837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0"/>
            <a:ext cx="4824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168965" y="1457738"/>
            <a:ext cx="492443" cy="333954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Císařská jeskyně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04875"/>
            <a:ext cx="121793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4"/>
          <p:cNvSpPr txBox="1">
            <a:spLocks noChangeArrowheads="1"/>
          </p:cNvSpPr>
          <p:nvPr/>
        </p:nvSpPr>
        <p:spPr bwMode="auto">
          <a:xfrm>
            <a:off x="2136775" y="304800"/>
            <a:ext cx="709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Císařská jeskyně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838200" y="66675"/>
            <a:ext cx="5511800" cy="517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Koloidy v životním prostředí - aerosoly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838200" y="692150"/>
            <a:ext cx="10515600" cy="58150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Tuhé nebo kapalné částice 1n - 1</a:t>
            </a:r>
            <a:r>
              <a:rPr lang="el-GR" altLang="cs-CZ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altLang="cs-CZ" sz="2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dispergované v atmosféře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Dělení do skupin podle velikosti částic: </a:t>
            </a:r>
          </a:p>
          <a:p>
            <a:pPr lvl="1" eaLnBrk="1" hangingPunct="1"/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Nukleační mód (1 n – 10 nm</a:t>
            </a:r>
          </a:p>
          <a:p>
            <a:pPr lvl="1" eaLnBrk="1" hangingPunct="1"/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Aitken m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ód (10 nm – 100 nm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umula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ční mód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nm 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1 μm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lvl="1" eaLnBrk="1" hangingPunct="1"/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Mód hrubých částic /c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oarse mode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10 μm)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6" name="Obdélník 5"/>
          <p:cNvSpPr>
            <a:spLocks noChangeArrowheads="1"/>
          </p:cNvSpPr>
          <p:nvPr/>
        </p:nvSpPr>
        <p:spPr bwMode="auto">
          <a:xfrm>
            <a:off x="838200" y="2852738"/>
            <a:ext cx="10515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Částice v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nukleačním módu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vznikají v plynné fázi nukleací plynných složek, sulfátů, nitrátů, organických látek, např: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Tyto částice jsou vysoce reaktivní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 spojují se do větších částic. Proto jsou koncentrace částic v nukleačním módu v aerosolu obecně nízké nebo zde tyto částice úplně chybí. </a:t>
            </a:r>
          </a:p>
        </p:txBody>
      </p:sp>
      <p:sp>
        <p:nvSpPr>
          <p:cNvPr id="3077" name="Obdélník 6"/>
          <p:cNvSpPr>
            <a:spLocks noChangeArrowheads="1"/>
          </p:cNvSpPr>
          <p:nvPr/>
        </p:nvSpPr>
        <p:spPr bwMode="auto">
          <a:xfrm>
            <a:off x="838200" y="3544888"/>
            <a:ext cx="3417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NH3(g) + HNO3(g) ⇔ NH4NO3</a:t>
            </a:r>
            <a:endParaRPr lang="cs-CZ" altLang="cs-CZ" sz="1800"/>
          </a:p>
        </p:txBody>
      </p:sp>
      <p:sp>
        <p:nvSpPr>
          <p:cNvPr id="3078" name="Obdélník 7"/>
          <p:cNvSpPr>
            <a:spLocks noChangeArrowheads="1"/>
          </p:cNvSpPr>
          <p:nvPr/>
        </p:nvSpPr>
        <p:spPr bwMode="auto">
          <a:xfrm>
            <a:off x="838200" y="5640388"/>
            <a:ext cx="1041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Částice v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módu „hrubé částice“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coarse mode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prach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mořské soli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pylové částice a pod.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 jsou obvykle produkovány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mechanic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kými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proces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y (eroze, vítr a pod.).</a:t>
            </a:r>
          </a:p>
        </p:txBody>
      </p:sp>
      <p:sp>
        <p:nvSpPr>
          <p:cNvPr id="3079" name="Obdélník 8"/>
          <p:cNvSpPr>
            <a:spLocks noChangeArrowheads="1"/>
          </p:cNvSpPr>
          <p:nvPr/>
        </p:nvSpPr>
        <p:spPr bwMode="auto">
          <a:xfrm>
            <a:off x="838200" y="5153025"/>
            <a:ext cx="1041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Částice v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akumulačním módu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pochází z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prim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árních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í, kondenzací a koagulací menších částic.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Obdélník 9"/>
          <p:cNvSpPr>
            <a:spLocks noChangeArrowheads="1"/>
          </p:cNvSpPr>
          <p:nvPr/>
        </p:nvSpPr>
        <p:spPr bwMode="auto">
          <a:xfrm>
            <a:off x="838200" y="4664075"/>
            <a:ext cx="1041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Většina částic v 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Aitken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módu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vzniká růstem částic nukleačního módu ze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kundárního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materiál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Obdélník 6"/>
          <p:cNvSpPr>
            <a:spLocks noChangeArrowheads="1"/>
          </p:cNvSpPr>
          <p:nvPr/>
        </p:nvSpPr>
        <p:spPr bwMode="auto">
          <a:xfrm>
            <a:off x="5872163" y="3540125"/>
            <a:ext cx="4373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2NH</a:t>
            </a:r>
            <a:r>
              <a:rPr lang="cs-CZ" altLang="cs-CZ" sz="1600">
                <a:latin typeface="Arial" panose="020B0604020202020204" pitchFamily="34" charset="0"/>
              </a:rPr>
              <a:t>3(g) </a:t>
            </a:r>
            <a:r>
              <a:rPr lang="cs-CZ" altLang="cs-CZ" sz="1800">
                <a:latin typeface="Arial" panose="020B0604020202020204" pitchFamily="34" charset="0"/>
              </a:rPr>
              <a:t>+ SO</a:t>
            </a:r>
            <a:r>
              <a:rPr lang="cs-CZ" altLang="cs-CZ" sz="1600">
                <a:latin typeface="Arial" panose="020B0604020202020204" pitchFamily="34" charset="0"/>
              </a:rPr>
              <a:t>3(g) </a:t>
            </a:r>
            <a:r>
              <a:rPr lang="cs-CZ" altLang="cs-CZ" sz="1800">
                <a:latin typeface="Arial" panose="020B0604020202020204" pitchFamily="34" charset="0"/>
              </a:rPr>
              <a:t>+ H2O ⇔ (NH</a:t>
            </a:r>
            <a:r>
              <a:rPr lang="cs-CZ" altLang="cs-CZ" sz="1600">
                <a:latin typeface="Arial" panose="020B0604020202020204" pitchFamily="34" charset="0"/>
              </a:rPr>
              <a:t>4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r>
              <a:rPr lang="cs-CZ" altLang="cs-CZ" sz="1600">
                <a:latin typeface="Arial" panose="020B0604020202020204" pitchFamily="34" charset="0"/>
              </a:rPr>
              <a:t>2</a:t>
            </a:r>
            <a:r>
              <a:rPr lang="cs-CZ" altLang="cs-CZ" sz="1800">
                <a:latin typeface="Arial" panose="020B0604020202020204" pitchFamily="34" charset="0"/>
              </a:rPr>
              <a:t>SO</a:t>
            </a:r>
            <a:r>
              <a:rPr lang="cs-CZ" altLang="cs-CZ" sz="1600">
                <a:latin typeface="Arial" panose="020B0604020202020204" pitchFamily="34" charset="0"/>
              </a:rPr>
              <a:t>4</a:t>
            </a:r>
            <a:endParaRPr lang="cs-CZ" altLang="cs-CZ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7962900" y="5313363"/>
            <a:ext cx="3860800" cy="1336675"/>
          </a:xfrm>
        </p:spPr>
        <p:txBody>
          <a:bodyPr/>
          <a:lstStyle/>
          <a:p>
            <a:pPr eaLnBrk="1" hangingPunct="1"/>
            <a:r>
              <a:rPr lang="en-US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John H. Seinfeld, Spyros N. Pandis</a:t>
            </a: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 (2016) </a:t>
            </a:r>
            <a:r>
              <a:rPr lang="en-US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  <a:t>Atmospheric Chemistry and Physics: </a:t>
            </a:r>
            <a:r>
              <a:rPr lang="en-US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From Air Pollution to Climate Change</a:t>
            </a:r>
            <a:r>
              <a:rPr lang="cs-CZ" altLang="cs-CZ" sz="1800" smtClean="0">
                <a:latin typeface="Arial" panose="020B0604020202020204" pitchFamily="34" charset="0"/>
                <a:cs typeface="Arial" panose="020B0604020202020204" pitchFamily="34" charset="0"/>
              </a:rPr>
              <a:t>. Wiley. </a:t>
            </a:r>
            <a:r>
              <a:rPr lang="en-US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cs-CZ" sz="18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63513"/>
            <a:ext cx="7135812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bdélník 6"/>
          <p:cNvSpPr>
            <a:spLocks noChangeArrowheads="1"/>
          </p:cNvSpPr>
          <p:nvPr/>
        </p:nvSpPr>
        <p:spPr bwMode="auto">
          <a:xfrm>
            <a:off x="7835900" y="3406775"/>
            <a:ext cx="411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kumulačním módu lze občas rozeznat dva překrývající se 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sub-m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ódy: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onden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zační mód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„kapkový mód“ (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droplet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cs-CZ" altLang="cs-CZ" sz="1800" b="1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altLang="cs-CZ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7912100" y="317500"/>
            <a:ext cx="3962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Koloidy v životním prostředí </a:t>
            </a:r>
          </a:p>
          <a:p>
            <a:pPr eaLnBrk="1" hangingPunct="1">
              <a:defRPr/>
            </a:pPr>
            <a:r>
              <a:rPr lang="cs-CZ" altLang="cs-CZ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aerosoly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16000"/>
            <a:ext cx="10414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délník 6"/>
          <p:cNvSpPr>
            <a:spLocks noChangeArrowheads="1"/>
          </p:cNvSpPr>
          <p:nvPr/>
        </p:nvSpPr>
        <p:spPr bwMode="auto">
          <a:xfrm>
            <a:off x="800100" y="92075"/>
            <a:ext cx="1089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S.Ueda, K.Miura, R.Kawata, H.Furutani, M.Uematsu, Y.Omori, H.Tanimoto (2016) </a:t>
            </a:r>
            <a:r>
              <a:rPr lang="en-US" altLang="cs-CZ" sz="1800" b="1" i="1"/>
              <a:t>Number–size distribution of aerosol particles and new particle formation events in tropical and subtropical Pacific Oceans</a:t>
            </a:r>
            <a:r>
              <a:rPr lang="cs-CZ" altLang="cs-CZ" sz="1800" b="1" i="1"/>
              <a:t>. </a:t>
            </a:r>
            <a:r>
              <a:rPr lang="fr-FR" altLang="cs-CZ" sz="1800" b="1"/>
              <a:t>Atmospheric Environment</a:t>
            </a:r>
            <a:r>
              <a:rPr lang="cs-CZ" altLang="cs-CZ" sz="1800" b="1"/>
              <a:t>, </a:t>
            </a:r>
            <a:r>
              <a:rPr lang="fr-FR" altLang="cs-CZ" sz="1800"/>
              <a:t>Volume 142, 324-339</a:t>
            </a:r>
            <a:r>
              <a:rPr lang="cs-CZ" altLang="cs-CZ" sz="1800"/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0"/>
            <a:ext cx="614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38808" y="1510746"/>
            <a:ext cx="492443" cy="333954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Císařská jeskyně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2300" y="939800"/>
            <a:ext cx="10845800" cy="524510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Aerosoly v atmosféře jsou jedním z nejnepříjemnějších znečišťovatelů životního prostředí. </a:t>
            </a:r>
          </a:p>
          <a:p>
            <a:pPr marL="0" indent="0" algn="just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Velké množství aerosolu se dostává do ovzduší během </a:t>
            </a:r>
          </a:p>
          <a:p>
            <a:pPr algn="just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sopečné činnosti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(kdy může být vynesen až do stratosféry) </a:t>
            </a:r>
          </a:p>
          <a:p>
            <a:pPr algn="just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lesních požárů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atropogenní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činností (topení, doprava, uhelné elektrárny /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ostravsko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extrémní události (dopadu mimozemského tělesa, jaderná válka)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případě sopečného aerosolu ve stratosféře dochází k jeho vzniku výsledkem chemických reakcí vodní páry a sopečných plynů, konkrétně převážně oxidu siřičitého (SO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 sulfanu (H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S). Výsledkem reakce jsou obvykle 1–2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 drobné kapičky kyseliny sírové tvořící aerosol. Tyto částice mají schopnost zůstat v atmosféře 2 až 3 roky a oproti prachovým částicím mají až 10 desetkrát větší schopnost blokovat dopadající sluneční záření. 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2300" y="212725"/>
            <a:ext cx="5880100" cy="485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Koloidy v životním prostředí - aerosoly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838200" y="758825"/>
            <a:ext cx="10515600" cy="435133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Přítomnost aerosolu kyseliny sírové tak zvyšuje odrazivost Země, tzv. 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albedo: </a:t>
            </a: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způsobuje odraz světelného záření zpět do kosmu. Tím zemský povrch nedostává obvyklý přísun energie, načež se ochlazuje. Například erupce sopky Pinatubo v roce 1991 tak způsobila celosvětový pokles průměrné teploty o 0,5 °C. </a:t>
            </a: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Velká koncentrace aerosolu v atmosféře může způsobit ochlazení planety (až s nástupem doby ledové).</a:t>
            </a:r>
            <a:endParaRPr lang="cs-CZ" altLang="cs-CZ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Část dopadajícího záření je aerosolem zachycena, čímž dochází k zahřátí těchto kapiček a významnému ohřátí stratosféry</a:t>
            </a:r>
          </a:p>
          <a:p>
            <a:pPr eaLnBrk="1" hangingPunct="1">
              <a:lnSpc>
                <a:spcPct val="150000"/>
              </a:lnSpc>
            </a:pPr>
            <a:endParaRPr lang="cs-CZ" altLang="cs-CZ" sz="2000" smtClean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536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Koloidy v životním prostředí - aerosoly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ncaTe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93663"/>
            <a:ext cx="683577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IncaTem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93663"/>
            <a:ext cx="6694488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4150" y="3843338"/>
          <a:ext cx="4811713" cy="2549525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1180617">
                  <a:extLst>
                    <a:ext uri="{9D8B030D-6E8A-4147-A177-3AD203B41FA5}">
                      <a16:colId xmlns:a16="http://schemas.microsoft.com/office/drawing/2014/main" val="4225738926"/>
                    </a:ext>
                  </a:extLst>
                </a:gridCol>
                <a:gridCol w="980661">
                  <a:extLst>
                    <a:ext uri="{9D8B030D-6E8A-4147-A177-3AD203B41FA5}">
                      <a16:colId xmlns:a16="http://schemas.microsoft.com/office/drawing/2014/main" val="1495201034"/>
                    </a:ext>
                  </a:extLst>
                </a:gridCol>
                <a:gridCol w="1245704">
                  <a:extLst>
                    <a:ext uri="{9D8B030D-6E8A-4147-A177-3AD203B41FA5}">
                      <a16:colId xmlns:a16="http://schemas.microsoft.com/office/drawing/2014/main" val="4191042650"/>
                    </a:ext>
                  </a:extLst>
                </a:gridCol>
                <a:gridCol w="1404730">
                  <a:extLst>
                    <a:ext uri="{9D8B030D-6E8A-4147-A177-3AD203B41FA5}">
                      <a16:colId xmlns:a16="http://schemas.microsoft.com/office/drawing/2014/main" val="20975235"/>
                    </a:ext>
                  </a:extLst>
                </a:gridCol>
              </a:tblGrid>
              <a:tr h="4869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</a:t>
                      </a: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2100825672"/>
                  </a:ext>
                </a:extLst>
              </a:tr>
              <a:tr h="2438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966011711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K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83.47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87.08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868686584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K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16.48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12.91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4039475882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 L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1589689612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3986563135"/>
                  </a:ext>
                </a:extLst>
              </a:tr>
              <a:tr h="6062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Totals</a:t>
                      </a:r>
                      <a:endParaRPr lang="cs-CZ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305" marR="273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/>
                </a:tc>
                <a:extLst>
                  <a:ext uri="{0D108BD9-81ED-4DB2-BD59-A6C34878D82A}">
                    <a16:rowId xmlns:a16="http://schemas.microsoft.com/office/drawing/2014/main" val="646961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524</Words>
  <Application>Microsoft Office PowerPoint</Application>
  <PresentationFormat>Širokoúhlá obrazovka</PresentationFormat>
  <Paragraphs>59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Calibri</vt:lpstr>
      <vt:lpstr>Arial</vt:lpstr>
      <vt:lpstr>Calibri Light</vt:lpstr>
      <vt:lpstr>Times New Roman</vt:lpstr>
      <vt:lpstr>Motiv Office</vt:lpstr>
      <vt:lpstr>Koloidy v životním prostředí Aerosoly</vt:lpstr>
      <vt:lpstr>Koloidy v životním prostředí - aerosoly</vt:lpstr>
      <vt:lpstr>John H. Seinfeld, Spyros N. Pandis (2016) Atmospheric Chemistry and Physics: From Air Pollution to Climate Change. Wiley.  </vt:lpstr>
      <vt:lpstr>Prezentace aplikace PowerPoint</vt:lpstr>
      <vt:lpstr>Prezentace aplikace PowerPoint</vt:lpstr>
      <vt:lpstr>Koloidy v životním prostředí - aerosoly</vt:lpstr>
      <vt:lpstr>Koloidy v životním prostředí - aerosoly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Koloidy v životním prostředí</dc:title>
  <dc:creator>JF</dc:creator>
  <cp:lastModifiedBy>JF</cp:lastModifiedBy>
  <cp:revision>23</cp:revision>
  <dcterms:created xsi:type="dcterms:W3CDTF">2019-12-11T19:01:57Z</dcterms:created>
  <dcterms:modified xsi:type="dcterms:W3CDTF">2019-12-12T13:59:29Z</dcterms:modified>
</cp:coreProperties>
</file>