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0"/>
  </p:notesMasterIdLst>
  <p:sldIdLst>
    <p:sldId id="328" r:id="rId2"/>
    <p:sldId id="349" r:id="rId3"/>
    <p:sldId id="350" r:id="rId4"/>
    <p:sldId id="351" r:id="rId5"/>
    <p:sldId id="355" r:id="rId6"/>
    <p:sldId id="330" r:id="rId7"/>
    <p:sldId id="273" r:id="rId8"/>
    <p:sldId id="278" r:id="rId9"/>
    <p:sldId id="347" r:id="rId10"/>
    <p:sldId id="348" r:id="rId11"/>
    <p:sldId id="280" r:id="rId12"/>
    <p:sldId id="281" r:id="rId13"/>
    <p:sldId id="282" r:id="rId14"/>
    <p:sldId id="283" r:id="rId15"/>
    <p:sldId id="284" r:id="rId16"/>
    <p:sldId id="285" r:id="rId17"/>
    <p:sldId id="332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31" r:id="rId28"/>
    <p:sldId id="356" r:id="rId29"/>
    <p:sldId id="353" r:id="rId30"/>
    <p:sldId id="354" r:id="rId31"/>
    <p:sldId id="305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3" r:id="rId47"/>
    <p:sldId id="325" r:id="rId48"/>
    <p:sldId id="326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0" autoAdjust="0"/>
  </p:normalViewPr>
  <p:slideViewPr>
    <p:cSldViewPr>
      <p:cViewPr varScale="1">
        <p:scale>
          <a:sx n="105" d="100"/>
          <a:sy n="105" d="100"/>
        </p:scale>
        <p:origin x="120" y="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A98814E6-B436-4AAB-930B-822DB4CACB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981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BAEAFD3-249C-49C6-AF3F-10A96B54CCA5}" type="slidenum">
              <a:rPr lang="cs-CZ" smtClean="0">
                <a:latin typeface="Times New Roman" pitchFamily="18" charset="0"/>
              </a:rPr>
              <a:pPr eaLnBrk="1" hangingPunct="1"/>
              <a:t>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497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81A7B6E-18AE-4B3B-8A2F-FBED697E1915}" type="slidenum">
              <a:rPr lang="cs-CZ" altLang="cs-CZ">
                <a:latin typeface="Times New Roman" panose="02020603050405020304" pitchFamily="18" charset="0"/>
              </a:rPr>
              <a:pPr eaLnBrk="1" hangingPunct="1"/>
              <a:t>16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36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3D527E2-544D-44CF-90D9-A74B48DE8863}" type="slidenum">
              <a:rPr lang="cs-CZ" altLang="cs-CZ">
                <a:latin typeface="Times New Roman" panose="02020603050405020304" pitchFamily="18" charset="0"/>
              </a:rPr>
              <a:pPr eaLnBrk="1" hangingPunct="1"/>
              <a:t>17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319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F97B6F6-574C-4695-9B8A-E68595021AAC}" type="slidenum">
              <a:rPr lang="cs-CZ" altLang="cs-CZ">
                <a:latin typeface="Times New Roman" panose="02020603050405020304" pitchFamily="18" charset="0"/>
              </a:rPr>
              <a:pPr eaLnBrk="1" hangingPunct="1"/>
              <a:t>18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0EF9EE3-1420-4249-BB55-75E856FF53D2}" type="slidenum">
              <a:rPr lang="cs-CZ" altLang="cs-CZ">
                <a:latin typeface="Times New Roman" panose="02020603050405020304" pitchFamily="18" charset="0"/>
              </a:rPr>
              <a:pPr eaLnBrk="1" hangingPunct="1"/>
              <a:t>19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5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838F675-29D3-4492-AD06-FF864BC45EAC}" type="slidenum">
              <a:rPr lang="cs-CZ" altLang="cs-CZ">
                <a:latin typeface="Times New Roman" panose="02020603050405020304" pitchFamily="18" charset="0"/>
              </a:rPr>
              <a:pPr eaLnBrk="1" hangingPunct="1"/>
              <a:t>20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4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4EE50F-8DA7-4FDB-B8A2-29CA06BA2724}" type="slidenum">
              <a:rPr lang="cs-CZ" altLang="cs-CZ">
                <a:latin typeface="Times New Roman" panose="02020603050405020304" pitchFamily="18" charset="0"/>
              </a:rPr>
              <a:pPr eaLnBrk="1" hangingPunct="1"/>
              <a:t>21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45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B4968AC-F3B2-4CA4-8CC0-8926787073F0}" type="slidenum">
              <a:rPr lang="cs-CZ" altLang="cs-CZ">
                <a:latin typeface="Times New Roman" panose="02020603050405020304" pitchFamily="18" charset="0"/>
              </a:rPr>
              <a:pPr eaLnBrk="1" hangingPunct="1"/>
              <a:t>22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51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0F08D67-DD85-43BA-9F37-4463C0A7E6C4}" type="slidenum">
              <a:rPr lang="cs-CZ" altLang="cs-CZ">
                <a:latin typeface="Times New Roman" panose="02020603050405020304" pitchFamily="18" charset="0"/>
              </a:rPr>
              <a:pPr eaLnBrk="1" hangingPunct="1"/>
              <a:t>23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180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653EE8A-15C4-449C-8C3C-A0A6CC6BD652}" type="slidenum">
              <a:rPr lang="cs-CZ" altLang="cs-CZ">
                <a:latin typeface="Times New Roman" panose="02020603050405020304" pitchFamily="18" charset="0"/>
              </a:rPr>
              <a:pPr eaLnBrk="1" hangingPunct="1"/>
              <a:t>24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85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43E9D4A-E44B-4147-B379-6F90C5ACD332}" type="slidenum">
              <a:rPr lang="cs-CZ" altLang="cs-CZ">
                <a:latin typeface="Times New Roman" panose="02020603050405020304" pitchFamily="18" charset="0"/>
              </a:rPr>
              <a:pPr eaLnBrk="1" hangingPunct="1"/>
              <a:t>25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05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284D425-F972-46F4-8CB7-327E1593A6E5}" type="slidenum">
              <a:rPr lang="cs-CZ" altLang="cs-CZ">
                <a:latin typeface="Times New Roman" panose="02020603050405020304" pitchFamily="18" charset="0"/>
              </a:rPr>
              <a:pPr eaLnBrk="1" hangingPunct="1"/>
              <a:t>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857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61662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D0A685B9-C76D-49C4-AD5D-7F70FFD1C173}" type="slidenum">
              <a:rPr lang="cs-CZ" altLang="cs-CZ">
                <a:latin typeface="Arial" panose="020B0604020202020204" pitchFamily="34" charset="0"/>
              </a:rPr>
              <a:pPr/>
              <a:t>37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398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AAED5F9A-3A7A-472E-8F8F-55A3B6172F8C}" type="slidenum">
              <a:rPr lang="cs-CZ" altLang="cs-CZ">
                <a:latin typeface="Arial" panose="020B0604020202020204" pitchFamily="34" charset="0"/>
              </a:rPr>
              <a:pPr/>
              <a:t>38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17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ACD5BBA3-2200-454A-AE55-2EB3078AAD5D}" type="slidenum">
              <a:rPr lang="cs-CZ" altLang="cs-CZ">
                <a:latin typeface="Arial" panose="020B0604020202020204" pitchFamily="34" charset="0"/>
              </a:rPr>
              <a:pPr/>
              <a:t>39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123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endParaRPr lang="cs-CZ" altLang="cs-CZ">
              <a:latin typeface="Verdana" panose="020B0604030504040204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41862" cy="3513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89839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5C41A3A-6268-46B5-BF39-2C4345CD3A16}" type="slidenum">
              <a:rPr lang="cs-CZ" altLang="cs-CZ">
                <a:latin typeface="Times New Roman" panose="02020603050405020304" pitchFamily="18" charset="0"/>
              </a:rPr>
              <a:pPr eaLnBrk="1" hangingPunct="1"/>
              <a:t>7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464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AC5FFBC-44D0-4B34-AC98-10082071D16F}" type="slidenum">
              <a:rPr lang="cs-CZ" altLang="cs-CZ">
                <a:latin typeface="Times New Roman" panose="02020603050405020304" pitchFamily="18" charset="0"/>
              </a:rPr>
              <a:pPr eaLnBrk="1" hangingPunct="1"/>
              <a:t>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40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7FDA09F-D115-4877-B88A-F29DD3B5C978}" type="slidenum">
              <a:rPr lang="cs-CZ" altLang="cs-CZ">
                <a:latin typeface="Times New Roman" panose="02020603050405020304" pitchFamily="18" charset="0"/>
              </a:rPr>
              <a:pPr eaLnBrk="1" hangingPunct="1"/>
              <a:t>11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187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DCCEEE4-2382-404F-B5CA-B64B34A77FDE}" type="slidenum">
              <a:rPr lang="cs-CZ" altLang="cs-CZ">
                <a:latin typeface="Times New Roman" panose="02020603050405020304" pitchFamily="18" charset="0"/>
              </a:rPr>
              <a:pPr eaLnBrk="1" hangingPunct="1"/>
              <a:t>12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31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9FA952E-F2BC-4136-8EC8-700F2BA9C683}" type="slidenum">
              <a:rPr lang="cs-CZ" altLang="cs-CZ">
                <a:latin typeface="Times New Roman" panose="02020603050405020304" pitchFamily="18" charset="0"/>
              </a:rPr>
              <a:pPr eaLnBrk="1" hangingPunct="1"/>
              <a:t>13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37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1048D77-6F31-4BDC-927A-32CD058B98D9}" type="slidenum">
              <a:rPr lang="cs-CZ" altLang="cs-CZ">
                <a:latin typeface="Times New Roman" panose="02020603050405020304" pitchFamily="18" charset="0"/>
              </a:rPr>
              <a:pPr eaLnBrk="1" hangingPunct="1"/>
              <a:t>14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57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C86BA47-FF50-414A-BE2A-FD08609E06A6}" type="slidenum">
              <a:rPr lang="cs-CZ" altLang="cs-CZ">
                <a:latin typeface="Times New Roman" panose="02020603050405020304" pitchFamily="18" charset="0"/>
              </a:rPr>
              <a:pPr eaLnBrk="1" hangingPunct="1"/>
              <a:t>15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9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D9A22A-EBEE-4447-BF5B-B69CB30FD6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187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76435-3448-44A4-BAEB-BCCBEC9FA4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81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94ACF4C6-693E-4F12-8E8D-F47CA87B50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6191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7433E136-FE9C-4421-9343-E2E71711E6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0508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96B7405-ED29-454A-93CE-1617F1DBDB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651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F8147-8B09-459A-815E-9919330657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306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3705BF5-3409-4E87-86C4-14029BA8877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999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73A355-360F-46F3-9FF3-20A5DB2D90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5A77B2-16D3-436B-B3AF-3B61335BA9F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7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3E8D3-09EB-4C9E-8A94-CEE77574BB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781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325D72-CEE9-47D7-BC80-44A3904CEF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97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BB81B-13D2-43A4-A824-062AD10C1F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503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A6228E4E-10FA-4222-86BF-2228F35BB02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E9257BDA-E611-4481-B032-C83085BDFBD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0" r:id="rId2"/>
    <p:sldLayoutId id="2147483755" r:id="rId3"/>
    <p:sldLayoutId id="2147483756" r:id="rId4"/>
    <p:sldLayoutId id="2147483757" r:id="rId5"/>
    <p:sldLayoutId id="2147483751" r:id="rId6"/>
    <p:sldLayoutId id="2147483758" r:id="rId7"/>
    <p:sldLayoutId id="2147483752" r:id="rId8"/>
    <p:sldLayoutId id="2147483759" r:id="rId9"/>
    <p:sldLayoutId id="2147483753" r:id="rId10"/>
    <p:sldLayoutId id="2147483760" r:id="rId11"/>
    <p:sldLayoutId id="2147483762" r:id="rId12"/>
    <p:sldLayoutId id="21474837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ae/evaluacni-nastroj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euromancersivy.wordpress.com/2017/08/07/the-educated-mind/" TargetMode="External"/><Relationship Id="rId2" Type="http://schemas.openxmlformats.org/officeDocument/2006/relationships/hyperlink" Target="https://resources.eln.io/coffield-critique-of-learning-sty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– styly učení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XS150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27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učení jako seminární 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708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z="4500" smtClean="0"/>
              <a:t>Dotazník</a:t>
            </a:r>
            <a:r>
              <a:rPr lang="cs-CZ" altLang="cs-CZ" sz="3700" smtClean="0"/>
              <a:t> </a:t>
            </a:r>
            <a:r>
              <a:rPr lang="cs-CZ" altLang="cs-CZ" sz="4500" smtClean="0"/>
              <a:t>stylů učení - LSI</a:t>
            </a:r>
            <a:r>
              <a:rPr lang="cs-CZ" altLang="cs-CZ" sz="3700" smtClean="0"/>
              <a:t> </a:t>
            </a:r>
            <a:br>
              <a:rPr lang="cs-CZ" altLang="cs-CZ" sz="3700" smtClean="0"/>
            </a:br>
            <a:r>
              <a:rPr lang="cs-CZ" altLang="cs-CZ" sz="2700" i="1" smtClean="0"/>
              <a:t>(Dunnová, Dunn, Price, 1989)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určen pro žáky 3.-12. ročníku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jazykové verze: francouzská, španělská, arabská, hindská, hebrejská, česká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původně 104 položek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česká verze ověřena u 891 žáka ZŠ a 402 žáků středních škol (gymnázií, středních odborných škol a SOU)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–1.část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Preferované prostředí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zvuky </a:t>
            </a:r>
            <a:r>
              <a:rPr lang="cs-CZ" altLang="cs-CZ" i="1" smtClean="0"/>
              <a:t>(ticho, hluk)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teplota </a:t>
            </a:r>
            <a:r>
              <a:rPr lang="cs-CZ" altLang="cs-CZ" i="1" smtClean="0"/>
              <a:t>(chladno, teplo)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osvětlení </a:t>
            </a:r>
            <a:r>
              <a:rPr lang="cs-CZ" altLang="cs-CZ" i="1" smtClean="0"/>
              <a:t>(málo, hodně)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pracovní nábytek </a:t>
            </a:r>
            <a:r>
              <a:rPr lang="cs-CZ" altLang="cs-CZ" i="1" smtClean="0"/>
              <a:t>(stůl + židle, křeslo, gauč, postel)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2.část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3238" y="1622425"/>
            <a:ext cx="7994650" cy="436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5000"/>
              </a:spcAft>
            </a:pPr>
            <a:r>
              <a:rPr lang="cs-CZ" altLang="cs-CZ" smtClean="0"/>
              <a:t>Preferované emocionální potřeby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vnitřně motivován/nemotivován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vnější motivace – rodiče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vnější motivace - učitel	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vytrvalost v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odpovědnost za výsledky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struktura/flexibilita postupu při učení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3.část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potřeby při učení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učit se sám – učit se s kamarády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variovat sociální podmínky podle situace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dosažitelnost autority při učení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4.část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kognitivní potřeby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auditivní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vizuální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taktilní, kinestetické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zážitkové učení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5.část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tělesné potřeby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konzumování něčeho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potřeba pohybu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preferování ranního/večerního učení </a:t>
            </a:r>
          </a:p>
          <a:p>
            <a:pPr lvl="2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(„sova“ / „skřivánek“)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preferování dopoledního/odpoledního učení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latin typeface="Tw Cen MT" panose="020B0602020104020603" pitchFamily="34" charset="-18"/>
              </a:rPr>
              <a:t>Styly učení žáků a studentů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dirty="0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643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1148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cs-CZ" altLang="cs-CZ" b="1" smtClean="0"/>
              <a:t>jemné projevy individuality člověka v</a:t>
            </a:r>
            <a:r>
              <a:rPr lang="cs-CZ" altLang="cs-CZ" smtClean="0"/>
              <a:t> mnoha </a:t>
            </a:r>
            <a:r>
              <a:rPr lang="cs-CZ" altLang="cs-CZ" b="1" smtClean="0"/>
              <a:t>situacích učení</a:t>
            </a:r>
            <a:r>
              <a:rPr lang="cs-CZ" altLang="cs-CZ" smtClean="0"/>
              <a:t> (transsituační)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mtClean="0"/>
              <a:t>přestavují </a:t>
            </a:r>
            <a:r>
              <a:rPr lang="cs-CZ" altLang="cs-CZ" b="1" i="1" smtClean="0"/>
              <a:t>metakognitivní</a:t>
            </a:r>
            <a:r>
              <a:rPr lang="cs-CZ" altLang="cs-CZ" b="1" smtClean="0"/>
              <a:t> potenciál</a:t>
            </a:r>
            <a:r>
              <a:rPr lang="cs-CZ" altLang="cs-CZ" smtClean="0"/>
              <a:t> člověka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b="1" smtClean="0"/>
              <a:t>svébytné postupy při učení</a:t>
            </a:r>
            <a:r>
              <a:rPr lang="cs-CZ" altLang="cs-CZ" smtClean="0"/>
              <a:t>, které jedinec v daném období preferuje</a:t>
            </a:r>
          </a:p>
        </p:txBody>
      </p:sp>
    </p:spTree>
    <p:extLst>
      <p:ext uri="{BB962C8B-B14F-4D97-AF65-F5344CB8AC3E}">
        <p14:creationId xmlns:p14="http://schemas.microsoft.com/office/powerpoint/2010/main" val="282579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848600" cy="1371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99387" cy="4460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400" smtClean="0"/>
              <a:t>jsou svébytné svou: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motivovaností </a:t>
            </a:r>
            <a:r>
              <a:rPr lang="cs-CZ" altLang="cs-CZ" sz="2000" i="1" smtClean="0"/>
              <a:t>(vnější, vnitřní)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strukturou </a:t>
            </a:r>
            <a:r>
              <a:rPr lang="cs-CZ" altLang="cs-CZ" sz="2000" i="1" smtClean="0"/>
              <a:t>(strategie, taktiky)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posloupností </a:t>
            </a:r>
            <a:r>
              <a:rPr lang="cs-CZ" altLang="cs-CZ" sz="2000" i="1" smtClean="0"/>
              <a:t>(pořadí činností)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hloubkou (povrchový </a:t>
            </a:r>
            <a:r>
              <a:rPr lang="cs-CZ" altLang="cs-CZ" sz="2000" i="1" smtClean="0"/>
              <a:t>versus</a:t>
            </a:r>
            <a:r>
              <a:rPr lang="cs-CZ" altLang="cs-CZ" sz="2000" smtClean="0"/>
              <a:t> hloubkový styl)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propracovaností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pružností aplikace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5078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81000" y="1676400"/>
            <a:ext cx="1600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osobnost,</a:t>
            </a:r>
          </a:p>
          <a:p>
            <a:r>
              <a:rPr lang="cs-CZ"/>
              <a:t>kognitivní </a:t>
            </a:r>
          </a:p>
          <a:p>
            <a:r>
              <a:rPr lang="cs-CZ"/>
              <a:t>styl,</a:t>
            </a:r>
          </a:p>
          <a:p>
            <a:r>
              <a:rPr lang="cs-CZ"/>
              <a:t>motivace,</a:t>
            </a:r>
          </a:p>
          <a:p>
            <a:r>
              <a:rPr lang="cs-CZ"/>
              <a:t>vyspělost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514600" y="1981200"/>
            <a:ext cx="990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styl </a:t>
            </a:r>
          </a:p>
          <a:p>
            <a:r>
              <a:rPr lang="cs-CZ"/>
              <a:t>učení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038600" y="1981200"/>
            <a:ext cx="11430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strategie </a:t>
            </a:r>
          </a:p>
          <a:p>
            <a:r>
              <a:rPr lang="cs-CZ"/>
              <a:t>učení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791200" y="1981200"/>
            <a:ext cx="1066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taktiky </a:t>
            </a:r>
          </a:p>
          <a:p>
            <a:r>
              <a:rPr lang="cs-CZ"/>
              <a:t>učení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7391400" y="1981200"/>
            <a:ext cx="1219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výsledky</a:t>
            </a:r>
          </a:p>
          <a:p>
            <a:r>
              <a:rPr lang="cs-CZ"/>
              <a:t>učení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1981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505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5181600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68580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609600" y="4800600"/>
            <a:ext cx="8001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Model vazeb mezi individuálními rozdíly, styly učení a výsledky učení. </a:t>
            </a:r>
            <a:endParaRPr lang="cs-CZ" dirty="0" smtClean="0"/>
          </a:p>
          <a:p>
            <a:pPr algn="ctr">
              <a:spcBef>
                <a:spcPct val="50000"/>
              </a:spcBef>
            </a:pPr>
            <a:r>
              <a:rPr lang="cs-CZ" dirty="0" smtClean="0"/>
              <a:t>(</a:t>
            </a:r>
            <a:r>
              <a:rPr lang="cs-CZ" dirty="0" err="1"/>
              <a:t>Schmeck</a:t>
            </a:r>
            <a:r>
              <a:rPr lang="cs-CZ" dirty="0"/>
              <a:t>, 1988)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0" y="1087016"/>
            <a:ext cx="3931096" cy="3312368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438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vyvíjejí se </a:t>
            </a:r>
            <a:r>
              <a:rPr lang="cs-CZ" altLang="cs-CZ" b="1" smtClean="0"/>
              <a:t>z vrozeného základu</a:t>
            </a:r>
            <a:r>
              <a:rPr lang="cs-CZ" altLang="cs-CZ" smtClean="0"/>
              <a:t> (tj. z kognitivních stylů), ale proměňují se během života jak záměrně, tak bezděčně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jedinec je užívá ve většině </a:t>
            </a:r>
            <a:r>
              <a:rPr lang="cs-CZ" altLang="cs-CZ" b="1" smtClean="0"/>
              <a:t>situací pedagogického typu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jsou </a:t>
            </a:r>
            <a:r>
              <a:rPr lang="cs-CZ" altLang="cs-CZ" b="1" smtClean="0"/>
              <a:t>relativně nezávislé na učivu </a:t>
            </a:r>
            <a:r>
              <a:rPr lang="cs-CZ" altLang="cs-CZ" smtClean="0"/>
              <a:t>(obsahu)</a:t>
            </a:r>
          </a:p>
        </p:txBody>
      </p:sp>
    </p:spTree>
    <p:extLst>
      <p:ext uri="{BB962C8B-B14F-4D97-AF65-F5344CB8AC3E}">
        <p14:creationId xmlns:p14="http://schemas.microsoft.com/office/powerpoint/2010/main" val="5195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4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875587" cy="4689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mají charakter </a:t>
            </a:r>
            <a:r>
              <a:rPr lang="cs-CZ" altLang="cs-CZ" sz="2000" i="1" smtClean="0"/>
              <a:t>metastrategie </a:t>
            </a:r>
            <a:r>
              <a:rPr lang="cs-CZ" altLang="cs-CZ" sz="2000" smtClean="0"/>
              <a:t>učení </a:t>
            </a:r>
            <a:r>
              <a:rPr lang="cs-CZ" altLang="cs-CZ" sz="2000" i="1" smtClean="0"/>
              <a:t>(sdružují učební strategie – učební taktiky – učební operace)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vedou k výsledkům určitého typu, ale komplikují nebo zabraňují dosažení výsledků jiných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jedinec si je zpravidla neuvědomuje, neanalyzuje, nezlepšuje; jsou „samozřejmé“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jeví se mu jako postupy samozřejmé, jemu vyhovující, „optimální“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dají se </a:t>
            </a:r>
            <a:r>
              <a:rPr lang="cs-CZ" altLang="cs-CZ" sz="2000" b="1" smtClean="0">
                <a:solidFill>
                  <a:schemeClr val="accent2"/>
                </a:solidFill>
              </a:rPr>
              <a:t>diagnostikovat</a:t>
            </a:r>
            <a:r>
              <a:rPr lang="cs-CZ" altLang="cs-CZ" sz="2000" smtClean="0"/>
              <a:t> a do jisté míry</a:t>
            </a:r>
            <a:r>
              <a:rPr lang="cs-CZ" altLang="cs-CZ" sz="2000" smtClean="0">
                <a:solidFill>
                  <a:srgbClr val="FFFF00"/>
                </a:solidFill>
              </a:rPr>
              <a:t> </a:t>
            </a:r>
            <a:r>
              <a:rPr lang="cs-CZ" altLang="cs-CZ" sz="2000" b="1" smtClean="0">
                <a:solidFill>
                  <a:schemeClr val="accent2"/>
                </a:solidFill>
              </a:rPr>
              <a:t>měnit</a:t>
            </a:r>
          </a:p>
        </p:txBody>
      </p:sp>
    </p:spTree>
    <p:extLst>
      <p:ext uri="{BB962C8B-B14F-4D97-AF65-F5344CB8AC3E}">
        <p14:creationId xmlns:p14="http://schemas.microsoft.com/office/powerpoint/2010/main" val="226937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stylu učení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Model „cibule“:</a:t>
            </a:r>
            <a:r>
              <a:rPr lang="cs-CZ" altLang="cs-CZ" dirty="0" smtClean="0"/>
              <a:t> 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bazální charakteristiky osobnosti</a:t>
            </a:r>
          </a:p>
          <a:p>
            <a:pPr marL="1347788" lvl="2" indent="-433388" eaLnBrk="1" hangingPunct="1">
              <a:lnSpc>
                <a:spcPct val="90000"/>
              </a:lnSpc>
            </a:pPr>
            <a:r>
              <a:rPr lang="cs-CZ" altLang="cs-CZ" dirty="0" smtClean="0"/>
              <a:t>Např. </a:t>
            </a:r>
            <a:r>
              <a:rPr lang="cs-CZ" altLang="cs-CZ" dirty="0" err="1" smtClean="0"/>
              <a:t>Eysenck</a:t>
            </a:r>
            <a:r>
              <a:rPr lang="cs-CZ" altLang="cs-CZ" dirty="0" smtClean="0"/>
              <a:t> – EOD (</a:t>
            </a:r>
            <a:r>
              <a:rPr lang="cs-CZ" altLang="cs-CZ" dirty="0" err="1" smtClean="0"/>
              <a:t>orig</a:t>
            </a:r>
            <a:r>
              <a:rPr lang="cs-CZ" altLang="cs-CZ" dirty="0" smtClean="0"/>
              <a:t>. EPI)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tendence ve způsobu zpracování informací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sociální interakce žáka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učební preference, výuková motivace</a:t>
            </a:r>
          </a:p>
          <a:p>
            <a:pPr marL="1347788" lvl="2" indent="-433388" algn="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smtClean="0"/>
              <a:t>(</a:t>
            </a:r>
            <a:r>
              <a:rPr lang="cs-CZ" altLang="cs-CZ" dirty="0" err="1" smtClean="0"/>
              <a:t>Curryová</a:t>
            </a:r>
            <a:r>
              <a:rPr lang="cs-CZ" altLang="cs-CZ" dirty="0" smtClean="0"/>
              <a:t>, 1983;Claxton, </a:t>
            </a:r>
            <a:r>
              <a:rPr lang="cs-CZ" altLang="cs-CZ" dirty="0" err="1" smtClean="0"/>
              <a:t>Murrellová</a:t>
            </a:r>
            <a:r>
              <a:rPr lang="cs-CZ" altLang="cs-CZ" dirty="0" smtClean="0"/>
              <a:t>, 1987)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0713"/>
            <a:ext cx="1271587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8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Žákovská pojetí učení (Säljö, 1979)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„Co to znamená učit se?“ </a:t>
            </a:r>
            <a:r>
              <a:rPr lang="cs-CZ" altLang="cs-CZ" sz="2000" dirty="0" smtClean="0"/>
              <a:t>(řazeno dle četnosti odpovědí žáků):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získávat stále více znalostí (kvantitativně)</a:t>
            </a:r>
          </a:p>
          <a:p>
            <a:pPr eaLnBrk="1" hangingPunct="1"/>
            <a:r>
              <a:rPr lang="cs-CZ" altLang="cs-CZ" dirty="0" smtClean="0"/>
              <a:t>učit se nazpaměť</a:t>
            </a:r>
          </a:p>
          <a:p>
            <a:pPr eaLnBrk="1" hangingPunct="1"/>
            <a:r>
              <a:rPr lang="cs-CZ" altLang="cs-CZ" dirty="0" smtClean="0"/>
              <a:t>získávat fakta, metody, které člověk může použít, až je bude potřebovat</a:t>
            </a:r>
          </a:p>
          <a:p>
            <a:pPr eaLnBrk="1" hangingPunct="1"/>
            <a:r>
              <a:rPr lang="cs-CZ" altLang="cs-CZ" dirty="0" smtClean="0"/>
              <a:t>objevovat (abstraktní) smysl</a:t>
            </a:r>
          </a:p>
          <a:p>
            <a:pPr eaLnBrk="1" hangingPunct="1"/>
            <a:r>
              <a:rPr lang="cs-CZ" altLang="cs-CZ" dirty="0" smtClean="0"/>
              <a:t>interpretovat naučené, aby člověk porozuměl světu</a:t>
            </a:r>
          </a:p>
        </p:txBody>
      </p:sp>
    </p:spTree>
    <p:extLst>
      <p:ext uri="{BB962C8B-B14F-4D97-AF65-F5344CB8AC3E}">
        <p14:creationId xmlns:p14="http://schemas.microsoft.com/office/powerpoint/2010/main" val="81533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924800" cy="1447800"/>
          </a:xfrm>
        </p:spPr>
        <p:txBody>
          <a:bodyPr/>
          <a:lstStyle/>
          <a:p>
            <a:pPr eaLnBrk="1" hangingPunct="1"/>
            <a:r>
              <a:rPr lang="cs-CZ" altLang="cs-CZ" smtClean="0"/>
              <a:t>Studentské pojetí učení a učitelova vyučování </a:t>
            </a:r>
            <a:r>
              <a:rPr lang="cs-CZ" altLang="cs-CZ" sz="2800" smtClean="0"/>
              <a:t>(van Rossum, 1985)</a:t>
            </a:r>
          </a:p>
        </p:txBody>
      </p:sp>
      <p:graphicFrame>
        <p:nvGraphicFramePr>
          <p:cNvPr id="45181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134569"/>
              </p:ext>
            </p:extLst>
          </p:nvPr>
        </p:nvGraphicFramePr>
        <p:xfrm>
          <a:off x="539750" y="1773238"/>
          <a:ext cx="8424863" cy="3816350"/>
        </p:xfrm>
        <a:graphic>
          <a:graphicData uri="http://schemas.openxmlformats.org/drawingml/2006/table">
            <a:tbl>
              <a:tblPr/>
              <a:tblGrid>
                <a:gridCol w="162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učení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(žák)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rozšiřovat si znalostí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pamětní učení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aplikovat znalosti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vhled, vztahy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rozvoj osobnosti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vyučování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(očekávání od učitele)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závislost na učiteli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technol.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detailně organiz. výuka, plné zaměst.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potřeba nezávis-losti, kon-struktiv. aktivity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samost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 činnost, dialog s učitelem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8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04800"/>
            <a:ext cx="8304212" cy="1252538"/>
          </a:xfrm>
        </p:spPr>
        <p:txBody>
          <a:bodyPr/>
          <a:lstStyle/>
          <a:p>
            <a:pPr eaLnBrk="1" hangingPunct="1"/>
            <a:r>
              <a:rPr lang="cs-CZ" altLang="cs-CZ" smtClean="0"/>
              <a:t>Vnější determinanty stylů učení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učitel</a:t>
            </a:r>
            <a:r>
              <a:rPr lang="cs-CZ" altLang="cs-CZ" sz="2400" smtClean="0"/>
              <a:t> sám </a:t>
            </a:r>
            <a:r>
              <a:rPr lang="cs-CZ" altLang="cs-CZ" sz="2400" i="1" smtClean="0"/>
              <a:t>(jeho osobnostní zvláštnosti, vyučovací styl, styl učení, pojetí výuky)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podmínky </a:t>
            </a:r>
            <a:r>
              <a:rPr lang="cs-CZ" altLang="cs-CZ" sz="2400" smtClean="0"/>
              <a:t>pro žákovo učení </a:t>
            </a:r>
            <a:r>
              <a:rPr lang="cs-CZ" altLang="cs-CZ" sz="2400" i="1" smtClean="0"/>
              <a:t>(místo, čas, pomůcky)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sociální situace </a:t>
            </a:r>
            <a:r>
              <a:rPr lang="cs-CZ" altLang="cs-CZ" sz="2400" i="1" smtClean="0"/>
              <a:t>(sám-společně, spolupráce-soupeření)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koncepce výuky </a:t>
            </a:r>
            <a:r>
              <a:rPr lang="cs-CZ" altLang="cs-CZ" sz="2400" i="1" smtClean="0"/>
              <a:t>(tradiční, alternativní)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učivo</a:t>
            </a:r>
            <a:r>
              <a:rPr lang="cs-CZ" altLang="cs-CZ" sz="2400" smtClean="0"/>
              <a:t> </a:t>
            </a:r>
            <a:r>
              <a:rPr lang="cs-CZ" altLang="cs-CZ" sz="2400" i="1" smtClean="0"/>
              <a:t>(volitelnost, relevantnost, operační struktura úloh)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způsob</a:t>
            </a:r>
            <a:r>
              <a:rPr lang="cs-CZ" altLang="cs-CZ" sz="2400" smtClean="0"/>
              <a:t> </a:t>
            </a:r>
            <a:r>
              <a:rPr lang="cs-CZ" altLang="cs-CZ" sz="2400" b="1" smtClean="0">
                <a:solidFill>
                  <a:schemeClr val="accent2"/>
                </a:solidFill>
              </a:rPr>
              <a:t>zkoušení a hodnocení</a:t>
            </a:r>
          </a:p>
        </p:txBody>
      </p:sp>
    </p:spTree>
    <p:extLst>
      <p:ext uri="{BB962C8B-B14F-4D97-AF65-F5344CB8AC3E}">
        <p14:creationId xmlns:p14="http://schemas.microsoft.com/office/powerpoint/2010/main" val="7845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Literatura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Coffield</a:t>
            </a:r>
            <a:r>
              <a:rPr lang="en-US" dirty="0"/>
              <a:t>, F., Moseley, D., Hall, E. and </a:t>
            </a:r>
            <a:r>
              <a:rPr lang="en-US" dirty="0" err="1"/>
              <a:t>Ecclestone</a:t>
            </a:r>
            <a:r>
              <a:rPr lang="en-US" dirty="0"/>
              <a:t>, K. (2004). Is there a role for learning styles in </a:t>
            </a:r>
            <a:r>
              <a:rPr lang="en-US" dirty="0" err="1"/>
              <a:t>personalised</a:t>
            </a:r>
            <a:r>
              <a:rPr lang="en-US" dirty="0"/>
              <a:t> education and training?: International Journal of Lifelong Education: Vol 24, No 3. </a:t>
            </a:r>
            <a:endParaRPr lang="cs-CZ" altLang="cs-CZ" dirty="0" smtClean="0"/>
          </a:p>
          <a:p>
            <a:r>
              <a:rPr lang="cs-CZ" altLang="cs-CZ" dirty="0" err="1" smtClean="0"/>
              <a:t>Fisher</a:t>
            </a:r>
            <a:r>
              <a:rPr lang="cs-CZ" altLang="cs-CZ" dirty="0" smtClean="0"/>
              <a:t>, R. </a:t>
            </a:r>
            <a:r>
              <a:rPr lang="cs-CZ" altLang="cs-CZ" i="1" dirty="0" smtClean="0"/>
              <a:t>Učíme děti myslet a učit se</a:t>
            </a:r>
            <a:r>
              <a:rPr lang="cs-CZ" altLang="cs-CZ" dirty="0" smtClean="0"/>
              <a:t>. Praha: Portál 2011. </a:t>
            </a:r>
          </a:p>
          <a:p>
            <a:r>
              <a:rPr lang="cs-CZ" altLang="cs-CZ" dirty="0" smtClean="0"/>
              <a:t>Čáp, J., Mareš, Jiří. </a:t>
            </a:r>
            <a:r>
              <a:rPr lang="cs-CZ" altLang="cs-CZ" i="1" dirty="0" smtClean="0"/>
              <a:t>Psychologie pro učitele</a:t>
            </a:r>
            <a:r>
              <a:rPr lang="cs-CZ" altLang="cs-CZ" dirty="0" smtClean="0"/>
              <a:t>. Praha: Portál 2001.</a:t>
            </a:r>
          </a:p>
          <a:p>
            <a:r>
              <a:rPr lang="cs-CZ" altLang="cs-CZ" dirty="0" smtClean="0"/>
              <a:t>Mareš, Jiří. </a:t>
            </a:r>
            <a:r>
              <a:rPr lang="cs-CZ" altLang="cs-CZ" i="1" dirty="0" smtClean="0"/>
              <a:t>Styly učení žáků a studentů. </a:t>
            </a:r>
            <a:r>
              <a:rPr lang="cs-CZ" altLang="cs-CZ" dirty="0" smtClean="0"/>
              <a:t>Portál, Praha </a:t>
            </a:r>
            <a:r>
              <a:rPr lang="cs-CZ" altLang="cs-CZ" dirty="0" smtClean="0"/>
              <a:t>1998</a:t>
            </a:r>
            <a:endParaRPr lang="cs-CZ" altLang="cs-CZ" dirty="0" smtClean="0"/>
          </a:p>
          <a:p>
            <a:r>
              <a:rPr lang="cs-CZ" altLang="cs-CZ" dirty="0" smtClean="0"/>
              <a:t>Lojová, G.; Vlčková, K. </a:t>
            </a:r>
            <a:r>
              <a:rPr lang="cs-CZ" altLang="cs-CZ" i="1" dirty="0" smtClean="0"/>
              <a:t>Styly a strategie učení ve výuce cizích jazyků.</a:t>
            </a:r>
            <a:r>
              <a:rPr lang="cs-CZ" altLang="cs-CZ" dirty="0" smtClean="0"/>
              <a:t> Praha: Portál 2011. </a:t>
            </a:r>
          </a:p>
          <a:p>
            <a:r>
              <a:rPr lang="cs-CZ" altLang="cs-CZ" dirty="0" smtClean="0"/>
              <a:t>Evaluační nástroje </a:t>
            </a:r>
            <a:r>
              <a:rPr lang="cs-CZ" altLang="cs-CZ" dirty="0" smtClean="0">
                <a:hlinkClick r:id="rId2"/>
              </a:rPr>
              <a:t>http://www.nuov.cz/ae/evaluacni-nastroje</a:t>
            </a:r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24186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875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3838"/>
            <a:ext cx="7775575" cy="1257300"/>
          </a:xfrm>
        </p:spPr>
        <p:txBody>
          <a:bodyPr lIns="0" tIns="0" rIns="0" bIns="0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29713" algn="l"/>
                <a:tab pos="9782175" algn="l"/>
              </a:tabLst>
            </a:pPr>
            <a:r>
              <a:rPr lang="en-GB" smtClean="0"/>
              <a:t>Schéma žákových dosavadních znalostí (Dochy, 1996)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508125"/>
            <a:ext cx="8091487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875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81000" y="1676400"/>
            <a:ext cx="1600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osobnost,</a:t>
            </a:r>
          </a:p>
          <a:p>
            <a:r>
              <a:rPr lang="cs-CZ"/>
              <a:t>kognitivní </a:t>
            </a:r>
          </a:p>
          <a:p>
            <a:r>
              <a:rPr lang="cs-CZ"/>
              <a:t>styl,</a:t>
            </a:r>
          </a:p>
          <a:p>
            <a:r>
              <a:rPr lang="cs-CZ"/>
              <a:t>motivace,</a:t>
            </a:r>
          </a:p>
          <a:p>
            <a:r>
              <a:rPr lang="cs-CZ"/>
              <a:t>vyspělost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514600" y="1981200"/>
            <a:ext cx="990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styl </a:t>
            </a:r>
          </a:p>
          <a:p>
            <a:r>
              <a:rPr lang="cs-CZ"/>
              <a:t>učení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038600" y="1981200"/>
            <a:ext cx="11430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strategie </a:t>
            </a:r>
          </a:p>
          <a:p>
            <a:r>
              <a:rPr lang="cs-CZ"/>
              <a:t>učení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791200" y="1981200"/>
            <a:ext cx="1066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taktiky </a:t>
            </a:r>
          </a:p>
          <a:p>
            <a:r>
              <a:rPr lang="cs-CZ"/>
              <a:t>učení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7391400" y="1981200"/>
            <a:ext cx="1219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výsledky</a:t>
            </a:r>
          </a:p>
          <a:p>
            <a:r>
              <a:rPr lang="cs-CZ"/>
              <a:t>učení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1981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505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5181600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68580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609600" y="4800600"/>
            <a:ext cx="8001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Model vazeb mezi individuálními rozdíly, styly učení a výsledky učení. </a:t>
            </a:r>
            <a:endParaRPr lang="cs-CZ" dirty="0" smtClean="0"/>
          </a:p>
          <a:p>
            <a:pPr algn="ctr">
              <a:spcBef>
                <a:spcPct val="50000"/>
              </a:spcBef>
            </a:pPr>
            <a:r>
              <a:rPr lang="cs-CZ" dirty="0" smtClean="0"/>
              <a:t>(</a:t>
            </a:r>
            <a:r>
              <a:rPr lang="cs-CZ" dirty="0" err="1"/>
              <a:t>Schmeck</a:t>
            </a:r>
            <a:r>
              <a:rPr lang="cs-CZ" dirty="0"/>
              <a:t>, 1988)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jsme ve výkladu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3771900" y="1094740"/>
            <a:ext cx="5120580" cy="3312368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73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Pedagogická psychologie (Čáp, Mareš, 2001)</a:t>
            </a:r>
          </a:p>
          <a:p>
            <a:pPr lvl="1"/>
            <a:r>
              <a:rPr lang="cs-CZ" dirty="0" smtClean="0"/>
              <a:t>Učení v širším a užším významu</a:t>
            </a:r>
          </a:p>
          <a:p>
            <a:pPr lvl="1"/>
            <a:endParaRPr lang="cs-CZ" dirty="0"/>
          </a:p>
          <a:p>
            <a:r>
              <a:rPr lang="cs-CZ" dirty="0" smtClean="0"/>
              <a:t>Pedagogika (Průcha, 2000)</a:t>
            </a:r>
          </a:p>
          <a:p>
            <a:pPr lvl="1"/>
            <a:r>
              <a:rPr lang="cs-CZ" dirty="0" smtClean="0"/>
              <a:t>Bezděčné</a:t>
            </a:r>
          </a:p>
          <a:p>
            <a:pPr lvl="1"/>
            <a:r>
              <a:rPr lang="cs-CZ" dirty="0" smtClean="0"/>
              <a:t>Záměrné</a:t>
            </a:r>
          </a:p>
          <a:p>
            <a:pPr lvl="1"/>
            <a:r>
              <a:rPr lang="cs-CZ" dirty="0" smtClean="0"/>
              <a:t>Řízené</a:t>
            </a:r>
          </a:p>
          <a:p>
            <a:pPr lvl="1"/>
            <a:endParaRPr lang="cs-CZ" dirty="0"/>
          </a:p>
          <a:p>
            <a:r>
              <a:rPr lang="cs-CZ" dirty="0" smtClean="0"/>
              <a:t>Historicky teorie učení</a:t>
            </a:r>
          </a:p>
          <a:p>
            <a:pPr lvl="1"/>
            <a:r>
              <a:rPr lang="cs-CZ" dirty="0" smtClean="0"/>
              <a:t>učení jako obrábění jedince (subjekt – objekt; behavioristické a starší přístupy)</a:t>
            </a:r>
          </a:p>
          <a:p>
            <a:r>
              <a:rPr lang="cs-CZ" dirty="0" smtClean="0"/>
              <a:t>V současnosti teorie učení</a:t>
            </a:r>
          </a:p>
          <a:p>
            <a:pPr lvl="1"/>
            <a:r>
              <a:rPr lang="cs-CZ" dirty="0" smtClean="0"/>
              <a:t>respekt k jedinečnosti a specifičnosti (</a:t>
            </a:r>
            <a:r>
              <a:rPr lang="cs-CZ" dirty="0" err="1" smtClean="0"/>
              <a:t>kognitivistické</a:t>
            </a:r>
            <a:r>
              <a:rPr lang="cs-CZ" dirty="0" smtClean="0"/>
              <a:t> a konstruktivistické teorie)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625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  <p:pic>
        <p:nvPicPr>
          <p:cNvPr id="1026" name="Picture 2" descr="Learning Strateg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94118"/>
            <a:ext cx="4960838" cy="496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4861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Strategie učení je tedy obecným plánem, podle kterého student ve studiu postupuje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Co jí určuje: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Studijní motivace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Kognitivní zvláštnosti, zvláštnosti osobnostní struktury, věku a schopnosti žáka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Styl (způsob) výuky a její formy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Organizace a typ studia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objektivní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je pozorovatelná jako chování a učební aktivity, které student provádí (které předměty si vybírá, jakým způsobem plní studijní povinnosti, jak přistupuje k termínům (</a:t>
            </a:r>
            <a:r>
              <a:rPr lang="cs-CZ" dirty="0" err="1" smtClean="0"/>
              <a:t>prokrastinace</a:t>
            </a:r>
            <a:r>
              <a:rPr lang="cs-CZ" dirty="0" smtClean="0"/>
              <a:t>), jak přistupuje k obsahu učení (rozsah a způsob si osvojování učiva)).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subjektivní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jak student tyto aktivity vnímá, prožívá a hodnotí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sociální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Interakce s učiteli, spolužáky, rodiči…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772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učení podle přístupu k učení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Povrchový přístup</a:t>
            </a:r>
          </a:p>
          <a:p>
            <a:pPr lvl="1"/>
            <a:r>
              <a:rPr lang="cs-CZ" altLang="cs-CZ" smtClean="0"/>
              <a:t>Vzbuzení dojmu, získání známky diplomu, „co je potřeba“ s ohledem na požadavky</a:t>
            </a:r>
          </a:p>
          <a:p>
            <a:r>
              <a:rPr lang="cs-CZ" altLang="cs-CZ" smtClean="0"/>
              <a:t>Hloubkový přístup</a:t>
            </a:r>
          </a:p>
          <a:p>
            <a:pPr lvl="1"/>
            <a:r>
              <a:rPr lang="cs-CZ" altLang="cs-CZ" smtClean="0"/>
              <a:t>Osobní zaujetí a motivace, důraz na detaily a osobní přínos</a:t>
            </a:r>
          </a:p>
          <a:p>
            <a:r>
              <a:rPr lang="cs-CZ" altLang="cs-CZ" smtClean="0"/>
              <a:t>Utilitární přístup</a:t>
            </a:r>
          </a:p>
          <a:p>
            <a:pPr lvl="1"/>
            <a:r>
              <a:rPr lang="cs-CZ" altLang="cs-CZ" smtClean="0"/>
              <a:t>Konformní k požadavkům („Hujer“)</a:t>
            </a:r>
          </a:p>
        </p:txBody>
      </p:sp>
    </p:spTree>
    <p:extLst>
      <p:ext uri="{BB962C8B-B14F-4D97-AF65-F5344CB8AC3E}">
        <p14:creationId xmlns:p14="http://schemas.microsoft.com/office/powerpoint/2010/main" val="2297059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Přístup k učení (Ramsden)</a:t>
            </a:r>
          </a:p>
        </p:txBody>
      </p:sp>
      <p:sp>
        <p:nvSpPr>
          <p:cNvPr id="22531" name="TextovéPole 5"/>
          <p:cNvSpPr txBox="1">
            <a:spLocks noChangeArrowheads="1"/>
          </p:cNvSpPr>
          <p:nvPr/>
        </p:nvSpPr>
        <p:spPr bwMode="auto">
          <a:xfrm>
            <a:off x="3046413" y="1671638"/>
            <a:ext cx="3024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algn="ctr"/>
            <a:r>
              <a:rPr lang="cs-CZ" altLang="cs-CZ"/>
              <a:t>Přístup k učení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913" y="2420938"/>
            <a:ext cx="27352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JAK - Strukturální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akt poznání,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organizování,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strukturování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30775" y="2420938"/>
            <a:ext cx="27368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CO - Významový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co je poznáváno,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důležitost úkolu/učiva</a:t>
            </a:r>
          </a:p>
        </p:txBody>
      </p:sp>
      <p:sp>
        <p:nvSpPr>
          <p:cNvPr id="22534" name="Obdélník 8"/>
          <p:cNvSpPr>
            <a:spLocks noChangeArrowheads="1"/>
          </p:cNvSpPr>
          <p:nvPr/>
        </p:nvSpPr>
        <p:spPr bwMode="auto">
          <a:xfrm>
            <a:off x="669925" y="4437063"/>
            <a:ext cx="18145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HOLISTICKÝ</a:t>
            </a:r>
          </a:p>
          <a:p>
            <a:r>
              <a:rPr lang="cs-CZ" altLang="cs-CZ"/>
              <a:t>zachovává </a:t>
            </a:r>
          </a:p>
          <a:p>
            <a:r>
              <a:rPr lang="cs-CZ" altLang="cs-CZ"/>
              <a:t>strukturu, </a:t>
            </a:r>
          </a:p>
          <a:p>
            <a:r>
              <a:rPr lang="cs-CZ" altLang="cs-CZ"/>
              <a:t>soustřeďuje se</a:t>
            </a:r>
          </a:p>
          <a:p>
            <a:r>
              <a:rPr lang="cs-CZ" altLang="cs-CZ"/>
              <a:t>na celek ve</a:t>
            </a:r>
          </a:p>
          <a:p>
            <a:r>
              <a:rPr lang="cs-CZ" altLang="cs-CZ"/>
              <a:t>vztahu k jeho </a:t>
            </a:r>
          </a:p>
          <a:p>
            <a:r>
              <a:rPr lang="cs-CZ" altLang="cs-CZ"/>
              <a:t>částem</a:t>
            </a:r>
          </a:p>
        </p:txBody>
      </p:sp>
      <p:sp>
        <p:nvSpPr>
          <p:cNvPr id="22535" name="Obdélník 9"/>
          <p:cNvSpPr>
            <a:spLocks noChangeArrowheads="1"/>
          </p:cNvSpPr>
          <p:nvPr/>
        </p:nvSpPr>
        <p:spPr bwMode="auto">
          <a:xfrm>
            <a:off x="2620963" y="4454525"/>
            <a:ext cx="19367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ATOMISTICKÝ</a:t>
            </a:r>
          </a:p>
          <a:p>
            <a:r>
              <a:rPr lang="cs-CZ" altLang="cs-CZ"/>
              <a:t>deformuje </a:t>
            </a:r>
          </a:p>
          <a:p>
            <a:r>
              <a:rPr lang="cs-CZ" altLang="cs-CZ"/>
              <a:t>struktury, </a:t>
            </a:r>
          </a:p>
          <a:p>
            <a:r>
              <a:rPr lang="cs-CZ" altLang="cs-CZ"/>
              <a:t>soustřeďuje se na </a:t>
            </a:r>
          </a:p>
          <a:p>
            <a:r>
              <a:rPr lang="cs-CZ" altLang="cs-CZ"/>
              <a:t>části, rozkládá </a:t>
            </a:r>
          </a:p>
          <a:p>
            <a:r>
              <a:rPr lang="cs-CZ" altLang="cs-CZ"/>
              <a:t>celek na části</a:t>
            </a:r>
          </a:p>
        </p:txBody>
      </p:sp>
      <p:sp>
        <p:nvSpPr>
          <p:cNvPr id="22536" name="Obdélník 10"/>
          <p:cNvSpPr>
            <a:spLocks noChangeArrowheads="1"/>
          </p:cNvSpPr>
          <p:nvPr/>
        </p:nvSpPr>
        <p:spPr bwMode="auto">
          <a:xfrm>
            <a:off x="4859338" y="4449763"/>
            <a:ext cx="19589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HLOUBKOVÝ </a:t>
            </a:r>
          </a:p>
          <a:p>
            <a:r>
              <a:rPr lang="cs-CZ" altLang="cs-CZ"/>
              <a:t>soustřeďuje se</a:t>
            </a:r>
          </a:p>
          <a:p>
            <a:r>
              <a:rPr lang="cs-CZ" altLang="cs-CZ"/>
              <a:t>na obsah</a:t>
            </a:r>
          </a:p>
          <a:p>
            <a:r>
              <a:rPr lang="cs-CZ" altLang="cs-CZ"/>
              <a:t>úkolu nebo </a:t>
            </a:r>
          </a:p>
          <a:p>
            <a:r>
              <a:rPr lang="cs-CZ" altLang="cs-CZ"/>
              <a:t>učiva</a:t>
            </a:r>
          </a:p>
        </p:txBody>
      </p:sp>
      <p:sp>
        <p:nvSpPr>
          <p:cNvPr id="22537" name="Obdélník 11"/>
          <p:cNvSpPr>
            <a:spLocks noChangeArrowheads="1"/>
          </p:cNvSpPr>
          <p:nvPr/>
        </p:nvSpPr>
        <p:spPr bwMode="auto">
          <a:xfrm>
            <a:off x="6875463" y="4449763"/>
            <a:ext cx="1873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POVRCHOVÝ </a:t>
            </a:r>
          </a:p>
          <a:p>
            <a:r>
              <a:rPr lang="cs-CZ" altLang="cs-CZ"/>
              <a:t>soustřeďuje se</a:t>
            </a:r>
          </a:p>
          <a:p>
            <a:r>
              <a:rPr lang="cs-CZ" altLang="cs-CZ"/>
              <a:t>na „znaky“ učiva </a:t>
            </a:r>
          </a:p>
        </p:txBody>
      </p:sp>
      <p:cxnSp>
        <p:nvCxnSpPr>
          <p:cNvPr id="14" name="Přímá spojnice 13"/>
          <p:cNvCxnSpPr>
            <a:endCxn id="22531" idx="2"/>
          </p:cNvCxnSpPr>
          <p:nvPr/>
        </p:nvCxnSpPr>
        <p:spPr>
          <a:xfrm flipV="1">
            <a:off x="2843213" y="2041525"/>
            <a:ext cx="1714500" cy="307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22531" idx="2"/>
            <a:endCxn id="8" idx="0"/>
          </p:cNvCxnSpPr>
          <p:nvPr/>
        </p:nvCxnSpPr>
        <p:spPr>
          <a:xfrm>
            <a:off x="4557713" y="2041525"/>
            <a:ext cx="1741487" cy="37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331913" y="3621088"/>
            <a:ext cx="1079500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11413" y="3621088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5475288" y="3573463"/>
            <a:ext cx="1081087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556375" y="3573463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2346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učení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Pomáhají studentům pochopit informace a řešit problémy. </a:t>
            </a:r>
          </a:p>
          <a:p>
            <a:r>
              <a:rPr lang="cs-CZ" altLang="cs-CZ" smtClean="0"/>
              <a:t>Strategie učení je osobní přístup k učení a používání informací.</a:t>
            </a:r>
          </a:p>
          <a:p>
            <a:r>
              <a:rPr lang="cs-CZ" altLang="cs-CZ" smtClean="0"/>
              <a:t>Studenti, kteří neznají nebo nejsou schopni použít adekvátní strategie, jsou v učení pasivní a v důsledku mohou selhávat ve škole.</a:t>
            </a:r>
          </a:p>
        </p:txBody>
      </p:sp>
    </p:spTree>
    <p:extLst>
      <p:ext uri="{BB962C8B-B14F-4D97-AF65-F5344CB8AC3E}">
        <p14:creationId xmlns:p14="http://schemas.microsoft.com/office/powerpoint/2010/main" val="20276027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Příklady konkrétních strategií učení</a:t>
            </a:r>
          </a:p>
        </p:txBody>
      </p:sp>
    </p:spTree>
    <p:extLst>
      <p:ext uri="{BB962C8B-B14F-4D97-AF65-F5344CB8AC3E}">
        <p14:creationId xmlns:p14="http://schemas.microsoft.com/office/powerpoint/2010/main" val="20260773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čtení a práci s textem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Identifikace neznámých slov </a:t>
            </a:r>
          </a:p>
          <a:p>
            <a:r>
              <a:rPr lang="cs-CZ" altLang="cs-CZ" smtClean="0"/>
              <a:t>Sebedotazovací strategie </a:t>
            </a:r>
          </a:p>
          <a:p>
            <a:pPr lvl="1"/>
            <a:r>
              <a:rPr lang="cs-CZ" altLang="cs-CZ" smtClean="0"/>
              <a:t>kladení si otázek ve vztahu k textu a hledání odpovědí</a:t>
            </a:r>
          </a:p>
          <a:p>
            <a:r>
              <a:rPr lang="cs-CZ" altLang="cs-CZ" smtClean="0"/>
              <a:t>Strategie vytváření vizualizací </a:t>
            </a:r>
          </a:p>
          <a:p>
            <a:pPr lvl="1"/>
            <a:r>
              <a:rPr lang="cs-CZ" altLang="cs-CZ" smtClean="0"/>
              <a:t>představování scén, postav</a:t>
            </a:r>
          </a:p>
          <a:p>
            <a:r>
              <a:rPr lang="cs-CZ" altLang="cs-CZ" smtClean="0"/>
              <a:t>Inferenční strategie (odvozování)</a:t>
            </a:r>
          </a:p>
          <a:p>
            <a:r>
              <a:rPr lang="cs-CZ" altLang="cs-CZ" smtClean="0"/>
              <a:t>Parafrázování a sumarizace</a:t>
            </a:r>
          </a:p>
          <a:p>
            <a:r>
              <a:rPr lang="cs-CZ" altLang="cs-CZ" smtClean="0"/>
              <a:t>Pojmové mapování</a:t>
            </a:r>
          </a:p>
        </p:txBody>
      </p:sp>
    </p:spTree>
    <p:extLst>
      <p:ext uri="{BB962C8B-B14F-4D97-AF65-F5344CB8AC3E}">
        <p14:creationId xmlns:p14="http://schemas.microsoft.com/office/powerpoint/2010/main" val="262042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Pojmové (Mentální) mapování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100" smtClean="0"/>
              <a:t>cíle</a:t>
            </a:r>
          </a:p>
          <a:p>
            <a:pPr lvl="1">
              <a:lnSpc>
                <a:spcPct val="90000"/>
              </a:lnSpc>
            </a:pPr>
            <a:r>
              <a:rPr lang="cs-CZ" altLang="cs-CZ" sz="2000" i="1" smtClean="0"/>
              <a:t>zjištění, co víme</a:t>
            </a:r>
          </a:p>
          <a:p>
            <a:pPr lvl="1">
              <a:lnSpc>
                <a:spcPct val="90000"/>
              </a:lnSpc>
            </a:pPr>
            <a:r>
              <a:rPr lang="cs-CZ" altLang="cs-CZ" sz="2000" i="1" smtClean="0"/>
              <a:t>pomoc při plánování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 i="1" smtClean="0"/>
              <a:t>pomoc při hodnocení</a:t>
            </a:r>
          </a:p>
          <a:p>
            <a:pPr>
              <a:lnSpc>
                <a:spcPct val="90000"/>
              </a:lnSpc>
            </a:pPr>
            <a:r>
              <a:rPr lang="cs-CZ" altLang="cs-CZ" sz="2100" smtClean="0"/>
              <a:t>formy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mapování pojmových hierarchií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vypisování hierarchií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vytváření hierarchických map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mapování příběhů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mapování zvolených témat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vědomostní mapy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grafická znázornění - prvky</a:t>
            </a:r>
          </a:p>
        </p:txBody>
      </p:sp>
    </p:spTree>
    <p:extLst>
      <p:ext uri="{BB962C8B-B14F-4D97-AF65-F5344CB8AC3E}">
        <p14:creationId xmlns:p14="http://schemas.microsoft.com/office/powerpoint/2010/main" val="37297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88900"/>
            <a:ext cx="6532562" cy="6094413"/>
          </a:xfrm>
        </p:spPr>
      </p:pic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411413" y="6165850"/>
            <a:ext cx="568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dirty="0">
                <a:latin typeface="Arial" panose="020B0604020202020204" pitchFamily="34" charset="0"/>
              </a:rPr>
              <a:t>Obr. - Příklad mentální mapy přijímacího </a:t>
            </a:r>
            <a:r>
              <a:rPr lang="cs-CZ" altLang="cs-CZ" dirty="0" smtClean="0">
                <a:latin typeface="Arial" panose="020B0604020202020204" pitchFamily="34" charset="0"/>
              </a:rPr>
              <a:t>pohovoru (zdroj Wiki)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9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Příklady – pojmové mapování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Vytčení vlastností</a:t>
            </a:r>
          </a:p>
          <a:p>
            <a:pPr lvl="1"/>
            <a:r>
              <a:rPr lang="cs-CZ" altLang="cs-CZ" smtClean="0"/>
              <a:t>Jaký je dobrý učitel?</a:t>
            </a:r>
          </a:p>
          <a:p>
            <a:pPr lvl="1"/>
            <a:r>
              <a:rPr lang="cs-CZ" altLang="cs-CZ" smtClean="0"/>
              <a:t>Co víme o reformě platů ve školství?</a:t>
            </a:r>
          </a:p>
          <a:p>
            <a:r>
              <a:rPr lang="cs-CZ" altLang="cs-CZ" smtClean="0"/>
              <a:t>Mentální mapy</a:t>
            </a:r>
          </a:p>
          <a:p>
            <a:pPr lvl="1"/>
            <a:r>
              <a:rPr lang="cs-CZ" altLang="cs-CZ" smtClean="0"/>
              <a:t>Studujeme naši školu jako stolní hra ve stylu „Člověče, nezlob se“ s úkoly </a:t>
            </a:r>
          </a:p>
          <a:p>
            <a:pPr lvl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9583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i="1" dirty="0" smtClean="0"/>
              <a:t>K uvedeným změnám dochází především na základě zkušeností, tj. výsledků předcházejících činností, které se transformují na systémy znalostí – na vědění. Jde přitom o zkušenosti individuální nebo o přejímání a osvojování zkušenosti společenské.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(Kulič, 1992, s.32)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Pojem učení</a:t>
            </a:r>
          </a:p>
        </p:txBody>
      </p:sp>
    </p:spTree>
    <p:extLst>
      <p:ext uri="{BB962C8B-B14F-4D97-AF65-F5344CB8AC3E}">
        <p14:creationId xmlns:p14="http://schemas.microsoft.com/office/powerpoint/2010/main" val="216573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Strategie pro studium a uchovávání informací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První písmena</a:t>
            </a:r>
          </a:p>
          <a:p>
            <a:pPr lvl="1"/>
            <a:r>
              <a:rPr lang="cs-CZ" altLang="cs-CZ" smtClean="0"/>
              <a:t>Pro blok informací; memotechnická pomůcka</a:t>
            </a:r>
          </a:p>
          <a:p>
            <a:r>
              <a:rPr lang="cs-CZ" altLang="cs-CZ" smtClean="0"/>
              <a:t>Párové asociace</a:t>
            </a:r>
          </a:p>
          <a:p>
            <a:pPr lvl="1"/>
            <a:r>
              <a:rPr lang="cs-CZ" altLang="cs-CZ" smtClean="0"/>
              <a:t>Např. spojení jmen a dat (kartičky, dril)</a:t>
            </a:r>
          </a:p>
          <a:p>
            <a:r>
              <a:rPr lang="cs-CZ" altLang="cs-CZ" smtClean="0"/>
              <a:t>Klíčová slova a koncepty</a:t>
            </a:r>
          </a:p>
          <a:p>
            <a:pPr lvl="1"/>
            <a:r>
              <a:rPr lang="cs-CZ" altLang="cs-CZ" smtClean="0"/>
              <a:t>Vytváření schémat, map</a:t>
            </a:r>
          </a:p>
          <a:p>
            <a:r>
              <a:rPr lang="cs-CZ" altLang="cs-CZ" smtClean="0"/>
              <a:t>Psaní poznámek a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684729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psaní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Základy psaní textu, strukturování a práce s informačními zdroji</a:t>
            </a:r>
          </a:p>
          <a:p>
            <a:r>
              <a:rPr lang="cs-CZ" altLang="cs-CZ" smtClean="0"/>
              <a:t>Strategie hledání chyb v textu</a:t>
            </a:r>
          </a:p>
        </p:txBody>
      </p:sp>
    </p:spTree>
    <p:extLst>
      <p:ext uri="{BB962C8B-B14F-4D97-AF65-F5344CB8AC3E}">
        <p14:creationId xmlns:p14="http://schemas.microsoft.com/office/powerpoint/2010/main" val="21748946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pro práci na úkolech a zlepšení testového výkonu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Jak si rozvrhnout práci</a:t>
            </a:r>
          </a:p>
          <a:p>
            <a:r>
              <a:rPr lang="cs-CZ" altLang="cs-CZ" smtClean="0"/>
              <a:t>Jak postupovat při řešení testových úloh</a:t>
            </a:r>
          </a:p>
          <a:p>
            <a:pPr lvl="1"/>
            <a:r>
              <a:rPr lang="cs-CZ" altLang="cs-CZ" smtClean="0"/>
              <a:t>Nejprve se věnovat položkám u kterých je vysoká míra subjektivní jistoty, tipovací soutěž na závěr</a:t>
            </a:r>
          </a:p>
        </p:txBody>
      </p:sp>
    </p:spTree>
    <p:extLst>
      <p:ext uri="{BB962C8B-B14F-4D97-AF65-F5344CB8AC3E}">
        <p14:creationId xmlns:p14="http://schemas.microsoft.com/office/powerpoint/2010/main" val="13714207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podporu spolupráce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Spolupráce ve třídě</a:t>
            </a:r>
          </a:p>
          <a:p>
            <a:r>
              <a:rPr lang="cs-CZ" altLang="cs-CZ" smtClean="0"/>
              <a:t>Řešení problémových úkolů</a:t>
            </a:r>
          </a:p>
          <a:p>
            <a:r>
              <a:rPr lang="cs-CZ" altLang="cs-CZ" smtClean="0"/>
              <a:t>Týmová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15142664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zvyšování motivace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Strategie sebeprosazení</a:t>
            </a:r>
          </a:p>
          <a:p>
            <a:pPr lvl="1"/>
            <a:r>
              <a:rPr lang="cs-CZ" altLang="cs-CZ" smtClean="0"/>
              <a:t>Schopnost aktivně využít poznatky </a:t>
            </a:r>
          </a:p>
          <a:p>
            <a:r>
              <a:rPr lang="cs-CZ" altLang="cs-CZ" smtClean="0"/>
              <a:t>Možná já (Possible selves)</a:t>
            </a:r>
          </a:p>
          <a:p>
            <a:pPr lvl="1"/>
            <a:r>
              <a:rPr lang="cs-CZ" altLang="cs-CZ" smtClean="0"/>
              <a:t>Já jaký(á) jsem vs. já jaký(á) bych chtěl(a) být</a:t>
            </a:r>
          </a:p>
        </p:txBody>
      </p:sp>
    </p:spTree>
    <p:extLst>
      <p:ext uri="{BB962C8B-B14F-4D97-AF65-F5344CB8AC3E}">
        <p14:creationId xmlns:p14="http://schemas.microsoft.com/office/powerpoint/2010/main" val="8533161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specifické pro jednotlivé předměty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mtClean="0"/>
              <a:t>Např. jazyky: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mtClean="0"/>
              <a:t>Lojová, G.; Vlčková, K. </a:t>
            </a:r>
            <a:r>
              <a:rPr lang="cs-CZ" altLang="cs-CZ" i="1" smtClean="0"/>
              <a:t>Styly a strategie učení ve výuce cizích jazyků.</a:t>
            </a:r>
            <a:r>
              <a:rPr lang="cs-CZ" altLang="cs-CZ" smtClean="0"/>
              <a:t> Praha: Portál, 2011. ISBN 978-80-7367-876-0</a:t>
            </a:r>
          </a:p>
        </p:txBody>
      </p:sp>
    </p:spTree>
    <p:extLst>
      <p:ext uri="{BB962C8B-B14F-4D97-AF65-F5344CB8AC3E}">
        <p14:creationId xmlns:p14="http://schemas.microsoft.com/office/powerpoint/2010/main" val="5993264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2775" cy="1143000"/>
          </a:xfrm>
        </p:spPr>
        <p:txBody>
          <a:bodyPr lIns="0" tIns="0" rIns="0" bIns="0"/>
          <a:lstStyle/>
          <a:p>
            <a:pPr>
              <a:lnSpc>
                <a:spcPct val="102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29713" algn="l"/>
                <a:tab pos="9782175" algn="l"/>
              </a:tabLst>
            </a:pPr>
            <a:r>
              <a:rPr lang="cs-CZ" altLang="cs-CZ" smtClean="0"/>
              <a:t>Příklad Práce s učebním textem - </a:t>
            </a:r>
            <a:r>
              <a:rPr lang="en-GB" altLang="cs-CZ" smtClean="0"/>
              <a:t>Záznamový arch (Lan, 1998)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79388" y="1778000"/>
          <a:ext cx="9320212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2" r:id="rId4" imgW="10337040" imgH="5171400" progId="opendocument.CalcDocument.1">
                  <p:embed/>
                </p:oleObj>
              </mc:Choice>
              <mc:Fallback>
                <p:oleObj r:id="rId4" imgW="10337040" imgH="5171400" progId="opendocument.Calc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78000"/>
                        <a:ext cx="9320212" cy="431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439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práce s prostředím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Kde a jak studovat</a:t>
            </a:r>
          </a:p>
          <a:p>
            <a:pPr lvl="1"/>
            <a:r>
              <a:rPr lang="cs-CZ" altLang="cs-CZ" smtClean="0"/>
              <a:t>Znalost vhodného místa k učení, okolností k učení</a:t>
            </a:r>
          </a:p>
          <a:p>
            <a:pPr lvl="1"/>
            <a:r>
              <a:rPr lang="cs-CZ" altLang="cs-CZ" smtClean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12058193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Práce s pozorností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Stálost pozornosti: 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mladší školní věk 3 - 5 min.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starší školní věk 5 - 10 min.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dospělí 20 - 30 minut</a:t>
            </a:r>
          </a:p>
          <a:p>
            <a:pPr lvl="1">
              <a:lnSpc>
                <a:spcPct val="90000"/>
              </a:lnSpc>
            </a:pPr>
            <a:endParaRPr lang="cs-CZ" altLang="cs-CZ" smtClean="0"/>
          </a:p>
          <a:p>
            <a:pPr lvl="1">
              <a:lnSpc>
                <a:spcPct val="90000"/>
              </a:lnSpc>
            </a:pPr>
            <a:r>
              <a:rPr lang="cs-CZ" altLang="cs-CZ" smtClean="0"/>
              <a:t>Záleží na denní době (ranní / večerní typ)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Záleží i na fyzickém a psychickém stavu 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Rozdělování pozornosti – přepínání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Propojování pozornosti – pružnost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Fluktuace pozornosti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Systematičnost pozornosti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0732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255713"/>
          </a:xfrm>
        </p:spPr>
        <p:txBody>
          <a:bodyPr/>
          <a:lstStyle/>
          <a:p>
            <a:pPr defTabSz="1184275"/>
            <a:r>
              <a:rPr lang="cs-CZ" altLang="cs-CZ" sz="2400" b="1" smtClean="0">
                <a:solidFill>
                  <a:schemeClr val="tx1"/>
                </a:solidFill>
              </a:rPr>
              <a:t>Vztah stylu a struktury inteligence dle Gardnera</a:t>
            </a:r>
            <a:r>
              <a:rPr lang="cs-CZ" altLang="cs-CZ" sz="2000" b="1" smtClean="0">
                <a:solidFill>
                  <a:schemeClr val="tx1"/>
                </a:solidFill>
              </a:rPr>
              <a:t/>
            </a:r>
            <a:br>
              <a:rPr lang="cs-CZ" altLang="cs-CZ" sz="2000" b="1" smtClean="0">
                <a:solidFill>
                  <a:schemeClr val="tx1"/>
                </a:solidFill>
              </a:rPr>
            </a:br>
            <a:r>
              <a:rPr lang="cs-CZ" altLang="cs-CZ" sz="2000" b="1" smtClean="0">
                <a:solidFill>
                  <a:schemeClr val="tx1"/>
                </a:solidFill>
              </a:rPr>
              <a:t/>
            </a:r>
            <a:br>
              <a:rPr lang="cs-CZ" altLang="cs-CZ" sz="2000" b="1" smtClean="0">
                <a:solidFill>
                  <a:schemeClr val="tx1"/>
                </a:solidFill>
              </a:rPr>
            </a:br>
            <a:r>
              <a:rPr lang="cs-CZ" altLang="cs-CZ" sz="1600" b="1" smtClean="0">
                <a:solidFill>
                  <a:schemeClr val="tx1"/>
                </a:solidFill>
              </a:rPr>
              <a:t>Převažuje styl	Uvažuje ve		Dávají přednost    	Potřebují</a:t>
            </a:r>
            <a:endParaRPr lang="cs-CZ" altLang="cs-CZ" sz="2000" b="1" smtClean="0">
              <a:solidFill>
                <a:schemeClr val="bg1"/>
              </a:solidFill>
            </a:endParaRPr>
          </a:p>
        </p:txBody>
      </p:sp>
      <p:graphicFrame>
        <p:nvGraphicFramePr>
          <p:cNvPr id="24686" name="Group 110"/>
          <p:cNvGraphicFramePr>
            <a:graphicFrameLocks noGrp="1"/>
          </p:cNvGraphicFramePr>
          <p:nvPr>
            <p:ph type="tbl" idx="1"/>
          </p:nvPr>
        </p:nvGraphicFramePr>
        <p:xfrm>
          <a:off x="179388" y="1341438"/>
          <a:ext cx="8785224" cy="5441951"/>
        </p:xfrm>
        <a:graphic>
          <a:graphicData uri="http://schemas.openxmlformats.org/drawingml/2006/table">
            <a:tbl>
              <a:tblPr/>
              <a:tblGrid>
                <a:gridCol w="2196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6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jazykový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slov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čtení, psaní, diskuze, </a:t>
                      </a:r>
                      <a:r>
                        <a:rPr kumimoji="0" 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hry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knihy, kazety, debata, psaní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logicko-matematický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odvození, dedukce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pokus, otázky, logické hry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objevovat věci a přemýšlet o nich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zrakový, prostorový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představy a zobrazení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navrhování, kreslení, náčrty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video, filmy, zkoumání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psycho-motorický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tělesný pocit/vnímání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fyzický kontakt, gestikul., pohyb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hraní rolí, drama, pohyb, dělání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hudební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rytmus, melodie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zpívání, dupání, tleskání, hudba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zazpívat si, koncerty, apod.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interpersonální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interakce s jinými lidmi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organizování, setkávání, plán.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společenské hry, kluby, apod.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intrapersonální, meta-kognitivní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nitro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meditace, přemýšlení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projekty, osobní výběr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92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říkáme na otázku „Jak se učíš?“ „Jak to děláš?“</a:t>
            </a:r>
          </a:p>
        </p:txBody>
      </p:sp>
    </p:spTree>
    <p:extLst>
      <p:ext uri="{BB962C8B-B14F-4D97-AF65-F5344CB8AC3E}">
        <p14:creationId xmlns:p14="http://schemas.microsoft.com/office/powerpoint/2010/main" val="387111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Diagnostika stylů učení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45000"/>
              </a:spcAft>
              <a:buFont typeface="Wingdings" panose="05000000000000000000" pitchFamily="2" charset="2"/>
              <a:buNone/>
            </a:pPr>
            <a:r>
              <a:rPr lang="cs-CZ" altLang="cs-CZ" sz="1400" b="1" smtClean="0"/>
              <a:t>Metody přímé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učení pomocí počítače</a:t>
            </a:r>
            <a:r>
              <a:rPr lang="cs-CZ" altLang="cs-CZ" sz="1200" smtClean="0"/>
              <a:t> (procesuální diagnostika – Pask, 1976; Kulič,1992)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pozorování průběhu žákova učení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etnografické pozorování</a:t>
            </a:r>
            <a:r>
              <a:rPr lang="cs-CZ" altLang="cs-CZ" sz="1200" smtClean="0"/>
              <a:t>, analýza </a:t>
            </a:r>
            <a:r>
              <a:rPr lang="cs-CZ" altLang="cs-CZ" sz="1200" i="1" smtClean="0"/>
              <a:t>in situ</a:t>
            </a:r>
            <a:r>
              <a:rPr lang="cs-CZ" altLang="cs-CZ" sz="1200" smtClean="0"/>
              <a:t>, tj. v přirozené situaci (Fleming, 1987; PSŠE)</a:t>
            </a:r>
          </a:p>
          <a:p>
            <a:pPr eaLnBrk="1" hangingPunct="1">
              <a:lnSpc>
                <a:spcPct val="80000"/>
              </a:lnSpc>
              <a:spcAft>
                <a:spcPct val="35000"/>
              </a:spcAft>
              <a:buFont typeface="Wingdings" panose="05000000000000000000" pitchFamily="2" charset="2"/>
              <a:buNone/>
            </a:pPr>
            <a:r>
              <a:rPr lang="cs-CZ" altLang="cs-CZ" sz="1400" b="1" smtClean="0"/>
              <a:t>Metody nepřímé – kvalitativní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analýza dílčích žákovských produktů</a:t>
            </a:r>
            <a:r>
              <a:rPr lang="cs-CZ" altLang="cs-CZ" sz="1200" smtClean="0"/>
              <a:t> (koncept, osnova, náčrtek, poznámky)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analýza žákovského portfolia</a:t>
            </a:r>
            <a:r>
              <a:rPr lang="cs-CZ" altLang="cs-CZ" sz="1200" smtClean="0"/>
              <a:t>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polostandardizovaný rozhovor</a:t>
            </a:r>
            <a:r>
              <a:rPr lang="cs-CZ" altLang="cs-CZ" sz="1200" smtClean="0"/>
              <a:t> se žákem a/nebo jeho učitelem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fenomenografický rozhovor</a:t>
            </a:r>
            <a:r>
              <a:rPr lang="cs-CZ" altLang="cs-CZ" sz="1200" smtClean="0"/>
              <a:t> (Marton, Säljö)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volné písemné odpovědi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projektivní grafické techniky</a:t>
            </a:r>
            <a:r>
              <a:rPr lang="cs-CZ" altLang="cs-CZ" sz="1200" smtClean="0"/>
              <a:t>, např. dynamická, akční kresba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smtClean="0"/>
              <a:t>Metody nepřímé – kvantitativní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200" smtClean="0"/>
              <a:t>dotazníky a posuzovací škály</a:t>
            </a:r>
          </a:p>
          <a:p>
            <a:pPr lvl="1"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endParaRPr lang="cs-CZ" altLang="cs-CZ" sz="1200" b="1" i="1" smtClean="0"/>
          </a:p>
          <a:p>
            <a:pPr lvl="1"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endParaRPr lang="cs-CZ" altLang="cs-CZ" sz="1200" b="1" i="1" smtClean="0"/>
          </a:p>
          <a:p>
            <a:pPr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r>
              <a:rPr lang="cs-CZ" altLang="cs-CZ" sz="2000" b="1" i="1" smtClean="0"/>
              <a:t>funkce:</a:t>
            </a:r>
            <a:r>
              <a:rPr lang="cs-CZ" altLang="cs-CZ" sz="2000" smtClean="0"/>
              <a:t> diagnostika a/nebo autodiagnostika</a:t>
            </a:r>
          </a:p>
          <a:p>
            <a:pPr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r>
              <a:rPr lang="cs-CZ" altLang="cs-CZ" sz="2000" b="1" i="1" smtClean="0"/>
              <a:t>způsob provedení:</a:t>
            </a:r>
            <a:r>
              <a:rPr lang="cs-CZ" altLang="cs-CZ" sz="2000" smtClean="0"/>
              <a:t> tužka-papír; počítačová diagnostika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45475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České verze zahraničních metod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IASLP (Entwistle, Ramsden, 1984) – 45 položek, čeští vysokoškoláci: 2 072 osob</a:t>
            </a:r>
          </a:p>
          <a:p>
            <a:pPr eaLnBrk="1" hangingPunct="1"/>
            <a:r>
              <a:rPr lang="cs-CZ" altLang="cs-CZ" sz="2400" smtClean="0"/>
              <a:t>ILP (Schmeck et al.,  1983) – 58 položek, čeští vysokoškoláci: 2 016 osob</a:t>
            </a:r>
          </a:p>
          <a:p>
            <a:pPr eaLnBrk="1" hangingPunct="1"/>
            <a:r>
              <a:rPr lang="cs-CZ" altLang="cs-CZ" sz="2400" smtClean="0"/>
              <a:t>ILS (Vermunt at el., 1987) – 120 položek, čeští vysokoškoláci: 126 osob</a:t>
            </a:r>
          </a:p>
          <a:p>
            <a:pPr eaLnBrk="1" hangingPunct="1"/>
            <a:r>
              <a:rPr lang="cs-CZ" altLang="cs-CZ" sz="2400" smtClean="0"/>
              <a:t>LSI IIa (Kolb, 1984)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Styly učení jako mýtus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Navzdory značné popularitě je fenomén stylů učení i </a:t>
            </a:r>
            <a:r>
              <a:rPr lang="cs-CZ" b="1" dirty="0" smtClean="0"/>
              <a:t>terčem oprávněné kritiky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Pro slabé teoretické zázemí a problematické psychometrické parametry metod (</a:t>
            </a:r>
            <a:r>
              <a:rPr lang="cs-CZ" dirty="0" err="1" smtClean="0"/>
              <a:t>Coffield</a:t>
            </a:r>
            <a:r>
              <a:rPr lang="cs-CZ" dirty="0" smtClean="0"/>
              <a:t> a kol. </a:t>
            </a:r>
            <a:r>
              <a:rPr lang="cs-CZ" dirty="0"/>
              <a:t>2004) - </a:t>
            </a:r>
            <a:r>
              <a:rPr lang="cs-CZ" dirty="0">
                <a:hlinkClick r:id="rId2"/>
              </a:rPr>
              <a:t>https://resources.eln.io/coffield-critique-of-learning-styles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2"/>
            <a:r>
              <a:rPr lang="en-US" dirty="0"/>
              <a:t>Curry (1987) </a:t>
            </a:r>
            <a:r>
              <a:rPr lang="cs-CZ" dirty="0" smtClean="0"/>
              <a:t>různé přístupy k operacionalizaci (</a:t>
            </a:r>
            <a:r>
              <a:rPr lang="en-US" dirty="0" smtClean="0"/>
              <a:t>‘</a:t>
            </a:r>
            <a:r>
              <a:rPr lang="en-US" dirty="0"/>
              <a:t>instructional preferences’, ‘information processing styles’ </a:t>
            </a:r>
            <a:r>
              <a:rPr lang="en-US" dirty="0" smtClean="0"/>
              <a:t>a </a:t>
            </a:r>
            <a:r>
              <a:rPr lang="en-US" dirty="0"/>
              <a:t>‘cognitive styles</a:t>
            </a:r>
            <a:r>
              <a:rPr lang="en-US" dirty="0" smtClean="0"/>
              <a:t>’</a:t>
            </a:r>
            <a:r>
              <a:rPr lang="cs-CZ" dirty="0" smtClean="0"/>
              <a:t>)</a:t>
            </a:r>
            <a:r>
              <a:rPr lang="en-US" dirty="0" smtClean="0"/>
              <a:t>.</a:t>
            </a:r>
            <a:endParaRPr lang="cs-CZ" dirty="0" smtClean="0"/>
          </a:p>
          <a:p>
            <a:pPr lvl="2"/>
            <a:r>
              <a:rPr lang="cs-CZ" dirty="0" smtClean="0"/>
              <a:t>Metody s empirickým potenciálem:</a:t>
            </a:r>
          </a:p>
          <a:p>
            <a:pPr lvl="3"/>
            <a:r>
              <a:rPr lang="en-US" dirty="0" err="1" smtClean="0"/>
              <a:t>Allinson</a:t>
            </a:r>
            <a:r>
              <a:rPr lang="en-US" dirty="0" smtClean="0"/>
              <a:t> a</a:t>
            </a:r>
            <a:r>
              <a:rPr lang="cs-CZ" dirty="0" smtClean="0"/>
              <a:t> </a:t>
            </a:r>
            <a:r>
              <a:rPr lang="en-US" dirty="0" smtClean="0"/>
              <a:t>Hayes</a:t>
            </a:r>
            <a:r>
              <a:rPr lang="cs-CZ" dirty="0" smtClean="0"/>
              <a:t>: </a:t>
            </a:r>
            <a:r>
              <a:rPr lang="en-US" dirty="0" smtClean="0"/>
              <a:t>Cognitive </a:t>
            </a:r>
            <a:r>
              <a:rPr lang="en-US" dirty="0"/>
              <a:t>Style Index </a:t>
            </a:r>
            <a:r>
              <a:rPr lang="cs-CZ" dirty="0" smtClean="0"/>
              <a:t>(nejlepší</a:t>
            </a:r>
            <a:r>
              <a:rPr lang="en-US" dirty="0" smtClean="0"/>
              <a:t> psychometric</a:t>
            </a:r>
            <a:r>
              <a:rPr lang="cs-CZ" dirty="0" err="1" smtClean="0"/>
              <a:t>ké</a:t>
            </a:r>
            <a:r>
              <a:rPr lang="cs-CZ" dirty="0" smtClean="0"/>
              <a:t> parametry)</a:t>
            </a:r>
            <a:endParaRPr lang="en-US" dirty="0"/>
          </a:p>
          <a:p>
            <a:pPr lvl="3"/>
            <a:r>
              <a:rPr lang="en-US" dirty="0" err="1" smtClean="0"/>
              <a:t>Entwistl</a:t>
            </a:r>
            <a:r>
              <a:rPr lang="cs-CZ" dirty="0" smtClean="0"/>
              <a:t>e: </a:t>
            </a:r>
            <a:r>
              <a:rPr lang="en-US" dirty="0" smtClean="0"/>
              <a:t>Approaches </a:t>
            </a:r>
            <a:r>
              <a:rPr lang="en-US" dirty="0"/>
              <a:t>and Study Skills Inventory for Students (ASSIST) </a:t>
            </a:r>
            <a:r>
              <a:rPr lang="cs-CZ" dirty="0" smtClean="0"/>
              <a:t>(dobrý základ pro debatu o efektivních a neefektivních přístupech studentů k učení)</a:t>
            </a:r>
            <a:endParaRPr lang="en-US" dirty="0"/>
          </a:p>
          <a:p>
            <a:pPr lvl="3"/>
            <a:r>
              <a:rPr lang="en-US" dirty="0" smtClean="0"/>
              <a:t>Herrmann</a:t>
            </a:r>
            <a:r>
              <a:rPr lang="cs-CZ" dirty="0" smtClean="0"/>
              <a:t>: </a:t>
            </a:r>
            <a:r>
              <a:rPr lang="en-US" dirty="0" smtClean="0"/>
              <a:t>‘</a:t>
            </a:r>
            <a:r>
              <a:rPr lang="en-US" dirty="0"/>
              <a:t>whole brain’ model </a:t>
            </a:r>
            <a:r>
              <a:rPr lang="cs-CZ" dirty="0" smtClean="0"/>
              <a:t>může bát užitečný pro studenty a učitele i pro vedení škol (zahrnuje i skupinovou dynamiku, porozumění sobě i ostatním)</a:t>
            </a:r>
            <a:endParaRPr lang="en-US" dirty="0"/>
          </a:p>
          <a:p>
            <a:pPr lvl="3"/>
            <a:r>
              <a:rPr lang="en-US" dirty="0" err="1"/>
              <a:t>Vermunt</a:t>
            </a:r>
            <a:r>
              <a:rPr lang="en-US" dirty="0"/>
              <a:t>: </a:t>
            </a:r>
            <a:r>
              <a:rPr lang="en-US" dirty="0" smtClean="0"/>
              <a:t>Inventory </a:t>
            </a:r>
            <a:r>
              <a:rPr lang="en-US" dirty="0"/>
              <a:t>of Learning Styles (ILS) </a:t>
            </a:r>
            <a:r>
              <a:rPr lang="cs-CZ" dirty="0" smtClean="0"/>
              <a:t> přistupuje k procesu učení validně a </a:t>
            </a:r>
            <a:r>
              <a:rPr lang="cs-CZ" dirty="0" err="1" smtClean="0"/>
              <a:t>reliabilně</a:t>
            </a:r>
            <a:r>
              <a:rPr lang="cs-CZ" dirty="0" smtClean="0"/>
              <a:t> a zdá se být dobrým východiskem pro úvahy o případné změně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Pro odtržení od současných poznatků neurověd (např. </a:t>
            </a:r>
            <a:r>
              <a:rPr lang="cs-CZ" dirty="0" err="1" smtClean="0"/>
              <a:t>Brammann</a:t>
            </a:r>
            <a:r>
              <a:rPr lang="cs-CZ" dirty="0" smtClean="0"/>
              <a:t>, 2017 </a:t>
            </a:r>
            <a:r>
              <a:rPr lang="cs-CZ" dirty="0"/>
              <a:t>aj.) - </a:t>
            </a:r>
            <a:r>
              <a:rPr lang="cs-CZ" dirty="0">
                <a:hlinkClick r:id="rId3"/>
              </a:rPr>
              <a:t>https://theneuromancersivy.wordpress.com/2017/08/07/the-educated-mind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Řada studií problematizuje vztah mezi „vhodnými“ styly učení a studijním úspěchem</a:t>
            </a:r>
          </a:p>
        </p:txBody>
      </p:sp>
      <p:pic>
        <p:nvPicPr>
          <p:cNvPr id="81922" name="Picture 2" descr="20170907_00001_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122" y="6896"/>
            <a:ext cx="3304432" cy="165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551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1036</TotalTime>
  <Words>2027</Words>
  <Application>Microsoft Office PowerPoint</Application>
  <PresentationFormat>Předvádění na obrazovce (4:3)</PresentationFormat>
  <Paragraphs>382</Paragraphs>
  <Slides>48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7" baseType="lpstr">
      <vt:lpstr>Arial</vt:lpstr>
      <vt:lpstr>Arial Unicode MS</vt:lpstr>
      <vt:lpstr>Times New Roman</vt:lpstr>
      <vt:lpstr>Tw Cen MT</vt:lpstr>
      <vt:lpstr>Verdana</vt:lpstr>
      <vt:lpstr>Wingdings</vt:lpstr>
      <vt:lpstr>Wingdings 2</vt:lpstr>
      <vt:lpstr>Medián</vt:lpstr>
      <vt:lpstr>opendocument.CalcDocument.1</vt:lpstr>
      <vt:lpstr>Seminář – styly učení</vt:lpstr>
      <vt:lpstr>Úvodem</vt:lpstr>
      <vt:lpstr>Pojem učení</vt:lpstr>
      <vt:lpstr>Pojem učení</vt:lpstr>
      <vt:lpstr>Vztah stylu a struktury inteligence dle Gardnera  Převažuje styl Uvažuje ve  Dávají přednost     Potřebují</vt:lpstr>
      <vt:lpstr>Co říkáme na otázku „Jak se učíš?“ „Jak to děláš?“</vt:lpstr>
      <vt:lpstr>Diagnostika stylů učení</vt:lpstr>
      <vt:lpstr>České verze zahraničních metod</vt:lpstr>
      <vt:lpstr>Styly učení jako mýtus</vt:lpstr>
      <vt:lpstr>Styly učení jako seminární cvičení</vt:lpstr>
      <vt:lpstr>Dotazník stylů učení - LSI  (Dunnová, Dunn, Price, 1989)</vt:lpstr>
      <vt:lpstr>Struktura dotazníku LSI –1.část</vt:lpstr>
      <vt:lpstr>Struktura dotazníku LSI – 2.část</vt:lpstr>
      <vt:lpstr>Struktura dotazníku LSI – 3.část</vt:lpstr>
      <vt:lpstr>Struktura dotazníku LSI – 4.část</vt:lpstr>
      <vt:lpstr>Struktura dotazníku LSI – 5.část</vt:lpstr>
      <vt:lpstr>Styly učení žáků a studentů</vt:lpstr>
      <vt:lpstr>Styly učení 1</vt:lpstr>
      <vt:lpstr>Styly učení 2</vt:lpstr>
      <vt:lpstr>Styly učení 3</vt:lpstr>
      <vt:lpstr>Styly učení 4</vt:lpstr>
      <vt:lpstr>Struktura stylu učení</vt:lpstr>
      <vt:lpstr>Žákovská pojetí učení (Säljö, 1979)</vt:lpstr>
      <vt:lpstr>Studentské pojetí učení a učitelova vyučování (van Rossum, 1985)</vt:lpstr>
      <vt:lpstr>Vnější determinanty stylů učení</vt:lpstr>
      <vt:lpstr>Literatura</vt:lpstr>
      <vt:lpstr>Strategie učení</vt:lpstr>
      <vt:lpstr>Schéma žákových dosavadních znalostí (Dochy, 1996)</vt:lpstr>
      <vt:lpstr>Kde jsme ve výkladu</vt:lpstr>
      <vt:lpstr>Strategie učení</vt:lpstr>
      <vt:lpstr>Strategie učení</vt:lpstr>
      <vt:lpstr>Strategie učení podle přístupu k učení</vt:lpstr>
      <vt:lpstr>Přístup k učení (Ramsden)</vt:lpstr>
      <vt:lpstr>Strategie učení</vt:lpstr>
      <vt:lpstr>Prezentace aplikace PowerPoint</vt:lpstr>
      <vt:lpstr>Strategie pro čtení a práci s textem</vt:lpstr>
      <vt:lpstr>Pojmové (Mentální) mapování</vt:lpstr>
      <vt:lpstr>Prezentace aplikace PowerPoint</vt:lpstr>
      <vt:lpstr>Příklady – pojmové mapování</vt:lpstr>
      <vt:lpstr>Strategie pro studium a uchovávání informací</vt:lpstr>
      <vt:lpstr>Strategie pro psaní</vt:lpstr>
      <vt:lpstr>Strategie pro práci na úkolech a zlepšení testového výkonu</vt:lpstr>
      <vt:lpstr>Strategie pro podporu spolupráce</vt:lpstr>
      <vt:lpstr>Strategie pro zvyšování motivace</vt:lpstr>
      <vt:lpstr>Strategie specifické pro jednotlivé předměty</vt:lpstr>
      <vt:lpstr>Příklad Práce s učebním textem - Záznamový arch (Lan, 1998)</vt:lpstr>
      <vt:lpstr>Strategie práce s prostředím</vt:lpstr>
      <vt:lpstr>Práce s pozorností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Styly učení žáků a studentů</dc:title>
  <dc:creator>Jan Mareš</dc:creator>
  <cp:lastModifiedBy>Jan Mareš</cp:lastModifiedBy>
  <cp:revision>107</cp:revision>
  <cp:lastPrinted>1601-01-01T00:00:00Z</cp:lastPrinted>
  <dcterms:created xsi:type="dcterms:W3CDTF">2005-04-10T05:20:56Z</dcterms:created>
  <dcterms:modified xsi:type="dcterms:W3CDTF">2018-10-16T11:44:17Z</dcterms:modified>
</cp:coreProperties>
</file>