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3"/>
  </p:notesMasterIdLst>
  <p:sldIdLst>
    <p:sldId id="256" r:id="rId2"/>
    <p:sldId id="278" r:id="rId3"/>
    <p:sldId id="279" r:id="rId4"/>
    <p:sldId id="299" r:id="rId5"/>
    <p:sldId id="274" r:id="rId6"/>
    <p:sldId id="281" r:id="rId7"/>
    <p:sldId id="297" r:id="rId8"/>
    <p:sldId id="298" r:id="rId9"/>
    <p:sldId id="287" r:id="rId10"/>
    <p:sldId id="286" r:id="rId11"/>
    <p:sldId id="276" r:id="rId12"/>
    <p:sldId id="288" r:id="rId13"/>
    <p:sldId id="289" r:id="rId14"/>
    <p:sldId id="293" r:id="rId15"/>
    <p:sldId id="290" r:id="rId16"/>
    <p:sldId id="259" r:id="rId17"/>
    <p:sldId id="260" r:id="rId18"/>
    <p:sldId id="294" r:id="rId19"/>
    <p:sldId id="261" r:id="rId20"/>
    <p:sldId id="262" r:id="rId21"/>
    <p:sldId id="263" r:id="rId22"/>
    <p:sldId id="264" r:id="rId23"/>
    <p:sldId id="285" r:id="rId24"/>
    <p:sldId id="265" r:id="rId25"/>
    <p:sldId id="296" r:id="rId26"/>
    <p:sldId id="268" r:id="rId27"/>
    <p:sldId id="283" r:id="rId28"/>
    <p:sldId id="295" r:id="rId29"/>
    <p:sldId id="272" r:id="rId30"/>
    <p:sldId id="273" r:id="rId31"/>
    <p:sldId id="282" r:id="rId3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87"/>
  </p:normalViewPr>
  <p:slideViewPr>
    <p:cSldViewPr>
      <p:cViewPr varScale="1">
        <p:scale>
          <a:sx n="110" d="100"/>
          <a:sy n="110" d="100"/>
        </p:scale>
        <p:origin x="43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6645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5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80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8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96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5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7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4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77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38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1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0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5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15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BA5C0-DB2B-A841-9DE3-809FCA72349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17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20E-7FCF-7F45-B64C-D1ED1DB732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69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7799872-EF82-204C-A1F6-4F3A5539872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4404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C906-9259-D145-B8DD-6C367EB9E1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88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526C09FA-1529-AB44-903F-85B305B73ED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6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C66BC-F4FC-0E46-9D88-38E4714AC03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99A9D-0C26-2C48-99CF-E1CAFD09B26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9ACE-5755-B047-B6B5-B33536A776D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98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C8BA5-DAB3-CF45-87D2-C6C2726BB0E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97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B8C-6A48-F040-9455-DD1D2332BEA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41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C68C165-A484-E045-8E1B-8230AE5B6D4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39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B1CBA562-A571-3641-9B5E-E87D7C80281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~www_kpsp/etnografie/fram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ll.tv/gebrian-prekvapive-stavby/na-prvni-pohled-exkluzivni-stavba-slouzi-k-necekanemu-ucel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VOXb-N2EZ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.pedagogika.cz/skola/doc/05_1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iv.cz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valuacninastroje.rvp.cz/" TargetMode="External"/><Relationship Id="rId4" Type="http://schemas.openxmlformats.org/officeDocument/2006/relationships/hyperlink" Target="http://userweb.pedf.cuni.cz/~www_kpsp/etnografie/frame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114093"/>
            <a:ext cx="7140575" cy="690638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4400" dirty="0" smtClean="0"/>
              <a:t>Pedagogická Psychologie</a:t>
            </a:r>
            <a:endParaRPr lang="en-GB" sz="4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Sociální prostředí školní třídy </a:t>
            </a:r>
            <a:r>
              <a:rPr lang="cs-CZ" altLang="en-US" b="1"/>
              <a:t>a </a:t>
            </a:r>
            <a:r>
              <a:rPr lang="en-GB" altLang="en-US" b="1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Klima školy vs. kultura školy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altLang="en-US" sz="2000" b="1" u="sng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 b="1" i="1"/>
              <a:t>„Výzkum klimatu školy je prostě levobočkem výzkumu klimatu organizace a výzkumu efektivity vzdělávání.“</a:t>
            </a:r>
            <a:r>
              <a:rPr lang="en-GB" altLang="en-US" sz="180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pozitivní klima školy bylo nakonec potvrzeno jako jedna z charakteristik </a:t>
            </a:r>
            <a:r>
              <a:rPr lang="cs-CZ" altLang="en-US" sz="1400"/>
              <a:t>„</a:t>
            </a:r>
            <a:r>
              <a:rPr lang="en-GB" altLang="en-US" sz="1400"/>
              <a:t>efektivních škol</a:t>
            </a:r>
            <a:r>
              <a:rPr lang="cs-CZ" altLang="en-US" sz="1400"/>
              <a:t>“</a:t>
            </a:r>
            <a:endParaRPr lang="en-GB" altLang="en-US" sz="1400"/>
          </a:p>
          <a:p>
            <a:pPr eaLnBrk="1" hangingPunct="1">
              <a:lnSpc>
                <a:spcPct val="97000"/>
              </a:lnSpc>
            </a:pPr>
            <a:r>
              <a:rPr lang="en-GB" altLang="en-US" sz="2000" b="1" u="sng"/>
              <a:t>Kultura</a:t>
            </a:r>
            <a:r>
              <a:rPr lang="en-GB" altLang="en-US" sz="2000" u="sng"/>
              <a:t> </a:t>
            </a:r>
            <a:r>
              <a:rPr lang="cs-CZ" altLang="en-US" sz="2000" b="1" u="sng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/>
              <a:t>etnografický přístup, idiografický přístup</a:t>
            </a:r>
            <a:endParaRPr lang="cs-CZ" altLang="en-US" sz="1800"/>
          </a:p>
          <a:p>
            <a:pPr lvl="1" eaLnBrk="1" hangingPunct="1">
              <a:lnSpc>
                <a:spcPct val="97000"/>
              </a:lnSpc>
            </a:pPr>
            <a:r>
              <a:rPr lang="cs-CZ" altLang="en-US" sz="180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600">
                <a:hlinkClick r:id="rId3"/>
              </a:rPr>
              <a:t>http://userweb.pedf.cuni.cz/~www_kpsp/etnografie/frame.htm</a:t>
            </a:r>
            <a:r>
              <a:rPr lang="cs-CZ" altLang="en-US" sz="2400"/>
              <a:t> </a:t>
            </a:r>
            <a:endParaRPr lang="en-GB" altLang="en-US" sz="1800"/>
          </a:p>
          <a:p>
            <a:pPr eaLnBrk="1" hangingPunct="1">
              <a:lnSpc>
                <a:spcPct val="97000"/>
              </a:lnSpc>
              <a:buFont typeface="Wingdings" charset="2"/>
              <a:buNone/>
            </a:pPr>
            <a:endParaRPr lang="cs-CZ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(Sociální) klima školy, školní třídy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altLang="en-US" sz="2200" b="1"/>
              <a:t>Sociální klima</a:t>
            </a:r>
            <a:r>
              <a:rPr lang="en-GB" altLang="en-US" sz="220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r>
              <a:rPr lang="en-GB" altLang="en-US" sz="200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3000"/>
              </a:lnSpc>
            </a:pPr>
            <a:r>
              <a:rPr lang="en-GB" altLang="en-US" sz="2200"/>
              <a:t>Poprvé použito J. Withallem (1949) ve studii </a:t>
            </a:r>
            <a:r>
              <a:rPr lang="en-GB" altLang="en-US" sz="2200" i="1"/>
              <a:t>The development of a technique for the measurement of social-emotional climate in clasroom (Journal of Experimental Education, 17, s. 347-361)</a:t>
            </a:r>
            <a:endParaRPr lang="cs-CZ" altLang="en-US" sz="2200" i="1"/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altLang="en-US" sz="2000" i="1"/>
          </a:p>
          <a:p>
            <a:pPr eaLnBrk="1" hangingPunct="1">
              <a:lnSpc>
                <a:spcPct val="93000"/>
              </a:lnSpc>
            </a:pPr>
            <a:r>
              <a:rPr lang="cs-CZ" altLang="en-US" sz="220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b="1"/>
              <a:t>Co tedy je klima školy / třídy?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Tedy česky – </a:t>
            </a:r>
            <a:r>
              <a:rPr lang="cs-CZ" b="1" dirty="0" smtClean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(Auto)evaluační nástroje pak mohou </a:t>
            </a:r>
            <a:r>
              <a:rPr lang="cs-CZ" b="1" dirty="0" smtClean="0"/>
              <a:t>a) napomoci se začátkem diskusí na téma naše škola </a:t>
            </a:r>
            <a:r>
              <a:rPr lang="cs-CZ" dirty="0" smtClean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Následně </a:t>
            </a:r>
            <a:r>
              <a:rPr lang="cs-CZ" b="1" dirty="0" smtClean="0"/>
              <a:t>b) pomoci ověřit, zda pocity, názory a domněnky</a:t>
            </a:r>
            <a:r>
              <a:rPr lang="cs-CZ" dirty="0" smtClean="0"/>
              <a:t>, které se v debatě vyskytly </a:t>
            </a:r>
            <a:r>
              <a:rPr lang="cs-CZ" b="1" dirty="0" smtClean="0"/>
              <a:t>jsou většinově vnímány jako problém </a:t>
            </a:r>
            <a:r>
              <a:rPr lang="cs-CZ" dirty="0" smtClean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 smtClean="0"/>
              <a:t>Jak vymezit případná témata pro (širší) průzkum ve škole?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altLang="en-US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Výzkumné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kvalitativní i kvantitativní přístupy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vycházející z různých paradigmat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klima školy, kultura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věcně ad hoc adaptace zahraničních metod či jejich deriváty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často problém s uchopením specifického kontextu české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relativně často i metody vlastní konstrukce s problematickými vlastnostmi (validita, reliabilita)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Komerční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Odborně nepřijatelné aktivity s diskutabilním teoretickým pozadím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Lidová tvořivost – postupy vyvinuté školami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</a:t>
            </a:r>
            <a:r>
              <a:rPr lang="cs-CZ" b="1" dirty="0" smtClean="0"/>
              <a:t>“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 žácích a od žáků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rodičů, absolventů… </a:t>
            </a:r>
            <a:r>
              <a:rPr lang="cs-CZ" i="1" dirty="0" smtClean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Noví zaměstnanci… </a:t>
            </a:r>
            <a:r>
              <a:rPr lang="cs-CZ" i="1" dirty="0" smtClean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… </a:t>
            </a:r>
            <a:r>
              <a:rPr lang="cs-CZ" i="1" dirty="0" smtClean="0"/>
              <a:t>(pohled „zvenku“ aneb Jak se nám to stalo?)</a:t>
            </a:r>
            <a:endParaRPr lang="cs-CZ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Terminologické otázky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prostředí, klima, atmosféra, charakter, étos</a:t>
            </a:r>
            <a:r>
              <a:rPr lang="en-GB" altLang="en-US" sz="2400"/>
              <a:t> (</a:t>
            </a:r>
            <a:r>
              <a:rPr lang="en-GB" altLang="en-US" sz="2400" i="1"/>
              <a:t>celé školy, učitelského sboru, jedné třídy, výuky v dané třídě, komunikace v dané třídě</a:t>
            </a:r>
            <a:r>
              <a:rPr lang="en-GB" altLang="en-US" sz="240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připojují i různé přívlastky (</a:t>
            </a:r>
            <a:r>
              <a:rPr lang="en-GB" altLang="en-US" sz="2400" i="1"/>
              <a:t>edukační, učební, výukový, sociální, psychosociální, sociálně-psychologický, sociálně-emocionální atd.</a:t>
            </a:r>
            <a:r>
              <a:rPr lang="en-GB" altLang="en-US" sz="240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v literatuře dnes existují v dané oblasti desítky termínů (více než </a:t>
            </a:r>
            <a:r>
              <a:rPr lang="cs-CZ" altLang="en-US" sz="2400"/>
              <a:t>6</a:t>
            </a:r>
            <a:r>
              <a:rPr lang="en-GB" altLang="en-US" sz="240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Vývoj do současnosti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508491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 i="1" dirty="0" err="1"/>
              <a:t>rozlišuje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sociálně-psychologické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jevy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ve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škole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podle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rozsahu</a:t>
            </a:r>
            <a:r>
              <a:rPr lang="en-GB" altLang="en-US" sz="2000" i="1" dirty="0"/>
              <a:t>, </a:t>
            </a:r>
            <a:r>
              <a:rPr lang="en-GB" altLang="en-US" sz="2000" b="1" i="1" dirty="0" err="1"/>
              <a:t>měnlivosti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délky</a:t>
            </a:r>
            <a:r>
              <a:rPr lang="en-GB" altLang="en-US" sz="2000" b="1" i="1" dirty="0"/>
              <a:t> </a:t>
            </a:r>
            <a:r>
              <a:rPr lang="en-GB" altLang="en-US" sz="2000" b="1" i="1" dirty="0" err="1"/>
              <a:t>trvání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obecnosti</a:t>
            </a:r>
            <a:r>
              <a:rPr lang="en-GB" altLang="en-US" sz="2000" b="1" i="1" dirty="0"/>
              <a:t>.</a:t>
            </a:r>
            <a:r>
              <a:rPr lang="en-GB" altLang="en-US" sz="2000" i="1" dirty="0"/>
              <a:t>  (Mareš, </a:t>
            </a:r>
            <a:r>
              <a:rPr lang="en-GB" altLang="en-US" sz="2000" i="1" dirty="0" err="1"/>
              <a:t>Lašek</a:t>
            </a:r>
            <a:r>
              <a:rPr lang="en-GB" altLang="en-US" sz="2000" i="1" dirty="0"/>
              <a:t>, 1990/91, Mareš, </a:t>
            </a:r>
            <a:r>
              <a:rPr lang="en-GB" altLang="en-US" sz="2000" i="1" dirty="0" err="1"/>
              <a:t>Křivohlavý</a:t>
            </a:r>
            <a:r>
              <a:rPr lang="en-GB" altLang="en-US" sz="2000" i="1" dirty="0"/>
              <a:t>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b="1" dirty="0" err="1"/>
              <a:t>prostředí</a:t>
            </a:r>
            <a:r>
              <a:rPr lang="en-GB" altLang="en-US" sz="2600" dirty="0"/>
              <a:t> je </a:t>
            </a:r>
            <a:r>
              <a:rPr lang="en-GB" altLang="en-US" sz="2600" dirty="0" err="1"/>
              <a:t>nejobecnější</a:t>
            </a:r>
            <a:r>
              <a:rPr lang="en-GB" altLang="en-US" sz="2600" dirty="0"/>
              <a:t> </a:t>
            </a:r>
            <a:r>
              <a:rPr lang="en-GB" altLang="en-US" sz="2600" dirty="0" err="1"/>
              <a:t>termín</a:t>
            </a:r>
            <a:r>
              <a:rPr lang="en-GB" altLang="en-US" sz="2600" dirty="0"/>
              <a:t>, </a:t>
            </a:r>
            <a:r>
              <a:rPr lang="en-GB" altLang="en-US" sz="2000" i="1" dirty="0" err="1"/>
              <a:t>netýká</a:t>
            </a:r>
            <a:r>
              <a:rPr lang="en-GB" altLang="en-US" sz="2000" i="1" dirty="0"/>
              <a:t> se </a:t>
            </a:r>
            <a:r>
              <a:rPr lang="en-GB" altLang="en-US" sz="2000" i="1" dirty="0" err="1"/>
              <a:t>jenom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aspektů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</a:t>
            </a:r>
            <a:r>
              <a:rPr lang="en-GB" altLang="en-US" sz="2000" i="1" dirty="0"/>
              <a:t>-psychologických.</a:t>
            </a:r>
            <a:r>
              <a:rPr lang="en-GB" altLang="en-US" sz="2600" dirty="0"/>
              <a:t> </a:t>
            </a:r>
            <a:endParaRPr lang="cs-CZ" altLang="en-US" sz="2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3"/>
              </a:rPr>
              <a:t>https://</a:t>
            </a:r>
            <a:r>
              <a:rPr lang="cs-CZ" altLang="en-US" sz="2300" dirty="0" smtClean="0">
                <a:hlinkClick r:id="rId3"/>
              </a:rPr>
              <a:t>www.mall.tv/gebrian-prekvapive-stavby/na-prvni-pohled-exkluzivni-stavba-slouzi-k-necekanemu-ucelu</a:t>
            </a:r>
            <a:r>
              <a:rPr lang="cs-CZ" altLang="en-US" sz="23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4"/>
              </a:rPr>
              <a:t>https://</a:t>
            </a:r>
            <a:r>
              <a:rPr lang="cs-CZ" altLang="en-US" sz="2300" dirty="0" smtClean="0">
                <a:hlinkClick r:id="rId4"/>
              </a:rPr>
              <a:t>www.youtube.com/watch?v=2VOXb-N2EZ0</a:t>
            </a:r>
            <a:r>
              <a:rPr lang="cs-CZ" altLang="en-US" sz="2300" dirty="0" smtClean="0"/>
              <a:t>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 smtClean="0"/>
              <a:t>termín</a:t>
            </a:r>
            <a:r>
              <a:rPr lang="en-GB" altLang="en-US" sz="2600" dirty="0" smtClean="0"/>
              <a:t> </a:t>
            </a:r>
            <a:r>
              <a:rPr lang="en-GB" altLang="en-US" sz="2600" b="1" dirty="0" err="1"/>
              <a:t>atmosféra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má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poměrně</a:t>
            </a:r>
            <a:r>
              <a:rPr lang="en-GB" altLang="en-US" sz="2600" dirty="0"/>
              <a:t> </a:t>
            </a:r>
            <a:r>
              <a:rPr lang="en-GB" altLang="en-US" sz="2600" dirty="0" err="1"/>
              <a:t>úzký</a:t>
            </a:r>
            <a:r>
              <a:rPr lang="en-GB" altLang="en-US" sz="2600" dirty="0"/>
              <a:t> </a:t>
            </a:r>
            <a:r>
              <a:rPr lang="en-GB" altLang="en-US" sz="2600" dirty="0" err="1"/>
              <a:t>rozsah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Vyjadřuje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proměnlivost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krátké</a:t>
            </a:r>
            <a:r>
              <a:rPr lang="en-GB" altLang="en-US" sz="2000" i="1" dirty="0"/>
              <a:t> </a:t>
            </a:r>
            <a:r>
              <a:rPr lang="en-GB" altLang="en-US" sz="2000" i="1" dirty="0" err="1" smtClean="0"/>
              <a:t>trvání</a:t>
            </a:r>
            <a:r>
              <a:rPr lang="cs-CZ" altLang="en-US" sz="2000" i="1" dirty="0"/>
              <a:t> </a:t>
            </a:r>
            <a:r>
              <a:rPr lang="cs-CZ" altLang="en-US" sz="2000" i="1" dirty="0" smtClean="0"/>
              <a:t>(</a:t>
            </a:r>
            <a:r>
              <a:rPr lang="cs-CZ" altLang="en-US" sz="2000" i="1" smtClean="0"/>
              <a:t>aktuální situace)</a:t>
            </a:r>
            <a:endParaRPr lang="en-GB" altLang="en-US" sz="2000" i="1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/>
              <a:t>Termín</a:t>
            </a:r>
            <a:r>
              <a:rPr lang="en-GB" altLang="en-US" sz="2600" dirty="0"/>
              <a:t> </a:t>
            </a:r>
            <a:r>
              <a:rPr lang="en-GB" altLang="en-US" sz="2600" b="1" dirty="0" err="1"/>
              <a:t>sociální</a:t>
            </a:r>
            <a:r>
              <a:rPr lang="en-GB" altLang="en-US" sz="2600" b="1" dirty="0"/>
              <a:t> </a:t>
            </a:r>
            <a:r>
              <a:rPr lang="en-GB" altLang="en-US" sz="2600" b="1" dirty="0" err="1"/>
              <a:t>klima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označuje</a:t>
            </a:r>
            <a:r>
              <a:rPr lang="en-GB" altLang="en-US" sz="2600" dirty="0"/>
              <a:t> </a:t>
            </a:r>
            <a:r>
              <a:rPr lang="en-GB" altLang="en-US" sz="2600" dirty="0" err="1"/>
              <a:t>jevy</a:t>
            </a:r>
            <a:r>
              <a:rPr lang="en-GB" altLang="en-US" sz="2600" dirty="0"/>
              <a:t> </a:t>
            </a:r>
            <a:r>
              <a:rPr lang="en-GB" altLang="en-US" sz="2600" dirty="0" err="1"/>
              <a:t>dlouhodobé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Jsou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typické</a:t>
            </a:r>
            <a:r>
              <a:rPr lang="en-GB" altLang="en-US" sz="2000" i="1" dirty="0"/>
              <a:t> pro </a:t>
            </a:r>
            <a:r>
              <a:rPr lang="en-GB" altLang="en-US" sz="2000" i="1" dirty="0" err="1"/>
              <a:t>danou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třídu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daného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učitele</a:t>
            </a:r>
            <a:r>
              <a:rPr lang="en-GB" altLang="en-US" sz="2000" i="1" dirty="0"/>
              <a:t> (</a:t>
            </a:r>
            <a:r>
              <a:rPr lang="en-GB" altLang="en-US" sz="2000" i="1" dirty="0" err="1"/>
              <a:t>školu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zaměstnance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žáky</a:t>
            </a:r>
            <a:r>
              <a:rPr lang="en-GB" altLang="en-US" sz="2000" i="1" dirty="0"/>
              <a:t>) </a:t>
            </a:r>
            <a:r>
              <a:rPr lang="en-GB" altLang="en-US" sz="2000" i="1" dirty="0" err="1"/>
              <a:t>po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několik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měsíců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či</a:t>
            </a:r>
            <a:r>
              <a:rPr lang="en-GB" altLang="en-US" sz="2000" i="1" dirty="0"/>
              <a:t> let.</a:t>
            </a:r>
            <a:r>
              <a:rPr lang="en-GB" altLang="en-US" sz="26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Podobně </a:t>
            </a:r>
            <a:r>
              <a:rPr lang="cs-CZ" dirty="0"/>
              <a:t>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Teoretické otázky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Představte si restauraci</a:t>
            </a:r>
            <a:r>
              <a:rPr lang="en-GB" altLang="en-US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o ní vůbec </a:t>
            </a:r>
            <a:r>
              <a:rPr lang="en-GB" altLang="en-US" b="1"/>
              <a:t>dá říct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vám v ní </a:t>
            </a:r>
            <a:r>
              <a:rPr lang="en-GB" altLang="en-US" b="1"/>
              <a:t>líbí a nelíbí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</a:t>
            </a:r>
            <a:r>
              <a:rPr lang="en-GB" altLang="en-US" b="1"/>
              <a:t>pro vás osobně důležité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– </a:t>
            </a:r>
            <a:r>
              <a:rPr lang="en-GB" altLang="en-US" b="1"/>
              <a:t>podle vás</a:t>
            </a:r>
            <a:r>
              <a:rPr lang="en-GB" altLang="en-US"/>
              <a:t> – </a:t>
            </a:r>
            <a:r>
              <a:rPr lang="en-GB" altLang="en-US" b="1"/>
              <a:t>důležité pro ostatní</a:t>
            </a:r>
            <a:r>
              <a:rPr lang="en-GB" altLang="en-US"/>
              <a:t>, kteří tam chodí s vámi?</a:t>
            </a:r>
            <a:endParaRPr lang="cs-CZ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 sz="3900"/>
              <a:t>Př</a:t>
            </a:r>
            <a:r>
              <a:rPr lang="cs-CZ" altLang="en-US" sz="3900"/>
              <a:t>.</a:t>
            </a:r>
            <a:r>
              <a:rPr lang="en-GB" altLang="en-US" sz="3900"/>
              <a:t> 1 - Rozlišuje čtyři hierarchické úrovně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 sz="2700"/>
              <a:t>dle Tagiuri (1968) a Anderson (1982)</a:t>
            </a:r>
            <a:r>
              <a:rPr lang="en-GB" altLang="en-US" sz="410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příležitost k účasti na sociálním dění ve skupině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jasnost a konzistentnost cíl</a:t>
            </a:r>
            <a:r>
              <a:rPr lang="en-GB" altLang="en-US" sz="270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Př</a:t>
            </a:r>
            <a:r>
              <a:rPr lang="cs-CZ" altLang="en-US"/>
              <a:t>.</a:t>
            </a:r>
            <a:r>
              <a:rPr lang="en-GB" altLang="en-US"/>
              <a:t> 2 – Sedm úrovní </a:t>
            </a:r>
            <a:br>
              <a:rPr lang="en-GB" altLang="en-US"/>
            </a:br>
            <a:r>
              <a:rPr lang="en-GB" altLang="en-US" sz="4100"/>
              <a:t>dle Knowles (1985)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humánnost, lidskost v jednání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2. </a:t>
            </a:r>
            <a:r>
              <a:rPr lang="en-GB" altLang="en-US" sz="1800" b="1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Teoretické úrovně uvažování</a:t>
            </a:r>
            <a:r>
              <a:rPr lang="cs-CZ" altLang="en-US"/>
              <a:t> o klimatu – </a:t>
            </a:r>
            <a:r>
              <a:rPr lang="cs-CZ" altLang="en-US" i="1"/>
              <a:t>Proč mě vlastně zajímá?</a:t>
            </a:r>
            <a:endParaRPr lang="en-GB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Celkem nejméně pět teoretických úrovní</a:t>
            </a:r>
            <a:r>
              <a:rPr lang="cs-CZ" altLang="en-US" sz="2400"/>
              <a:t> – možných perspektiv reflexe klimatu</a:t>
            </a:r>
            <a:r>
              <a:rPr lang="en-GB" altLang="en-US" sz="240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První je </a:t>
            </a:r>
            <a:r>
              <a:rPr lang="en-GB" altLang="en-US" sz="2100" b="1"/>
              <a:t>úroveň ekologická</a:t>
            </a:r>
            <a:r>
              <a:rPr lang="en-GB" altLang="en-US" sz="2100"/>
              <a:t> a lidé jsou v ní přítomni spíše zprostředkovaně (</a:t>
            </a:r>
            <a:r>
              <a:rPr lang="en-GB" altLang="en-US" sz="2100" i="1"/>
              <a:t>prostředí školní budovy, učebny, laboratoře, studovny atd., tedy prostor, v nichž žáci a učitelé žijí část svého života, vyučují a  učí se).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Druhá je </a:t>
            </a:r>
            <a:r>
              <a:rPr lang="en-GB" altLang="en-US" sz="2100" b="1"/>
              <a:t>úroveň jedinců</a:t>
            </a:r>
            <a:r>
              <a:rPr lang="en-GB" altLang="en-US" sz="2100"/>
              <a:t> </a:t>
            </a:r>
            <a:r>
              <a:rPr lang="en-GB" altLang="en-US" sz="2100" i="1"/>
              <a:t>(jednotlivých učitelů, jednotlivých žáků atp.).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Třetí je </a:t>
            </a:r>
            <a:r>
              <a:rPr lang="en-GB" altLang="en-US" sz="2100" b="1"/>
              <a:t>úroveň malých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Čtvrtá je </a:t>
            </a:r>
            <a:r>
              <a:rPr lang="en-GB" altLang="en-US" sz="2100" b="1"/>
              <a:t>úroveň větších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Pátá je </a:t>
            </a:r>
            <a:r>
              <a:rPr lang="en-GB" altLang="en-US" sz="2100" b="1"/>
              <a:t>úroveň velkých sociálních skupin</a:t>
            </a:r>
            <a:r>
              <a:rPr lang="en-GB" altLang="en-US" sz="210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Typologie přístupů ke klimatu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</a:t>
            </a:r>
            <a:r>
              <a:rPr lang="cs-CZ" sz="2700" dirty="0" smtClean="0"/>
              <a:t>psychologa </a:t>
            </a:r>
            <a:r>
              <a:rPr lang="en-GB" sz="2700" dirty="0" smtClean="0"/>
              <a:t>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školní</a:t>
            </a:r>
            <a:r>
              <a:rPr lang="en-GB" sz="2200" dirty="0" smtClean="0"/>
              <a:t> </a:t>
            </a:r>
            <a:r>
              <a:rPr lang="en-GB" sz="2200" dirty="0" err="1" smtClean="0"/>
              <a:t>třídy</a:t>
            </a:r>
            <a:r>
              <a:rPr lang="en-GB" sz="2200" dirty="0" smtClean="0"/>
              <a:t>,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školy</a:t>
            </a:r>
            <a:r>
              <a:rPr lang="en-GB" sz="2200" dirty="0" smtClean="0"/>
              <a:t>, </a:t>
            </a:r>
            <a:r>
              <a:rPr lang="en-GB" sz="2200" dirty="0" err="1" smtClean="0"/>
              <a:t>příp</a:t>
            </a:r>
            <a:r>
              <a:rPr lang="en-GB" sz="2200" dirty="0" smtClean="0"/>
              <a:t>.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učitelského</a:t>
            </a:r>
            <a:r>
              <a:rPr lang="en-GB" sz="2200" dirty="0" smtClean="0"/>
              <a:t> </a:t>
            </a:r>
            <a:r>
              <a:rPr lang="en-GB" sz="2200" dirty="0" err="1" smtClean="0"/>
              <a:t>sboru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Metody zkoumání klimatu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400" b="1"/>
              <a:t>metody</a:t>
            </a:r>
            <a:endParaRPr lang="cs-CZ" altLang="en-US" sz="240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Rozhovory</a:t>
            </a:r>
            <a:r>
              <a:rPr lang="cs-CZ" altLang="en-US" sz="2200"/>
              <a:t> (individuální, focus groups)</a:t>
            </a:r>
            <a:endParaRPr lang="en-GB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Dotazníky</a:t>
            </a:r>
            <a:endParaRPr lang="cs-CZ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Neverbální techniky (žákovské fotografie školního prostředí, tematické kresby žáků atp.)</a:t>
            </a:r>
            <a:endParaRPr lang="en-GB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/>
              <a:t>Určené: </a:t>
            </a:r>
          </a:p>
          <a:p>
            <a:pPr lvl="1" eaLnBrk="1" hangingPunct="1"/>
            <a:r>
              <a:rPr lang="cs-CZ" altLang="en-US" sz="2200"/>
              <a:t>žákům, učitelům, vedení školy, rodičům..</a:t>
            </a:r>
          </a:p>
          <a:p>
            <a:pPr eaLnBrk="1" hangingPunct="1"/>
            <a:endParaRPr lang="cs-CZ" altLang="en-US" sz="2700"/>
          </a:p>
          <a:p>
            <a:pPr eaLnBrk="1" hangingPunct="1"/>
            <a:r>
              <a:rPr lang="cs-CZ" altLang="en-US" sz="2700"/>
              <a:t>Formy</a:t>
            </a:r>
          </a:p>
          <a:p>
            <a:pPr lvl="1" eaLnBrk="1" hangingPunct="1"/>
            <a:r>
              <a:rPr lang="cs-CZ" altLang="en-US" sz="2200"/>
              <a:t>Aktuální – „jak je to teď“</a:t>
            </a:r>
          </a:p>
          <a:p>
            <a:pPr lvl="1" eaLnBrk="1" hangingPunct="1"/>
            <a:r>
              <a:rPr lang="cs-CZ" altLang="en-US" sz="2200"/>
              <a:t>Preferované – „jak by se mi to líbilo“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/>
              <a:t>Problémy</a:t>
            </a:r>
          </a:p>
          <a:p>
            <a:pPr lvl="1" eaLnBrk="1" hangingPunct="1"/>
            <a:r>
              <a:rPr lang="cs-CZ" altLang="en-US" sz="2200"/>
              <a:t>Nejsme zvyklí o prostředí uvažovat, když je „v pořádku“; </a:t>
            </a:r>
          </a:p>
          <a:p>
            <a:pPr lvl="1" eaLnBrk="1" hangingPunct="1"/>
            <a:r>
              <a:rPr lang="cs-CZ" altLang="en-US" sz="2200"/>
              <a:t>nutné cílené vedení k reflexi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Příklady metod – tematické kresby</a:t>
            </a:r>
          </a:p>
        </p:txBody>
      </p:sp>
      <p:pic>
        <p:nvPicPr>
          <p:cNvPr id="36867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6868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/>
              <a:t>Např. „Jak si ve škole pomáháme“ – v rámci projektu </a:t>
            </a:r>
            <a:r>
              <a:rPr lang="cs-CZ" altLang="en-US">
                <a:hlinkClick r:id="rId4"/>
              </a:rPr>
              <a:t>CPIV</a:t>
            </a:r>
            <a:endParaRPr lang="cs-CZ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(CES)</a:t>
            </a:r>
            <a:br>
              <a:rPr lang="en-GB" altLang="en-US"/>
            </a:br>
            <a:r>
              <a:rPr lang="en-GB" altLang="en-US" sz="3100" u="sng"/>
              <a:t>Škály:</a:t>
            </a:r>
            <a:r>
              <a:rPr lang="en-GB" altLang="en-US" sz="3100"/>
              <a:t> </a:t>
            </a:r>
            <a:r>
              <a:rPr lang="en-GB" altLang="en-US" sz="3100" i="1"/>
              <a:t>učitelova pomoc, orientace žáků, vztahy mezi žáky, zájem o výuku, klid a pořádek, jasnost pravidel</a:t>
            </a:r>
            <a:r>
              <a:rPr lang="en-GB" altLang="en-US" sz="3600"/>
              <a:t/>
            </a:r>
            <a:br>
              <a:rPr lang="en-GB" altLang="en-US" sz="3600"/>
            </a:br>
            <a:endParaRPr lang="en-GB" altLang="en-US" sz="3600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Jak to tedy je?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Konkrétní člověk v sociálním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vnímání tohoto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interpretace a komunikace sociální reality</a:t>
            </a:r>
            <a:r>
              <a:rPr lang="en-GB" altLang="en-US" sz="2000" i="1"/>
              <a:t> (...)</a:t>
            </a:r>
            <a:endParaRPr lang="cs-CZ" altLang="en-US" sz="2000" i="1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1500" i="1"/>
              <a:t>(Moscovici atd.)</a:t>
            </a:r>
            <a:endParaRPr lang="en-GB" altLang="en-US" sz="1500" i="1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Otázka změny v čase</a:t>
            </a:r>
            <a:r>
              <a:rPr lang="en-GB" altLang="en-US" sz="2000" i="1"/>
              <a:t> (individuálním i skupinovém)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en-US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(ICEQ)</a:t>
            </a:r>
            <a:br>
              <a:rPr lang="en-GB" altLang="en-US"/>
            </a:br>
            <a:r>
              <a:rPr lang="en-GB" altLang="en-US" sz="3200" u="sng"/>
              <a:t>Škály:</a:t>
            </a:r>
            <a:r>
              <a:rPr lang="en-GB" altLang="en-US" sz="3200"/>
              <a:t> </a:t>
            </a:r>
            <a:r>
              <a:rPr lang="en-GB" altLang="en-US" sz="3200" i="1"/>
              <a:t>Personalizace, Participace, Nezávislost, Bádání, Diferenciace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r:id="rId4" imgW="11796120" imgH="11796120" progId="">
                  <p:embed/>
                </p:oleObj>
              </mc:Choice>
              <mc:Fallback>
                <p:oleObj r:id="rId4" imgW="11796120" imgH="11796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314575"/>
                        <a:ext cx="62849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Čáp, J., Mareš, J. </a:t>
            </a:r>
            <a:r>
              <a:rPr lang="cs-CZ" i="1" dirty="0" smtClean="0"/>
              <a:t>Psychologie pro učitele</a:t>
            </a:r>
            <a:r>
              <a:rPr lang="cs-CZ" dirty="0" smtClean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POL, M. a kol. </a:t>
            </a:r>
            <a:r>
              <a:rPr lang="cs-CZ" i="1" dirty="0" smtClean="0"/>
              <a:t>Kultura školy</a:t>
            </a:r>
            <a:r>
              <a:rPr lang="cs-CZ" dirty="0" smtClean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http://klima.pedagogika.cz/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4"/>
              </a:rPr>
              <a:t>http://userweb.pedf.cuni.cz/~www_kpsp/etnografie/frame.htm</a:t>
            </a:r>
            <a:r>
              <a:rPr lang="cs-CZ" dirty="0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://evaluacninastroje.rvp.cz/</a:t>
            </a:r>
            <a:r>
              <a:rPr lang="cs-CZ" dirty="0" smtClean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(od září2012 komplex </a:t>
            </a:r>
            <a:r>
              <a:rPr lang="cs-CZ" dirty="0" err="1" smtClean="0"/>
              <a:t>autoevaluačních</a:t>
            </a:r>
            <a:r>
              <a:rPr lang="cs-CZ" dirty="0" smtClean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„Hra“ na školu podle specifických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</a:t>
            </a:r>
            <a:r>
              <a:rPr lang="cs-CZ" smtClean="0"/>
              <a:t>, zkušenost aj.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2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Proč se zajímat o sociální prostředí?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 b="1"/>
              <a:t>škola jako prostředí (mj.)</a:t>
            </a:r>
            <a:endParaRPr lang="cs-CZ" altLang="en-US" sz="2700"/>
          </a:p>
          <a:p>
            <a:pPr lvl="1" eaLnBrk="1" hangingPunct="1"/>
            <a:r>
              <a:rPr lang="cs-CZ" altLang="en-US" sz="2200"/>
              <a:t>vývojově psychologický pohled</a:t>
            </a:r>
          </a:p>
          <a:p>
            <a:pPr lvl="1" eaLnBrk="1" hangingPunct="1"/>
            <a:r>
              <a:rPr lang="cs-CZ" altLang="en-US" sz="2200"/>
              <a:t>sociální učení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 b="1"/>
              <a:t>prožívání tohoto prostředí žákem (mj.)</a:t>
            </a:r>
          </a:p>
          <a:p>
            <a:pPr lvl="1" eaLnBrk="1" hangingPunct="1"/>
            <a:r>
              <a:rPr lang="cs-CZ" altLang="en-US" sz="2200"/>
              <a:t>vliv na výkon</a:t>
            </a:r>
          </a:p>
          <a:p>
            <a:pPr lvl="1" eaLnBrk="1" hangingPunct="1"/>
            <a:r>
              <a:rPr lang="cs-CZ" altLang="en-US" sz="2200"/>
              <a:t>vliv na další vzdělávací dráhu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lvl="1" eaLnBrk="1" hangingPunct="1"/>
            <a:endParaRPr lang="cs-CZ" altLang="en-US"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 v souvislostech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/>
              <a:t>Historicky je dáváno souvislosti mj. s:</a:t>
            </a:r>
          </a:p>
          <a:p>
            <a:pPr lvl="1" eaLnBrk="1" hangingPunct="1"/>
            <a:r>
              <a:rPr lang="cs-CZ" altLang="en-US"/>
              <a:t>efektivitou a kvalitou výuky, </a:t>
            </a:r>
          </a:p>
          <a:p>
            <a:pPr lvl="1" eaLnBrk="1" hangingPunct="1"/>
            <a:r>
              <a:rPr lang="cs-CZ" altLang="en-US"/>
              <a:t>školní úspěšností žáků, </a:t>
            </a:r>
          </a:p>
          <a:p>
            <a:pPr lvl="1" eaLnBrk="1" hangingPunct="1"/>
            <a:r>
              <a:rPr lang="cs-CZ" altLang="en-US"/>
              <a:t>akademickými aspiracemi žáků, </a:t>
            </a:r>
          </a:p>
          <a:p>
            <a:pPr lvl="1" eaLnBrk="1" hangingPunct="1"/>
            <a:r>
              <a:rPr lang="cs-CZ" altLang="en-US"/>
              <a:t>problémovým chováním…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 v souvislostech</a:t>
            </a:r>
            <a:endParaRPr lang="cs-CZ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8" y="1979637"/>
            <a:ext cx="929904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Rozdíly mezi přístupy mohou být zdůvodněním </a:t>
            </a:r>
          </a:p>
          <a:p>
            <a:pPr lvl="1"/>
            <a:r>
              <a:rPr lang="cs-CZ" dirty="0" smtClean="0"/>
              <a:t>PISA, TIMMS a PIRLS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53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</TotalTime>
  <Words>2254</Words>
  <Application>Microsoft Office PowerPoint</Application>
  <PresentationFormat>Vlastní</PresentationFormat>
  <Paragraphs>249</Paragraphs>
  <Slides>31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StarSymbol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Myšlenkový experiment</vt:lpstr>
      <vt:lpstr>Jak to tedy je?</vt:lpstr>
      <vt:lpstr>„Hra“ na školu podle specifických pravidel</vt:lpstr>
      <vt:lpstr>Proč se zajímat o sociální prostředí?</vt:lpstr>
      <vt:lpstr>Sociální klima v souvislostech</vt:lpstr>
      <vt:lpstr>Klima školy v souvislostech</vt:lpstr>
      <vt:lpstr>Důsledky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Prezentace aplikace PowerPoint</vt:lpstr>
      <vt:lpstr>Klima školy v praxi i teorii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6</cp:revision>
  <dcterms:created xsi:type="dcterms:W3CDTF">2015-10-20T21:03:01Z</dcterms:created>
  <dcterms:modified xsi:type="dcterms:W3CDTF">2019-11-12T11:50:51Z</dcterms:modified>
</cp:coreProperties>
</file>