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2"/>
  </p:notes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326" r:id="rId13"/>
    <p:sldId id="270" r:id="rId14"/>
    <p:sldId id="272" r:id="rId15"/>
    <p:sldId id="266" r:id="rId16"/>
    <p:sldId id="267" r:id="rId17"/>
    <p:sldId id="268" r:id="rId18"/>
    <p:sldId id="269" r:id="rId19"/>
    <p:sldId id="273" r:id="rId20"/>
    <p:sldId id="320" r:id="rId21"/>
    <p:sldId id="312" r:id="rId22"/>
    <p:sldId id="311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1" r:id="rId31"/>
    <p:sldId id="303" r:id="rId32"/>
    <p:sldId id="275" r:id="rId33"/>
    <p:sldId id="276" r:id="rId34"/>
    <p:sldId id="277" r:id="rId35"/>
    <p:sldId id="278" r:id="rId36"/>
    <p:sldId id="322" r:id="rId37"/>
    <p:sldId id="298" r:id="rId38"/>
    <p:sldId id="299" r:id="rId39"/>
    <p:sldId id="300" r:id="rId40"/>
    <p:sldId id="302" r:id="rId41"/>
    <p:sldId id="301" r:id="rId42"/>
    <p:sldId id="323" r:id="rId43"/>
    <p:sldId id="279" r:id="rId44"/>
    <p:sldId id="280" r:id="rId45"/>
    <p:sldId id="281" r:id="rId46"/>
    <p:sldId id="282" r:id="rId47"/>
    <p:sldId id="304" r:id="rId48"/>
    <p:sldId id="324" r:id="rId49"/>
    <p:sldId id="306" r:id="rId50"/>
    <p:sldId id="305" r:id="rId51"/>
    <p:sldId id="307" r:id="rId52"/>
    <p:sldId id="308" r:id="rId53"/>
    <p:sldId id="309" r:id="rId54"/>
    <p:sldId id="310" r:id="rId55"/>
    <p:sldId id="325" r:id="rId56"/>
    <p:sldId id="283" r:id="rId57"/>
    <p:sldId id="284" r:id="rId58"/>
    <p:sldId id="285" r:id="rId59"/>
    <p:sldId id="286" r:id="rId60"/>
    <p:sldId id="287" r:id="rId61"/>
    <p:sldId id="288" r:id="rId62"/>
    <p:sldId id="289" r:id="rId63"/>
    <p:sldId id="290" r:id="rId64"/>
    <p:sldId id="291" r:id="rId65"/>
    <p:sldId id="292" r:id="rId66"/>
    <p:sldId id="293" r:id="rId67"/>
    <p:sldId id="294" r:id="rId68"/>
    <p:sldId id="295" r:id="rId69"/>
    <p:sldId id="296" r:id="rId70"/>
    <p:sldId id="297" r:id="rId7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87"/>
  </p:normalViewPr>
  <p:slideViewPr>
    <p:cSldViewPr>
      <p:cViewPr varScale="1">
        <p:scale>
          <a:sx n="81" d="100"/>
          <a:sy n="81" d="100"/>
        </p:scale>
        <p:origin x="57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B60D03-1548-413A-8651-CBE271A81AD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25583339-727A-450F-A904-672B7B5F53CB}">
      <dgm:prSet phldrT="[Text]"/>
      <dgm:spPr/>
      <dgm:t>
        <a:bodyPr/>
        <a:lstStyle/>
        <a:p>
          <a:r>
            <a:rPr lang="cs-CZ" dirty="0" smtClean="0"/>
            <a:t>Pedagogická diagnostika</a:t>
          </a:r>
          <a:endParaRPr lang="cs-CZ" dirty="0"/>
        </a:p>
      </dgm:t>
    </dgm:pt>
    <dgm:pt modelId="{50821267-58A4-4881-B7F9-8ADEB192E9C1}" type="parTrans" cxnId="{FDDACD51-BFDF-46B3-B570-247A0C2F96EC}">
      <dgm:prSet/>
      <dgm:spPr/>
      <dgm:t>
        <a:bodyPr/>
        <a:lstStyle/>
        <a:p>
          <a:endParaRPr lang="cs-CZ"/>
        </a:p>
      </dgm:t>
    </dgm:pt>
    <dgm:pt modelId="{D799CFC7-739A-43F8-8995-733C003C4A37}" type="sibTrans" cxnId="{FDDACD51-BFDF-46B3-B570-247A0C2F96EC}">
      <dgm:prSet/>
      <dgm:spPr/>
      <dgm:t>
        <a:bodyPr/>
        <a:lstStyle/>
        <a:p>
          <a:endParaRPr lang="cs-CZ"/>
        </a:p>
      </dgm:t>
    </dgm:pt>
    <dgm:pt modelId="{2E7C67C7-114A-4020-B7AC-C24665B5A3EC}">
      <dgm:prSet phldrT="[Text]"/>
      <dgm:spPr/>
      <dgm:t>
        <a:bodyPr/>
        <a:lstStyle/>
        <a:p>
          <a:r>
            <a:rPr lang="cs-CZ" dirty="0" smtClean="0"/>
            <a:t>Psychologická diagnostika</a:t>
          </a:r>
          <a:endParaRPr lang="cs-CZ" dirty="0"/>
        </a:p>
      </dgm:t>
    </dgm:pt>
    <dgm:pt modelId="{AD39E7FF-7C12-40A2-9A61-7CB8E78AD71D}" type="parTrans" cxnId="{A0FFE1FE-1568-43E5-9A0A-C06F09379904}">
      <dgm:prSet/>
      <dgm:spPr/>
      <dgm:t>
        <a:bodyPr/>
        <a:lstStyle/>
        <a:p>
          <a:endParaRPr lang="cs-CZ"/>
        </a:p>
      </dgm:t>
    </dgm:pt>
    <dgm:pt modelId="{D140E7B5-ED11-449C-B9D5-B06BB9C66FF0}" type="sibTrans" cxnId="{A0FFE1FE-1568-43E5-9A0A-C06F09379904}">
      <dgm:prSet/>
      <dgm:spPr/>
      <dgm:t>
        <a:bodyPr/>
        <a:lstStyle/>
        <a:p>
          <a:endParaRPr lang="cs-CZ"/>
        </a:p>
      </dgm:t>
    </dgm:pt>
    <dgm:pt modelId="{4D90B654-4231-4554-B146-2C9ECA0D92F6}" type="pres">
      <dgm:prSet presAssocID="{90B60D03-1548-413A-8651-CBE271A81AD9}" presName="compositeShape" presStyleCnt="0">
        <dgm:presLayoutVars>
          <dgm:chMax val="7"/>
          <dgm:dir/>
          <dgm:resizeHandles val="exact"/>
        </dgm:presLayoutVars>
      </dgm:prSet>
      <dgm:spPr/>
    </dgm:pt>
    <dgm:pt modelId="{C83C91A8-6C6F-4D67-AC45-FC083B96B298}" type="pres">
      <dgm:prSet presAssocID="{25583339-727A-450F-A904-672B7B5F53CB}" presName="circ1" presStyleLbl="vennNode1" presStyleIdx="0" presStyleCnt="2"/>
      <dgm:spPr/>
      <dgm:t>
        <a:bodyPr/>
        <a:lstStyle/>
        <a:p>
          <a:endParaRPr lang="cs-CZ"/>
        </a:p>
      </dgm:t>
    </dgm:pt>
    <dgm:pt modelId="{FA9248A4-17C2-41E4-9C21-2B4AC885AC78}" type="pres">
      <dgm:prSet presAssocID="{25583339-727A-450F-A904-672B7B5F53C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788D77-40E8-4B02-B7D7-3D79B85766E6}" type="pres">
      <dgm:prSet presAssocID="{2E7C67C7-114A-4020-B7AC-C24665B5A3EC}" presName="circ2" presStyleLbl="vennNode1" presStyleIdx="1" presStyleCnt="2"/>
      <dgm:spPr/>
      <dgm:t>
        <a:bodyPr/>
        <a:lstStyle/>
        <a:p>
          <a:endParaRPr lang="cs-CZ"/>
        </a:p>
      </dgm:t>
    </dgm:pt>
    <dgm:pt modelId="{E1105472-B873-4CC0-AE4A-3B4C57EBB568}" type="pres">
      <dgm:prSet presAssocID="{2E7C67C7-114A-4020-B7AC-C24665B5A3E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0FFE1FE-1568-43E5-9A0A-C06F09379904}" srcId="{90B60D03-1548-413A-8651-CBE271A81AD9}" destId="{2E7C67C7-114A-4020-B7AC-C24665B5A3EC}" srcOrd="1" destOrd="0" parTransId="{AD39E7FF-7C12-40A2-9A61-7CB8E78AD71D}" sibTransId="{D140E7B5-ED11-449C-B9D5-B06BB9C66FF0}"/>
    <dgm:cxn modelId="{0954B053-F8F9-4A71-B4D5-31AFAC3EF2F8}" type="presOf" srcId="{25583339-727A-450F-A904-672B7B5F53CB}" destId="{C83C91A8-6C6F-4D67-AC45-FC083B96B298}" srcOrd="0" destOrd="0" presId="urn:microsoft.com/office/officeart/2005/8/layout/venn1"/>
    <dgm:cxn modelId="{671DA92B-EA27-4475-8B27-68192E7871D2}" type="presOf" srcId="{25583339-727A-450F-A904-672B7B5F53CB}" destId="{FA9248A4-17C2-41E4-9C21-2B4AC885AC78}" srcOrd="1" destOrd="0" presId="urn:microsoft.com/office/officeart/2005/8/layout/venn1"/>
    <dgm:cxn modelId="{30DE76F8-0E86-4B93-AD90-BDDC53D4E2B5}" type="presOf" srcId="{2E7C67C7-114A-4020-B7AC-C24665B5A3EC}" destId="{E1105472-B873-4CC0-AE4A-3B4C57EBB568}" srcOrd="1" destOrd="0" presId="urn:microsoft.com/office/officeart/2005/8/layout/venn1"/>
    <dgm:cxn modelId="{D3B30B6F-A870-485D-8365-9B4556E95F53}" type="presOf" srcId="{90B60D03-1548-413A-8651-CBE271A81AD9}" destId="{4D90B654-4231-4554-B146-2C9ECA0D92F6}" srcOrd="0" destOrd="0" presId="urn:microsoft.com/office/officeart/2005/8/layout/venn1"/>
    <dgm:cxn modelId="{FDDACD51-BFDF-46B3-B570-247A0C2F96EC}" srcId="{90B60D03-1548-413A-8651-CBE271A81AD9}" destId="{25583339-727A-450F-A904-672B7B5F53CB}" srcOrd="0" destOrd="0" parTransId="{50821267-58A4-4881-B7F9-8ADEB192E9C1}" sibTransId="{D799CFC7-739A-43F8-8995-733C003C4A37}"/>
    <dgm:cxn modelId="{006749A4-4AD7-4C47-999F-76CC10782960}" type="presOf" srcId="{2E7C67C7-114A-4020-B7AC-C24665B5A3EC}" destId="{A2788D77-40E8-4B02-B7D7-3D79B85766E6}" srcOrd="0" destOrd="0" presId="urn:microsoft.com/office/officeart/2005/8/layout/venn1"/>
    <dgm:cxn modelId="{6769FA05-147E-45AD-91F0-F34C11D92AA3}" type="presParOf" srcId="{4D90B654-4231-4554-B146-2C9ECA0D92F6}" destId="{C83C91A8-6C6F-4D67-AC45-FC083B96B298}" srcOrd="0" destOrd="0" presId="urn:microsoft.com/office/officeart/2005/8/layout/venn1"/>
    <dgm:cxn modelId="{1324D037-15F5-4646-8B53-B906AD420FD8}" type="presParOf" srcId="{4D90B654-4231-4554-B146-2C9ECA0D92F6}" destId="{FA9248A4-17C2-41E4-9C21-2B4AC885AC78}" srcOrd="1" destOrd="0" presId="urn:microsoft.com/office/officeart/2005/8/layout/venn1"/>
    <dgm:cxn modelId="{B07E38CD-512D-454C-AFEC-4F65C1AA9A4D}" type="presParOf" srcId="{4D90B654-4231-4554-B146-2C9ECA0D92F6}" destId="{A2788D77-40E8-4B02-B7D7-3D79B85766E6}" srcOrd="2" destOrd="0" presId="urn:microsoft.com/office/officeart/2005/8/layout/venn1"/>
    <dgm:cxn modelId="{A3B058A6-3B07-46B2-9B45-D5B9C616D6EA}" type="presParOf" srcId="{4D90B654-4231-4554-B146-2C9ECA0D92F6}" destId="{E1105472-B873-4CC0-AE4A-3B4C57EBB568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3C91A8-6C6F-4D67-AC45-FC083B96B298}">
      <dsp:nvSpPr>
        <dsp:cNvPr id="0" name=""/>
        <dsp:cNvSpPr/>
      </dsp:nvSpPr>
      <dsp:spPr>
        <a:xfrm>
          <a:off x="47770" y="151402"/>
          <a:ext cx="1178333" cy="117833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Pedagogická diagnostika</a:t>
          </a:r>
          <a:endParaRPr lang="cs-CZ" sz="900" kern="1200" dirty="0"/>
        </a:p>
      </dsp:txBody>
      <dsp:txXfrm>
        <a:off x="212312" y="290353"/>
        <a:ext cx="679399" cy="900431"/>
      </dsp:txXfrm>
    </dsp:sp>
    <dsp:sp modelId="{A2788D77-40E8-4B02-B7D7-3D79B85766E6}">
      <dsp:nvSpPr>
        <dsp:cNvPr id="0" name=""/>
        <dsp:cNvSpPr/>
      </dsp:nvSpPr>
      <dsp:spPr>
        <a:xfrm>
          <a:off x="897019" y="151402"/>
          <a:ext cx="1178333" cy="117833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Psychologická diagnostika</a:t>
          </a:r>
          <a:endParaRPr lang="cs-CZ" sz="900" kern="1200" dirty="0"/>
        </a:p>
      </dsp:txBody>
      <dsp:txXfrm>
        <a:off x="1231411" y="290353"/>
        <a:ext cx="679399" cy="900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B1F8A-D922-4DB5-81C4-CC43169D18B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D724F-7AE3-44EC-A352-8CE0C56100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665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88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5678AF3-BE28-4DB3-B84D-7B52D87A7089}" type="slidenum">
              <a:rPr lang="cs-CZ" altLang="cs-CZ">
                <a:latin typeface="Arial" panose="020B0604020202020204" pitchFamily="34" charset="0"/>
              </a:rPr>
              <a:pPr/>
              <a:t>38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06658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5D30A84-4E3B-49BE-B338-9360BF2B890F}" type="slidenum">
              <a:rPr lang="cs-CZ" altLang="cs-CZ">
                <a:latin typeface="Arial" panose="020B0604020202020204" pitchFamily="34" charset="0"/>
              </a:rPr>
              <a:pPr/>
              <a:t>39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00439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59045E7-C4DB-4841-83CB-095811ED77A6}" type="slidenum">
              <a:rPr lang="cs-CZ" altLang="cs-CZ">
                <a:latin typeface="Arial" panose="020B0604020202020204" pitchFamily="34" charset="0"/>
              </a:rPr>
              <a:pPr/>
              <a:t>41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81236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824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FDDD75-1CA6-4C9C-AAC8-E98A2787650D}" type="slidenum">
              <a:rPr lang="cs-CZ" altLang="en-US"/>
              <a:pPr>
                <a:spcBef>
                  <a:spcPct val="0"/>
                </a:spcBef>
              </a:pPr>
              <a:t>47</a:t>
            </a:fld>
            <a:endParaRPr lang="cs-CZ" alt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1465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00E465-FF9B-473B-BB32-02C84011E422}" type="slidenum">
              <a:rPr lang="cs-CZ" altLang="en-US"/>
              <a:pPr>
                <a:spcBef>
                  <a:spcPct val="0"/>
                </a:spcBef>
              </a:pPr>
              <a:t>49</a:t>
            </a:fld>
            <a:endParaRPr lang="cs-CZ" alt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3189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BA544B-1AC9-4D16-BE33-E67E1C483D51}" type="slidenum">
              <a:rPr lang="cs-CZ" altLang="en-US"/>
              <a:pPr>
                <a:spcBef>
                  <a:spcPct val="0"/>
                </a:spcBef>
              </a:pPr>
              <a:t>50</a:t>
            </a:fld>
            <a:endParaRPr lang="cs-CZ" alt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2385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996121-B014-4449-926E-08508C5ADA73}" type="slidenum">
              <a:rPr lang="cs-CZ" altLang="en-US"/>
              <a:pPr>
                <a:spcBef>
                  <a:spcPct val="0"/>
                </a:spcBef>
              </a:pPr>
              <a:t>51</a:t>
            </a:fld>
            <a:endParaRPr lang="cs-CZ" alt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6169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12357E-5A3D-4A79-B191-A7D5B579F64A}" type="slidenum">
              <a:rPr lang="cs-CZ" altLang="en-US"/>
              <a:pPr>
                <a:spcBef>
                  <a:spcPct val="0"/>
                </a:spcBef>
              </a:pPr>
              <a:t>52</a:t>
            </a:fld>
            <a:endParaRPr lang="cs-CZ" alt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0449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3F79F3-83AF-4F1C-96B3-430DAFB02E8D}" type="slidenum">
              <a:rPr lang="cs-CZ" altLang="en-US"/>
              <a:pPr>
                <a:spcBef>
                  <a:spcPct val="0"/>
                </a:spcBef>
              </a:pPr>
              <a:t>53</a:t>
            </a:fld>
            <a:endParaRPr lang="cs-CZ" alt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200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B3D17BD-0BE1-42AB-AF0E-819ED0D915AF}" type="slidenum">
              <a:rPr lang="cs-CZ" altLang="cs-CZ" sz="18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0827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B35915-A344-4B96-8644-C34D0ACACD2A}" type="slidenum">
              <a:rPr lang="cs-CZ" altLang="en-US"/>
              <a:pPr>
                <a:spcBef>
                  <a:spcPct val="0"/>
                </a:spcBef>
              </a:pPr>
              <a:t>54</a:t>
            </a:fld>
            <a:endParaRPr lang="cs-CZ" alt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8317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029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1966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9256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9142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2265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5177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6412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4547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684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179906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3471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67226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4777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3980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702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107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780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013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18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216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597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061D4B-EAFE-40CB-A433-127F5A674EF6}" type="slidenum">
              <a:rPr lang="de-DE" altLang="cs-CZ" sz="1200" smtClean="0"/>
              <a:pPr/>
              <a:t>37</a:t>
            </a:fld>
            <a:endParaRPr lang="de-DE" altLang="cs-CZ" sz="1200" smtClean="0"/>
          </a:p>
        </p:txBody>
      </p:sp>
      <p:sp>
        <p:nvSpPr>
          <p:cNvPr id="11268" name="Zástupný symbol pro poznámky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035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7258151-7A30-44D1-8C8F-AD1EB9022B6F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7258151-7A30-44D1-8C8F-AD1EB9022B6F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p5286T_kn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lukas.cz/doc/pedagogicka/zivotni_pribehy_ucitelu.pdf" TargetMode="External"/><Relationship Id="rId2" Type="http://schemas.openxmlformats.org/officeDocument/2006/relationships/hyperlink" Target="http://web.fhs.utb.cz/cs/docs/vyskum_ziv_prib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uni.cz/vyzkum/projekty/26624" TargetMode="External"/><Relationship Id="rId4" Type="http://schemas.openxmlformats.org/officeDocument/2006/relationships/hyperlink" Target="https://www.researchgate.net/profile/Jiri_Zounek/publication/323886227_Zivot_Karla_-_pribeh_ucitele_v_socialistickem_Ceskoslovensku/links/5ac4927da6fdcc1a5bd06070/Zivot-Karla-pribeh-ucitele-v-socialistickem-Ceskoslovensku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il.muni.cz/journals/index.php/studia-paedagogica/issue/view/8/showTo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ll.gse.harvard.edu/design-thinkin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lentovani.cz/system-podpory-nadani/pomoc-skolam-a-organizacim/20-nejdulezitejsich-psychologickych-principu-pro-vzdelavani-tvorivych-talentovanych-a-nadanych-zaku-od-materske-po-stredni-skolu/download/46" TargetMode="External"/><Relationship Id="rId2" Type="http://schemas.openxmlformats.org/officeDocument/2006/relationships/hyperlink" Target="http://www.apa.org/ed/schools/teaching-learning/%20top-twenty-principles.asp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support.google.com/docs/answer/6281888?hl=en&amp;visit_id=636788180121227367-235529591&amp;rd=1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psychometrics.org/tests/IPIP-BFF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Osobnostní faktory ovlivňující procesy učení a hodnocení ve školním kontextu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XS150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7045377" y="64307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70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zaměřenost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Co </a:t>
            </a:r>
            <a:r>
              <a:rPr lang="cs-CZ" dirty="0"/>
              <a:t>čeho chce </a:t>
            </a:r>
            <a:r>
              <a:rPr lang="cs-CZ" dirty="0" smtClean="0"/>
              <a:t>člověk v </a:t>
            </a:r>
            <a:r>
              <a:rPr lang="cs-CZ" dirty="0"/>
              <a:t>určitém období svého života dosáhnout, </a:t>
            </a:r>
            <a:endParaRPr lang="cs-CZ" dirty="0" smtClean="0"/>
          </a:p>
          <a:p>
            <a:r>
              <a:rPr lang="cs-CZ" dirty="0" smtClean="0"/>
              <a:t>Ale </a:t>
            </a:r>
            <a:r>
              <a:rPr lang="cs-CZ" dirty="0"/>
              <a:t>také, co nechce dělat, čemu se chce vyhnout. </a:t>
            </a:r>
            <a:endParaRPr lang="cs-CZ" dirty="0" smtClean="0"/>
          </a:p>
          <a:p>
            <a:r>
              <a:rPr lang="cs-CZ" dirty="0" smtClean="0"/>
              <a:t>Konkretizace v podobě plánů, osobních cílů, i strategií. </a:t>
            </a:r>
          </a:p>
          <a:p>
            <a:endParaRPr lang="cs-CZ" dirty="0"/>
          </a:p>
          <a:p>
            <a:r>
              <a:rPr lang="cs-CZ" dirty="0" smtClean="0"/>
              <a:t>Kontextově ovlivněné i závislé</a:t>
            </a:r>
          </a:p>
          <a:p>
            <a:endParaRPr lang="cs-CZ" dirty="0" smtClean="0"/>
          </a:p>
          <a:p>
            <a:r>
              <a:rPr lang="cs-CZ" dirty="0" smtClean="0"/>
              <a:t>Řada teorií např.: osobní </a:t>
            </a:r>
            <a:r>
              <a:rPr lang="cs-CZ" dirty="0"/>
              <a:t>usilování o něco (</a:t>
            </a:r>
            <a:r>
              <a:rPr lang="cs-CZ" dirty="0" err="1"/>
              <a:t>Emmons</a:t>
            </a:r>
            <a:r>
              <a:rPr lang="cs-CZ" dirty="0"/>
              <a:t>, 1986), perspektivní motivace člověka (Pavelková, 1990, 2002), osobní projekty (</a:t>
            </a:r>
            <a:r>
              <a:rPr lang="cs-CZ" dirty="0" err="1"/>
              <a:t>Palys</a:t>
            </a:r>
            <a:r>
              <a:rPr lang="cs-CZ" dirty="0"/>
              <a:t>, </a:t>
            </a:r>
            <a:r>
              <a:rPr lang="cs-CZ" dirty="0" err="1"/>
              <a:t>Little</a:t>
            </a:r>
            <a:r>
              <a:rPr lang="cs-CZ" dirty="0"/>
              <a:t>, 1983), aktuální životní úkoly (</a:t>
            </a:r>
            <a:r>
              <a:rPr lang="cs-CZ" dirty="0" err="1"/>
              <a:t>Cantor</a:t>
            </a:r>
            <a:r>
              <a:rPr lang="cs-CZ" dirty="0"/>
              <a:t>, 1990)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Ovlivnitelné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70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příběh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Integrace, jednota, </a:t>
            </a:r>
            <a:r>
              <a:rPr lang="cs-CZ" dirty="0"/>
              <a:t>soudržnost dílčích složek, </a:t>
            </a:r>
            <a:r>
              <a:rPr lang="cs-CZ" dirty="0" smtClean="0"/>
              <a:t>celková </a:t>
            </a:r>
            <a:r>
              <a:rPr lang="cs-CZ" dirty="0"/>
              <a:t>zaměřenost osobnosti, její životní směřování, smysl života.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/>
              <a:t>úroveň se týká proměn jedincova „já</a:t>
            </a:r>
            <a:r>
              <a:rPr lang="cs-CZ" dirty="0" smtClean="0"/>
              <a:t>“(</a:t>
            </a:r>
            <a:r>
              <a:rPr lang="cs-CZ" dirty="0" err="1" smtClean="0"/>
              <a:t>self</a:t>
            </a:r>
            <a:r>
              <a:rPr lang="cs-CZ" dirty="0" smtClean="0"/>
              <a:t>), </a:t>
            </a:r>
            <a:r>
              <a:rPr lang="cs-CZ" dirty="0"/>
              <a:t>včetně jeho identity. </a:t>
            </a:r>
            <a:endParaRPr lang="cs-CZ" dirty="0" smtClean="0"/>
          </a:p>
          <a:p>
            <a:r>
              <a:rPr lang="cs-CZ" i="1" dirty="0" smtClean="0"/>
              <a:t>Identita </a:t>
            </a:r>
            <a:r>
              <a:rPr lang="cs-CZ" i="1" dirty="0"/>
              <a:t>je zde chápana jako vnitřní, rozvíjející se příběh, který v sobě integruje rekonstruovanou minulost, vnímanou přítomnost a anticipovanou budoucnost do koherentního, životadárného mýtu; tento životní mýtus posiluje daného člověka</a:t>
            </a:r>
            <a:r>
              <a:rPr lang="cs-CZ" dirty="0"/>
              <a:t> (</a:t>
            </a:r>
            <a:r>
              <a:rPr lang="cs-CZ" dirty="0" err="1"/>
              <a:t>McAdams</a:t>
            </a:r>
            <a:r>
              <a:rPr lang="cs-CZ" dirty="0"/>
              <a:t>, 1994, s. 306)</a:t>
            </a:r>
          </a:p>
        </p:txBody>
      </p:sp>
    </p:spTree>
    <p:extLst>
      <p:ext uri="{BB962C8B-B14F-4D97-AF65-F5344CB8AC3E}">
        <p14:creationId xmlns:p14="http://schemas.microsoft.com/office/powerpoint/2010/main" val="4214091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Kontakt s učitelem jako zlomový okamžik v životě (životní příběh)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www.youtube.com/watch?v=4p5286T_kn0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07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příběh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Výzkumy učitelů</a:t>
            </a:r>
          </a:p>
          <a:p>
            <a:pPr lvl="1"/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dirty="0" err="1"/>
              <a:t>Výskum</a:t>
            </a:r>
            <a:r>
              <a:rPr lang="cs-CZ" dirty="0"/>
              <a:t> životného </a:t>
            </a:r>
            <a:r>
              <a:rPr lang="cs-CZ" dirty="0" err="1"/>
              <a:t>príbehu</a:t>
            </a:r>
            <a:r>
              <a:rPr lang="cs-CZ" dirty="0"/>
              <a:t>: </a:t>
            </a:r>
            <a:r>
              <a:rPr lang="cs-CZ" dirty="0" err="1"/>
              <a:t>učiteľka</a:t>
            </a:r>
            <a:r>
              <a:rPr lang="cs-CZ" dirty="0"/>
              <a:t> Adamová. </a:t>
            </a:r>
            <a:r>
              <a:rPr lang="cs-CZ" i="1" dirty="0"/>
              <a:t>Pedagogika</a:t>
            </a:r>
            <a:r>
              <a:rPr lang="cs-CZ" dirty="0"/>
              <a:t>, roč. 51, 2001, č. 3, s. </a:t>
            </a:r>
            <a:r>
              <a:rPr lang="cs-CZ" dirty="0" smtClean="0"/>
              <a:t>352-368. </a:t>
            </a:r>
            <a:r>
              <a:rPr lang="cs-CZ" dirty="0"/>
              <a:t>Dostupný z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web.fhs.utb.cz/cs/docs/vyskum_ziv_prib.pdf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Lukas, </a:t>
            </a:r>
            <a:r>
              <a:rPr lang="cs-CZ" dirty="0"/>
              <a:t>J. Životní příběhy učitelů - od kvalitativního ke smíšenému výzkumnému designu . Kocurová Marie. In </a:t>
            </a:r>
            <a:r>
              <a:rPr lang="cs-CZ" i="1" dirty="0"/>
              <a:t>Současné metodologické přístupy a strategie pedagogického výzkumu; sborník anotací 14 konference ČAPV</a:t>
            </a:r>
            <a:r>
              <a:rPr lang="cs-CZ" dirty="0"/>
              <a:t>. 1. vyd., Plzeň : Západočeská univerzita v Plzni, 2006. s. 36-36. ISBN 80-7043-483-X. </a:t>
            </a:r>
            <a:r>
              <a:rPr lang="cs-CZ" dirty="0" smtClean="0"/>
              <a:t>Dostupný </a:t>
            </a:r>
            <a:r>
              <a:rPr lang="cs-CZ" dirty="0"/>
              <a:t>z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www.jlukas.cz/doc/pedagogicka/zivotni_pribehy_ucitelu.pdf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/>
              <a:t>Zounek</a:t>
            </a:r>
            <a:r>
              <a:rPr lang="cs-CZ" dirty="0"/>
              <a:t>, J., Knotová, D., &amp; Šimáně, M. (2017). Život Karla− příběh učitele v socialistickém Československu1. Orbis </a:t>
            </a:r>
            <a:r>
              <a:rPr lang="cs-CZ" dirty="0" err="1"/>
              <a:t>Scholae</a:t>
            </a:r>
            <a:r>
              <a:rPr lang="cs-CZ" dirty="0"/>
              <a:t>, 11(2). </a:t>
            </a:r>
            <a:r>
              <a:rPr lang="cs-CZ" dirty="0">
                <a:hlinkClick r:id="rId4"/>
              </a:rPr>
              <a:t>https://www.researchgate.net/profile/Jiri_Zounek/publication/323886227_Zivot_Karla_-_</a:t>
            </a:r>
            <a:r>
              <a:rPr lang="cs-CZ" dirty="0" smtClean="0">
                <a:hlinkClick r:id="rId4"/>
              </a:rPr>
              <a:t>pribeh_ucitele_v_socialistickem_Ceskoslovensku/links/5ac4927da6fdcc1a5bd06070/Zivot-Karla-pribeh-ucitele-v-socialistickem-Ceskoslovensku.pdf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A řada dalších studií (Lazarová aj</a:t>
            </a:r>
            <a:r>
              <a:rPr lang="cs-CZ" dirty="0"/>
              <a:t>.) – např. </a:t>
            </a:r>
            <a:r>
              <a:rPr lang="cs-CZ" dirty="0" err="1" smtClean="0"/>
              <a:t>Zounek</a:t>
            </a:r>
            <a:r>
              <a:rPr lang="cs-CZ" dirty="0" smtClean="0"/>
              <a:t> a kol. </a:t>
            </a:r>
            <a:r>
              <a:rPr lang="cs-CZ" dirty="0" smtClean="0">
                <a:hlinkClick r:id="rId5"/>
              </a:rPr>
              <a:t>https</a:t>
            </a:r>
            <a:r>
              <a:rPr lang="cs-CZ" dirty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www.muni.cz/vyzkum/projekty/26624</a:t>
            </a:r>
            <a:r>
              <a:rPr lang="cs-CZ" dirty="0" smtClean="0"/>
              <a:t> </a:t>
            </a:r>
          </a:p>
          <a:p>
            <a:r>
              <a:rPr lang="cs-CZ" dirty="0" smtClean="0"/>
              <a:t>Výzkumy žáků</a:t>
            </a:r>
          </a:p>
          <a:p>
            <a:pPr lvl="1"/>
            <a:r>
              <a:rPr lang="cs-CZ" dirty="0" smtClean="0"/>
              <a:t>Dílčí aspekty; otevřené téma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I jako výukový projekt (orální historie, příběhy pamětníků) – Post </a:t>
            </a:r>
            <a:r>
              <a:rPr lang="cs-CZ" dirty="0" err="1" smtClean="0"/>
              <a:t>Bellum</a:t>
            </a:r>
            <a:r>
              <a:rPr lang="cs-CZ" dirty="0" smtClean="0"/>
              <a:t>, Příběhy našich sousedů…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865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perspektiva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 smtClean="0">
                <a:hlinkClick r:id="rId2"/>
              </a:rPr>
              <a:t>Fenomén času ve výchově a vzdělávání. Studia </a:t>
            </a:r>
            <a:r>
              <a:rPr lang="cs-CZ" dirty="0" err="1" smtClean="0">
                <a:hlinkClick r:id="rId2"/>
              </a:rPr>
              <a:t>Paedagogica</a:t>
            </a:r>
            <a:r>
              <a:rPr lang="cs-CZ" dirty="0">
                <a:hlinkClick r:id="rId2"/>
              </a:rPr>
              <a:t> Vol. 15, No. 1 (2010</a:t>
            </a:r>
            <a:r>
              <a:rPr lang="cs-CZ" dirty="0" smtClean="0">
                <a:hlinkClick r:id="rId2"/>
              </a:rPr>
              <a:t>) </a:t>
            </a:r>
            <a:endParaRPr lang="cs-CZ" dirty="0" smtClean="0"/>
          </a:p>
          <a:p>
            <a:r>
              <a:rPr lang="cs-CZ" dirty="0"/>
              <a:t>V psychologii samotné se koncept časové perspektivy rozvíjí již od konce druhé </a:t>
            </a:r>
            <a:r>
              <a:rPr lang="cs-CZ" dirty="0" smtClean="0"/>
              <a:t>poloviny 20</a:t>
            </a:r>
            <a:r>
              <a:rPr lang="cs-CZ" dirty="0"/>
              <a:t>. století (Pavelková, </a:t>
            </a:r>
            <a:r>
              <a:rPr lang="cs-CZ" dirty="0" err="1"/>
              <a:t>Purková</a:t>
            </a:r>
            <a:r>
              <a:rPr lang="cs-CZ" dirty="0"/>
              <a:t>, &amp; Menšíková, 2010). Nejčastěji se vymezuje jako kognitivní a motivační charakteristika jedince (Pavelková, 1990; Pavelková, 2002; Lukavská</a:t>
            </a:r>
            <a:r>
              <a:rPr lang="cs-CZ" dirty="0" smtClean="0"/>
              <a:t>, </a:t>
            </a:r>
            <a:r>
              <a:rPr lang="cs-CZ" dirty="0" err="1" smtClean="0"/>
              <a:t>Klicperová-Baker</a:t>
            </a:r>
            <a:r>
              <a:rPr lang="cs-CZ" dirty="0"/>
              <a:t>, Lukavský, &amp; </a:t>
            </a:r>
            <a:r>
              <a:rPr lang="cs-CZ" dirty="0" err="1"/>
              <a:t>Zimbardo</a:t>
            </a:r>
            <a:r>
              <a:rPr lang="cs-CZ" dirty="0"/>
              <a:t>, 2011). Časová perspektiva je však spojena </a:t>
            </a:r>
            <a:r>
              <a:rPr lang="cs-CZ" dirty="0" smtClean="0"/>
              <a:t>nejen s </a:t>
            </a:r>
            <a:r>
              <a:rPr lang="cs-CZ" dirty="0"/>
              <a:t>kognitivními a motivačními, ale zejména také s emocionálními a sociálními </a:t>
            </a:r>
            <a:r>
              <a:rPr lang="cs-CZ" dirty="0" smtClean="0"/>
              <a:t>vlastnostmi (</a:t>
            </a:r>
            <a:r>
              <a:rPr lang="cs-CZ" dirty="0" err="1"/>
              <a:t>Zimbardo</a:t>
            </a:r>
            <a:r>
              <a:rPr lang="cs-CZ" dirty="0"/>
              <a:t> &amp; </a:t>
            </a:r>
            <a:r>
              <a:rPr lang="cs-CZ" dirty="0" err="1"/>
              <a:t>Boyd</a:t>
            </a:r>
            <a:r>
              <a:rPr lang="cs-CZ" dirty="0"/>
              <a:t>, 1999; 2008). </a:t>
            </a:r>
            <a:endParaRPr lang="cs-CZ" dirty="0" smtClean="0"/>
          </a:p>
          <a:p>
            <a:pPr lvl="1"/>
            <a:r>
              <a:rPr lang="cs-CZ" dirty="0" smtClean="0"/>
              <a:t>čas </a:t>
            </a:r>
            <a:r>
              <a:rPr lang="cs-CZ" dirty="0"/>
              <a:t>jako </a:t>
            </a:r>
            <a:r>
              <a:rPr lang="cs-CZ" b="1" dirty="0"/>
              <a:t>možnost výběru nebo omezení </a:t>
            </a:r>
            <a:r>
              <a:rPr lang="cs-CZ" dirty="0"/>
              <a:t>(</a:t>
            </a:r>
            <a:r>
              <a:rPr lang="cs-CZ" dirty="0" err="1"/>
              <a:t>choice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limit),</a:t>
            </a:r>
          </a:p>
          <a:p>
            <a:pPr lvl="1"/>
            <a:r>
              <a:rPr lang="cs-CZ" dirty="0" smtClean="0"/>
              <a:t>čas </a:t>
            </a:r>
            <a:r>
              <a:rPr lang="cs-CZ" dirty="0"/>
              <a:t>jako </a:t>
            </a:r>
            <a:r>
              <a:rPr lang="cs-CZ" b="1" dirty="0"/>
              <a:t>změna nebo kontinuita </a:t>
            </a:r>
            <a:r>
              <a:rPr lang="cs-CZ" dirty="0"/>
              <a:t>(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continuity</a:t>
            </a:r>
            <a:r>
              <a:rPr lang="cs-CZ" dirty="0"/>
              <a:t>),</a:t>
            </a:r>
          </a:p>
          <a:p>
            <a:pPr lvl="1"/>
            <a:r>
              <a:rPr lang="cs-CZ" dirty="0" smtClean="0"/>
              <a:t>čas </a:t>
            </a:r>
            <a:r>
              <a:rPr lang="cs-CZ" dirty="0"/>
              <a:t>ve smyslu </a:t>
            </a:r>
            <a:r>
              <a:rPr lang="cs-CZ" b="1" dirty="0" smtClean="0"/>
              <a:t>tempa (rychlost plynutí)</a:t>
            </a:r>
            <a:r>
              <a:rPr lang="cs-CZ" dirty="0" smtClean="0"/>
              <a:t>.</a:t>
            </a:r>
          </a:p>
          <a:p>
            <a:r>
              <a:rPr lang="cs-CZ" dirty="0" smtClean="0"/>
              <a:t>Časové perspektivy</a:t>
            </a:r>
          </a:p>
          <a:p>
            <a:pPr lvl="1"/>
            <a:r>
              <a:rPr lang="cs-CZ" b="1" dirty="0" smtClean="0"/>
              <a:t>Minulost</a:t>
            </a:r>
          </a:p>
          <a:p>
            <a:pPr lvl="2"/>
            <a:r>
              <a:rPr lang="cs-CZ" dirty="0" smtClean="0"/>
              <a:t>Pozitivní / negativní</a:t>
            </a:r>
          </a:p>
          <a:p>
            <a:pPr lvl="1"/>
            <a:r>
              <a:rPr lang="cs-CZ" b="1" dirty="0" smtClean="0"/>
              <a:t>Přítomnost</a:t>
            </a:r>
          </a:p>
          <a:p>
            <a:pPr lvl="2"/>
            <a:r>
              <a:rPr lang="cs-CZ" dirty="0" smtClean="0"/>
              <a:t>Hedonistická / fatalistická / holistická</a:t>
            </a:r>
          </a:p>
          <a:p>
            <a:pPr lvl="1"/>
            <a:r>
              <a:rPr lang="cs-CZ" b="1" dirty="0" smtClean="0"/>
              <a:t>Budoucnost</a:t>
            </a:r>
          </a:p>
          <a:p>
            <a:pPr lvl="2"/>
            <a:r>
              <a:rPr lang="cs-CZ" dirty="0" smtClean="0"/>
              <a:t>Orientace na budoucnost / transcendentální budoucnost</a:t>
            </a:r>
          </a:p>
          <a:p>
            <a:r>
              <a:rPr lang="cs-CZ" dirty="0" smtClean="0"/>
              <a:t>Ideální časové perspektivy (orientace)</a:t>
            </a:r>
          </a:p>
          <a:p>
            <a:pPr lvl="1"/>
            <a:r>
              <a:rPr lang="cs-CZ" dirty="0" smtClean="0"/>
              <a:t>vysoká </a:t>
            </a:r>
            <a:r>
              <a:rPr lang="cs-CZ" dirty="0"/>
              <a:t>pozitivní orientace do minulosti</a:t>
            </a:r>
          </a:p>
          <a:p>
            <a:pPr lvl="1"/>
            <a:r>
              <a:rPr lang="cs-CZ" dirty="0" smtClean="0"/>
              <a:t>středně </a:t>
            </a:r>
            <a:r>
              <a:rPr lang="cs-CZ" dirty="0"/>
              <a:t>vysoká perspektiva do budoucnosti</a:t>
            </a:r>
          </a:p>
          <a:p>
            <a:pPr lvl="1"/>
            <a:r>
              <a:rPr lang="cs-CZ" dirty="0" smtClean="0"/>
              <a:t>středně </a:t>
            </a:r>
            <a:r>
              <a:rPr lang="cs-CZ" dirty="0"/>
              <a:t>vysoká hédonistická perspektiva do přítomnosti</a:t>
            </a:r>
          </a:p>
          <a:p>
            <a:pPr lvl="1"/>
            <a:r>
              <a:rPr lang="cs-CZ" dirty="0" smtClean="0"/>
              <a:t>nízká </a:t>
            </a:r>
            <a:r>
              <a:rPr lang="cs-CZ" dirty="0"/>
              <a:t>negativní perspektiva do minulosti</a:t>
            </a:r>
          </a:p>
          <a:p>
            <a:pPr lvl="1"/>
            <a:r>
              <a:rPr lang="cs-CZ" dirty="0" smtClean="0"/>
              <a:t>nízká </a:t>
            </a:r>
            <a:r>
              <a:rPr lang="cs-CZ" dirty="0"/>
              <a:t>fatalistická orientace do </a:t>
            </a:r>
            <a:r>
              <a:rPr lang="cs-CZ" dirty="0" smtClean="0"/>
              <a:t>přítomnosti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167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Stabilita a změny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různých složkách osobnosti různé, i z hlediska rychlosti a obsahu (</a:t>
            </a:r>
            <a:r>
              <a:rPr lang="cs-CZ" dirty="0" err="1" smtClean="0"/>
              <a:t>srv</a:t>
            </a:r>
            <a:r>
              <a:rPr lang="cs-CZ" dirty="0" smtClean="0"/>
              <a:t>. novorozenec, kojenec; dospívání…)</a:t>
            </a:r>
          </a:p>
          <a:p>
            <a:r>
              <a:rPr lang="cs-CZ" dirty="0" smtClean="0"/>
              <a:t>Osobnost nemůže být rigidně stabilní; musí reagovat na změny v sociálním (aj.) okolí</a:t>
            </a:r>
          </a:p>
          <a:p>
            <a:pPr lvl="1"/>
            <a:r>
              <a:rPr lang="cs-CZ" dirty="0" smtClean="0"/>
              <a:t>Vývojová, sociální psychologie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612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nezbytné </a:t>
            </a:r>
            <a:r>
              <a:rPr lang="cs-CZ" dirty="0"/>
              <a:t>v případech, kdy se člověk ocitne před novým, závažným adaptačním problémem (</a:t>
            </a:r>
            <a:r>
              <a:rPr lang="cs-CZ" dirty="0" err="1"/>
              <a:t>Weinberger</a:t>
            </a:r>
            <a:r>
              <a:rPr lang="cs-CZ" dirty="0"/>
              <a:t>, 1994, s. 339</a:t>
            </a:r>
            <a:r>
              <a:rPr lang="cs-CZ" dirty="0" smtClean="0"/>
              <a:t>). V zásadě tři možnosti</a:t>
            </a:r>
          </a:p>
          <a:p>
            <a:pPr lvl="1"/>
            <a:r>
              <a:rPr lang="cs-CZ" dirty="0" smtClean="0"/>
              <a:t>systematickým </a:t>
            </a:r>
            <a:r>
              <a:rPr lang="cs-CZ" dirty="0"/>
              <a:t>dlouhodobým úsilím lidí kolem jedince (rodičů, učitelů, psychologů, trenérů)</a:t>
            </a:r>
          </a:p>
          <a:p>
            <a:pPr lvl="1"/>
            <a:r>
              <a:rPr lang="cs-CZ" dirty="0" smtClean="0"/>
              <a:t>jednorázově </a:t>
            </a:r>
            <a:r>
              <a:rPr lang="cs-CZ" dirty="0"/>
              <a:t>- vlivem těžké životní události, zažitého traumatu (nemoc, úraz, vážná nemoc či úmrtí v rodině, dopravní neštěstí, přírodní katastrofa atp.)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iniciativy jedince samotného, který se snaží sám na sobě pracovat</a:t>
            </a:r>
            <a:r>
              <a:rPr lang="cs-CZ" dirty="0" smtClean="0"/>
              <a:t>. </a:t>
            </a:r>
          </a:p>
          <a:p>
            <a:pPr lvl="2"/>
            <a:r>
              <a:rPr lang="cs-CZ" dirty="0" smtClean="0"/>
              <a:t>Když </a:t>
            </a:r>
            <a:r>
              <a:rPr lang="en-US" dirty="0" err="1" smtClean="0"/>
              <a:t>vykrystaliz</a:t>
            </a:r>
            <a:r>
              <a:rPr lang="cs-CZ" dirty="0" err="1" smtClean="0"/>
              <a:t>uje</a:t>
            </a:r>
            <a:r>
              <a:rPr lang="cs-CZ" dirty="0" smtClean="0"/>
              <a:t> jeho</a:t>
            </a:r>
            <a:r>
              <a:rPr lang="en-US" dirty="0" smtClean="0"/>
              <a:t> </a:t>
            </a:r>
            <a:r>
              <a:rPr lang="en-US" dirty="0" err="1"/>
              <a:t>nespokojenost</a:t>
            </a:r>
            <a:r>
              <a:rPr lang="en-US" dirty="0"/>
              <a:t> s </a:t>
            </a:r>
            <a:r>
              <a:rPr lang="en-US" dirty="0" err="1"/>
              <a:t>dosavadním</a:t>
            </a:r>
            <a:r>
              <a:rPr lang="en-US" dirty="0"/>
              <a:t> </a:t>
            </a:r>
            <a:r>
              <a:rPr lang="en-US" dirty="0" err="1"/>
              <a:t>stavem</a:t>
            </a:r>
            <a:r>
              <a:rPr lang="en-US" dirty="0"/>
              <a:t> – crystallization of discontent (</a:t>
            </a:r>
            <a:r>
              <a:rPr lang="en-US" dirty="0" err="1"/>
              <a:t>Baumeister</a:t>
            </a:r>
            <a:r>
              <a:rPr lang="en-US" dirty="0"/>
              <a:t>, 1994)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447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Facilitace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Když jedinec </a:t>
            </a:r>
            <a:r>
              <a:rPr lang="cs-CZ" dirty="0"/>
              <a:t>očekává, že v daném aspektu osobnosti vůbec může dojít ke </a:t>
            </a:r>
            <a:r>
              <a:rPr lang="cs-CZ" dirty="0" smtClean="0"/>
              <a:t>změně</a:t>
            </a:r>
          </a:p>
          <a:p>
            <a:endParaRPr lang="cs-CZ" dirty="0"/>
          </a:p>
          <a:p>
            <a:r>
              <a:rPr lang="cs-CZ" dirty="0" smtClean="0"/>
              <a:t>Otázka subjektivního vnímání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635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Drapela</a:t>
            </a:r>
            <a:r>
              <a:rPr lang="cs-CZ" dirty="0" smtClean="0"/>
              <a:t>, V.J. </a:t>
            </a:r>
            <a:r>
              <a:rPr lang="cs-CZ" i="1" dirty="0"/>
              <a:t>Přehled teorií osobnosti</a:t>
            </a:r>
            <a:r>
              <a:rPr lang="cs-CZ" dirty="0"/>
              <a:t>. </a:t>
            </a:r>
            <a:r>
              <a:rPr lang="cs-CZ" dirty="0" smtClean="0"/>
              <a:t>Praha: Portál, 1997.</a:t>
            </a:r>
          </a:p>
          <a:p>
            <a:r>
              <a:rPr lang="cs-CZ" dirty="0"/>
              <a:t>Smékal, </a:t>
            </a:r>
            <a:r>
              <a:rPr lang="cs-CZ" dirty="0" smtClean="0"/>
              <a:t>V. </a:t>
            </a:r>
            <a:r>
              <a:rPr lang="cs-CZ" i="1" dirty="0"/>
              <a:t>Pozvání do psychologie osobnosti. Člověk v zrcadle vědomí a jednání.</a:t>
            </a:r>
            <a:r>
              <a:rPr lang="cs-CZ" dirty="0"/>
              <a:t> 2., opravené vydání. Brno 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2004.</a:t>
            </a:r>
          </a:p>
        </p:txBody>
      </p:sp>
    </p:spTree>
    <p:extLst>
      <p:ext uri="{BB962C8B-B14F-4D97-AF65-F5344CB8AC3E}">
        <p14:creationId xmlns:p14="http://schemas.microsoft.com/office/powerpoint/2010/main" val="3269105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361601" y="3936858"/>
            <a:ext cx="6477120" cy="2031325"/>
          </a:xfrm>
        </p:spPr>
        <p:txBody>
          <a:bodyPr vert="horz" lIns="0" tIns="0" rIns="0" bIns="0" anchor="ctr">
            <a:spAutoFit/>
          </a:bodyPr>
          <a:lstStyle/>
          <a:p>
            <a:pPr marL="325445" indent="-3254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cs-CZ" dirty="0" smtClean="0"/>
              <a:t>Hodnocení ve školním kontextu, školní úspěšnost</a:t>
            </a:r>
            <a:endParaRPr lang="en-GB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61601" y="6049801"/>
            <a:ext cx="6706080" cy="685440"/>
          </a:xfrm>
        </p:spPr>
        <p:txBody>
          <a:bodyPr vert="horz" lIns="0" tIns="0" rIns="0" bIns="0" anchor="ctr">
            <a:normAutofit fontScale="70000" lnSpcReduction="20000"/>
          </a:bodyPr>
          <a:lstStyle/>
          <a:p>
            <a:pPr marL="456487" lvl="1" algn="l">
              <a:lnSpc>
                <a:spcPct val="116000"/>
              </a:lnSpc>
              <a:spcBef>
                <a:spcPct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sz="2268" b="1" dirty="0" err="1"/>
              <a:t>Hodnocení</a:t>
            </a:r>
            <a:r>
              <a:rPr lang="en-GB" sz="2268" b="1" dirty="0"/>
              <a:t> </a:t>
            </a:r>
            <a:r>
              <a:rPr lang="en-GB" sz="2268" b="1" dirty="0" err="1"/>
              <a:t>ve</a:t>
            </a:r>
            <a:r>
              <a:rPr lang="en-GB" sz="2268" b="1" dirty="0"/>
              <a:t> </a:t>
            </a:r>
            <a:r>
              <a:rPr lang="en-GB" sz="2268" b="1" dirty="0" err="1"/>
              <a:t>školním</a:t>
            </a:r>
            <a:r>
              <a:rPr lang="en-GB" sz="2268" b="1" dirty="0"/>
              <a:t> </a:t>
            </a:r>
            <a:r>
              <a:rPr lang="en-GB" sz="2268" b="1" dirty="0" err="1"/>
              <a:t>kontextu</a:t>
            </a:r>
            <a:r>
              <a:rPr lang="cs-CZ" sz="2268" b="1" dirty="0"/>
              <a:t> – příklady; </a:t>
            </a:r>
            <a:r>
              <a:rPr lang="en-GB" sz="1905" dirty="0"/>
              <a:t>- </a:t>
            </a:r>
            <a:r>
              <a:rPr lang="en-GB" sz="1905" dirty="0" err="1"/>
              <a:t>hodnocení</a:t>
            </a:r>
            <a:r>
              <a:rPr lang="en-GB" sz="1905" dirty="0"/>
              <a:t> </a:t>
            </a:r>
            <a:r>
              <a:rPr lang="cs-CZ" sz="1905" dirty="0"/>
              <a:t>ve školním kontextu </a:t>
            </a:r>
            <a:r>
              <a:rPr lang="cs-CZ" sz="1905" i="1" dirty="0"/>
              <a:t>(úvod); </a:t>
            </a:r>
            <a:r>
              <a:rPr lang="en-GB" sz="1905" dirty="0"/>
              <a:t>- </a:t>
            </a:r>
            <a:r>
              <a:rPr lang="en-GB" sz="1905" dirty="0" err="1"/>
              <a:t>hodnocení</a:t>
            </a:r>
            <a:r>
              <a:rPr lang="cs-CZ" sz="1905" dirty="0"/>
              <a:t> </a:t>
            </a:r>
            <a:r>
              <a:rPr lang="en-GB" sz="1905" dirty="0" err="1"/>
              <a:t>žákova</a:t>
            </a:r>
            <a:r>
              <a:rPr lang="en-GB" sz="1905" dirty="0"/>
              <a:t> </a:t>
            </a:r>
            <a:r>
              <a:rPr lang="en-GB" sz="1905" dirty="0" err="1"/>
              <a:t>výkonu</a:t>
            </a:r>
            <a:r>
              <a:rPr lang="cs-CZ" sz="1905" dirty="0"/>
              <a:t> </a:t>
            </a:r>
            <a:r>
              <a:rPr lang="cs-CZ" sz="1905" i="1" dirty="0"/>
              <a:t>(velmi stručný úvod); </a:t>
            </a:r>
            <a:r>
              <a:rPr lang="en-GB" sz="1905" dirty="0"/>
              <a:t>- </a:t>
            </a:r>
            <a:r>
              <a:rPr lang="en-GB" sz="1905" dirty="0" err="1"/>
              <a:t>studentské</a:t>
            </a:r>
            <a:r>
              <a:rPr lang="en-GB" sz="1905" dirty="0"/>
              <a:t> </a:t>
            </a:r>
            <a:r>
              <a:rPr lang="cs-CZ" sz="1905" dirty="0"/>
              <a:t>(žákovské) </a:t>
            </a:r>
            <a:r>
              <a:rPr lang="en-GB" sz="1905" dirty="0" err="1"/>
              <a:t>hodnocení</a:t>
            </a:r>
            <a:r>
              <a:rPr lang="en-GB" sz="1905" dirty="0"/>
              <a:t> </a:t>
            </a:r>
            <a:r>
              <a:rPr lang="en-GB" sz="1905" dirty="0" err="1"/>
              <a:t>výuky</a:t>
            </a:r>
            <a:endParaRPr lang="en-GB" sz="1905" dirty="0"/>
          </a:p>
        </p:txBody>
      </p:sp>
    </p:spTree>
    <p:extLst>
      <p:ext uri="{BB962C8B-B14F-4D97-AF65-F5344CB8AC3E}">
        <p14:creationId xmlns:p14="http://schemas.microsoft.com/office/powerpoint/2010/main" val="26265766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pedagogické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vysvětlovat, </a:t>
            </a:r>
            <a:endParaRPr lang="cs-CZ" dirty="0" smtClean="0"/>
          </a:p>
          <a:p>
            <a:r>
              <a:rPr lang="cs-CZ" dirty="0" smtClean="0"/>
              <a:t>ovlivňovat, </a:t>
            </a:r>
          </a:p>
          <a:p>
            <a:r>
              <a:rPr lang="cs-CZ" b="1" dirty="0" smtClean="0"/>
              <a:t>projektovat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Viz také design </a:t>
            </a:r>
            <a:r>
              <a:rPr lang="cs-CZ" dirty="0" err="1" smtClean="0"/>
              <a:t>thinking</a:t>
            </a:r>
            <a:r>
              <a:rPr lang="cs-CZ" dirty="0" smtClean="0"/>
              <a:t> in </a:t>
            </a:r>
            <a:r>
              <a:rPr lang="cs-CZ" dirty="0" err="1" smtClean="0"/>
              <a:t>education</a:t>
            </a:r>
            <a:r>
              <a:rPr lang="cs-CZ" dirty="0" smtClean="0"/>
              <a:t> – např. </a:t>
            </a:r>
            <a:r>
              <a:rPr lang="cs-CZ" dirty="0">
                <a:hlinkClick r:id="rId2"/>
              </a:rPr>
              <a:t>https://tll.gse.harvard.edu/design-thinking</a:t>
            </a:r>
            <a:endParaRPr lang="cs-CZ" dirty="0" smtClean="0"/>
          </a:p>
          <a:p>
            <a:endParaRPr lang="cs-CZ" dirty="0"/>
          </a:p>
          <a:p>
            <a:r>
              <a:rPr lang="cs-CZ" i="1" dirty="0" smtClean="0"/>
              <a:t>Hlavním </a:t>
            </a:r>
            <a:r>
              <a:rPr lang="cs-CZ" i="1" dirty="0"/>
              <a:t>poslání oboru </a:t>
            </a:r>
            <a:r>
              <a:rPr lang="cs-CZ" i="1" dirty="0" smtClean="0"/>
              <a:t>tedy není </a:t>
            </a:r>
            <a:r>
              <a:rPr lang="cs-CZ" i="1" dirty="0"/>
              <a:t>objevovat věci jaké jsou, nýbrž jaké by mohly být</a:t>
            </a:r>
            <a:r>
              <a:rPr lang="cs-CZ" i="1" dirty="0" smtClean="0"/>
              <a:t>. </a:t>
            </a:r>
            <a:r>
              <a:rPr lang="cs-CZ" dirty="0" smtClean="0"/>
              <a:t>(</a:t>
            </a:r>
            <a:r>
              <a:rPr lang="cs-CZ" dirty="0" err="1" smtClean="0"/>
              <a:t>Salomon</a:t>
            </a:r>
            <a:r>
              <a:rPr lang="cs-CZ" dirty="0" smtClean="0"/>
              <a:t>, 2000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50542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to vlastně je učení?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 jak poznám, že jsem se něco naučil?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379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Žákovská pojetí učení (Säljö, 1979)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„Co to znamená učit se?“ </a:t>
            </a:r>
            <a:r>
              <a:rPr lang="cs-CZ" altLang="cs-CZ" sz="2000" dirty="0" smtClean="0"/>
              <a:t>(řazeno dle četnosti odpovědí žáků):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získávat stále více znalostí (kvantitativně)</a:t>
            </a:r>
          </a:p>
          <a:p>
            <a:pPr eaLnBrk="1" hangingPunct="1"/>
            <a:r>
              <a:rPr lang="cs-CZ" altLang="cs-CZ" dirty="0" smtClean="0"/>
              <a:t>učit se nazpaměť</a:t>
            </a:r>
          </a:p>
          <a:p>
            <a:pPr eaLnBrk="1" hangingPunct="1"/>
            <a:r>
              <a:rPr lang="cs-CZ" altLang="cs-CZ" dirty="0" smtClean="0"/>
              <a:t>získávat fakta, metody, které člověk může použít, až je bude potřebovat</a:t>
            </a:r>
          </a:p>
          <a:p>
            <a:pPr eaLnBrk="1" hangingPunct="1"/>
            <a:r>
              <a:rPr lang="cs-CZ" altLang="cs-CZ" dirty="0" smtClean="0"/>
              <a:t>objevovat (abstraktní) smysl</a:t>
            </a:r>
          </a:p>
          <a:p>
            <a:pPr eaLnBrk="1" hangingPunct="1"/>
            <a:r>
              <a:rPr lang="cs-CZ" altLang="cs-CZ" dirty="0" smtClean="0"/>
              <a:t>interpretovat naučené, aby člověk porozuměl světu</a:t>
            </a:r>
          </a:p>
        </p:txBody>
      </p:sp>
    </p:spTree>
    <p:extLst>
      <p:ext uri="{BB962C8B-B14F-4D97-AF65-F5344CB8AC3E}">
        <p14:creationId xmlns:p14="http://schemas.microsoft.com/office/powerpoint/2010/main" val="14507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Kolbův cyklus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cs-CZ" dirty="0" smtClean="0"/>
              <a:t>jednou z teorií učení a získávání znalostí. Předpoklad, že 80 % lidského poznávání pochází z vlastních, tedy nepřenosných zážitků, a zásadním způsobem zvyšuje zapamatovatelnost nových poznatků. </a:t>
            </a:r>
          </a:p>
          <a:p>
            <a:pPr>
              <a:defRPr/>
            </a:pPr>
            <a:r>
              <a:rPr lang="cs-CZ" dirty="0" smtClean="0"/>
              <a:t>Cyklus popisuje čtyři fáze procesu učení tak, jak se podle Kolba odehrávají v běžném životě:</a:t>
            </a:r>
          </a:p>
          <a:p>
            <a:pPr lvl="1">
              <a:defRPr/>
            </a:pPr>
            <a:r>
              <a:rPr lang="cs-CZ" dirty="0" smtClean="0"/>
              <a:t>Setkání s konkrétní zkušeností, zážitek</a:t>
            </a:r>
          </a:p>
          <a:p>
            <a:pPr lvl="1">
              <a:defRPr/>
            </a:pPr>
            <a:r>
              <a:rPr lang="cs-CZ" dirty="0" smtClean="0"/>
              <a:t>Pozorování, přemýšlení, reflexe zkušenosti</a:t>
            </a:r>
          </a:p>
          <a:p>
            <a:pPr lvl="1">
              <a:defRPr/>
            </a:pPr>
            <a:r>
              <a:rPr lang="cs-CZ" dirty="0" smtClean="0"/>
              <a:t>Vytvoření abstraktního pojmu, představy</a:t>
            </a:r>
          </a:p>
          <a:p>
            <a:pPr lvl="1">
              <a:defRPr/>
            </a:pPr>
            <a:r>
              <a:rPr lang="cs-CZ" dirty="0" smtClean="0"/>
              <a:t>Experimentování na základě získané zkušenosti, testování naučeného </a:t>
            </a:r>
            <a:endParaRPr lang="cs-CZ" dirty="0"/>
          </a:p>
        </p:txBody>
      </p:sp>
      <p:sp>
        <p:nvSpPr>
          <p:cNvPr id="22532" name="TextovéPole 4"/>
          <p:cNvSpPr txBox="1">
            <a:spLocks noChangeArrowheads="1"/>
          </p:cNvSpPr>
          <p:nvPr/>
        </p:nvSpPr>
        <p:spPr bwMode="auto">
          <a:xfrm>
            <a:off x="5908675" y="2060575"/>
            <a:ext cx="1543050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/>
            <a:r>
              <a:rPr lang="cs-CZ" altLang="cs-CZ" dirty="0">
                <a:solidFill>
                  <a:schemeClr val="tx1"/>
                </a:solidFill>
              </a:rPr>
              <a:t>Setkání s konkrétní zkušeností, zážitek</a:t>
            </a:r>
          </a:p>
        </p:txBody>
      </p:sp>
      <p:sp>
        <p:nvSpPr>
          <p:cNvPr id="22533" name="TextovéPole 5"/>
          <p:cNvSpPr txBox="1">
            <a:spLocks noChangeArrowheads="1"/>
          </p:cNvSpPr>
          <p:nvPr/>
        </p:nvSpPr>
        <p:spPr bwMode="auto">
          <a:xfrm>
            <a:off x="7323138" y="3500438"/>
            <a:ext cx="1439862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/>
            <a:r>
              <a:rPr lang="cs-CZ" altLang="cs-CZ" dirty="0">
                <a:solidFill>
                  <a:schemeClr val="tx1"/>
                </a:solidFill>
              </a:rPr>
              <a:t>Pozorování, přemýšlení, reflexe zkušenosti</a:t>
            </a:r>
          </a:p>
        </p:txBody>
      </p:sp>
      <p:sp>
        <p:nvSpPr>
          <p:cNvPr id="22534" name="TextovéPole 6"/>
          <p:cNvSpPr txBox="1">
            <a:spLocks noChangeArrowheads="1"/>
          </p:cNvSpPr>
          <p:nvPr/>
        </p:nvSpPr>
        <p:spPr bwMode="auto">
          <a:xfrm>
            <a:off x="5908675" y="4819650"/>
            <a:ext cx="1543050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/>
            <a:r>
              <a:rPr lang="cs-CZ" altLang="cs-CZ" dirty="0">
                <a:solidFill>
                  <a:schemeClr val="tx1"/>
                </a:solidFill>
              </a:rPr>
              <a:t>Vytvoření abstraktního pojmu, představy</a:t>
            </a:r>
          </a:p>
        </p:txBody>
      </p:sp>
      <p:sp>
        <p:nvSpPr>
          <p:cNvPr id="22535" name="TextovéPole 7"/>
          <p:cNvSpPr txBox="1">
            <a:spLocks noChangeArrowheads="1"/>
          </p:cNvSpPr>
          <p:nvPr/>
        </p:nvSpPr>
        <p:spPr bwMode="auto">
          <a:xfrm>
            <a:off x="4689475" y="3500438"/>
            <a:ext cx="1439863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/>
            <a:r>
              <a:rPr lang="cs-CZ" altLang="cs-CZ" dirty="0">
                <a:solidFill>
                  <a:schemeClr val="tx1"/>
                </a:solidFill>
              </a:rPr>
              <a:t>Experimentování, testování naučeného </a:t>
            </a:r>
          </a:p>
        </p:txBody>
      </p:sp>
      <p:sp>
        <p:nvSpPr>
          <p:cNvPr id="9" name="Oblouk 8"/>
          <p:cNvSpPr/>
          <p:nvPr/>
        </p:nvSpPr>
        <p:spPr>
          <a:xfrm>
            <a:off x="7058025" y="2806700"/>
            <a:ext cx="1008063" cy="1081088"/>
          </a:xfrm>
          <a:prstGeom prst="arc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Oblouk 9"/>
          <p:cNvSpPr/>
          <p:nvPr/>
        </p:nvSpPr>
        <p:spPr>
          <a:xfrm rot="10800000">
            <a:off x="5213350" y="4279900"/>
            <a:ext cx="1008063" cy="1079500"/>
          </a:xfrm>
          <a:prstGeom prst="arc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Oblouk 10"/>
          <p:cNvSpPr/>
          <p:nvPr/>
        </p:nvSpPr>
        <p:spPr>
          <a:xfrm rot="5400000">
            <a:off x="6998494" y="4344194"/>
            <a:ext cx="1008062" cy="1079500"/>
          </a:xfrm>
          <a:prstGeom prst="arc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Oblouk 11"/>
          <p:cNvSpPr/>
          <p:nvPr/>
        </p:nvSpPr>
        <p:spPr>
          <a:xfrm rot="16200000">
            <a:off x="5164138" y="2670175"/>
            <a:ext cx="1008062" cy="1081088"/>
          </a:xfrm>
          <a:prstGeom prst="arc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22540" name="Picture 2" descr="http://www.kreativninapady.cz/data/File/kreativni_napady/10-drawings-of-water-lifting-devic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6" y="66675"/>
            <a:ext cx="2116138" cy="188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486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90000" tIns="46800" rIns="90000" bIns="46800">
            <a:norm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dirty="0" smtClean="0"/>
              <a:t>Učení - v</a:t>
            </a:r>
            <a:r>
              <a:rPr lang="en-GB" altLang="cs-CZ" sz="3600" dirty="0" err="1" smtClean="0"/>
              <a:t>ýsledky</a:t>
            </a:r>
            <a:r>
              <a:rPr lang="en-GB" altLang="cs-CZ" sz="3600" dirty="0" smtClean="0"/>
              <a:t> </a:t>
            </a:r>
            <a:r>
              <a:rPr lang="en-GB" altLang="cs-CZ" sz="3600" dirty="0" err="1" smtClean="0"/>
              <a:t>učení</a:t>
            </a:r>
            <a:r>
              <a:rPr lang="cs-CZ" altLang="cs-CZ" sz="3600" dirty="0" smtClean="0"/>
              <a:t> – co máme hodnotit?</a:t>
            </a:r>
            <a:endParaRPr lang="en-GB" altLang="cs-CZ" sz="3600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90000" tIns="46800" rIns="90000" bIns="46800">
            <a:normAutofit lnSpcReduction="10000"/>
          </a:bodyPr>
          <a:lstStyle/>
          <a:p>
            <a:pPr marL="320040" indent="-320040" defTabSz="914414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dirty="0" err="1" smtClean="0"/>
              <a:t>Vědomosti</a:t>
            </a:r>
            <a:endParaRPr lang="en-GB" sz="2000" b="1" dirty="0" smtClean="0"/>
          </a:p>
          <a:p>
            <a:pPr marL="640080" lvl="1" indent="-274320" defTabSz="914414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dirty="0" err="1" smtClean="0"/>
              <a:t>Soustavy</a:t>
            </a:r>
            <a:r>
              <a:rPr lang="en-GB" sz="2000" dirty="0" smtClean="0"/>
              <a:t> </a:t>
            </a:r>
            <a:r>
              <a:rPr lang="en-GB" sz="2000" dirty="0" err="1" smtClean="0"/>
              <a:t>představ</a:t>
            </a:r>
            <a:r>
              <a:rPr lang="en-GB" sz="2000" dirty="0" smtClean="0"/>
              <a:t> a </a:t>
            </a:r>
            <a:r>
              <a:rPr lang="en-GB" sz="2000" dirty="0" err="1" smtClean="0"/>
              <a:t>pojmů</a:t>
            </a:r>
            <a:endParaRPr lang="en-GB" sz="2000" dirty="0" smtClean="0"/>
          </a:p>
          <a:p>
            <a:pPr marL="320040" indent="-320040" defTabSz="914414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dirty="0" err="1" smtClean="0"/>
              <a:t>Senzorické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dovednosti</a:t>
            </a:r>
            <a:endParaRPr lang="en-GB" sz="2000" b="1" dirty="0" smtClean="0"/>
          </a:p>
          <a:p>
            <a:pPr marL="640080" lvl="1" indent="-274320" defTabSz="914414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dirty="0" err="1" smtClean="0"/>
              <a:t>Např</a:t>
            </a:r>
            <a:r>
              <a:rPr lang="en-GB" sz="2000" dirty="0" smtClean="0"/>
              <a:t>. </a:t>
            </a:r>
            <a:r>
              <a:rPr lang="en-GB" sz="2000" dirty="0" err="1" smtClean="0"/>
              <a:t>rozlišování</a:t>
            </a:r>
            <a:r>
              <a:rPr lang="en-GB" sz="2000" dirty="0" smtClean="0"/>
              <a:t> </a:t>
            </a:r>
            <a:r>
              <a:rPr lang="en-GB" sz="2000" dirty="0" err="1" smtClean="0"/>
              <a:t>výšky</a:t>
            </a:r>
            <a:r>
              <a:rPr lang="en-GB" sz="2000" dirty="0" smtClean="0"/>
              <a:t> a </a:t>
            </a:r>
            <a:r>
              <a:rPr lang="en-GB" sz="2000" dirty="0" err="1" smtClean="0"/>
              <a:t>barvy</a:t>
            </a:r>
            <a:r>
              <a:rPr lang="en-GB" sz="2000" dirty="0" smtClean="0"/>
              <a:t> </a:t>
            </a:r>
            <a:r>
              <a:rPr lang="en-GB" sz="2000" dirty="0" err="1" smtClean="0"/>
              <a:t>tónů</a:t>
            </a:r>
            <a:r>
              <a:rPr lang="en-GB" sz="2000" dirty="0" smtClean="0"/>
              <a:t>, </a:t>
            </a:r>
            <a:r>
              <a:rPr lang="en-GB" sz="2000" dirty="0" err="1" smtClean="0"/>
              <a:t>odlišení</a:t>
            </a:r>
            <a:r>
              <a:rPr lang="en-GB" sz="2000" dirty="0" smtClean="0"/>
              <a:t> </a:t>
            </a:r>
            <a:r>
              <a:rPr lang="en-GB" sz="2000" dirty="0" err="1" smtClean="0"/>
              <a:t>správného</a:t>
            </a:r>
            <a:r>
              <a:rPr lang="en-GB" sz="2000" dirty="0" smtClean="0"/>
              <a:t> a </a:t>
            </a:r>
            <a:r>
              <a:rPr lang="en-GB" sz="2000" dirty="0" err="1" smtClean="0"/>
              <a:t>špatného</a:t>
            </a:r>
            <a:r>
              <a:rPr lang="en-GB" sz="2000" dirty="0" smtClean="0"/>
              <a:t> </a:t>
            </a:r>
            <a:r>
              <a:rPr lang="en-GB" sz="2000" dirty="0" err="1" smtClean="0"/>
              <a:t>chodu</a:t>
            </a:r>
            <a:r>
              <a:rPr lang="en-GB" sz="2000" dirty="0" smtClean="0"/>
              <a:t> </a:t>
            </a:r>
            <a:r>
              <a:rPr lang="en-GB" sz="2000" dirty="0" err="1" smtClean="0"/>
              <a:t>stroje</a:t>
            </a:r>
            <a:r>
              <a:rPr lang="en-GB" sz="2000" dirty="0" smtClean="0"/>
              <a:t> </a:t>
            </a:r>
            <a:r>
              <a:rPr lang="en-GB" sz="2000" dirty="0" err="1" smtClean="0"/>
              <a:t>podle</a:t>
            </a:r>
            <a:r>
              <a:rPr lang="en-GB" sz="2000" dirty="0" smtClean="0"/>
              <a:t> </a:t>
            </a:r>
            <a:r>
              <a:rPr lang="en-GB" sz="2000" dirty="0" err="1" smtClean="0"/>
              <a:t>zvuku</a:t>
            </a:r>
            <a:r>
              <a:rPr lang="en-GB" sz="2000" dirty="0" smtClean="0"/>
              <a:t> </a:t>
            </a:r>
            <a:r>
              <a:rPr lang="en-GB" sz="2000" dirty="0" err="1" smtClean="0"/>
              <a:t>atd</a:t>
            </a:r>
            <a:r>
              <a:rPr lang="en-GB" sz="2000" dirty="0" smtClean="0"/>
              <a:t>.</a:t>
            </a:r>
          </a:p>
          <a:p>
            <a:pPr marL="320040" indent="-320040" defTabSz="914414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dirty="0" err="1" smtClean="0"/>
              <a:t>Senzomotorické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dovednosti</a:t>
            </a:r>
            <a:endParaRPr lang="en-GB" sz="2000" b="1" dirty="0" smtClean="0"/>
          </a:p>
          <a:p>
            <a:pPr marL="640080" lvl="1" indent="-274320" defTabSz="914414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dirty="0" err="1" smtClean="0"/>
              <a:t>Lepší</a:t>
            </a:r>
            <a:r>
              <a:rPr lang="en-GB" sz="2000" dirty="0" smtClean="0"/>
              <a:t> </a:t>
            </a:r>
            <a:r>
              <a:rPr lang="en-GB" sz="2000" dirty="0" err="1" smtClean="0"/>
              <a:t>koordinace</a:t>
            </a:r>
            <a:r>
              <a:rPr lang="en-GB" sz="2000" dirty="0" smtClean="0"/>
              <a:t> </a:t>
            </a:r>
            <a:r>
              <a:rPr lang="en-GB" sz="2000" dirty="0" err="1" smtClean="0"/>
              <a:t>vnímání</a:t>
            </a:r>
            <a:r>
              <a:rPr lang="en-GB" sz="2000" dirty="0" smtClean="0"/>
              <a:t> a </a:t>
            </a:r>
            <a:r>
              <a:rPr lang="en-GB" sz="2000" dirty="0" err="1" smtClean="0"/>
              <a:t>pohybů</a:t>
            </a:r>
            <a:r>
              <a:rPr lang="en-GB" sz="2000" dirty="0" smtClean="0"/>
              <a:t> – </a:t>
            </a:r>
            <a:r>
              <a:rPr lang="en-GB" sz="2000" dirty="0" err="1" smtClean="0"/>
              <a:t>např</a:t>
            </a:r>
            <a:r>
              <a:rPr lang="en-GB" sz="2000" dirty="0" smtClean="0"/>
              <a:t>. </a:t>
            </a:r>
            <a:r>
              <a:rPr lang="en-GB" sz="2000" dirty="0" err="1" smtClean="0"/>
              <a:t>psaní</a:t>
            </a:r>
            <a:r>
              <a:rPr lang="en-GB" sz="2000" dirty="0" smtClean="0"/>
              <a:t>, </a:t>
            </a:r>
            <a:r>
              <a:rPr lang="en-GB" sz="2000" dirty="0" err="1" smtClean="0"/>
              <a:t>řemeslné</a:t>
            </a:r>
            <a:r>
              <a:rPr lang="en-GB" sz="2000" dirty="0" smtClean="0"/>
              <a:t> </a:t>
            </a:r>
            <a:r>
              <a:rPr lang="en-GB" sz="2000" dirty="0" err="1" smtClean="0"/>
              <a:t>práce</a:t>
            </a:r>
            <a:r>
              <a:rPr lang="en-GB" sz="2000" dirty="0" smtClean="0"/>
              <a:t>, sport</a:t>
            </a:r>
          </a:p>
          <a:p>
            <a:pPr marL="320040" indent="-320040" defTabSz="914414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dirty="0" err="1" smtClean="0"/>
              <a:t>Intelektové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dovednosti</a:t>
            </a:r>
            <a:r>
              <a:rPr lang="en-GB" sz="2000" b="1" dirty="0" smtClean="0"/>
              <a:t> a </a:t>
            </a:r>
            <a:r>
              <a:rPr lang="en-GB" sz="2000" b="1" dirty="0" err="1" smtClean="0"/>
              <a:t>schopnosti</a:t>
            </a:r>
            <a:endParaRPr lang="en-GB" sz="2000" b="1" dirty="0" smtClean="0"/>
          </a:p>
          <a:p>
            <a:pPr marL="640080" lvl="1" indent="-274320" defTabSz="914414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dirty="0" err="1" smtClean="0"/>
              <a:t>Např</a:t>
            </a:r>
            <a:r>
              <a:rPr lang="en-GB" sz="2000" dirty="0" smtClean="0"/>
              <a:t>. </a:t>
            </a:r>
            <a:r>
              <a:rPr lang="en-GB" sz="2000" dirty="0" err="1" smtClean="0"/>
              <a:t>matematické</a:t>
            </a:r>
            <a:r>
              <a:rPr lang="en-GB" sz="2000" dirty="0" smtClean="0"/>
              <a:t>, </a:t>
            </a:r>
            <a:r>
              <a:rPr lang="en-GB" sz="2000" dirty="0" err="1" smtClean="0"/>
              <a:t>jazykové</a:t>
            </a:r>
            <a:endParaRPr lang="en-GB" sz="2000" dirty="0" smtClean="0"/>
          </a:p>
          <a:p>
            <a:pPr marL="320040" indent="-320040" defTabSz="914414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dirty="0" err="1" smtClean="0"/>
              <a:t>Návyky</a:t>
            </a:r>
            <a:r>
              <a:rPr lang="en-GB" sz="2000" b="1" dirty="0" smtClean="0"/>
              <a:t>, </a:t>
            </a:r>
            <a:r>
              <a:rPr lang="en-GB" sz="2000" b="1" dirty="0" err="1" smtClean="0"/>
              <a:t>postoje</a:t>
            </a:r>
            <a:r>
              <a:rPr lang="en-GB" sz="2000" b="1" dirty="0" smtClean="0"/>
              <a:t>, </a:t>
            </a:r>
            <a:r>
              <a:rPr lang="en-GB" sz="2000" b="1" dirty="0" err="1" smtClean="0"/>
              <a:t>vlastnosti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osobnosti</a:t>
            </a:r>
            <a:endParaRPr lang="en-GB" sz="2000" b="1" dirty="0" smtClean="0"/>
          </a:p>
          <a:p>
            <a:pPr marL="640080" lvl="1" indent="-274320" defTabSz="914414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dirty="0" err="1" smtClean="0"/>
              <a:t>Např</a:t>
            </a:r>
            <a:r>
              <a:rPr lang="en-GB" sz="2000" dirty="0" smtClean="0"/>
              <a:t>. </a:t>
            </a:r>
            <a:r>
              <a:rPr lang="en-GB" sz="2000" dirty="0" err="1" smtClean="0"/>
              <a:t>vytrvalost</a:t>
            </a:r>
            <a:r>
              <a:rPr lang="en-GB" sz="2000" dirty="0" smtClean="0"/>
              <a:t>, </a:t>
            </a:r>
            <a:r>
              <a:rPr lang="en-GB" sz="2000" dirty="0" err="1" smtClean="0"/>
              <a:t>svědomitost</a:t>
            </a:r>
            <a:endParaRPr lang="en-GB" sz="2000" dirty="0" smtClean="0"/>
          </a:p>
          <a:p>
            <a:pPr marL="320040" indent="-320040" defTabSz="914414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dirty="0" err="1" smtClean="0"/>
              <a:t>Sociální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dovednosti</a:t>
            </a:r>
            <a:endParaRPr lang="en-GB" sz="2000" b="1" dirty="0" smtClean="0"/>
          </a:p>
          <a:p>
            <a:pPr marL="640080" lvl="1" indent="-274320" defTabSz="914414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dirty="0" err="1" smtClean="0"/>
              <a:t>Komunikativní</a:t>
            </a:r>
            <a:r>
              <a:rPr lang="en-GB" sz="2000" dirty="0" smtClean="0"/>
              <a:t> </a:t>
            </a:r>
            <a:r>
              <a:rPr lang="en-GB" sz="2000" dirty="0" err="1" smtClean="0"/>
              <a:t>dovednosti</a:t>
            </a:r>
            <a:r>
              <a:rPr lang="en-GB" sz="2000" dirty="0" smtClean="0"/>
              <a:t>, </a:t>
            </a:r>
            <a:r>
              <a:rPr lang="en-GB" sz="2000" dirty="0" err="1" smtClean="0"/>
              <a:t>orientace</a:t>
            </a:r>
            <a:r>
              <a:rPr lang="en-GB" sz="2000" dirty="0" smtClean="0"/>
              <a:t> v </a:t>
            </a:r>
            <a:r>
              <a:rPr lang="en-GB" sz="2000" dirty="0" err="1" smtClean="0"/>
              <a:t>sociálních</a:t>
            </a:r>
            <a:r>
              <a:rPr lang="en-GB" sz="2000" dirty="0" smtClean="0"/>
              <a:t> </a:t>
            </a:r>
            <a:r>
              <a:rPr lang="en-GB" sz="2000" dirty="0" err="1" smtClean="0"/>
              <a:t>vztazích</a:t>
            </a:r>
            <a:r>
              <a:rPr lang="en-GB" sz="2000" dirty="0" smtClean="0"/>
              <a:t>, </a:t>
            </a:r>
            <a:r>
              <a:rPr lang="en-GB" sz="2000" dirty="0" err="1" smtClean="0"/>
              <a:t>schopnost</a:t>
            </a:r>
            <a:r>
              <a:rPr lang="en-GB" sz="2000" dirty="0" smtClean="0"/>
              <a:t> </a:t>
            </a:r>
            <a:r>
              <a:rPr lang="en-GB" sz="2000" dirty="0" err="1" smtClean="0"/>
              <a:t>obhájit</a:t>
            </a:r>
            <a:r>
              <a:rPr lang="en-GB" sz="2000" dirty="0" smtClean="0"/>
              <a:t> </a:t>
            </a:r>
            <a:r>
              <a:rPr lang="en-GB" sz="2000" dirty="0" err="1" smtClean="0"/>
              <a:t>vlastní</a:t>
            </a:r>
            <a:r>
              <a:rPr lang="en-GB" sz="2000" dirty="0" smtClean="0"/>
              <a:t> </a:t>
            </a:r>
            <a:r>
              <a:rPr lang="en-GB" sz="2000" dirty="0" err="1" smtClean="0"/>
              <a:t>názor</a:t>
            </a:r>
            <a:r>
              <a:rPr lang="en-GB" sz="2000" dirty="0" smtClean="0"/>
              <a:t> </a:t>
            </a:r>
            <a:r>
              <a:rPr lang="en-GB" sz="2000" dirty="0" err="1" smtClean="0"/>
              <a:t>atd</a:t>
            </a:r>
            <a:r>
              <a:rPr lang="en-GB" sz="2000" dirty="0" smtClean="0"/>
              <a:t>.</a:t>
            </a:r>
          </a:p>
          <a:p>
            <a:pPr marL="640080" lvl="1" indent="-274320" defTabSz="914414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000" dirty="0" smtClean="0"/>
          </a:p>
          <a:p>
            <a:pPr marL="320040" indent="-320040" defTabSz="914414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dirty="0" smtClean="0"/>
              <a:t>V </a:t>
            </a:r>
            <a:r>
              <a:rPr lang="en-GB" sz="2000" dirty="0" err="1" smtClean="0"/>
              <a:t>moderní</a:t>
            </a:r>
            <a:r>
              <a:rPr lang="en-GB" sz="2000" dirty="0" smtClean="0"/>
              <a:t> </a:t>
            </a:r>
            <a:r>
              <a:rPr lang="en-GB" sz="2000" dirty="0" err="1" smtClean="0"/>
              <a:t>pedagogice</a:t>
            </a:r>
            <a:r>
              <a:rPr lang="en-GB" sz="2000" dirty="0" smtClean="0"/>
              <a:t> </a:t>
            </a:r>
            <a:r>
              <a:rPr lang="en-GB" sz="2000" dirty="0" err="1" smtClean="0"/>
              <a:t>též</a:t>
            </a:r>
            <a:r>
              <a:rPr lang="en-GB" sz="2000" dirty="0" smtClean="0"/>
              <a:t> </a:t>
            </a:r>
            <a:r>
              <a:rPr lang="en-GB" sz="2000" dirty="0" err="1" smtClean="0"/>
              <a:t>označovány</a:t>
            </a:r>
            <a:r>
              <a:rPr lang="en-GB" sz="2000" dirty="0" smtClean="0"/>
              <a:t> </a:t>
            </a:r>
            <a:r>
              <a:rPr lang="en-GB" sz="2000" dirty="0" err="1" smtClean="0"/>
              <a:t>jako</a:t>
            </a:r>
            <a:r>
              <a:rPr lang="en-GB" sz="2000" dirty="0" smtClean="0"/>
              <a:t> </a:t>
            </a:r>
            <a:r>
              <a:rPr lang="en-GB" sz="2000" b="1" dirty="0" err="1" smtClean="0"/>
              <a:t>kompetence</a:t>
            </a: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2231220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SouvisejÃ­cÃ­ obrÃ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149725"/>
            <a:ext cx="4067175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dirty="0" smtClean="0"/>
              <a:t>Cíle učení … profil absolventa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b="1" dirty="0" smtClean="0"/>
              <a:t>kognitivní cíle</a:t>
            </a:r>
            <a:r>
              <a:rPr lang="cs-CZ" dirty="0" smtClean="0"/>
              <a:t> (</a:t>
            </a:r>
            <a:r>
              <a:rPr lang="cs-CZ" dirty="0" err="1" smtClean="0"/>
              <a:t>Bloom</a:t>
            </a:r>
            <a:r>
              <a:rPr lang="cs-CZ" dirty="0" smtClean="0"/>
              <a:t>, Anderson, </a:t>
            </a:r>
            <a:r>
              <a:rPr lang="cs-CZ" dirty="0" err="1" smtClean="0"/>
              <a:t>Kratwohl</a:t>
            </a:r>
            <a:r>
              <a:rPr lang="cs-CZ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b="1" dirty="0" smtClean="0"/>
              <a:t>afektivní cíle </a:t>
            </a:r>
            <a:r>
              <a:rPr lang="cs-CZ" dirty="0"/>
              <a:t>(</a:t>
            </a:r>
            <a:r>
              <a:rPr lang="cs-CZ" dirty="0" err="1"/>
              <a:t>Kratwohl</a:t>
            </a:r>
            <a:r>
              <a:rPr lang="cs-CZ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b="1" dirty="0" smtClean="0"/>
              <a:t>psychomotorické cíle </a:t>
            </a:r>
            <a:r>
              <a:rPr lang="cs-CZ" dirty="0"/>
              <a:t>(Dave)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/>
              <a:t>	</a:t>
            </a:r>
          </a:p>
        </p:txBody>
      </p:sp>
      <p:sp>
        <p:nvSpPr>
          <p:cNvPr id="27652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Učení a školní kontext hodnocení</a:t>
            </a:r>
          </a:p>
        </p:txBody>
      </p:sp>
    </p:spTree>
    <p:extLst>
      <p:ext uri="{BB962C8B-B14F-4D97-AF65-F5344CB8AC3E}">
        <p14:creationId xmlns:p14="http://schemas.microsoft.com/office/powerpoint/2010/main" val="31695914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en-US" dirty="0" smtClean="0"/>
              <a:t>Cíle </a:t>
            </a:r>
            <a:r>
              <a:rPr lang="cs-CZ" altLang="en-US" dirty="0"/>
              <a:t>učení </a:t>
            </a:r>
            <a:r>
              <a:rPr lang="cs-CZ" altLang="en-US" dirty="0" smtClean="0"/>
              <a:t>- </a:t>
            </a:r>
            <a:r>
              <a:rPr lang="cs-CZ" altLang="en-US" dirty="0" err="1" smtClean="0"/>
              <a:t>Bloomova</a:t>
            </a:r>
            <a:r>
              <a:rPr lang="cs-CZ" altLang="en-US" dirty="0" smtClean="0"/>
              <a:t> taxonomie </a:t>
            </a:r>
            <a:r>
              <a:rPr lang="cs-CZ" altLang="en-US" b="1" dirty="0" smtClean="0"/>
              <a:t>kognitivních cílů</a:t>
            </a:r>
            <a:endParaRPr lang="cs-CZ" altLang="en-US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50825" y="1700213"/>
          <a:ext cx="8713788" cy="4968875"/>
        </p:xfrm>
        <a:graphic>
          <a:graphicData uri="http://schemas.openxmlformats.org/drawingml/2006/table">
            <a:tbl>
              <a:tblPr/>
              <a:tblGrid>
                <a:gridCol w="2125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6. Evaluace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6.20 Posouzení na základě  vnějších kriterií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6.10 Posouzení interních prvků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900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 Syntéza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5.30 Odvozování abstraktních vztahů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5.20 Vytváření plánu práce nebo zamýšlených operací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5.10 Vytváření komunikace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900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 </a:t>
                      </a: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Analýza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4.30 Analýza organizačních principů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4.20 Analýza vztahů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4.10 Analýza prvků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43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3. Aplikace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900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 Pochopení 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2.30 Extrapolace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2.20 Interpretace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2.10 Translace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2862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  Znalost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1.32 znalost teorií a struktur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1.31 znalost principů a generalizací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1.30 znalost univerzálií a abstrakcí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1.25 znalost metodologie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1.24 znalost </a:t>
                      </a:r>
                      <a:r>
                        <a:rPr kumimoji="0" lang="cs-CZ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kriterií</a:t>
                      </a: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1.23 znalost klasifikací a kategorií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1.22 znalost trendů a posloupností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1.21 znalost konvencí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1.20 znalost způsobů a prostředků zacházení se specifickými fakty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1.12 znalost specifických faktů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1.11 znalost terminologie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1.10 znalosti prvků </a:t>
                      </a:r>
                      <a:endParaRPr kumimoji="0" lang="cs-CZ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27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 smtClean="0"/>
              <a:t>Revize Bloomovy taxonomie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en-US" sz="1100" smtClean="0"/>
              <a:t>Nalezení odpovědi na otázky :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en-US" sz="1100" b="1" smtClean="0"/>
              <a:t>1. </a:t>
            </a:r>
            <a:r>
              <a:rPr lang="cs-CZ" altLang="en-US" sz="1400" b="1" smtClean="0"/>
              <a:t>Co učit? </a:t>
            </a:r>
          </a:p>
          <a:p>
            <a:pPr marL="0" indent="0">
              <a:lnSpc>
                <a:spcPct val="80000"/>
              </a:lnSpc>
            </a:pPr>
            <a:r>
              <a:rPr lang="cs-CZ" altLang="en-US" sz="1400" smtClean="0"/>
              <a:t> Jde o základní otázku výběru učiva. Obecně je přijato, že výběr učiva se uskutečňuje s ohledem na zvolený edukační cíl. Jaký je to cíl, jakou má váhu a důležitost, pomůže objasnit taxonomie. Obvykle učitelé tvrdí, že učí to, co je nejdůležitější, ale co to konkrétně je a zda je to opravdu to nejdůležitější, si učitel lépe uvědomí při použití taxonomické tabulky. Ta sice neřekne, co konkrétně učit, ale pomůže učiteli rozšifrovat požadavky standardů i jeho vlastní záměr, potřeby žáka  a usnadní jeho vlastní kurikulární rozhodnutí.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en-US" sz="1400" b="1" smtClean="0"/>
              <a:t>2. Jak dosáhnout cíle? </a:t>
            </a:r>
          </a:p>
          <a:p>
            <a:pPr marL="0" indent="0">
              <a:lnSpc>
                <a:spcPct val="80000"/>
              </a:lnSpc>
            </a:pPr>
            <a:r>
              <a:rPr lang="cs-CZ" altLang="en-US" sz="1400" smtClean="0"/>
              <a:t> tj., otázka edukačních činností  a instrukcí, které pro jejich evokaci učitelé vydávají.  Pokud si učitel jasně uvědomuje jaký je přesný cíl, ke kterému směřuje, je snadnější zvolit činnosti  a vypracovat instrukce pro žáka, které ho k cíli nasměrují.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en-US" sz="1400" b="1" smtClean="0"/>
              <a:t>3. Jak hodnotit? </a:t>
            </a:r>
          </a:p>
          <a:p>
            <a:pPr marL="0" indent="0">
              <a:lnSpc>
                <a:spcPct val="80000"/>
              </a:lnSpc>
            </a:pPr>
            <a:r>
              <a:rPr lang="cs-CZ" altLang="en-US" sz="1400" smtClean="0"/>
              <a:t>  tj.,  na co  zaměřit  evaluační činnosti, aby byla hodnocena  míra dosažení konkrétního cíle (v americkém pojetí - na co  zaměřit testové položky, jak je formulovat).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en-US" sz="1400" b="1" smtClean="0"/>
              <a:t>4.  Existuje koherence mezi cíli, instrukcemi a hodnocením? </a:t>
            </a:r>
          </a:p>
          <a:p>
            <a:pPr marL="0" indent="0">
              <a:lnSpc>
                <a:spcPct val="80000"/>
              </a:lnSpc>
            </a:pPr>
            <a:r>
              <a:rPr lang="cs-CZ" altLang="en-US" sz="1400" smtClean="0"/>
              <a:t> Při použití taxonomické tabulky by se konkrétní edukační cíl, cíl instrukce a cíl hodnocení měly sejít v jedné buňce tabulky (viz dále). Pokud tomu tak není, pak jsou žáci vedeni k něčemu, nebo je hodnoceno něco, co není cílem. Stává se to u nás poměrně často a  při běžném (empirickém) sledování cílů to může uniknout naší pozornosti. </a:t>
            </a:r>
          </a:p>
        </p:txBody>
      </p:sp>
    </p:spTree>
    <p:extLst>
      <p:ext uri="{BB962C8B-B14F-4D97-AF65-F5344CB8AC3E}">
        <p14:creationId xmlns:p14="http://schemas.microsoft.com/office/powerpoint/2010/main" val="31600430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 smtClean="0"/>
              <a:t>Revize Bloomovy taxonomie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79388" y="1628775"/>
          <a:ext cx="8785225" cy="5038723"/>
        </p:xfrm>
        <a:graphic>
          <a:graphicData uri="http://schemas.openxmlformats.org/drawingml/2006/table">
            <a:tbl>
              <a:tblPr/>
              <a:tblGrid>
                <a:gridCol w="2078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3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3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78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DIMENZE KOGNITIVNÍHO PROCESU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987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ZNALOSTNÍ DIMENZE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Zapamatovat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 Rozumět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3.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Aplikovat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Analyzovat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Hodnotit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6.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Tvořit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5987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A.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Znalost  faktů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987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B.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Konceptuální znalost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5987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C.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Procedurální znalost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5987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D.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Metakognitivní znalosti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5843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Další cíle učení (taxonomie)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cs-CZ" dirty="0"/>
              <a:t>Taxonomie </a:t>
            </a:r>
            <a:r>
              <a:rPr lang="cs-CZ" b="1" dirty="0"/>
              <a:t>afektivních </a:t>
            </a:r>
            <a:r>
              <a:rPr lang="cs-CZ" b="1" dirty="0" smtClean="0"/>
              <a:t>cílů </a:t>
            </a:r>
            <a:r>
              <a:rPr lang="cs-CZ" dirty="0" smtClean="0"/>
              <a:t>(</a:t>
            </a:r>
            <a:r>
              <a:rPr lang="cs-CZ" dirty="0" err="1" smtClean="0"/>
              <a:t>Kratwohl</a:t>
            </a:r>
            <a:r>
              <a:rPr lang="cs-CZ" dirty="0" smtClean="0"/>
              <a:t>)</a:t>
            </a:r>
            <a:endParaRPr lang="cs-CZ" dirty="0"/>
          </a:p>
          <a:p>
            <a:pPr lvl="1">
              <a:defRPr/>
            </a:pPr>
            <a:r>
              <a:rPr lang="cs-CZ" dirty="0"/>
              <a:t>Uspořádala požadované činnosti podle stupně jejich zvnitřňování žáky. Afektivní cíle se týkají emocí, postojů, hodnotové orientace, žádoucího chování.</a:t>
            </a:r>
          </a:p>
          <a:p>
            <a:pPr lvl="1">
              <a:defRPr/>
            </a:pPr>
            <a:r>
              <a:rPr lang="cs-CZ" dirty="0"/>
              <a:t>přijímání (ochota vnímat podněty z okolí přijímat je)</a:t>
            </a:r>
          </a:p>
          <a:p>
            <a:pPr lvl="1">
              <a:defRPr/>
            </a:pPr>
            <a:r>
              <a:rPr lang="cs-CZ" dirty="0"/>
              <a:t>reagování (projevovat v chování nové prvky jako výsledek novách zkušeností)</a:t>
            </a:r>
          </a:p>
          <a:p>
            <a:pPr lvl="1">
              <a:defRPr/>
            </a:pPr>
            <a:r>
              <a:rPr lang="cs-CZ" dirty="0"/>
              <a:t>oceňování hodnot (projevovat zangažovanost v žádoucím směru)</a:t>
            </a:r>
          </a:p>
          <a:p>
            <a:pPr lvl="1">
              <a:defRPr/>
            </a:pPr>
            <a:r>
              <a:rPr lang="cs-CZ" dirty="0"/>
              <a:t>integrování hodnot (integrovat nové hodnoty do dosavadního systému hodnot, změnit priority a preferovat žádoucí hodnoty)</a:t>
            </a:r>
          </a:p>
          <a:p>
            <a:pPr lvl="1">
              <a:defRPr/>
            </a:pPr>
            <a:r>
              <a:rPr lang="cs-CZ" dirty="0"/>
              <a:t>zvnitřnění hodnot (nové hodnoty se staly trvalou součástí charakteru, člověk jedná v souladu s novými hodnotami)</a:t>
            </a:r>
          </a:p>
          <a:p>
            <a:pPr>
              <a:defRPr/>
            </a:pPr>
            <a:r>
              <a:rPr lang="cs-CZ" dirty="0"/>
              <a:t>Taxonomie </a:t>
            </a:r>
            <a:r>
              <a:rPr lang="cs-CZ" b="1" dirty="0"/>
              <a:t>psychomotorických </a:t>
            </a:r>
            <a:r>
              <a:rPr lang="cs-CZ" b="1" dirty="0" smtClean="0"/>
              <a:t>cílů </a:t>
            </a:r>
            <a:r>
              <a:rPr lang="cs-CZ" dirty="0" smtClean="0"/>
              <a:t>(Dave)</a:t>
            </a:r>
            <a:endParaRPr lang="cs-CZ" dirty="0"/>
          </a:p>
          <a:p>
            <a:pPr lvl="1">
              <a:defRPr/>
            </a:pPr>
            <a:r>
              <a:rPr lang="cs-CZ" dirty="0"/>
              <a:t>imitace, nápodoba činnosti</a:t>
            </a:r>
          </a:p>
          <a:p>
            <a:pPr lvl="1">
              <a:defRPr/>
            </a:pPr>
            <a:r>
              <a:rPr lang="cs-CZ" dirty="0"/>
              <a:t>manipulace, praktické provádění činnosti</a:t>
            </a:r>
          </a:p>
          <a:p>
            <a:pPr lvl="1">
              <a:defRPr/>
            </a:pPr>
            <a:r>
              <a:rPr lang="cs-CZ" dirty="0"/>
              <a:t>zpřesňování činnosti</a:t>
            </a:r>
          </a:p>
          <a:p>
            <a:pPr lvl="1">
              <a:defRPr/>
            </a:pPr>
            <a:r>
              <a:rPr lang="cs-CZ" dirty="0"/>
              <a:t>koordinování činnosti</a:t>
            </a:r>
          </a:p>
          <a:p>
            <a:pPr lvl="1">
              <a:defRPr/>
            </a:pPr>
            <a:r>
              <a:rPr lang="cs-CZ" dirty="0"/>
              <a:t>zautomatizování činnosti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9979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ve škole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3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jsou možnosti ovlivnění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Empirické údaje a jejich uplatnění si snadněji představíme u změn</a:t>
            </a:r>
          </a:p>
          <a:p>
            <a:pPr lvl="1"/>
            <a:r>
              <a:rPr lang="cs-CZ" dirty="0" smtClean="0"/>
              <a:t>školního </a:t>
            </a:r>
            <a:r>
              <a:rPr lang="cs-CZ" dirty="0"/>
              <a:t>kurikula, učebních úloh, vyučovacích metod, učebnic, </a:t>
            </a:r>
            <a:r>
              <a:rPr lang="cs-CZ" dirty="0" smtClean="0"/>
              <a:t>e-</a:t>
            </a:r>
            <a:r>
              <a:rPr lang="cs-CZ" dirty="0" err="1" smtClean="0"/>
              <a:t>learningu</a:t>
            </a:r>
            <a:r>
              <a:rPr lang="cs-CZ" dirty="0" smtClean="0"/>
              <a:t> a ICT…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Jak je to s osobností?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099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001" y="229321"/>
            <a:ext cx="8154720" cy="990720"/>
          </a:xfrm>
        </p:spPr>
        <p:txBody>
          <a:bodyPr/>
          <a:lstStyle/>
          <a:p>
            <a:pPr eaLnBrk="1" hangingPunct="1"/>
            <a:r>
              <a:rPr lang="cs-CZ" altLang="cs-CZ" smtClean="0"/>
              <a:t>Úvod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001" y="1600201"/>
            <a:ext cx="8154720" cy="449568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téma evokuje představu známkování</a:t>
            </a:r>
          </a:p>
          <a:p>
            <a:pPr lvl="1"/>
            <a:r>
              <a:rPr lang="cs-CZ" altLang="cs-CZ" dirty="0" smtClean="0"/>
              <a:t>synonymum - </a:t>
            </a:r>
            <a:r>
              <a:rPr lang="cs-CZ" altLang="cs-CZ" b="1" dirty="0" smtClean="0"/>
              <a:t>evaluace</a:t>
            </a:r>
            <a:r>
              <a:rPr lang="cs-CZ" altLang="cs-CZ" dirty="0" smtClean="0"/>
              <a:t> (např. Průcha)</a:t>
            </a:r>
          </a:p>
          <a:p>
            <a:pPr lvl="1"/>
            <a:r>
              <a:rPr lang="cs-CZ" altLang="cs-CZ" dirty="0" smtClean="0"/>
              <a:t>vč. </a:t>
            </a:r>
            <a:r>
              <a:rPr lang="cs-CZ" altLang="cs-CZ" b="1" dirty="0" smtClean="0"/>
              <a:t>(sebe)hodnocení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autoevaluace</a:t>
            </a:r>
            <a:r>
              <a:rPr lang="cs-CZ" altLang="cs-CZ" dirty="0" smtClean="0"/>
              <a:t>)</a:t>
            </a:r>
          </a:p>
          <a:p>
            <a:pPr eaLnBrk="1" hangingPunct="1"/>
            <a:r>
              <a:rPr lang="cs-CZ" altLang="cs-CZ" dirty="0" smtClean="0"/>
              <a:t>jedná se ale </a:t>
            </a:r>
            <a:r>
              <a:rPr lang="cs-CZ" altLang="cs-CZ" u="sng" dirty="0" smtClean="0"/>
              <a:t>obecně</a:t>
            </a:r>
            <a:r>
              <a:rPr lang="cs-CZ" altLang="cs-CZ" dirty="0" smtClean="0"/>
              <a:t> o </a:t>
            </a:r>
            <a:r>
              <a:rPr lang="cs-CZ" altLang="cs-CZ" b="1" dirty="0" smtClean="0"/>
              <a:t>poskytování zpětné vazby na různých úrovních řízení výchovně vzdělávacího procesu</a:t>
            </a:r>
            <a:r>
              <a:rPr lang="cs-CZ" altLang="cs-CZ" dirty="0" smtClean="0"/>
              <a:t> – např.:</a:t>
            </a:r>
          </a:p>
          <a:p>
            <a:pPr lvl="1" eaLnBrk="1" hangingPunct="1"/>
            <a:r>
              <a:rPr lang="cs-CZ" altLang="cs-CZ" dirty="0" smtClean="0"/>
              <a:t>učitel – žák</a:t>
            </a:r>
          </a:p>
          <a:p>
            <a:pPr lvl="1" eaLnBrk="1" hangingPunct="1"/>
            <a:r>
              <a:rPr lang="cs-CZ" altLang="cs-CZ" dirty="0" smtClean="0"/>
              <a:t>management – učitel</a:t>
            </a:r>
          </a:p>
          <a:p>
            <a:pPr lvl="1" eaLnBrk="1" hangingPunct="1"/>
            <a:r>
              <a:rPr lang="cs-CZ" altLang="cs-CZ" dirty="0" smtClean="0"/>
              <a:t>zřizovatel – management</a:t>
            </a:r>
          </a:p>
          <a:p>
            <a:pPr lvl="1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73787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Nedílná součást současných představ o vzdělávání (evidence-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600" dirty="0" smtClean="0"/>
              <a:t>Americká </a:t>
            </a:r>
            <a:r>
              <a:rPr lang="cs-CZ" sz="3600" dirty="0"/>
              <a:t>psychologická asociace, Koalice pro psychologii ve školství. (2015). </a:t>
            </a:r>
            <a:r>
              <a:rPr lang="cs-CZ" sz="3600" i="1" dirty="0"/>
              <a:t>20 nejdůležitějších psychologických principů pro vzdělávání od mateřské po střední školu [česká verze]</a:t>
            </a:r>
            <a:r>
              <a:rPr lang="cs-CZ" sz="3600" dirty="0"/>
              <a:t>. Dostupné z </a:t>
            </a:r>
            <a:r>
              <a:rPr lang="cs-CZ" sz="3600" dirty="0">
                <a:hlinkClick r:id="rId2"/>
              </a:rPr>
              <a:t>http://www.apa.org/ed/schools/teaching-learning/ </a:t>
            </a:r>
            <a:r>
              <a:rPr lang="cs-CZ" sz="3600" dirty="0" smtClean="0">
                <a:hlinkClick r:id="rId2"/>
              </a:rPr>
              <a:t>top-twenty-principles.aspx</a:t>
            </a:r>
            <a:r>
              <a:rPr lang="cs-CZ" sz="3600" dirty="0" smtClean="0"/>
              <a:t>   </a:t>
            </a:r>
          </a:p>
          <a:p>
            <a:r>
              <a:rPr lang="cs-CZ" sz="3600" b="1" dirty="0"/>
              <a:t>Jak posuzovat pokrok, kterého žáci dosáhli? </a:t>
            </a:r>
            <a:endParaRPr lang="cs-CZ" sz="3600" b="1" dirty="0" smtClean="0"/>
          </a:p>
          <a:p>
            <a:pPr lvl="1"/>
            <a:r>
              <a:rPr lang="cs-CZ" sz="3300" dirty="0" smtClean="0"/>
              <a:t>Hlavně Principy </a:t>
            </a:r>
            <a:r>
              <a:rPr lang="cs-CZ" sz="3300" dirty="0"/>
              <a:t>18–20 (s. 29</a:t>
            </a:r>
            <a:r>
              <a:rPr lang="cs-CZ" sz="3300" dirty="0" smtClean="0"/>
              <a:t>)</a:t>
            </a:r>
          </a:p>
          <a:p>
            <a:endParaRPr lang="cs-CZ" dirty="0" smtClean="0"/>
          </a:p>
          <a:p>
            <a:r>
              <a:rPr lang="cs-CZ" i="1" dirty="0" smtClean="0"/>
              <a:t>(specificky i pro </a:t>
            </a:r>
            <a:r>
              <a:rPr lang="cs-CZ" i="1" dirty="0"/>
              <a:t>talentované žáky viz </a:t>
            </a:r>
            <a:r>
              <a:rPr lang="cs-CZ" i="1" dirty="0">
                <a:hlinkClick r:id="rId3"/>
              </a:rPr>
              <a:t>http://</a:t>
            </a:r>
            <a:r>
              <a:rPr lang="cs-CZ" i="1" dirty="0" smtClean="0">
                <a:hlinkClick r:id="rId3"/>
              </a:rPr>
              <a:t>www.talentovani.cz/system-podpory-nadani/pomoc-skolam-a-organizacim/20-nejdulezitejsich-psychologickych-principu-pro-vzdelavani-tvorivych-talentovanych-a-nadanych-zaku-od-materske-po-stredni-skolu/download/46</a:t>
            </a:r>
            <a:r>
              <a:rPr lang="cs-CZ" i="1" dirty="0" smtClean="0"/>
              <a:t> )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5145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001" y="229321"/>
            <a:ext cx="8154720" cy="990720"/>
          </a:xfrm>
        </p:spPr>
        <p:txBody>
          <a:bodyPr/>
          <a:lstStyle/>
          <a:p>
            <a:pPr eaLnBrk="1" hangingPunct="1"/>
            <a:r>
              <a:rPr lang="cs-CZ" altLang="cs-CZ" sz="4082"/>
              <a:t>Zpětná vazba v ped. komunikaci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001" y="1600201"/>
            <a:ext cx="8154720" cy="4495680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Korekční informace</a:t>
            </a:r>
            <a:r>
              <a:rPr lang="cs-CZ" altLang="cs-CZ" smtClean="0"/>
              <a:t> určená někomu, kdo se zajímá o svůj vlastní proces učení; </a:t>
            </a:r>
            <a:r>
              <a:rPr lang="cs-CZ" altLang="cs-CZ" b="1" smtClean="0"/>
              <a:t>složky</a:t>
            </a:r>
            <a:r>
              <a:rPr lang="cs-CZ" altLang="cs-CZ" smtClean="0"/>
              <a:t>:</a:t>
            </a:r>
          </a:p>
          <a:p>
            <a:pPr lvl="1" eaLnBrk="1" hangingPunct="1"/>
            <a:r>
              <a:rPr lang="cs-CZ" altLang="cs-CZ" b="1" smtClean="0"/>
              <a:t>Regulativní</a:t>
            </a:r>
            <a:r>
              <a:rPr lang="cs-CZ" altLang="cs-CZ" smtClean="0"/>
              <a:t> </a:t>
            </a:r>
            <a:r>
              <a:rPr lang="cs-CZ" altLang="cs-CZ" i="1" smtClean="0"/>
              <a:t>(řízení činnosti)</a:t>
            </a:r>
          </a:p>
          <a:p>
            <a:pPr lvl="1" eaLnBrk="1" hangingPunct="1"/>
            <a:r>
              <a:rPr lang="cs-CZ" altLang="cs-CZ" b="1" smtClean="0"/>
              <a:t>Sociální</a:t>
            </a:r>
            <a:r>
              <a:rPr lang="cs-CZ" altLang="cs-CZ" smtClean="0"/>
              <a:t> </a:t>
            </a:r>
            <a:r>
              <a:rPr lang="cs-CZ" altLang="cs-CZ" i="1" smtClean="0"/>
              <a:t>(vztahy, postoje, očekávání)</a:t>
            </a:r>
          </a:p>
          <a:p>
            <a:pPr lvl="1" eaLnBrk="1" hangingPunct="1"/>
            <a:r>
              <a:rPr lang="cs-CZ" altLang="cs-CZ" b="1" smtClean="0"/>
              <a:t>Poznávací</a:t>
            </a:r>
            <a:r>
              <a:rPr lang="cs-CZ" altLang="cs-CZ" smtClean="0"/>
              <a:t> </a:t>
            </a:r>
            <a:r>
              <a:rPr lang="cs-CZ" altLang="cs-CZ" i="1" smtClean="0"/>
              <a:t>(učiva, sebe, učitele…)</a:t>
            </a:r>
          </a:p>
          <a:p>
            <a:pPr lvl="1" eaLnBrk="1" hangingPunct="1"/>
            <a:r>
              <a:rPr lang="cs-CZ" altLang="cs-CZ" b="1" smtClean="0"/>
              <a:t>Rozvojovou</a:t>
            </a:r>
            <a:r>
              <a:rPr lang="cs-CZ" altLang="cs-CZ" smtClean="0"/>
              <a:t> </a:t>
            </a:r>
            <a:r>
              <a:rPr lang="cs-CZ" altLang="cs-CZ" i="1" smtClean="0"/>
              <a:t>(učí se ZV využívat, autoregulace)</a:t>
            </a:r>
          </a:p>
        </p:txBody>
      </p:sp>
    </p:spTree>
    <p:extLst>
      <p:ext uri="{BB962C8B-B14F-4D97-AF65-F5344CB8AC3E}">
        <p14:creationId xmlns:p14="http://schemas.microsoft.com/office/powerpoint/2010/main" val="31822193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72481" y="256681"/>
            <a:ext cx="8079840" cy="114336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mtClean="0"/>
              <a:t>Hodnocení (evaluace) </a:t>
            </a:r>
            <a:br>
              <a:rPr lang="cs-CZ" smtClean="0"/>
            </a:br>
            <a:r>
              <a:rPr lang="cs-CZ" smtClean="0"/>
              <a:t>ve školním prostředí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001" y="1600201"/>
            <a:ext cx="8154720" cy="4495680"/>
          </a:xfrm>
        </p:spPr>
        <p:txBody>
          <a:bodyPr>
            <a:normAutofit/>
          </a:bodyPr>
          <a:lstStyle/>
          <a:p>
            <a:pPr marL="320007" indent="-320007">
              <a:defRPr/>
            </a:pPr>
            <a:r>
              <a:rPr lang="cs-CZ" sz="2449"/>
              <a:t>zpětná vazba o průběhu a výsledcích výchovně vzdělávacího procesu</a:t>
            </a:r>
          </a:p>
          <a:p>
            <a:pPr marL="320007" indent="-320007">
              <a:defRPr/>
            </a:pPr>
            <a:r>
              <a:rPr lang="cs-CZ" sz="2449"/>
              <a:t>různé roviny uvažování – např.:</a:t>
            </a:r>
          </a:p>
          <a:p>
            <a:pPr marL="640013" lvl="1" indent="-274292">
              <a:defRPr/>
            </a:pPr>
            <a:r>
              <a:rPr lang="cs-CZ" sz="1996" b="1"/>
              <a:t>hodnocení</a:t>
            </a:r>
            <a:r>
              <a:rPr lang="cs-CZ" sz="1996"/>
              <a:t> </a:t>
            </a:r>
          </a:p>
          <a:p>
            <a:pPr marL="914305" lvl="2" indent="-228577">
              <a:defRPr/>
            </a:pPr>
            <a:r>
              <a:rPr lang="cs-CZ" sz="1814"/>
              <a:t>výkonových charakteristik </a:t>
            </a:r>
            <a:r>
              <a:rPr lang="cs-CZ" sz="1814" i="1"/>
              <a:t>(např. známkování, % přijatých)</a:t>
            </a:r>
          </a:p>
          <a:p>
            <a:pPr marL="914305" lvl="2" indent="-228577">
              <a:defRPr/>
            </a:pPr>
            <a:r>
              <a:rPr lang="cs-CZ" sz="1814"/>
              <a:t>hodnocení procesu </a:t>
            </a:r>
            <a:r>
              <a:rPr lang="cs-CZ" sz="1814" i="1"/>
              <a:t>(kvalita a efektivita; vnitřní / vnější evaluace)</a:t>
            </a:r>
          </a:p>
          <a:p>
            <a:pPr marL="640013" lvl="1" indent="-274292">
              <a:defRPr/>
            </a:pPr>
            <a:r>
              <a:rPr lang="cs-CZ" sz="1996" b="1"/>
              <a:t>hodnocení</a:t>
            </a:r>
          </a:p>
          <a:p>
            <a:pPr marL="914305" lvl="2" indent="-228577">
              <a:defRPr/>
            </a:pPr>
            <a:r>
              <a:rPr lang="cs-CZ" sz="1814"/>
              <a:t>individuální úroveň </a:t>
            </a:r>
            <a:r>
              <a:rPr lang="cs-CZ" sz="1814" i="1"/>
              <a:t>(např. výkon žáka, výkon učitele)</a:t>
            </a:r>
          </a:p>
          <a:p>
            <a:pPr marL="914305" lvl="2" indent="-228577">
              <a:defRPr/>
            </a:pPr>
            <a:r>
              <a:rPr lang="cs-CZ" sz="1814"/>
              <a:t>skupinová úroveň </a:t>
            </a:r>
            <a:r>
              <a:rPr lang="cs-CZ" sz="1814" i="1"/>
              <a:t>(např. srovnávání škol)</a:t>
            </a:r>
          </a:p>
          <a:p>
            <a:pPr marL="640013" lvl="1" indent="-274292">
              <a:defRPr/>
            </a:pPr>
            <a:r>
              <a:rPr lang="cs-CZ" sz="1996" b="1"/>
              <a:t>hodnocení (evaluace)</a:t>
            </a:r>
          </a:p>
          <a:p>
            <a:pPr marL="914305" lvl="2" indent="-228577">
              <a:defRPr/>
            </a:pPr>
            <a:r>
              <a:rPr lang="cs-CZ" sz="1814"/>
              <a:t>vnitřní </a:t>
            </a:r>
            <a:r>
              <a:rPr lang="cs-CZ" sz="1814" i="1"/>
              <a:t>(výroční zpráva, plán rozvoje, SWAT analýza)</a:t>
            </a:r>
          </a:p>
          <a:p>
            <a:pPr marL="914305" lvl="2" indent="-228577">
              <a:defRPr/>
            </a:pPr>
            <a:r>
              <a:rPr lang="cs-CZ" sz="1814"/>
              <a:t>vnější </a:t>
            </a:r>
            <a:r>
              <a:rPr lang="cs-CZ" sz="1814" i="1"/>
              <a:t>(inspekce, akreditační komise)</a:t>
            </a:r>
            <a:endParaRPr lang="cs-CZ" sz="1814"/>
          </a:p>
        </p:txBody>
      </p:sp>
    </p:spTree>
    <p:extLst>
      <p:ext uri="{BB962C8B-B14F-4D97-AF65-F5344CB8AC3E}">
        <p14:creationId xmlns:p14="http://schemas.microsoft.com/office/powerpoint/2010/main" val="25753102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920" y="511406"/>
            <a:ext cx="8231040" cy="677108"/>
          </a:xfrm>
        </p:spPr>
        <p:txBody>
          <a:bodyPr vert="horz" lIns="0" tIns="0" rIns="0" bIns="0" anchor="ctr">
            <a:spAutoFit/>
          </a:bodyPr>
          <a:lstStyle/>
          <a:p>
            <a:pPr marL="325445" indent="-3254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altLang="cs-CZ" smtClean="0"/>
              <a:t>Hodnocení výkonu žáka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52321" y="1535400"/>
            <a:ext cx="8231040" cy="5034712"/>
          </a:xfrm>
        </p:spPr>
        <p:txBody>
          <a:bodyPr vert="horz" lIns="0" tIns="0" rIns="0" bIns="0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Formativní i sumativní 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Integrální součást učitelské role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Cílem regulace a (autoregulace) chování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Známky vs. slovní hodnocení (např. Helus, 1999)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i="1" smtClean="0"/>
              <a:t>Vyžadováno rodiči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i="1" smtClean="0"/>
              <a:t>Vliv tradice vzdělávací soustavy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i="1" smtClean="0"/>
              <a:t>Jednoznačná “nálepka” (label</a:t>
            </a:r>
            <a:r>
              <a:rPr lang="cs-CZ" altLang="cs-CZ" i="1" smtClean="0"/>
              <a:t>, „škatulka“</a:t>
            </a:r>
            <a:r>
              <a:rPr lang="en-GB" altLang="cs-CZ" i="1" smtClean="0"/>
              <a:t>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i="1" smtClean="0"/>
              <a:t>Způsob vynucování autority (...)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Snadněji se hodnotí vědomosti; </a:t>
            </a:r>
            <a:endParaRPr lang="cs-CZ" altLang="cs-CZ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smtClean="0"/>
              <a:t>D</a:t>
            </a:r>
            <a:r>
              <a:rPr lang="en-GB" altLang="cs-CZ" smtClean="0"/>
              <a:t>ovednosti a návyky se hodnotí hůře</a:t>
            </a:r>
          </a:p>
        </p:txBody>
      </p:sp>
    </p:spTree>
    <p:extLst>
      <p:ext uri="{BB962C8B-B14F-4D97-AF65-F5344CB8AC3E}">
        <p14:creationId xmlns:p14="http://schemas.microsoft.com/office/powerpoint/2010/main" val="796458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920" y="511406"/>
            <a:ext cx="8231040" cy="677108"/>
          </a:xfrm>
        </p:spPr>
        <p:txBody>
          <a:bodyPr vert="horz" lIns="0" tIns="0" rIns="0" bIns="0" anchor="ctr">
            <a:spAutoFit/>
          </a:bodyPr>
          <a:lstStyle/>
          <a:p>
            <a:pPr marL="325445" indent="-3254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altLang="cs-CZ" dirty="0" err="1" smtClean="0"/>
              <a:t>Hodnocení</a:t>
            </a:r>
            <a:r>
              <a:rPr lang="cs-CZ" altLang="cs-CZ" dirty="0" smtClean="0"/>
              <a:t> – základní typy</a:t>
            </a:r>
            <a:endParaRPr lang="en-GB" altLang="cs-CZ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920" y="2408041"/>
            <a:ext cx="8231040" cy="982320"/>
          </a:xfrm>
        </p:spPr>
        <p:txBody>
          <a:bodyPr vert="horz" lIns="0" tIns="0" rIns="0" bIns="0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Sumativní </a:t>
            </a:r>
            <a:r>
              <a:rPr lang="en-GB" altLang="cs-CZ" i="1" smtClean="0"/>
              <a:t>(celkové, za delší časový úsek)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Formativní </a:t>
            </a:r>
            <a:r>
              <a:rPr lang="en-GB" altLang="cs-CZ" i="1" smtClean="0"/>
              <a:t>(průběžné, za kratší časový úsek)</a:t>
            </a:r>
          </a:p>
        </p:txBody>
      </p:sp>
    </p:spTree>
    <p:extLst>
      <p:ext uri="{BB962C8B-B14F-4D97-AF65-F5344CB8AC3E}">
        <p14:creationId xmlns:p14="http://schemas.microsoft.com/office/powerpoint/2010/main" val="20604017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- V obecné rovině je školní hodnocení součástí pedagogicko-psychologické diagnostiky (</a:t>
            </a:r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assessment</a:t>
            </a:r>
            <a:r>
              <a:rPr lang="cs-CZ" smtClean="0"/>
              <a:t>); např. </a:t>
            </a:r>
            <a:r>
              <a:rPr lang="cs-CZ" dirty="0" smtClean="0"/>
              <a:t>se jedná o diagnostiku výkonu (didaktické testy)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a diagnostika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4170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Pojem diagnostika (</a:t>
            </a:r>
            <a:r>
              <a:rPr lang="cs-CZ" altLang="cs-CZ" dirty="0" err="1" smtClean="0"/>
              <a:t>asessment</a:t>
            </a:r>
            <a:r>
              <a:rPr lang="cs-CZ" altLang="cs-CZ" dirty="0" smtClean="0"/>
              <a:t>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altLang="cs-CZ" dirty="0" smtClean="0">
                <a:latin typeface="+mj-lt"/>
              </a:rPr>
              <a:t>z </a:t>
            </a:r>
            <a:r>
              <a:rPr lang="cs-CZ" altLang="cs-CZ" dirty="0" err="1" smtClean="0">
                <a:latin typeface="+mj-lt"/>
              </a:rPr>
              <a:t>řec</a:t>
            </a:r>
            <a:r>
              <a:rPr lang="cs-CZ" altLang="cs-CZ" dirty="0" smtClean="0">
                <a:latin typeface="+mj-lt"/>
              </a:rPr>
              <a:t>. </a:t>
            </a:r>
            <a:r>
              <a:rPr lang="cs-CZ" altLang="cs-CZ" dirty="0" err="1" smtClean="0">
                <a:latin typeface="+mj-lt"/>
              </a:rPr>
              <a:t>diagnósis</a:t>
            </a:r>
            <a:r>
              <a:rPr lang="cs-CZ" altLang="cs-CZ" dirty="0" smtClean="0">
                <a:latin typeface="+mj-lt"/>
              </a:rPr>
              <a:t> = poznání</a:t>
            </a:r>
          </a:p>
          <a:p>
            <a:pPr eaLnBrk="1" hangingPunct="1">
              <a:defRPr/>
            </a:pPr>
            <a:r>
              <a:rPr lang="cs-CZ" altLang="cs-CZ" b="1" dirty="0" smtClean="0">
                <a:latin typeface="+mj-lt"/>
              </a:rPr>
              <a:t>zjištění stavu, posouzení, hodnocení </a:t>
            </a:r>
            <a:endParaRPr lang="cs-CZ" altLang="cs-CZ" dirty="0" smtClean="0">
              <a:latin typeface="+mj-lt"/>
            </a:endParaRPr>
          </a:p>
          <a:p>
            <a:pPr eaLnBrk="1" hangingPunct="1">
              <a:defRPr/>
            </a:pPr>
            <a:r>
              <a:rPr lang="cs-CZ" altLang="cs-CZ" dirty="0" smtClean="0">
                <a:latin typeface="+mj-lt"/>
              </a:rPr>
              <a:t>proces rozpoznávání, např. nemocí</a:t>
            </a:r>
          </a:p>
          <a:p>
            <a:pPr eaLnBrk="1" hangingPunct="1">
              <a:defRPr/>
            </a:pPr>
            <a:r>
              <a:rPr lang="cs-CZ" altLang="cs-CZ" dirty="0" smtClean="0">
                <a:latin typeface="+mj-lt"/>
              </a:rPr>
              <a:t> testovací technika </a:t>
            </a:r>
          </a:p>
          <a:p>
            <a:pPr eaLnBrk="1" hangingPunct="1">
              <a:defRPr/>
            </a:pPr>
            <a:r>
              <a:rPr lang="cs-CZ" altLang="cs-CZ" dirty="0" smtClean="0">
                <a:latin typeface="+mj-lt"/>
              </a:rPr>
              <a:t>činnost přinášející objektivní poznatky o zkoumaném jevu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1800" dirty="0">
              <a:latin typeface="Cambria" panose="02040503050406030204" pitchFamily="18" charset="0"/>
            </a:endParaRPr>
          </a:p>
        </p:txBody>
      </p:sp>
      <p:sp>
        <p:nvSpPr>
          <p:cNvPr id="10244" name="TextovéPole 1"/>
          <p:cNvSpPr txBox="1">
            <a:spLocks noChangeArrowheads="1"/>
          </p:cNvSpPr>
          <p:nvPr/>
        </p:nvSpPr>
        <p:spPr bwMode="auto">
          <a:xfrm>
            <a:off x="4717611" y="1700808"/>
            <a:ext cx="3126581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1500" b="1" u="sng" dirty="0"/>
              <a:t>Pedagogická diagnostika</a:t>
            </a:r>
          </a:p>
          <a:p>
            <a:r>
              <a:rPr lang="cs-CZ" altLang="cs-CZ" sz="1050" dirty="0"/>
              <a:t>Mojžíšek L. , 1987; Průcha J. , 1998; </a:t>
            </a:r>
            <a:r>
              <a:rPr lang="cs-CZ" altLang="cs-CZ" sz="1050" dirty="0" err="1"/>
              <a:t>Gavora</a:t>
            </a:r>
            <a:r>
              <a:rPr lang="cs-CZ" altLang="cs-CZ" sz="1050" dirty="0"/>
              <a:t> P. , 2001; </a:t>
            </a:r>
            <a:r>
              <a:rPr lang="cs-CZ" altLang="cs-CZ" sz="1050" dirty="0" err="1"/>
              <a:t>Swierkoszová</a:t>
            </a:r>
            <a:r>
              <a:rPr lang="cs-CZ" altLang="cs-CZ" sz="1050" dirty="0"/>
              <a:t>, 2005; Zelinková, 2001; </a:t>
            </a:r>
          </a:p>
          <a:p>
            <a:endParaRPr lang="cs-CZ" altLang="cs-CZ" sz="1500" dirty="0"/>
          </a:p>
          <a:p>
            <a:r>
              <a:rPr lang="cs-CZ" altLang="cs-CZ" sz="1500" b="1" u="sng" dirty="0"/>
              <a:t>Psychologická diagnostika</a:t>
            </a:r>
          </a:p>
          <a:p>
            <a:r>
              <a:rPr lang="cs-CZ" altLang="cs-CZ" sz="1500" dirty="0"/>
              <a:t>Speciálně-pedagogická diagnostika</a:t>
            </a:r>
          </a:p>
          <a:p>
            <a:endParaRPr lang="cs-CZ" altLang="cs-CZ" sz="1500" dirty="0"/>
          </a:p>
          <a:p>
            <a:r>
              <a:rPr lang="cs-CZ" altLang="cs-CZ" sz="1500" b="1" u="sng" dirty="0"/>
              <a:t>Pedagogicko-psychologická diagnostika</a:t>
            </a:r>
          </a:p>
          <a:p>
            <a:r>
              <a:rPr lang="cs-CZ" altLang="cs-CZ" sz="1050" dirty="0"/>
              <a:t>(Dittrich, 1992); (</a:t>
            </a:r>
            <a:r>
              <a:rPr lang="cs-CZ" altLang="cs-CZ" sz="1050" dirty="0" err="1"/>
              <a:t>Maydlová</a:t>
            </a:r>
            <a:r>
              <a:rPr lang="cs-CZ" altLang="cs-CZ" sz="1050" dirty="0"/>
              <a:t>, 1980). </a:t>
            </a:r>
            <a:r>
              <a:rPr lang="cs-CZ" altLang="cs-CZ" sz="1050" dirty="0" err="1"/>
              <a:t>Mertin</a:t>
            </a:r>
            <a:r>
              <a:rPr lang="cs-CZ" altLang="cs-CZ" sz="1050" dirty="0"/>
              <a:t> (2012, str. 19) </a:t>
            </a:r>
          </a:p>
        </p:txBody>
      </p:sp>
      <p:graphicFrame>
        <p:nvGraphicFramePr>
          <p:cNvPr id="11" name="Diagram 10"/>
          <p:cNvGraphicFramePr/>
          <p:nvPr/>
        </p:nvGraphicFramePr>
        <p:xfrm>
          <a:off x="4952047" y="4519612"/>
          <a:ext cx="2123123" cy="1481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40394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100" b="1"/>
              <a:t>Pedagogická a pedagogicko-psychologická diagnostika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Rozvoj PD u nás výraznější od 60. let v souvislosti s rozvojem pedagogicko-psychologického poradenství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Některá pojetí považují PD spíše za klasickou PPD aplikovanou v pedagogické praxi (Hrabal, 2002)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Otevřená pak ale zůstává </a:t>
            </a:r>
            <a:r>
              <a:rPr lang="cs-CZ" altLang="cs-CZ" sz="2400" b="1" dirty="0"/>
              <a:t>otázka rozdílných cílů, kompetencí, ale i </a:t>
            </a:r>
            <a:r>
              <a:rPr lang="cs-CZ" altLang="cs-CZ" sz="2400" b="1" dirty="0" smtClean="0"/>
              <a:t>metod </a:t>
            </a:r>
          </a:p>
          <a:p>
            <a:pPr lvl="1">
              <a:lnSpc>
                <a:spcPct val="80000"/>
              </a:lnSpc>
            </a:pPr>
            <a:r>
              <a:rPr lang="cs-CZ" altLang="cs-CZ" sz="2100" dirty="0" smtClean="0"/>
              <a:t>(testování znalostí je pak specifickou částí testování výkonu ;)</a:t>
            </a:r>
            <a:endParaRPr lang="cs-CZ" altLang="cs-CZ" sz="21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Sousedící oblasti: speciálně-pedagogická diagnostika (např. diagnostika SPU), částečně medicína (psychiatrie – diagnostika poruch chování - ADHD, ADD; poruch osobnosti…) 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Ostatní oblasti psychodiagnostiky: klinická psychologie, psychopatologie, neuropsychologie, personalistika…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76684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100" b="1" dirty="0"/>
              <a:t>Zaměření – obdobné v pedagogické i pedagogicko-psychologické </a:t>
            </a:r>
            <a:r>
              <a:rPr lang="cs-CZ" altLang="cs-CZ" sz="2100" b="1" dirty="0" smtClean="0"/>
              <a:t>diagnostice (analogicky i hodnocení)</a:t>
            </a:r>
            <a:endParaRPr lang="cs-CZ" altLang="cs-CZ" sz="2100" b="1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a)</a:t>
            </a:r>
            <a:r>
              <a:rPr lang="cs-CZ" altLang="cs-CZ" sz="2000" dirty="0"/>
              <a:t> </a:t>
            </a:r>
            <a:r>
              <a:rPr lang="cs-CZ" altLang="cs-CZ" sz="2000" b="1" dirty="0"/>
              <a:t>d. normativní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Výsledek diagnostikování je srovnáván s výsledky reprezentativního vzorku celé populace v určitých zkouškách. Zjišťuje, zda žák a jeho výkony jsou srovnatelné s většinou populace stejného veku. </a:t>
            </a:r>
            <a:r>
              <a:rPr lang="cs-CZ" altLang="cs-CZ" sz="1600" i="1" dirty="0"/>
              <a:t>Např. posuzování možností dalšího </a:t>
            </a:r>
            <a:r>
              <a:rPr lang="cs-CZ" altLang="cs-CZ" sz="1600" i="1" dirty="0" smtClean="0"/>
              <a:t>studia</a:t>
            </a:r>
            <a:r>
              <a:rPr lang="cs-CZ" altLang="cs-CZ" sz="1600" dirty="0" smtClean="0"/>
              <a:t>, </a:t>
            </a:r>
            <a:r>
              <a:rPr lang="cs-CZ" altLang="cs-CZ" sz="1600" i="1" dirty="0" smtClean="0"/>
              <a:t>IQ </a:t>
            </a:r>
            <a:r>
              <a:rPr lang="cs-CZ" altLang="cs-CZ" sz="1600" dirty="0" smtClean="0"/>
              <a:t>atd.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b) d. kriteriální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srovnávání s vnějšími měřítky, s objektivně vymezenými úkoly. Zvládá - nezvládá dítě osobní hygienu? Zvládá - nezvládá násobilku? Zkoušky vycházejí z analýzy určité dovednosti a směřují k určení úrovně, na níž se dítě nachází 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c) d. individualizovaná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Neužívá žádné srovnávání, ale sleduje postup a dosaženou úroveň za určitý časový úsek. Je předpokladem pro pozitivní motivaci k dalšímu snažení, rozvoji. Je velmi potřebná u méně úspěšných nebo jakýmkoliv způsobem znevýhodněných. dětí. Správně stanovená diagnóza může předejít vzniku možných problému ve vývoji.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d)</a:t>
            </a:r>
            <a:r>
              <a:rPr lang="cs-CZ" altLang="cs-CZ" sz="2000" dirty="0"/>
              <a:t> </a:t>
            </a:r>
            <a:r>
              <a:rPr lang="cs-CZ" altLang="cs-CZ" sz="2000" b="1" dirty="0"/>
              <a:t>d. diferenciální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Slouží např. k rozlišení stávajících a přetrvávajících obtíží, které mohou mít stejné projevy, ale </a:t>
            </a:r>
            <a:r>
              <a:rPr lang="cs-CZ" altLang="cs-CZ" sz="1600" b="1" dirty="0"/>
              <a:t>různé příčiny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/>
              <a:t>(Zelinková, 2001)</a:t>
            </a:r>
          </a:p>
        </p:txBody>
      </p:sp>
    </p:spTree>
    <p:extLst>
      <p:ext uri="{BB962C8B-B14F-4D97-AF65-F5344CB8AC3E}">
        <p14:creationId xmlns:p14="http://schemas.microsoft.com/office/powerpoint/2010/main" val="204115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Může se osobnost člověka vůbec měnit?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principu tři možné odpovědi: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/>
              <a:t>Osobnost se nemění, je stabilní; proto </a:t>
            </a:r>
            <a:r>
              <a:rPr lang="cs-CZ" dirty="0" smtClean="0"/>
              <a:t>v psychologii používáme pojem osobnost.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se mění po celý život, vyvíjí se. </a:t>
            </a:r>
            <a:r>
              <a:rPr lang="cs-CZ" dirty="0" smtClean="0"/>
              <a:t>V některých obdobích rychleji a výrazně, v jiných pomalu a téměř nepozorovaně. 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má </a:t>
            </a:r>
            <a:r>
              <a:rPr lang="cs-CZ" dirty="0" smtClean="0"/>
              <a:t>z hlediska struktury různé </a:t>
            </a:r>
            <a:r>
              <a:rPr lang="cs-CZ" dirty="0"/>
              <a:t>úrovně: některé se příliš nemění, jiné se mění výrazněji</a:t>
            </a:r>
            <a:r>
              <a:rPr lang="cs-CZ" dirty="0" smtClean="0"/>
              <a:t>.</a:t>
            </a:r>
          </a:p>
          <a:p>
            <a:pPr marL="560070" indent="-514350"/>
            <a:r>
              <a:rPr lang="cs-CZ" dirty="0" smtClean="0"/>
              <a:t>Do značné míry i otázka vymezení klíčových pojmů (osobnost, změna, stabilita…)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8759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/>
              <a:t>Příklad východiska při konstrukci norem: distribuce inteligence v populaci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11" y="2309812"/>
            <a:ext cx="6674106" cy="3588355"/>
          </a:xfrm>
        </p:spPr>
      </p:pic>
    </p:spTree>
    <p:extLst>
      <p:ext uri="{BB962C8B-B14F-4D97-AF65-F5344CB8AC3E}">
        <p14:creationId xmlns:p14="http://schemas.microsoft.com/office/powerpoint/2010/main" val="5319862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550" b="1" dirty="0"/>
              <a:t>Vlastnosti metod, nároky kladené na </a:t>
            </a:r>
            <a:r>
              <a:rPr lang="cs-CZ" altLang="cs-CZ" sz="2550" b="1" dirty="0" smtClean="0"/>
              <a:t>používané metody</a:t>
            </a:r>
            <a:endParaRPr lang="cs-CZ" altLang="cs-CZ" sz="255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 smtClean="0"/>
              <a:t>Pro </a:t>
            </a:r>
            <a:r>
              <a:rPr lang="cs-CZ" altLang="cs-CZ" sz="2400" b="1" dirty="0"/>
              <a:t>každý typ postupu: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Validita: </a:t>
            </a:r>
            <a:r>
              <a:rPr lang="cs-CZ" altLang="cs-CZ" sz="1600" i="1" dirty="0"/>
              <a:t>platnost;</a:t>
            </a:r>
            <a:r>
              <a:rPr lang="cs-CZ" altLang="cs-CZ" sz="1600" b="1" dirty="0"/>
              <a:t> </a:t>
            </a:r>
            <a:r>
              <a:rPr lang="cs-CZ" altLang="cs-CZ" sz="1600" dirty="0"/>
              <a:t>metoda zjišťuje to, co má zjistit, to, co tvrdí, že zjišťuje; poskytuje pravdivé informace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Zvláště pro kvantifikované metody: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Reliabilita: </a:t>
            </a:r>
            <a:r>
              <a:rPr lang="cs-CZ" altLang="cs-CZ" sz="1600" dirty="0"/>
              <a:t>spolehlivost; metoda měří stabilně (pokaždé stejně) a konzistentně (vždy stejný jev) – „zjišťuje jednu věc a stále totéž 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Objektivnost: </a:t>
            </a:r>
            <a:r>
              <a:rPr lang="cs-CZ" altLang="cs-CZ" sz="1600" dirty="0"/>
              <a:t>míra nezávislosti použité metody na osobnosti uživatele (druhý výklad: odolnost vůči zkreslení ze strany probanda – Svoboda et al.,2001; třetí výklad: totéž ze strany pedagoga – např. Průcha, 1998)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Standardnost: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požadavek, aby metoda byla používána u různých osob za podmínek pro všechny osoby stejných (standardní </a:t>
            </a:r>
            <a:r>
              <a:rPr lang="cs-CZ" altLang="cs-CZ" sz="1400" i="1" dirty="0"/>
              <a:t>administrace</a:t>
            </a:r>
            <a:r>
              <a:rPr lang="cs-CZ" altLang="cs-CZ" sz="1400" dirty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Existence </a:t>
            </a:r>
            <a:r>
              <a:rPr lang="cs-CZ" altLang="cs-CZ" sz="1400" i="1" dirty="0"/>
              <a:t>norem</a:t>
            </a:r>
            <a:r>
              <a:rPr lang="cs-CZ" altLang="cs-CZ" sz="1400" dirty="0"/>
              <a:t>, které umožňují porovnání výsledku s populačním vzorkem</a:t>
            </a:r>
            <a:r>
              <a:rPr lang="cs-CZ" altLang="cs-CZ" sz="1400" b="1" dirty="0"/>
              <a:t> </a:t>
            </a:r>
            <a:r>
              <a:rPr lang="cs-CZ" altLang="cs-CZ" sz="1400" dirty="0"/>
              <a:t>(standardizace)</a:t>
            </a:r>
          </a:p>
        </p:txBody>
      </p:sp>
    </p:spTree>
    <p:extLst>
      <p:ext uri="{BB962C8B-B14F-4D97-AF65-F5344CB8AC3E}">
        <p14:creationId xmlns:p14="http://schemas.microsoft.com/office/powerpoint/2010/main" val="31966050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ve školním kontextu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842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Hodnocení – další možné typy </a:t>
            </a:r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vnitřní (autonomní) - sebehodnocení</a:t>
            </a:r>
          </a:p>
          <a:p>
            <a:r>
              <a:rPr lang="cs-CZ" dirty="0" smtClean="0"/>
              <a:t>Hodnocení </a:t>
            </a:r>
            <a:r>
              <a:rPr lang="cs-CZ" dirty="0"/>
              <a:t>sociálně normované</a:t>
            </a:r>
          </a:p>
          <a:p>
            <a:r>
              <a:rPr lang="cs-CZ" dirty="0" smtClean="0"/>
              <a:t>Hodnocení </a:t>
            </a:r>
            <a:r>
              <a:rPr lang="cs-CZ" dirty="0"/>
              <a:t>individuálně normované</a:t>
            </a:r>
          </a:p>
          <a:p>
            <a:r>
              <a:rPr lang="cs-CZ" dirty="0" smtClean="0"/>
              <a:t>Průběžné hodnocení (formativní)</a:t>
            </a:r>
            <a:endParaRPr lang="cs-CZ" dirty="0"/>
          </a:p>
          <a:p>
            <a:r>
              <a:rPr lang="cs-CZ" dirty="0" smtClean="0"/>
              <a:t>Závěrečné hodnocení (</a:t>
            </a:r>
            <a:r>
              <a:rPr lang="cs-CZ" dirty="0" err="1" smtClean="0"/>
              <a:t>sumativní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Portfoliové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1636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</a:t>
            </a:r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Kvantitativní hodnocení (klasifikace, alfanumerické znaky)</a:t>
            </a:r>
            <a:endParaRPr lang="cs-CZ" dirty="0"/>
          </a:p>
          <a:p>
            <a:r>
              <a:rPr lang="cs-CZ" dirty="0" smtClean="0"/>
              <a:t>Slovní </a:t>
            </a:r>
            <a:r>
              <a:rPr lang="cs-CZ" dirty="0"/>
              <a:t>hodnocení </a:t>
            </a:r>
          </a:p>
          <a:p>
            <a:r>
              <a:rPr lang="cs-CZ" dirty="0" smtClean="0"/>
              <a:t>Jednoduché neverbální </a:t>
            </a:r>
            <a:r>
              <a:rPr lang="cs-CZ" dirty="0"/>
              <a:t>hodnocení</a:t>
            </a:r>
          </a:p>
          <a:p>
            <a:r>
              <a:rPr lang="cs-CZ" dirty="0" smtClean="0"/>
              <a:t>Jednoduché </a:t>
            </a:r>
            <a:r>
              <a:rPr lang="cs-CZ" dirty="0"/>
              <a:t>verbální hodnocení</a:t>
            </a:r>
          </a:p>
          <a:p>
            <a:r>
              <a:rPr lang="cs-CZ" dirty="0" smtClean="0"/>
              <a:t>Oceňování </a:t>
            </a:r>
            <a:r>
              <a:rPr lang="cs-CZ" dirty="0"/>
              <a:t>výkonů</a:t>
            </a:r>
          </a:p>
          <a:p>
            <a:pPr lvl="1"/>
            <a:r>
              <a:rPr lang="cs-CZ" dirty="0"/>
              <a:t>Výstavky žákovských prací, nástěnky, tabule úspěchů, pověření žáka náročnějším úkolem, pověření žáka méně náročným úkolem, pověření vedením týmu. (Kolář, Šikulová 2005)</a:t>
            </a:r>
          </a:p>
          <a:p>
            <a:r>
              <a:rPr lang="cs-CZ" dirty="0" smtClean="0"/>
              <a:t>Písemná </a:t>
            </a:r>
            <a:r>
              <a:rPr lang="cs-CZ" dirty="0"/>
              <a:t>a grafická vyjádření</a:t>
            </a:r>
          </a:p>
          <a:p>
            <a:pPr lvl="1"/>
            <a:r>
              <a:rPr lang="cs-CZ" dirty="0"/>
              <a:t>Písemná charakteristika žáka, diagramy, zařazení na diagramu, posuzovací škály, hodnotící tabulky. (Kolář, Šikulová 2005)</a:t>
            </a:r>
          </a:p>
        </p:txBody>
      </p:sp>
    </p:spTree>
    <p:extLst>
      <p:ext uri="{BB962C8B-B14F-4D97-AF65-F5344CB8AC3E}">
        <p14:creationId xmlns:p14="http://schemas.microsoft.com/office/powerpoint/2010/main" val="5148537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001" y="229321"/>
            <a:ext cx="8154720" cy="9907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Hodnocení verbální – zpětná vazba o výsledcích učení (práce s chybou)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52321" y="1600201"/>
            <a:ext cx="8275680" cy="4476960"/>
          </a:xfrm>
        </p:spPr>
        <p:txBody>
          <a:bodyPr/>
          <a:lstStyle/>
          <a:p>
            <a:pPr eaLnBrk="1" hangingPunct="1">
              <a:lnSpc>
                <a:spcPct val="96000"/>
              </a:lnSpc>
            </a:pPr>
            <a:r>
              <a:rPr lang="cs-CZ" altLang="cs-CZ" sz="2177" dirty="0"/>
              <a:t>odměny a tresty (viz. Čáp)</a:t>
            </a:r>
          </a:p>
          <a:p>
            <a:pPr eaLnBrk="1" hangingPunct="1">
              <a:lnSpc>
                <a:spcPct val="96000"/>
              </a:lnSpc>
            </a:pPr>
            <a:r>
              <a:rPr lang="cs-CZ" altLang="cs-CZ" sz="2177" dirty="0"/>
              <a:t>korekce a autokorekce učení </a:t>
            </a:r>
            <a:r>
              <a:rPr lang="cs-CZ" altLang="cs-CZ" sz="2177" dirty="0" smtClean="0"/>
              <a:t>v hodině (Kulič</a:t>
            </a:r>
            <a:r>
              <a:rPr lang="cs-CZ" altLang="cs-CZ" sz="2177" dirty="0"/>
              <a:t>, 1971)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1814" dirty="0"/>
              <a:t>návrat – </a:t>
            </a:r>
            <a:r>
              <a:rPr lang="cs-CZ" altLang="cs-CZ" sz="1814" i="1" dirty="0"/>
              <a:t>opakování pokusu o řešení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1814" dirty="0"/>
              <a:t>návrat – </a:t>
            </a:r>
            <a:r>
              <a:rPr lang="cs-CZ" altLang="cs-CZ" sz="1814" i="1" dirty="0"/>
              <a:t>nová formulace úkolu / rozložení na dílčí úkoly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1814" dirty="0"/>
              <a:t>návrat do „předhistorie“ aktuální situace – </a:t>
            </a:r>
            <a:r>
              <a:rPr lang="cs-CZ" altLang="cs-CZ" sz="1814" i="1" dirty="0"/>
              <a:t>pokyn k opakování či doučení učiva nutného k řešení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1814" dirty="0"/>
              <a:t>poskytnutí pomocné informace – </a:t>
            </a:r>
            <a:r>
              <a:rPr lang="cs-CZ" altLang="cs-CZ" sz="1814" i="1" dirty="0"/>
              <a:t>poznatku, vzoru, pravidla, dřívější řešení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1814" dirty="0"/>
              <a:t>zadání vedlejší pomocné otázky, která obsahuje princip řešení na jednodušší úrovni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1814" dirty="0"/>
              <a:t>informace o příčině chybného řešení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1814" dirty="0"/>
              <a:t>sdělení správného výsledku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1814" dirty="0"/>
              <a:t>odložení korekce </a:t>
            </a:r>
            <a:r>
              <a:rPr lang="cs-CZ" altLang="cs-CZ" sz="1814" i="1" dirty="0"/>
              <a:t>(např. v situaci examinace)</a:t>
            </a:r>
          </a:p>
        </p:txBody>
      </p:sp>
    </p:spTree>
    <p:extLst>
      <p:ext uri="{BB962C8B-B14F-4D97-AF65-F5344CB8AC3E}">
        <p14:creationId xmlns:p14="http://schemas.microsoft.com/office/powerpoint/2010/main" val="6506924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rychle získat zpětnou vazbu o průběhu žákovského učení v hodině?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Dílčí otázky na žáky (omezeno časem a počtem žáků :)</a:t>
            </a:r>
          </a:p>
          <a:p>
            <a:r>
              <a:rPr lang="cs-CZ" dirty="0" smtClean="0"/>
              <a:t>Otázky s využitím technologie </a:t>
            </a:r>
          </a:p>
          <a:p>
            <a:pPr lvl="1"/>
            <a:r>
              <a:rPr lang="cs-CZ" dirty="0" err="1" smtClean="0"/>
              <a:t>Clickers</a:t>
            </a:r>
            <a:r>
              <a:rPr lang="cs-CZ" dirty="0" smtClean="0"/>
              <a:t> („hlasovací zařízení“)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Google </a:t>
            </a:r>
            <a:r>
              <a:rPr lang="cs-CZ" dirty="0" err="1" smtClean="0"/>
              <a:t>forms</a:t>
            </a:r>
            <a:r>
              <a:rPr lang="cs-CZ" dirty="0" smtClean="0"/>
              <a:t> (s využitím technologie v majetku žáků)</a:t>
            </a:r>
          </a:p>
          <a:p>
            <a:pPr lvl="2"/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support.google.com/docs/answer/6281888?hl=en&amp;visit_id=636788180121227367-235529591&amp;rd=1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8" name="Picture 4" descr="VÃ½sledek obrÃ¡zku pro clickers assessment online alternativ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810" y="3167731"/>
            <a:ext cx="3069922" cy="1412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323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en-US" b="1" smtClean="0"/>
              <a:t>Školní úspěšnost žáka – def.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1800" dirty="0" smtClean="0"/>
              <a:t>Zvládnutí požadavků kladených školou na jednotlivce, které se projevuje v pozitivním </a:t>
            </a:r>
            <a:r>
              <a:rPr lang="cs-CZ" altLang="en-US" sz="1800" b="1" dirty="0" smtClean="0"/>
              <a:t>hodnocení žákova</a:t>
            </a:r>
            <a:r>
              <a:rPr lang="cs-CZ" altLang="en-US" sz="1800" dirty="0" smtClean="0"/>
              <a:t> </a:t>
            </a:r>
            <a:r>
              <a:rPr lang="cs-CZ" altLang="en-US" sz="1800" b="1" dirty="0" smtClean="0"/>
              <a:t>prospěchu</a:t>
            </a:r>
            <a:r>
              <a:rPr lang="cs-CZ" altLang="en-US" sz="18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800" dirty="0" smtClean="0"/>
              <a:t>Výsledkem je </a:t>
            </a:r>
            <a:r>
              <a:rPr lang="cs-CZ" altLang="en-US" sz="1800" b="1" dirty="0" smtClean="0"/>
              <a:t>dosažení vzdělávacích cílů</a:t>
            </a:r>
            <a:r>
              <a:rPr lang="cs-CZ" altLang="en-US" sz="18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800" dirty="0" smtClean="0"/>
              <a:t>Není pouze dílem žáka a jeho schopností nebo píle, ale také dílem učitele, resp. </a:t>
            </a:r>
            <a:r>
              <a:rPr lang="cs-CZ" altLang="en-US" sz="1800" b="1" dirty="0" smtClean="0"/>
              <a:t>součinností učitele a žáka</a:t>
            </a:r>
            <a:r>
              <a:rPr lang="cs-CZ" altLang="en-US" sz="1800" dirty="0" smtClean="0"/>
              <a:t> a dalších faktorů.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800" dirty="0" smtClean="0"/>
              <a:t>základem je </a:t>
            </a:r>
            <a:r>
              <a:rPr lang="cs-CZ" altLang="en-US" sz="1800" b="1" dirty="0" smtClean="0"/>
              <a:t>školní výkonnost </a:t>
            </a:r>
            <a:r>
              <a:rPr lang="cs-CZ" altLang="en-US" sz="1800" dirty="0" smtClean="0"/>
              <a:t>(objektivně měřitelný školní výkon)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800" dirty="0" smtClean="0"/>
              <a:t>formu měřitelného výkonu však </a:t>
            </a:r>
            <a:r>
              <a:rPr lang="cs-CZ" altLang="en-US" sz="1800" b="1" dirty="0" smtClean="0"/>
              <a:t>nemají</a:t>
            </a:r>
            <a:r>
              <a:rPr lang="cs-CZ" altLang="en-US" sz="1800" dirty="0" smtClean="0"/>
              <a:t> všechny činnosti, kterými žák plní požadavky školy</a:t>
            </a:r>
          </a:p>
          <a:p>
            <a:pPr eaLnBrk="1" hangingPunct="1">
              <a:lnSpc>
                <a:spcPct val="80000"/>
              </a:lnSpc>
            </a:pPr>
            <a:endParaRPr lang="cs-CZ" alt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 dirty="0" err="1" smtClean="0"/>
              <a:t>school</a:t>
            </a:r>
            <a:r>
              <a:rPr lang="cs-CZ" altLang="en-US" sz="1600" i="1" dirty="0" smtClean="0"/>
              <a:t> </a:t>
            </a:r>
            <a:r>
              <a:rPr lang="cs-CZ" altLang="en-US" sz="1600" i="1" dirty="0" err="1" smtClean="0"/>
              <a:t>success</a:t>
            </a:r>
            <a:r>
              <a:rPr lang="cs-CZ" altLang="en-US" sz="1600" i="1" dirty="0" smtClean="0"/>
              <a:t>, </a:t>
            </a:r>
            <a:r>
              <a:rPr lang="cs-CZ" altLang="en-US" sz="1600" i="1" dirty="0" err="1" smtClean="0"/>
              <a:t>academic</a:t>
            </a:r>
            <a:r>
              <a:rPr lang="cs-CZ" altLang="en-US" sz="1600" i="1" dirty="0" smtClean="0"/>
              <a:t> </a:t>
            </a:r>
            <a:r>
              <a:rPr lang="cs-CZ" altLang="en-US" sz="1600" i="1" dirty="0" err="1" smtClean="0"/>
              <a:t>success</a:t>
            </a:r>
            <a:r>
              <a:rPr lang="cs-CZ" altLang="en-US" sz="1600" i="1" dirty="0" smtClean="0"/>
              <a:t> (školní úspěšnost)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 dirty="0" err="1" smtClean="0"/>
              <a:t>academic</a:t>
            </a:r>
            <a:r>
              <a:rPr lang="cs-CZ" altLang="en-US" sz="1600" i="1" dirty="0" smtClean="0"/>
              <a:t> </a:t>
            </a:r>
            <a:r>
              <a:rPr lang="cs-CZ" altLang="en-US" sz="1600" i="1" dirty="0" err="1" smtClean="0"/>
              <a:t>achievment</a:t>
            </a:r>
            <a:r>
              <a:rPr lang="cs-CZ" altLang="en-US" sz="1600" i="1" dirty="0" smtClean="0"/>
              <a:t> (školní výkon, školní prospěch)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 dirty="0" err="1" smtClean="0"/>
              <a:t>academic</a:t>
            </a:r>
            <a:r>
              <a:rPr lang="cs-CZ" altLang="en-US" sz="1600" i="1" dirty="0" smtClean="0"/>
              <a:t> </a:t>
            </a:r>
            <a:r>
              <a:rPr lang="cs-CZ" altLang="en-US" sz="1600" i="1" dirty="0" err="1" smtClean="0"/>
              <a:t>ability</a:t>
            </a:r>
            <a:r>
              <a:rPr lang="cs-CZ" altLang="en-US" sz="1600" i="1" dirty="0" smtClean="0"/>
              <a:t> (studijní schopnosti),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 dirty="0" err="1" smtClean="0"/>
              <a:t>academic</a:t>
            </a:r>
            <a:r>
              <a:rPr lang="cs-CZ" altLang="en-US" sz="1600" i="1" dirty="0" smtClean="0"/>
              <a:t> </a:t>
            </a:r>
            <a:r>
              <a:rPr lang="cs-CZ" altLang="en-US" sz="1600" i="1" dirty="0" err="1" smtClean="0"/>
              <a:t>aptitude</a:t>
            </a:r>
            <a:r>
              <a:rPr lang="cs-CZ" altLang="en-US" sz="1600" i="1" dirty="0" smtClean="0"/>
              <a:t> (studijní způsobilost),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 dirty="0" err="1" smtClean="0"/>
              <a:t>academic</a:t>
            </a:r>
            <a:r>
              <a:rPr lang="cs-CZ" altLang="en-US" sz="1600" i="1" dirty="0" smtClean="0"/>
              <a:t> </a:t>
            </a:r>
            <a:r>
              <a:rPr lang="cs-CZ" altLang="en-US" sz="1600" i="1" dirty="0" err="1" smtClean="0"/>
              <a:t>aspiration</a:t>
            </a:r>
            <a:r>
              <a:rPr lang="cs-CZ" altLang="en-US" sz="1600" i="1" dirty="0" smtClean="0"/>
              <a:t> (studijní aspirace)</a:t>
            </a:r>
          </a:p>
          <a:p>
            <a:pPr eaLnBrk="1" hangingPunct="1">
              <a:lnSpc>
                <a:spcPct val="80000"/>
              </a:lnSpc>
            </a:pPr>
            <a:endParaRPr lang="cs-CZ" altLang="en-US" sz="1800" i="1" dirty="0" smtClean="0"/>
          </a:p>
        </p:txBody>
      </p:sp>
      <p:sp>
        <p:nvSpPr>
          <p:cNvPr id="4" name="TextovéPole 3"/>
          <p:cNvSpPr txBox="1"/>
          <p:nvPr/>
        </p:nvSpPr>
        <p:spPr>
          <a:xfrm rot="18998743">
            <a:off x="7333422" y="762203"/>
            <a:ext cx="151216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objektivní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4532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600" dirty="0"/>
              <a:t>Žákovo </a:t>
            </a:r>
            <a:r>
              <a:rPr lang="cs-CZ" altLang="cs-CZ" sz="3600" dirty="0" smtClean="0"/>
              <a:t>vnímání </a:t>
            </a:r>
            <a:r>
              <a:rPr lang="cs-CZ" altLang="cs-CZ" sz="3600" dirty="0"/>
              <a:t>sebe sama jako žáka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900"/>
              </a:spcAft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Žákova učební identita </a:t>
            </a:r>
            <a:r>
              <a:rPr lang="cs-CZ" sz="2400" dirty="0"/>
              <a:t>(Kolbová, </a:t>
            </a:r>
            <a:r>
              <a:rPr lang="cs-CZ" sz="2400" dirty="0" err="1"/>
              <a:t>Kolb</a:t>
            </a:r>
            <a:r>
              <a:rPr lang="cs-CZ" sz="2400" dirty="0"/>
              <a:t>, 2009): je jádrem učení. </a:t>
            </a:r>
          </a:p>
          <a:p>
            <a:pPr>
              <a:spcBef>
                <a:spcPts val="0"/>
              </a:spcBef>
              <a:spcAft>
                <a:spcPts val="900"/>
              </a:spcAft>
              <a:defRPr/>
            </a:pPr>
            <a:r>
              <a:rPr lang="cs-CZ" sz="2400" dirty="0"/>
              <a:t>Zahrnuje žákovo vnímání a hodnocení sebe sama jako žáka a svého učení.</a:t>
            </a:r>
          </a:p>
          <a:p>
            <a:pPr>
              <a:spcBef>
                <a:spcPts val="0"/>
              </a:spcBef>
              <a:spcAft>
                <a:spcPts val="900"/>
              </a:spcAft>
              <a:defRPr/>
            </a:pPr>
            <a:r>
              <a:rPr lang="cs-CZ" sz="2400" dirty="0"/>
              <a:t>Učební identita se </a:t>
            </a:r>
            <a:r>
              <a:rPr lang="cs-CZ" sz="2400" dirty="0">
                <a:solidFill>
                  <a:srgbClr val="C00000"/>
                </a:solidFill>
              </a:rPr>
              <a:t>vyvíjí v čase</a:t>
            </a:r>
            <a:r>
              <a:rPr lang="cs-CZ" sz="2400" dirty="0"/>
              <a:t>: od váhavého přijímání vstřícného postoje k učení a získávání životních zkušeností. </a:t>
            </a:r>
          </a:p>
          <a:p>
            <a:pPr>
              <a:spcBef>
                <a:spcPts val="0"/>
              </a:spcBef>
              <a:spcAft>
                <a:spcPts val="900"/>
              </a:spcAft>
              <a:defRPr/>
            </a:pPr>
            <a:r>
              <a:rPr lang="cs-CZ" sz="2400" dirty="0"/>
              <a:t>Poté nastupuje přesvědčenější orientace k  učení, jež je ovšem specifické jen pro určité kontexty. </a:t>
            </a:r>
          </a:p>
          <a:p>
            <a:pPr>
              <a:spcBef>
                <a:spcPts val="0"/>
              </a:spcBef>
              <a:spcAft>
                <a:spcPts val="900"/>
              </a:spcAft>
              <a:defRPr/>
            </a:pPr>
            <a:r>
              <a:rPr lang="cs-CZ" sz="2400" dirty="0"/>
              <a:t>Končí  jedincovým sebevnímáním jako učícího se člověka.</a:t>
            </a:r>
          </a:p>
        </p:txBody>
      </p:sp>
      <p:sp>
        <p:nvSpPr>
          <p:cNvPr id="2" name="TextovéPole 1"/>
          <p:cNvSpPr txBox="1"/>
          <p:nvPr/>
        </p:nvSpPr>
        <p:spPr>
          <a:xfrm rot="18998743">
            <a:off x="7333422" y="762203"/>
            <a:ext cx="151216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subjektivní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1360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en-US" sz="4000" smtClean="0"/>
              <a:t>Výkon žáka a jeho souvislosti s </a:t>
            </a:r>
            <a:r>
              <a:rPr lang="cs-CZ" altLang="en-US" sz="4000" b="1" smtClean="0"/>
              <a:t>cíli školy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en-US" sz="1700" smtClean="0"/>
              <a:t>cílem může být:</a:t>
            </a:r>
          </a:p>
          <a:p>
            <a:pPr lvl="1" eaLnBrk="1" hangingPunct="1"/>
            <a:r>
              <a:rPr lang="cs-CZ" altLang="en-US" sz="1500" smtClean="0"/>
              <a:t>dosažení individuálně rozdílného maxima dokonalosti u žáků</a:t>
            </a:r>
          </a:p>
          <a:p>
            <a:pPr lvl="1" eaLnBrk="1" hangingPunct="1"/>
            <a:r>
              <a:rPr lang="cs-CZ" altLang="en-US" sz="1500" smtClean="0"/>
              <a:t>dosažení pouze relativní dokonalosti vzhledem ke spolužákům</a:t>
            </a:r>
          </a:p>
        </p:txBody>
      </p:sp>
      <p:pic>
        <p:nvPicPr>
          <p:cNvPr id="430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852738"/>
            <a:ext cx="7127875" cy="358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290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Psychologická pojetí osobnosti – řada různých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Rozdělení podle řady různých kritérií </a:t>
            </a:r>
          </a:p>
          <a:p>
            <a:r>
              <a:rPr lang="cs-CZ" dirty="0" smtClean="0"/>
              <a:t>Podle Smékal (2005) – šest složek osobnosti: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Stavba </a:t>
            </a:r>
            <a:r>
              <a:rPr lang="cs-CZ" dirty="0"/>
              <a:t>těla: </a:t>
            </a:r>
            <a:r>
              <a:rPr lang="cs-CZ" i="1" dirty="0"/>
              <a:t>Jak vypadá?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Temperament</a:t>
            </a:r>
            <a:r>
              <a:rPr lang="cs-CZ" dirty="0"/>
              <a:t>: </a:t>
            </a:r>
            <a:r>
              <a:rPr lang="cs-CZ" i="1" dirty="0"/>
              <a:t>Jak rychle a intenzivně prožívá, reaguje a jedná?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Zaměřenost</a:t>
            </a:r>
            <a:r>
              <a:rPr lang="cs-CZ" dirty="0"/>
              <a:t>: </a:t>
            </a:r>
            <a:r>
              <a:rPr lang="cs-CZ" i="1" dirty="0"/>
              <a:t>Co chce a co nechce, za čím jde a co odmítá?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Schopnosti </a:t>
            </a:r>
            <a:r>
              <a:rPr lang="cs-CZ" dirty="0"/>
              <a:t>a dovednosti: </a:t>
            </a:r>
            <a:r>
              <a:rPr lang="cs-CZ" i="1" dirty="0"/>
              <a:t>Co umí a dovede, co neumí a nedovede?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Charakter</a:t>
            </a:r>
            <a:r>
              <a:rPr lang="cs-CZ" dirty="0"/>
              <a:t>: </a:t>
            </a:r>
            <a:r>
              <a:rPr lang="cs-CZ" i="1" dirty="0"/>
              <a:t>Jaký ten člověk je, co je zač?</a:t>
            </a:r>
            <a:r>
              <a:rPr lang="cs-CZ" dirty="0"/>
              <a:t> (jeho mravní zásady, jeho pocit </a:t>
            </a:r>
            <a:r>
              <a:rPr lang="cs-CZ" dirty="0" smtClean="0"/>
              <a:t>odpovědnosti…)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Životní </a:t>
            </a:r>
            <a:r>
              <a:rPr lang="cs-CZ" dirty="0"/>
              <a:t>dráha: </a:t>
            </a:r>
            <a:r>
              <a:rPr lang="cs-CZ" i="1" dirty="0"/>
              <a:t>Odkud a kam jde?</a:t>
            </a:r>
          </a:p>
          <a:p>
            <a:pPr marL="88011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5576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en-US" smtClean="0"/>
              <a:t>Otázky pro seminář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000" b="1" smtClean="0"/>
              <a:t>Co je kriteriem hodnocení aktivit žáka?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000" b="1" smtClean="0"/>
              <a:t>Co to vlastně znamená dosažení vzdělávacích cílů?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 smtClean="0"/>
              <a:t>Procento přijatých na další stupeň školy?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 smtClean="0"/>
              <a:t>Dosažení cílů ŠVP?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 b="1" u="sng" smtClean="0"/>
              <a:t>Klíčové kompetence</a:t>
            </a:r>
            <a:r>
              <a:rPr lang="cs-CZ" altLang="en-US" sz="1600" smtClean="0"/>
              <a:t>: </a:t>
            </a:r>
            <a:r>
              <a:rPr lang="cs-CZ" altLang="en-US" sz="1600" b="1" smtClean="0"/>
              <a:t>Soubor požadavků na vzdělávání zahrnující podstatné vědomosti, dovednosti a schopnosti univerzálně použitelné v běžných životních a pracovních situacích</a:t>
            </a:r>
            <a:r>
              <a:rPr lang="cs-CZ" altLang="en-US" sz="1600" smtClean="0"/>
              <a:t>. Nejsou vázány na jednotlivé předměty, nýbrž mají být rozvíjeny jako součást obecného základu vzdělávání. Jedná se především o komunikativní dovednosti (včetně dobré znalosti cizích jazyků) a uplatňování sociokulturních pravidel komunikace (řečová etiketa), personální a interpersonální dovednosti (např. schopnost pracovat v týmu), schopnost řešit problémové situace, dovednost využívat běžné matematické postupy v praktických situacích, dovednost běžně k práci využívat informační technologie, schopnost a dovednost s informacemi dále pracovat.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 smtClean="0"/>
              <a:t>V RVP jsou klíčové kompetence definovány jako </a:t>
            </a:r>
            <a:r>
              <a:rPr lang="cs-CZ" altLang="en-US" sz="1600" b="1" smtClean="0"/>
              <a:t>soubory vědomostí, dovedností, schopností, postojů a hodnot důležitých pro osobní rozvoj jedince, jeho aktivní zapojení do společnosti a budoucí uplatnění v životě</a:t>
            </a:r>
            <a:r>
              <a:rPr lang="cs-CZ" altLang="en-US" sz="16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000" b="1" smtClean="0"/>
              <a:t>Nebo je to nějak jinak?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1600" smtClean="0"/>
          </a:p>
        </p:txBody>
      </p:sp>
    </p:spTree>
    <p:extLst>
      <p:ext uri="{BB962C8B-B14F-4D97-AF65-F5344CB8AC3E}">
        <p14:creationId xmlns:p14="http://schemas.microsoft.com/office/powerpoint/2010/main" val="28573079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en-US" sz="4000" smtClean="0"/>
              <a:t>Škála žákovského výkonu a hodnocení úspěšnosti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400" smtClean="0"/>
              <a:t>Celková / dílčí výkonnost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smtClean="0"/>
              <a:t>1 či více předmětů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smtClean="0"/>
              <a:t>Relativně neúspěšní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smtClean="0"/>
              <a:t>pracující pod své možnosti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smtClean="0"/>
              <a:t>(„underachievement“)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smtClean="0"/>
              <a:t>tzv. podvýkon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smtClean="0"/>
              <a:t>Optimální výkon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smtClean="0"/>
              <a:t>Relativně 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smtClean="0"/>
              <a:t>pracující nad své možnosti (vůle, píle, snaha)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smtClean="0"/>
              <a:t>„overachievement“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smtClean="0"/>
              <a:t>tzv. nadvýkon</a:t>
            </a:r>
          </a:p>
        </p:txBody>
      </p:sp>
    </p:spTree>
    <p:extLst>
      <p:ext uri="{BB962C8B-B14F-4D97-AF65-F5344CB8AC3E}">
        <p14:creationId xmlns:p14="http://schemas.microsoft.com/office/powerpoint/2010/main" val="5404551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4000" smtClean="0"/>
              <a:t>Školní úspěšnost a </a:t>
            </a:r>
            <a:r>
              <a:rPr lang="cs-CZ" altLang="en-US" sz="4000" b="1" smtClean="0"/>
              <a:t>individuální</a:t>
            </a:r>
            <a:r>
              <a:rPr lang="cs-CZ" altLang="en-US" sz="4000" smtClean="0"/>
              <a:t> faktory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4035425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osobnostní charakteristiky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sociální dovednosti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jazyková kompetence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vývojové stádium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struktura nadání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kognitivní charakteristiky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zdravotní potíže</a:t>
            </a:r>
          </a:p>
          <a:p>
            <a:pPr eaLnBrk="1" hangingPunct="1">
              <a:lnSpc>
                <a:spcPct val="90000"/>
              </a:lnSpc>
            </a:pPr>
            <a:endParaRPr lang="cs-CZ" altLang="en-US" sz="2400" smtClean="0"/>
          </a:p>
        </p:txBody>
      </p:sp>
      <p:sp>
        <p:nvSpPr>
          <p:cNvPr id="47107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51375" y="1600200"/>
            <a:ext cx="4035425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aktuální psychický stav</a:t>
            </a:r>
          </a:p>
          <a:p>
            <a:pPr eaLnBrk="1" hangingPunct="1">
              <a:lnSpc>
                <a:spcPct val="90000"/>
              </a:lnSpc>
            </a:pPr>
            <a:endParaRPr lang="cs-CZ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studijní motivace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studijní styl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studijní schopnosti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studijní způsobilost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studijní aspirace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smtClean="0"/>
              <a:t>(...)</a:t>
            </a:r>
          </a:p>
          <a:p>
            <a:pPr eaLnBrk="1" hangingPunct="1">
              <a:lnSpc>
                <a:spcPct val="90000"/>
              </a:lnSpc>
            </a:pPr>
            <a:endParaRPr lang="cs-CZ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24146266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4000" smtClean="0"/>
              <a:t>Školní úspěšnost a </a:t>
            </a:r>
            <a:r>
              <a:rPr lang="cs-CZ" altLang="en-US" sz="4000" b="1" smtClean="0"/>
              <a:t>sociální</a:t>
            </a:r>
            <a:r>
              <a:rPr lang="cs-CZ" altLang="en-US" sz="4000" smtClean="0"/>
              <a:t> faktory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4035425" cy="4530725"/>
          </a:xfrm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en-US" sz="2400" b="1" smtClean="0"/>
              <a:t>Rodina</a:t>
            </a:r>
          </a:p>
          <a:p>
            <a:pPr lvl="1" eaLnBrk="1" hangingPunct="1"/>
            <a:r>
              <a:rPr lang="cs-CZ" altLang="en-US" sz="2000" smtClean="0"/>
              <a:t>rodinná situace</a:t>
            </a:r>
          </a:p>
          <a:p>
            <a:pPr lvl="1" eaLnBrk="1" hangingPunct="1"/>
            <a:r>
              <a:rPr lang="cs-CZ" altLang="en-US" sz="2000" smtClean="0"/>
              <a:t>hodnotová orientace</a:t>
            </a:r>
          </a:p>
          <a:p>
            <a:pPr lvl="1" eaLnBrk="1" hangingPunct="1"/>
            <a:r>
              <a:rPr lang="cs-CZ" altLang="en-US" sz="2000" smtClean="0"/>
              <a:t>jazyková úroveň</a:t>
            </a:r>
          </a:p>
          <a:p>
            <a:pPr lvl="1" eaLnBrk="1" hangingPunct="1"/>
            <a:r>
              <a:rPr lang="cs-CZ" altLang="en-US" sz="2000" smtClean="0"/>
              <a:t>kulturní úroveň</a:t>
            </a:r>
          </a:p>
          <a:p>
            <a:pPr lvl="1" eaLnBrk="1" hangingPunct="1"/>
            <a:r>
              <a:rPr lang="cs-CZ" altLang="en-US" sz="2000" smtClean="0"/>
              <a:t>výchovný styl</a:t>
            </a:r>
          </a:p>
          <a:p>
            <a:pPr lvl="1" eaLnBrk="1" hangingPunct="1"/>
            <a:r>
              <a:rPr lang="cs-CZ" altLang="en-US" sz="2000" smtClean="0"/>
              <a:t>aspirace rodičů</a:t>
            </a:r>
          </a:p>
          <a:p>
            <a:pPr lvl="1" eaLnBrk="1" hangingPunct="1"/>
            <a:r>
              <a:rPr lang="cs-CZ" altLang="en-US" sz="2000" smtClean="0"/>
              <a:t>sourozenci</a:t>
            </a:r>
          </a:p>
          <a:p>
            <a:pPr lvl="1" eaLnBrk="1" hangingPunct="1"/>
            <a:r>
              <a:rPr lang="cs-CZ" altLang="en-US" sz="2000" smtClean="0"/>
              <a:t>(...)</a:t>
            </a:r>
          </a:p>
          <a:p>
            <a:pPr lvl="1" eaLnBrk="1" hangingPunct="1"/>
            <a:endParaRPr lang="cs-CZ" altLang="en-US" sz="2000" smtClean="0"/>
          </a:p>
          <a:p>
            <a:pPr lvl="1" eaLnBrk="1" hangingPunct="1"/>
            <a:endParaRPr lang="cs-CZ" altLang="en-US" sz="2000" smtClean="0"/>
          </a:p>
          <a:p>
            <a:pPr eaLnBrk="1" hangingPunct="1"/>
            <a:endParaRPr lang="cs-CZ" altLang="en-US" sz="2400" smtClean="0"/>
          </a:p>
          <a:p>
            <a:pPr eaLnBrk="1" hangingPunct="1"/>
            <a:endParaRPr lang="cs-CZ" altLang="en-US" sz="2400" smtClean="0"/>
          </a:p>
        </p:txBody>
      </p:sp>
      <p:sp>
        <p:nvSpPr>
          <p:cNvPr id="49155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51375" y="1600200"/>
            <a:ext cx="4035425" cy="4530725"/>
          </a:xfrm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en-US" sz="2400" b="1" smtClean="0"/>
              <a:t>Škola</a:t>
            </a:r>
          </a:p>
          <a:p>
            <a:pPr lvl="1" eaLnBrk="1" hangingPunct="1"/>
            <a:r>
              <a:rPr lang="cs-CZ" altLang="en-US" sz="2000" smtClean="0"/>
              <a:t>interakce učitele a žáka</a:t>
            </a:r>
          </a:p>
          <a:p>
            <a:pPr lvl="1" eaLnBrk="1" hangingPunct="1"/>
            <a:r>
              <a:rPr lang="cs-CZ" altLang="en-US" sz="2000" smtClean="0"/>
              <a:t>organizace výuky</a:t>
            </a:r>
          </a:p>
          <a:p>
            <a:pPr lvl="1" eaLnBrk="1" hangingPunct="1"/>
            <a:r>
              <a:rPr lang="cs-CZ" altLang="en-US" sz="2000" smtClean="0"/>
              <a:t>fyzikální prostředí</a:t>
            </a:r>
          </a:p>
          <a:p>
            <a:pPr lvl="1" eaLnBrk="1" hangingPunct="1"/>
            <a:r>
              <a:rPr lang="cs-CZ" altLang="en-US" sz="2000" smtClean="0"/>
              <a:t>klima třídy</a:t>
            </a:r>
          </a:p>
          <a:p>
            <a:pPr lvl="1" eaLnBrk="1" hangingPunct="1"/>
            <a:r>
              <a:rPr lang="cs-CZ" altLang="en-US" sz="2000" smtClean="0"/>
              <a:t>klima školy</a:t>
            </a:r>
          </a:p>
          <a:p>
            <a:pPr lvl="1" eaLnBrk="1" hangingPunct="1"/>
            <a:r>
              <a:rPr lang="cs-CZ" altLang="en-US" sz="2000" smtClean="0"/>
              <a:t>vzdálenost od bydliště</a:t>
            </a:r>
          </a:p>
          <a:p>
            <a:pPr lvl="1" eaLnBrk="1" hangingPunct="1"/>
            <a:r>
              <a:rPr lang="cs-CZ" altLang="en-US" sz="2000" smtClean="0"/>
              <a:t>(...)</a:t>
            </a:r>
          </a:p>
          <a:p>
            <a:pPr lvl="1" eaLnBrk="1" hangingPunct="1"/>
            <a:endParaRPr lang="cs-CZ" altLang="en-US" sz="2000" smtClean="0"/>
          </a:p>
        </p:txBody>
      </p:sp>
      <p:sp>
        <p:nvSpPr>
          <p:cNvPr id="49156" name="Rectangle 6"/>
          <p:cNvSpPr>
            <a:spLocks noChangeArrowheads="1"/>
          </p:cNvSpPr>
          <p:nvPr/>
        </p:nvSpPr>
        <p:spPr bwMode="auto">
          <a:xfrm>
            <a:off x="2195513" y="4868863"/>
            <a:ext cx="4824412" cy="1793875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r>
              <a:rPr lang="cs-CZ" altLang="en-US" sz="2400" b="1"/>
              <a:t>Kulturní a společenské vlivy</a:t>
            </a:r>
          </a:p>
          <a:p>
            <a:pPr lvl="1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cs-CZ" altLang="en-US" sz="2000"/>
              <a:t>obraz úspěchu v komunitě</a:t>
            </a:r>
          </a:p>
          <a:p>
            <a:pPr lvl="1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cs-CZ" altLang="en-US" sz="2000"/>
              <a:t>média, (...)</a:t>
            </a:r>
          </a:p>
          <a:p>
            <a:pPr lvl="1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endParaRPr lang="cs-CZ" altLang="en-US" sz="2000"/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endParaRPr lang="cs-CZ" altLang="en-US" sz="2400"/>
          </a:p>
        </p:txBody>
      </p:sp>
    </p:spTree>
    <p:extLst>
      <p:ext uri="{BB962C8B-B14F-4D97-AF65-F5344CB8AC3E}">
        <p14:creationId xmlns:p14="http://schemas.microsoft.com/office/powerpoint/2010/main" val="38571781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en-US" smtClean="0"/>
              <a:t>Nejčastější souvislosti - témata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000" smtClean="0"/>
              <a:t>školní výkon, školní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smtClean="0"/>
              <a:t>úspěšnost v přijímacím řízení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smtClean="0"/>
              <a:t>studijní motivace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smtClean="0"/>
              <a:t>studijní návyky, autoregulace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smtClean="0"/>
              <a:t>ADHD, SPU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smtClean="0"/>
              <a:t>handicapovaní, nadaní a jejich integrace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smtClean="0"/>
              <a:t>integrace minorit a imigrantů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smtClean="0"/>
              <a:t>evaluace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smtClean="0"/>
              <a:t>sociální klima školní třídy, klima školy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smtClean="0"/>
              <a:t>reformy, ŠVP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smtClean="0"/>
              <a:t>úspěšnost v běžném životě</a:t>
            </a:r>
          </a:p>
        </p:txBody>
      </p:sp>
    </p:spTree>
    <p:extLst>
      <p:ext uri="{BB962C8B-B14F-4D97-AF65-F5344CB8AC3E}">
        <p14:creationId xmlns:p14="http://schemas.microsoft.com/office/powerpoint/2010/main" val="27846005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žáky a studenty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28985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1" y="491401"/>
            <a:ext cx="8340480" cy="676800"/>
          </a:xfrm>
        </p:spPr>
        <p:txBody>
          <a:bodyPr vert="horz" lIns="0" tIns="0" rIns="0" bIns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dirty="0" err="1" smtClean="0"/>
              <a:t>Hodnocení</a:t>
            </a:r>
            <a:r>
              <a:rPr lang="en-GB" dirty="0" smtClean="0"/>
              <a:t> </a:t>
            </a:r>
            <a:r>
              <a:rPr lang="cs-CZ" dirty="0" smtClean="0"/>
              <a:t>učitele </a:t>
            </a:r>
            <a:r>
              <a:rPr lang="en-GB" dirty="0" smtClean="0"/>
              <a:t>(</a:t>
            </a:r>
            <a:r>
              <a:rPr lang="cs-CZ" dirty="0" smtClean="0"/>
              <a:t>a </a:t>
            </a:r>
            <a:r>
              <a:rPr lang="en-GB" dirty="0" err="1" smtClean="0"/>
              <a:t>efektivity</a:t>
            </a:r>
            <a:r>
              <a:rPr lang="en-GB" dirty="0" smtClean="0"/>
              <a:t> </a:t>
            </a:r>
            <a:r>
              <a:rPr lang="en-GB" dirty="0" err="1" smtClean="0"/>
              <a:t>výuky</a:t>
            </a:r>
            <a:r>
              <a:rPr lang="cs-CZ" dirty="0" smtClean="0"/>
              <a:t>)</a:t>
            </a:r>
            <a:r>
              <a:rPr lang="en-GB" dirty="0" smtClean="0"/>
              <a:t> 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87521" y="1600201"/>
            <a:ext cx="7774560" cy="4382866"/>
          </a:xfrm>
        </p:spPr>
        <p:txBody>
          <a:bodyPr vert="horz" lIns="0" tIns="0" rIns="0" bIns="0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2449"/>
              <a:t>Efektivita výuky (učitele) bývá posuzována: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1996"/>
              <a:t>studenty </a:t>
            </a:r>
            <a:r>
              <a:rPr lang="cs-CZ" altLang="cs-CZ" sz="1996"/>
              <a:t>(př. na VŠ - </a:t>
            </a:r>
            <a:r>
              <a:rPr lang="en-GB" altLang="cs-CZ" sz="1996"/>
              <a:t>bc., mgr. i pgs</a:t>
            </a:r>
            <a:r>
              <a:rPr lang="cs-CZ" altLang="cs-CZ" sz="1996"/>
              <a:t>; </a:t>
            </a:r>
            <a:r>
              <a:rPr lang="en-GB" altLang="cs-CZ" sz="1996"/>
              <a:t>kombinovanými</a:t>
            </a:r>
            <a:r>
              <a:rPr lang="cs-CZ" altLang="cs-CZ" sz="1996"/>
              <a:t>)</a:t>
            </a:r>
            <a:r>
              <a:rPr lang="en-GB" altLang="cs-CZ" sz="1996"/>
              <a:t>  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1996"/>
              <a:t>absolventy,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1996"/>
              <a:t>kolegy,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1996"/>
              <a:t>nadřízenými,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1996"/>
              <a:t>nezávislými pozorovateli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1996"/>
              <a:t>samotným v</a:t>
            </a:r>
            <a:r>
              <a:rPr lang="cs-CZ" altLang="cs-CZ" sz="1996"/>
              <a:t>y</a:t>
            </a:r>
            <a:r>
              <a:rPr lang="en-GB" altLang="cs-CZ" sz="1996"/>
              <a:t>učujícím </a:t>
            </a:r>
          </a:p>
          <a:p>
            <a:pPr lvl="1" algn="r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1996" i="1"/>
              <a:t>(Feldman, 1989)</a:t>
            </a:r>
            <a:endParaRPr lang="cs-CZ" altLang="cs-CZ" sz="1996" i="1"/>
          </a:p>
          <a:p>
            <a:pPr lvl="1" algn="r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cs-CZ" altLang="cs-CZ" sz="1996" i="1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sz="2449"/>
              <a:t>Součást (auto)evaluačních procesů ve škole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sz="2449"/>
              <a:t>Součást kultury školy a jeden z faktorů klimatu školy</a:t>
            </a:r>
            <a:endParaRPr lang="en-GB" altLang="cs-CZ" sz="2449"/>
          </a:p>
        </p:txBody>
      </p:sp>
    </p:spTree>
    <p:extLst>
      <p:ext uri="{BB962C8B-B14F-4D97-AF65-F5344CB8AC3E}">
        <p14:creationId xmlns:p14="http://schemas.microsoft.com/office/powerpoint/2010/main" val="26778753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920" y="511406"/>
            <a:ext cx="8686080" cy="677108"/>
          </a:xfrm>
        </p:spPr>
        <p:txBody>
          <a:bodyPr vert="horz" lIns="0" tIns="0" rIns="0" bIns="0" anchor="ctr">
            <a:spAutoFit/>
          </a:bodyPr>
          <a:lstStyle/>
          <a:p>
            <a:pPr marL="325445" indent="-3254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altLang="cs-CZ" smtClean="0"/>
              <a:t>Žákovské, studentské hodnocení výuky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52321" y="1535400"/>
            <a:ext cx="7957440" cy="4539704"/>
          </a:xfrm>
        </p:spPr>
        <p:txBody>
          <a:bodyPr vert="horz" lIns="0" tIns="0" rIns="0" bIns="0">
            <a:spAutoFit/>
          </a:bodyPr>
          <a:lstStyle/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dirty="0" err="1" smtClean="0"/>
              <a:t>Uživatelský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pohled</a:t>
            </a:r>
            <a:endParaRPr lang="en-GB" altLang="cs-CZ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dirty="0" err="1" smtClean="0"/>
              <a:t>Realizace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posledních</a:t>
            </a:r>
            <a:r>
              <a:rPr lang="en-GB" altLang="cs-CZ" dirty="0" smtClean="0"/>
              <a:t> </a:t>
            </a:r>
            <a:r>
              <a:rPr lang="cs-CZ" altLang="cs-CZ" dirty="0"/>
              <a:t>5</a:t>
            </a:r>
            <a:r>
              <a:rPr lang="en-GB" altLang="cs-CZ" dirty="0" smtClean="0"/>
              <a:t>0. let; v ČR od </a:t>
            </a:r>
            <a:r>
              <a:rPr lang="en-GB" altLang="cs-CZ" dirty="0" err="1" smtClean="0"/>
              <a:t>konce</a:t>
            </a:r>
            <a:r>
              <a:rPr lang="en-GB" altLang="cs-CZ" dirty="0" smtClean="0"/>
              <a:t> 70. let (</a:t>
            </a:r>
            <a:r>
              <a:rPr lang="cs-CZ" altLang="cs-CZ" dirty="0" smtClean="0"/>
              <a:t>např. Jiří </a:t>
            </a:r>
            <a:r>
              <a:rPr lang="en-GB" altLang="cs-CZ" dirty="0" smtClean="0"/>
              <a:t>Mareš, 1985)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dirty="0" err="1" smtClean="0"/>
              <a:t>Rozvoj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hlavně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ve</a:t>
            </a:r>
            <a:r>
              <a:rPr lang="en-GB" altLang="cs-CZ" dirty="0" smtClean="0"/>
              <a:t> VŠ </a:t>
            </a:r>
            <a:r>
              <a:rPr lang="en-GB" altLang="cs-CZ" dirty="0" err="1" smtClean="0"/>
              <a:t>prostředí</a:t>
            </a:r>
            <a:endParaRPr lang="en-GB" altLang="cs-CZ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dirty="0" err="1" smtClean="0"/>
              <a:t>Sumativní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formativní</a:t>
            </a:r>
            <a:endParaRPr lang="en-GB" altLang="cs-CZ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dirty="0" err="1" smtClean="0"/>
              <a:t>Problematika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rolí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zadavetel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učitel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hodnotitel</a:t>
            </a:r>
            <a:r>
              <a:rPr lang="en-GB" altLang="cs-CZ" dirty="0" smtClean="0"/>
              <a:t> – </a:t>
            </a:r>
            <a:r>
              <a:rPr lang="en-GB" altLang="cs-CZ" dirty="0" err="1" smtClean="0"/>
              <a:t>žák</a:t>
            </a:r>
            <a:r>
              <a:rPr lang="en-GB" altLang="cs-CZ" dirty="0" smtClean="0"/>
              <a:t>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dirty="0" err="1" smtClean="0"/>
              <a:t>Pouze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součást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obrazu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výuky</a:t>
            </a:r>
            <a:r>
              <a:rPr lang="en-GB" altLang="cs-CZ" dirty="0" smtClean="0"/>
              <a:t>; </a:t>
            </a:r>
            <a:r>
              <a:rPr lang="en-GB" altLang="cs-CZ" dirty="0" err="1" smtClean="0"/>
              <a:t>výuka</a:t>
            </a:r>
            <a:r>
              <a:rPr lang="en-GB" altLang="cs-CZ" dirty="0" smtClean="0"/>
              <a:t> je </a:t>
            </a:r>
            <a:r>
              <a:rPr lang="en-GB" altLang="cs-CZ" dirty="0" err="1" smtClean="0"/>
              <a:t>multidimenzionální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záležitost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Marsch</a:t>
            </a:r>
            <a:r>
              <a:rPr lang="en-GB" altLang="cs-CZ" dirty="0" smtClean="0"/>
              <a:t>, Roche, 1997)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dirty="0" err="1" smtClean="0"/>
              <a:t>Měřítko</a:t>
            </a:r>
            <a:r>
              <a:rPr lang="en-GB" altLang="cs-CZ" dirty="0" smtClean="0"/>
              <a:t> </a:t>
            </a:r>
            <a:r>
              <a:rPr lang="en-GB" altLang="cs-CZ" i="1" dirty="0" err="1" smtClean="0"/>
              <a:t>efektivity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procesu</a:t>
            </a:r>
            <a:r>
              <a:rPr lang="en-GB" altLang="cs-CZ" dirty="0" smtClean="0"/>
              <a:t> (Stinger, </a:t>
            </a:r>
            <a:r>
              <a:rPr lang="en-GB" altLang="cs-CZ" dirty="0" err="1" smtClean="0"/>
              <a:t>Irwing</a:t>
            </a:r>
            <a:r>
              <a:rPr lang="en-GB" altLang="cs-CZ" dirty="0" smtClean="0"/>
              <a:t>, 1998)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dirty="0" err="1" smtClean="0"/>
              <a:t>Problematika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zkreslení</a:t>
            </a: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9207399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920" y="511406"/>
            <a:ext cx="8231040" cy="677108"/>
          </a:xfrm>
        </p:spPr>
        <p:txBody>
          <a:bodyPr vert="horz" lIns="0" tIns="0" rIns="0" bIns="0" anchor="ctr">
            <a:spAutoFit/>
          </a:bodyPr>
          <a:lstStyle/>
          <a:p>
            <a:pPr marL="325445" indent="-3254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altLang="cs-CZ" smtClean="0"/>
              <a:t>Dimenze</a:t>
            </a:r>
            <a:r>
              <a:rPr lang="cs-CZ" altLang="cs-CZ" smtClean="0"/>
              <a:t> žákovského hodnocení</a:t>
            </a:r>
            <a:endParaRPr lang="en-GB" altLang="cs-CZ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52321" y="1600201"/>
            <a:ext cx="7957440" cy="5383525"/>
          </a:xfrm>
        </p:spPr>
        <p:txBody>
          <a:bodyPr vert="horz" lIns="0" tIns="0" rIns="0" bIns="0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Složitost sleovaných jevů vylučuje univerzální nástroj </a:t>
            </a:r>
            <a:endParaRPr lang="cs-CZ" altLang="cs-CZ" smtClean="0"/>
          </a:p>
          <a:p>
            <a:pPr lvl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altLang="cs-CZ" smtClean="0"/>
              <a:t>						</a:t>
            </a:r>
            <a:r>
              <a:rPr lang="en-GB" altLang="cs-CZ" smtClean="0"/>
              <a:t>(d´Apolomi, Abrami, 1997)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altLang="cs-CZ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b="1" smtClean="0"/>
              <a:t>Dva základní přístupy: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u="sng" smtClean="0"/>
              <a:t>Jedna obecná charakteristika</a:t>
            </a:r>
            <a:r>
              <a:rPr lang="en-GB" altLang="cs-CZ" smtClean="0"/>
              <a:t> efektivní výuky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u="sng" smtClean="0"/>
              <a:t>Multidimenzionální pojetí</a:t>
            </a:r>
          </a:p>
          <a:p>
            <a:pPr lvl="2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(</a:t>
            </a:r>
            <a:r>
              <a:rPr lang="en-GB" altLang="cs-CZ" i="1" smtClean="0"/>
              <a:t>hodnota učení, učitelovo nadšení, organizace výuky, skupinová interakce, vztah u-ž, rozsah a pokrytí učiva, zkoušení a klasifikace, zadávaní úkoly, náročnost a obtížnost výuky)</a:t>
            </a:r>
            <a:r>
              <a:rPr lang="en-GB" altLang="cs-CZ" smtClean="0"/>
              <a:t>(Marhe, Roche, 1997)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Problémy</a:t>
            </a:r>
            <a:r>
              <a:rPr lang="cs-CZ" altLang="cs-CZ" smtClean="0"/>
              <a:t>:</a:t>
            </a:r>
            <a:r>
              <a:rPr lang="en-GB" altLang="cs-CZ" smtClean="0"/>
              <a:t> </a:t>
            </a:r>
            <a:r>
              <a:rPr lang="en-GB" altLang="cs-CZ" i="1" smtClean="0"/>
              <a:t>různost výuky, účel posuzování...</a:t>
            </a:r>
          </a:p>
          <a:p>
            <a:pPr lvl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altLang="cs-CZ" smtClean="0"/>
          </a:p>
        </p:txBody>
      </p:sp>
    </p:spTree>
    <p:extLst>
      <p:ext uri="{BB962C8B-B14F-4D97-AF65-F5344CB8AC3E}">
        <p14:creationId xmlns:p14="http://schemas.microsoft.com/office/powerpoint/2010/main" val="14325820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001" y="229321"/>
            <a:ext cx="8154720" cy="9907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82"/>
              <a:t>Příklad metody </a:t>
            </a:r>
            <a:br>
              <a:rPr lang="cs-CZ" sz="4082"/>
            </a:br>
            <a:r>
              <a:rPr lang="cs-CZ" sz="2903"/>
              <a:t>The Student Evaluation of Educational Quality (SEEQ)</a:t>
            </a:r>
            <a:r>
              <a:rPr lang="cs-CZ" sz="4082"/>
              <a:t>   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041" y="1731241"/>
            <a:ext cx="6858720" cy="487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6431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Emoce (temperament) a procesy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1400" dirty="0" smtClean="0"/>
              <a:t>I </a:t>
            </a:r>
            <a:r>
              <a:rPr lang="cs-CZ" sz="1400" dirty="0"/>
              <a:t>když některé </a:t>
            </a:r>
            <a:r>
              <a:rPr lang="cs-CZ" sz="1400" dirty="0" smtClean="0"/>
              <a:t>novější </a:t>
            </a:r>
            <a:r>
              <a:rPr lang="cs-CZ" sz="1400" dirty="0"/>
              <a:t>učebnice (</a:t>
            </a:r>
            <a:r>
              <a:rPr lang="cs-CZ" sz="1400" dirty="0" err="1"/>
              <a:t>Slavin</a:t>
            </a:r>
            <a:r>
              <a:rPr lang="cs-CZ" sz="1400" dirty="0"/>
              <a:t>, 1991, Kaplan, 1990) poukazují na statistickou </a:t>
            </a:r>
            <a:r>
              <a:rPr lang="cs-CZ" sz="1400" b="1" dirty="0"/>
              <a:t>významnost emočních problémů žáků v etiologii školního neúspěchu </a:t>
            </a:r>
            <a:r>
              <a:rPr lang="cs-CZ" sz="1400" dirty="0"/>
              <a:t>(staví je na </a:t>
            </a:r>
            <a:r>
              <a:rPr lang="cs-CZ" sz="1400" b="1" dirty="0"/>
              <a:t>čtvrté místo </a:t>
            </a:r>
            <a:r>
              <a:rPr lang="cs-CZ" sz="1400" dirty="0"/>
              <a:t>za mentální retardaci, smyslová a organická poškození a specifické poruchy učení), zůstává v naší zemi příprava pedagogů i školní praxe příliš koncentrována na racionální stránku poznávání.</a:t>
            </a:r>
          </a:p>
          <a:p>
            <a:r>
              <a:rPr lang="cs-CZ" sz="1400" dirty="0" smtClean="0"/>
              <a:t>Mezinárodní </a:t>
            </a:r>
            <a:r>
              <a:rPr lang="cs-CZ" sz="1400" dirty="0"/>
              <a:t>komise UNESCA pro vzdělávání v 21.století nicméně zdůraznila požadavek přeměny stávajícího přístupu k obsahu vzdělání a vyzdvihla „čtyři pilíře vzdělávání“ v „učící se společnosti“ (Kubíčková, 1998): učit se poznávat,  učit se jednat, učit se žít společně s ostatními, učit se být (autentickou integrovanou osobností). Emoční gramotnost je jedním ze zásadních předpokladů k naplnění těchto požadavků - je předpokladem  pozitivního </a:t>
            </a:r>
            <a:r>
              <a:rPr lang="cs-CZ" sz="1400" dirty="0" err="1"/>
              <a:t>sebepřijetí</a:t>
            </a:r>
            <a:r>
              <a:rPr lang="cs-CZ" sz="1400" dirty="0"/>
              <a:t> i efektivního a citlivého jednání v sociálním prostředí (</a:t>
            </a:r>
            <a:r>
              <a:rPr lang="cs-CZ" sz="1400" dirty="0" err="1"/>
              <a:t>Goleman</a:t>
            </a:r>
            <a:r>
              <a:rPr lang="cs-CZ" sz="1400" dirty="0"/>
              <a:t>, 1997</a:t>
            </a:r>
            <a:r>
              <a:rPr lang="cs-CZ" sz="1400" dirty="0" smtClean="0"/>
              <a:t>). </a:t>
            </a:r>
            <a:r>
              <a:rPr lang="cs-CZ" sz="1400" dirty="0" err="1" smtClean="0"/>
              <a:t>Jednoz</a:t>
            </a:r>
            <a:r>
              <a:rPr lang="cs-CZ" sz="1400" dirty="0" smtClean="0"/>
              <a:t> témat i v rámci RVP.</a:t>
            </a:r>
            <a:endParaRPr lang="cs-CZ" sz="1400" dirty="0"/>
          </a:p>
          <a:p>
            <a:r>
              <a:rPr lang="cs-CZ" sz="1400" dirty="0" smtClean="0"/>
              <a:t>Dovednosti </a:t>
            </a:r>
            <a:r>
              <a:rPr lang="cs-CZ" sz="1400" dirty="0"/>
              <a:t>sebereflexe, zvládání emocionálních stavů a regulace vlastní emocionality jsou podmínkou výraznějších změn v učebních dovednostech žáka (např. </a:t>
            </a:r>
            <a:r>
              <a:rPr lang="cs-CZ" sz="1400" dirty="0" err="1"/>
              <a:t>Hattie</a:t>
            </a:r>
            <a:r>
              <a:rPr lang="cs-CZ" sz="1400" dirty="0"/>
              <a:t>, </a:t>
            </a:r>
            <a:r>
              <a:rPr lang="cs-CZ" sz="1400" dirty="0" err="1"/>
              <a:t>Biggs</a:t>
            </a:r>
            <a:r>
              <a:rPr lang="cs-CZ" sz="1400" dirty="0"/>
              <a:t>, </a:t>
            </a:r>
            <a:r>
              <a:rPr lang="cs-CZ" sz="1400" dirty="0" err="1"/>
              <a:t>Purdie</a:t>
            </a:r>
            <a:r>
              <a:rPr lang="cs-CZ" sz="1400" dirty="0"/>
              <a:t>, 1996, Mareš, 1998) a předpokladem plnohodnotné autoregulace učebních činností (např. </a:t>
            </a:r>
            <a:r>
              <a:rPr lang="cs-CZ" sz="1400" dirty="0" err="1"/>
              <a:t>Helus</a:t>
            </a:r>
            <a:r>
              <a:rPr lang="cs-CZ" sz="1400" dirty="0"/>
              <a:t>, Pavelková, 1992, Mareš, Man, Prokešová, 1996, </a:t>
            </a:r>
            <a:r>
              <a:rPr lang="cs-CZ" sz="1400" dirty="0" err="1"/>
              <a:t>Kuhl</a:t>
            </a:r>
            <a:r>
              <a:rPr lang="cs-CZ" sz="1400" dirty="0"/>
              <a:t>, </a:t>
            </a:r>
            <a:r>
              <a:rPr lang="cs-CZ" sz="1400" dirty="0" err="1"/>
              <a:t>Kraska</a:t>
            </a:r>
            <a:r>
              <a:rPr lang="cs-CZ" sz="1400" dirty="0"/>
              <a:t>, 1996 aj.). Hluboké pochopení emocí jako motivátorů (</a:t>
            </a:r>
            <a:r>
              <a:rPr lang="cs-CZ" sz="1400" dirty="0" err="1"/>
              <a:t>Isen</a:t>
            </a:r>
            <a:r>
              <a:rPr lang="cs-CZ" sz="1400" dirty="0"/>
              <a:t>, 1993, Klinger, Man, Stuchlíková,1997) a faktorů integrujících, případně dezintegrujících, učební aktivity (např. Stuchlíková, 1996) umožňuje využít emocí při zvyšování efektivity učení.</a:t>
            </a:r>
          </a:p>
          <a:p>
            <a:r>
              <a:rPr lang="cs-CZ" sz="1400" dirty="0" smtClean="0"/>
              <a:t>Primární </a:t>
            </a:r>
            <a:r>
              <a:rPr lang="cs-CZ" sz="1400" dirty="0"/>
              <a:t>zájem o vztah emocí a kvality činnosti (resp. výkonu) vedl i v pedagogické psychologii k zatím nepříliš častému zkoumání afektivních činitelů, přičemž pozitivní emoce byly zkoumány výrazně méně a hlavní pozornost se zaměřila na otázky strachu, hněvu a zkouškové úzkosti (</a:t>
            </a:r>
            <a:r>
              <a:rPr lang="cs-CZ" sz="1400" dirty="0" err="1"/>
              <a:t>Pekrun</a:t>
            </a:r>
            <a:r>
              <a:rPr lang="cs-CZ" sz="1400" dirty="0"/>
              <a:t>, 1992). </a:t>
            </a:r>
            <a:r>
              <a:rPr lang="cs-CZ" sz="1400" dirty="0" err="1"/>
              <a:t>Pekrun</a:t>
            </a:r>
            <a:r>
              <a:rPr lang="cs-CZ" sz="1400" dirty="0"/>
              <a:t> a jeho berlínští kolegové přesto ve své dřívější práci (1991) uvedli</a:t>
            </a:r>
            <a:r>
              <a:rPr lang="cs-CZ" sz="1400" dirty="0" smtClean="0"/>
              <a:t>, že </a:t>
            </a:r>
            <a:r>
              <a:rPr lang="cs-CZ" sz="1400" dirty="0"/>
              <a:t>studenti středních škol uvádějí prožitky radosti ve vztahu k výkonu za úzkostí hned na druhém místě. Větší pozornost věnovaná negativní emocionalitě pravděpodobně souvisí s větší hrozbou deteriorace výkonu a s většími nároky na strategie zvládání.</a:t>
            </a:r>
          </a:p>
        </p:txBody>
      </p:sp>
    </p:spTree>
    <p:extLst>
      <p:ext uri="{BB962C8B-B14F-4D97-AF65-F5344CB8AC3E}">
        <p14:creationId xmlns:p14="http://schemas.microsoft.com/office/powerpoint/2010/main" val="59005886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001" y="229321"/>
            <a:ext cx="8154720" cy="990720"/>
          </a:xfrm>
        </p:spPr>
        <p:txBody>
          <a:bodyPr/>
          <a:lstStyle/>
          <a:p>
            <a:pPr eaLnBrk="1" hangingPunct="1"/>
            <a:r>
              <a:rPr lang="cs-CZ" altLang="cs-CZ" smtClean="0"/>
              <a:t>SEEQ – části metody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001" y="1600201"/>
            <a:ext cx="8154720" cy="4495680"/>
          </a:xfrm>
        </p:spPr>
        <p:txBody>
          <a:bodyPr/>
          <a:lstStyle/>
          <a:p>
            <a:pPr eaLnBrk="1" hangingPunct="1"/>
            <a:r>
              <a:rPr lang="cs-CZ" altLang="cs-CZ" smtClean="0"/>
              <a:t>sebeposuzovací dotazník pro učitele</a:t>
            </a:r>
          </a:p>
          <a:p>
            <a:pPr eaLnBrk="1" hangingPunct="1"/>
            <a:r>
              <a:rPr lang="cs-CZ" altLang="cs-CZ" smtClean="0"/>
              <a:t>dotazník pro žáky</a:t>
            </a:r>
          </a:p>
          <a:p>
            <a:pPr lvl="1" eaLnBrk="1" hangingPunct="1"/>
            <a:r>
              <a:rPr lang="cs-CZ" altLang="cs-CZ" smtClean="0"/>
              <a:t>uzavřené otázky</a:t>
            </a:r>
          </a:p>
          <a:p>
            <a:pPr lvl="1" eaLnBrk="1" hangingPunct="1"/>
            <a:r>
              <a:rPr lang="cs-CZ" altLang="cs-CZ" smtClean="0"/>
              <a:t>otevřené otázky</a:t>
            </a:r>
          </a:p>
          <a:p>
            <a:pPr lvl="1" eaLnBrk="1" hangingPunct="1"/>
            <a:r>
              <a:rPr lang="cs-CZ" altLang="cs-CZ" smtClean="0"/>
              <a:t>doplňující a alternativní otázky</a:t>
            </a:r>
          </a:p>
          <a:p>
            <a:pPr lvl="1" eaLnBrk="1" hangingPunct="1"/>
            <a:r>
              <a:rPr lang="cs-CZ" altLang="cs-CZ" smtClean="0"/>
              <a:t>on-line vyhodnocení, manuál a pokyny k interpretaci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8770373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920" y="511406"/>
            <a:ext cx="8231040" cy="677108"/>
          </a:xfrm>
        </p:spPr>
        <p:txBody>
          <a:bodyPr vert="horz" lIns="0" tIns="0" rIns="0" bIns="0" anchor="ctr">
            <a:spAutoFit/>
          </a:bodyPr>
          <a:lstStyle/>
          <a:p>
            <a:pPr marL="325445" indent="-3254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altLang="cs-CZ" smtClean="0"/>
              <a:t>V</a:t>
            </a:r>
            <a:r>
              <a:rPr lang="cs-CZ" altLang="cs-CZ" smtClean="0"/>
              <a:t>ýsledky žákovského hodnocení</a:t>
            </a:r>
            <a:endParaRPr lang="en-GB" altLang="cs-CZ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52321" y="1600201"/>
            <a:ext cx="8491680" cy="4025397"/>
          </a:xfrm>
        </p:spPr>
        <p:txBody>
          <a:bodyPr vert="horz" lIns="0" tIns="0" rIns="0" bIns="0">
            <a:spAutoFit/>
          </a:bodyPr>
          <a:lstStyle/>
          <a:p>
            <a:pPr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Reliabilita </a:t>
            </a:r>
            <a:endParaRPr lang="cs-CZ" altLang="cs-CZ" smtClean="0"/>
          </a:p>
          <a:p>
            <a:pPr lvl="1"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i="1" smtClean="0"/>
              <a:t>stabilita v čase – vysoká např. SEEQ r=0,61 v rozpětí 13 let</a:t>
            </a:r>
          </a:p>
          <a:p>
            <a:pPr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Specifičnost učitelova obrazu v očích studentů </a:t>
            </a:r>
            <a:endParaRPr lang="cs-CZ" altLang="cs-CZ" smtClean="0"/>
          </a:p>
          <a:p>
            <a:pPr lvl="1"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i="1" smtClean="0"/>
              <a:t>sympatie, studijní styl...</a:t>
            </a:r>
          </a:p>
          <a:p>
            <a:pPr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Zkreslení – </a:t>
            </a:r>
            <a:r>
              <a:rPr lang="cs-CZ" altLang="cs-CZ" smtClean="0"/>
              <a:t>možné </a:t>
            </a:r>
            <a:r>
              <a:rPr lang="en-GB" altLang="cs-CZ" smtClean="0"/>
              <a:t>zdroje (Marsch, 1987)</a:t>
            </a:r>
          </a:p>
          <a:p>
            <a:pPr lvl="1"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1996"/>
              <a:t>Korelační vztahy jsou interpretovány jako kauzální</a:t>
            </a:r>
          </a:p>
          <a:p>
            <a:pPr lvl="1"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1996"/>
              <a:t>Není volena vhodná jednotka zkoumání (student vs. </a:t>
            </a:r>
            <a:r>
              <a:rPr lang="cs-CZ" altLang="cs-CZ" sz="1996"/>
              <a:t>s</a:t>
            </a:r>
            <a:r>
              <a:rPr lang="en-GB" altLang="cs-CZ" sz="1996"/>
              <a:t>kupina)</a:t>
            </a:r>
          </a:p>
          <a:p>
            <a:pPr lvl="1"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1996"/>
              <a:t>Ignoruje se multivariační podstata pohledu hodnotitelů</a:t>
            </a:r>
          </a:p>
          <a:p>
            <a:pPr lvl="1"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1996"/>
              <a:t>Nevhodná operacionalizace pojmů, zkreslující označení proměnných</a:t>
            </a:r>
          </a:p>
          <a:p>
            <a:pPr lvl="1"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1996"/>
              <a:t>Špatná koncepce projektu</a:t>
            </a:r>
          </a:p>
        </p:txBody>
      </p:sp>
    </p:spTree>
    <p:extLst>
      <p:ext uri="{BB962C8B-B14F-4D97-AF65-F5344CB8AC3E}">
        <p14:creationId xmlns:p14="http://schemas.microsoft.com/office/powerpoint/2010/main" val="2296341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174293"/>
            <a:ext cx="7774560" cy="1354217"/>
          </a:xfrm>
        </p:spPr>
        <p:txBody>
          <a:bodyPr vert="horz" lIns="0" tIns="0" rIns="0" bIns="0" anchor="ctr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altLang="cs-CZ" smtClean="0"/>
              <a:t>Faktory prosředí ovlivňující studentské posuzování</a:t>
            </a:r>
            <a:r>
              <a:rPr lang="cs-CZ" altLang="cs-CZ" smtClean="0"/>
              <a:t> (odpovědi)</a:t>
            </a:r>
            <a:endParaRPr lang="en-GB" altLang="cs-CZ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52321" y="1796041"/>
            <a:ext cx="4115520" cy="3464025"/>
          </a:xfrm>
        </p:spPr>
        <p:txBody>
          <a:bodyPr vert="horz" lIns="0" tIns="0" rIns="0" bIns="0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2449"/>
              <a:t>Předchozí zájem o učivo a předmět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2449"/>
              <a:t>Očekávaná a získaná známka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2449"/>
              <a:t>Volitelnost předmětu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2449"/>
              <a:t>Obtížnost a náročnost předmětu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2449"/>
              <a:t>Velikost studijní skupiny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2449"/>
              <a:t>Ročník a typ studia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749120" y="1781641"/>
            <a:ext cx="4199040" cy="4911601"/>
          </a:xfrm>
        </p:spPr>
        <p:txBody>
          <a:bodyPr vert="horz" lIns="0" tIns="0" rIns="0" bIns="0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mtClean="0"/>
              <a:t>Učitelovo akademické postavení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mtClean="0"/>
              <a:t>Gender role učitele i studenta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mtClean="0"/>
              <a:t>Typ vyučovacího předmětu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mtClean="0"/>
              <a:t>Účel posuzování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mtClean="0"/>
              <a:t>Anonymita posuzování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mtClean="0"/>
              <a:t>Zvláštnosti studentovy osobnosti</a:t>
            </a:r>
          </a:p>
        </p:txBody>
      </p:sp>
    </p:spTree>
    <p:extLst>
      <p:ext uri="{BB962C8B-B14F-4D97-AF65-F5344CB8AC3E}">
        <p14:creationId xmlns:p14="http://schemas.microsoft.com/office/powerpoint/2010/main" val="37824599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920" y="511406"/>
            <a:ext cx="8231040" cy="677108"/>
          </a:xfrm>
        </p:spPr>
        <p:txBody>
          <a:bodyPr vert="horz" lIns="0" tIns="0" rIns="0" bIns="0" anchor="ctr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altLang="cs-CZ" smtClean="0"/>
              <a:t>Využití výsledků</a:t>
            </a:r>
            <a:r>
              <a:rPr lang="cs-CZ" altLang="cs-CZ" smtClean="0"/>
              <a:t> (+/-)</a:t>
            </a:r>
            <a:endParaRPr lang="en-GB" altLang="cs-CZ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52321" y="1600201"/>
            <a:ext cx="7957440" cy="4518673"/>
          </a:xfrm>
        </p:spPr>
        <p:txBody>
          <a:bodyPr vert="horz" lIns="0" tIns="0" rIns="0" bIns="0">
            <a:spAutoFit/>
          </a:bodyPr>
          <a:lstStyle/>
          <a:p>
            <a:pPr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b="1" smtClean="0"/>
              <a:t>Sumativní hodnocení</a:t>
            </a:r>
          </a:p>
          <a:p>
            <a:pPr lvl="1"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Nadřízení; často bez hlubší znalosti interpretují “čísla”; bagatelizují nebo naopak vyzdvihují jejich význam a kontext (McKeachie, 1997)</a:t>
            </a:r>
          </a:p>
          <a:p>
            <a:pPr lvl="1"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Mechanické srovnávání výsledků mezi předměty a učiteli</a:t>
            </a:r>
          </a:p>
          <a:p>
            <a:pPr lvl="1">
              <a:lnSpc>
                <a:spcPct val="9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altLang="cs-CZ" smtClean="0"/>
          </a:p>
          <a:p>
            <a:pPr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b="1" smtClean="0"/>
              <a:t>Formativní hodnocení</a:t>
            </a:r>
          </a:p>
          <a:p>
            <a:pPr lvl="1"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Vnitřní záležitost pracoviště či učitele a jeho studentů</a:t>
            </a:r>
          </a:p>
          <a:p>
            <a:pPr lvl="1"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Cílem posilovat odpovědnost učitelů za ped. činnost a pomáhat jejich profesnímu růstu (Duke, 1990)</a:t>
            </a:r>
          </a:p>
        </p:txBody>
      </p:sp>
    </p:spTree>
    <p:extLst>
      <p:ext uri="{BB962C8B-B14F-4D97-AF65-F5344CB8AC3E}">
        <p14:creationId xmlns:p14="http://schemas.microsoft.com/office/powerpoint/2010/main" val="9055987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174601"/>
            <a:ext cx="7774560" cy="1353600"/>
          </a:xfrm>
        </p:spPr>
        <p:txBody>
          <a:bodyPr vert="horz" lIns="0" tIns="0" rIns="0" bIns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dirty="0" err="1" smtClean="0"/>
              <a:t>Výhody</a:t>
            </a:r>
            <a:r>
              <a:rPr lang="en-GB" dirty="0" smtClean="0"/>
              <a:t> (</a:t>
            </a:r>
            <a:r>
              <a:rPr lang="en-GB" dirty="0" err="1" smtClean="0"/>
              <a:t>možnosti</a:t>
            </a:r>
            <a:r>
              <a:rPr lang="en-GB" dirty="0" smtClean="0"/>
              <a:t>) </a:t>
            </a:r>
            <a:r>
              <a:rPr lang="en-GB" dirty="0" err="1" smtClean="0"/>
              <a:t>studentského</a:t>
            </a:r>
            <a:r>
              <a:rPr lang="en-GB" dirty="0" smtClean="0"/>
              <a:t> </a:t>
            </a:r>
            <a:r>
              <a:rPr lang="en-GB" dirty="0" err="1" smtClean="0"/>
              <a:t>posuzování</a:t>
            </a:r>
            <a:endParaRPr lang="en-GB" dirty="0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72481" y="1781641"/>
            <a:ext cx="4073760" cy="4067524"/>
          </a:xfrm>
        </p:spPr>
        <p:txBody>
          <a:bodyPr vert="horz" lIns="0" tIns="0" rIns="0" bIns="0">
            <a:spAutoFit/>
          </a:bodyPr>
          <a:lstStyle/>
          <a:p>
            <a:pPr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altLang="cs-CZ" sz="2177"/>
              <a:t>Podklady pro </a:t>
            </a:r>
            <a:r>
              <a:rPr lang="en-GB" altLang="cs-CZ" sz="2177" b="1"/>
              <a:t>sumativní</a:t>
            </a:r>
            <a:r>
              <a:rPr lang="en-GB" altLang="cs-CZ" sz="2177"/>
              <a:t> i hlavně </a:t>
            </a:r>
            <a:r>
              <a:rPr lang="en-GB" altLang="cs-CZ" sz="2177" b="1"/>
              <a:t>formativní</a:t>
            </a:r>
            <a:r>
              <a:rPr lang="en-GB" altLang="cs-CZ" sz="2177"/>
              <a:t> hodnocení</a:t>
            </a:r>
          </a:p>
          <a:p>
            <a:pPr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altLang="cs-CZ" sz="2177"/>
              <a:t>Získání “</a:t>
            </a:r>
            <a:r>
              <a:rPr lang="en-GB" altLang="cs-CZ" sz="2177" i="1"/>
              <a:t>uživatelských</a:t>
            </a:r>
            <a:r>
              <a:rPr lang="en-GB" altLang="cs-CZ" sz="2177"/>
              <a:t>” názorů</a:t>
            </a:r>
          </a:p>
          <a:p>
            <a:pPr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altLang="cs-CZ" sz="2177"/>
              <a:t>Získat </a:t>
            </a:r>
            <a:r>
              <a:rPr lang="en-GB" altLang="cs-CZ" sz="2177" b="1"/>
              <a:t>množství výpovědí</a:t>
            </a:r>
            <a:r>
              <a:rPr lang="en-GB" altLang="cs-CZ" sz="2177"/>
              <a:t> v krátké době</a:t>
            </a:r>
          </a:p>
          <a:p>
            <a:pPr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altLang="cs-CZ" sz="2177"/>
              <a:t>Získat množství výpovědí </a:t>
            </a:r>
            <a:r>
              <a:rPr lang="en-GB" altLang="cs-CZ" sz="2177" b="1"/>
              <a:t>za delší časové období</a:t>
            </a:r>
          </a:p>
          <a:p>
            <a:pPr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altLang="cs-CZ" sz="2177"/>
              <a:t>Získat množství výpovědí k </a:t>
            </a:r>
            <a:r>
              <a:rPr lang="en-GB" altLang="cs-CZ" sz="2177" b="1"/>
              <a:t>množství předmětů, učitelů</a:t>
            </a:r>
          </a:p>
          <a:p>
            <a:pPr>
              <a:lnSpc>
                <a:spcPct val="9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altLang="cs-CZ" sz="2177"/>
              <a:t>Získat množství výpovědí </a:t>
            </a:r>
            <a:r>
              <a:rPr lang="en-GB" altLang="cs-CZ" sz="2177" b="1"/>
              <a:t>jednot</a:t>
            </a:r>
            <a:r>
              <a:rPr lang="cs-CZ" altLang="cs-CZ" sz="2177" b="1"/>
              <a:t>n</a:t>
            </a:r>
            <a:r>
              <a:rPr lang="en-GB" altLang="cs-CZ" sz="2177" b="1"/>
              <a:t>ým metodickým postupem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767841" y="1860841"/>
            <a:ext cx="4017600" cy="4196533"/>
          </a:xfrm>
        </p:spPr>
        <p:txBody>
          <a:bodyPr vert="horz" lIns="0" tIns="0" rIns="0" bIns="0">
            <a:spAutoFit/>
          </a:bodyPr>
          <a:lstStyle/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mtClean="0"/>
              <a:t>Možnost statistického zpracování (vč. </a:t>
            </a:r>
            <a:r>
              <a:rPr lang="cs-CZ" altLang="cs-CZ" smtClean="0"/>
              <a:t>v</a:t>
            </a:r>
            <a:r>
              <a:rPr lang="en-GB" altLang="cs-CZ" smtClean="0"/>
              <a:t>alidity a reliability)</a:t>
            </a:r>
          </a:p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b="1" smtClean="0"/>
              <a:t>Zpětná vazba</a:t>
            </a:r>
            <a:r>
              <a:rPr lang="en-GB" altLang="cs-CZ" smtClean="0"/>
              <a:t> vyučujícím o kvalitě výuky</a:t>
            </a:r>
          </a:p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b="1" smtClean="0"/>
              <a:t>Možnost cíleného zásahu</a:t>
            </a:r>
            <a:r>
              <a:rPr lang="en-GB" altLang="cs-CZ" smtClean="0"/>
              <a:t> do činnosti učitelů, kateder, fakult i studentů samotných</a:t>
            </a:r>
          </a:p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mtClean="0"/>
              <a:t>Průběžné </a:t>
            </a:r>
            <a:r>
              <a:rPr lang="en-GB" altLang="cs-CZ" b="1" smtClean="0"/>
              <a:t>ověření </a:t>
            </a:r>
            <a:r>
              <a:rPr lang="cs-CZ" altLang="cs-CZ" b="1" smtClean="0"/>
              <a:t>ú</a:t>
            </a:r>
            <a:r>
              <a:rPr lang="en-GB" altLang="cs-CZ" b="1" smtClean="0"/>
              <a:t>činnosti</a:t>
            </a:r>
            <a:r>
              <a:rPr lang="en-GB" altLang="cs-CZ" smtClean="0"/>
              <a:t> změn ve výuce</a:t>
            </a:r>
          </a:p>
        </p:txBody>
      </p:sp>
    </p:spTree>
    <p:extLst>
      <p:ext uri="{BB962C8B-B14F-4D97-AF65-F5344CB8AC3E}">
        <p14:creationId xmlns:p14="http://schemas.microsoft.com/office/powerpoint/2010/main" val="37468677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174293"/>
            <a:ext cx="7774560" cy="1354217"/>
          </a:xfrm>
        </p:spPr>
        <p:txBody>
          <a:bodyPr vert="horz" lIns="0" tIns="0" rIns="0" bIns="0" anchor="ctr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altLang="cs-CZ" smtClean="0"/>
              <a:t>Nevýhody (úskalí) studenského hodnocení výuky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52321" y="1600201"/>
            <a:ext cx="3883680" cy="4111895"/>
          </a:xfrm>
        </p:spPr>
        <p:txBody>
          <a:bodyPr vert="horz" lIns="0" tIns="0" rIns="0" bIns="0">
            <a:spAutoFit/>
          </a:bodyPr>
          <a:lstStyle/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cs-CZ" altLang="cs-CZ" sz="1814"/>
              <a:t>Anketa je věrohodná při </a:t>
            </a:r>
            <a:r>
              <a:rPr lang="cs-CZ" altLang="cs-CZ" sz="1814" b="1"/>
              <a:t>vyšší než 85% návratnosti</a:t>
            </a:r>
          </a:p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1814" b="1"/>
              <a:t>Nutnost důkladné přípravy</a:t>
            </a:r>
            <a:r>
              <a:rPr lang="en-GB" altLang="cs-CZ" sz="1814"/>
              <a:t> organizátorů, posuzovatelů, i uživatelů výsledků</a:t>
            </a:r>
          </a:p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1814" b="1"/>
              <a:t>Tvorba</a:t>
            </a:r>
            <a:r>
              <a:rPr lang="en-GB" altLang="cs-CZ" sz="1814"/>
              <a:t> dobře použitelné </a:t>
            </a:r>
            <a:r>
              <a:rPr lang="en-GB" altLang="cs-CZ" sz="1814" b="1"/>
              <a:t>škály je pracná</a:t>
            </a:r>
            <a:r>
              <a:rPr lang="en-GB" altLang="cs-CZ" sz="1814"/>
              <a:t> a dlouhodobá záležitost</a:t>
            </a:r>
          </a:p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1814"/>
              <a:t>Při rutinním používání některých škál vznikají potíže s validitou</a:t>
            </a:r>
          </a:p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1814" b="1"/>
              <a:t>Při velkém počtu</a:t>
            </a:r>
            <a:r>
              <a:rPr lang="en-GB" altLang="cs-CZ" sz="1814"/>
              <a:t> jednorázově posuzovaných předmětů </a:t>
            </a:r>
            <a:r>
              <a:rPr lang="en-GB" altLang="cs-CZ" sz="1814" b="1"/>
              <a:t>klesá reliabilita i validita výsledků</a:t>
            </a:r>
          </a:p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1814"/>
              <a:t>Kvalita výuky je </a:t>
            </a:r>
            <a:r>
              <a:rPr lang="en-GB" altLang="cs-CZ" sz="1814" b="1"/>
              <a:t>hodnocena globálně</a:t>
            </a:r>
            <a:r>
              <a:rPr lang="en-GB" altLang="cs-CZ" sz="1814"/>
              <a:t>, bez větších detailů</a:t>
            </a:r>
          </a:p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1814"/>
              <a:t>Jedná se spíše o </a:t>
            </a:r>
            <a:r>
              <a:rPr lang="en-GB" altLang="cs-CZ" sz="1814" b="1"/>
              <a:t>popis stavu</a:t>
            </a:r>
            <a:r>
              <a:rPr lang="en-GB" altLang="cs-CZ" sz="1814"/>
              <a:t> bez dynamických charakteristik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767841" y="1600202"/>
            <a:ext cx="4134240" cy="3172600"/>
          </a:xfrm>
        </p:spPr>
        <p:txBody>
          <a:bodyPr vert="horz" lIns="0" tIns="0" rIns="0" bIns="0">
            <a:spAutoFit/>
          </a:bodyPr>
          <a:lstStyle/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1814"/>
              <a:t>Hodnotitelé popisují jen výseč, svůj pohled </a:t>
            </a:r>
            <a:r>
              <a:rPr lang="en-GB" altLang="cs-CZ" sz="1814" i="1"/>
              <a:t>(ne vždy objektivní)</a:t>
            </a:r>
          </a:p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1814" b="1"/>
              <a:t>Stanovení míry závažnosti</a:t>
            </a:r>
            <a:r>
              <a:rPr lang="en-GB" altLang="cs-CZ" sz="1814"/>
              <a:t> zjištěných údajů </a:t>
            </a:r>
            <a:r>
              <a:rPr lang="en-GB" altLang="cs-CZ" sz="1814" b="1"/>
              <a:t>je obtížné</a:t>
            </a:r>
            <a:r>
              <a:rPr lang="en-GB" altLang="cs-CZ" sz="1814"/>
              <a:t>; řada kriterií, často se mísí (statistické, kriteriální, lokální atd. normy)</a:t>
            </a:r>
          </a:p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1814" b="1"/>
              <a:t>Samotné výsledky nemohou být přímými podklady pro hodnocení; musí se analyzovat a interpretovat</a:t>
            </a:r>
          </a:p>
          <a:p>
            <a:pPr>
              <a:lnSpc>
                <a:spcPct val="8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altLang="cs-CZ" sz="1814"/>
              <a:t>Účinnost výsledků závisí na osobnostních zvláštnostech těch, kteří učitelům sdělují výsledky a kvalitě dalších (poradenských a supervizních) služeb</a:t>
            </a:r>
          </a:p>
        </p:txBody>
      </p:sp>
    </p:spTree>
    <p:extLst>
      <p:ext uri="{BB962C8B-B14F-4D97-AF65-F5344CB8AC3E}">
        <p14:creationId xmlns:p14="http://schemas.microsoft.com/office/powerpoint/2010/main" val="23736166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920" y="265668"/>
            <a:ext cx="8231040" cy="1165704"/>
          </a:xfrm>
        </p:spPr>
        <p:txBody>
          <a:bodyPr vert="horz" lIns="0" tIns="0" rIns="0" bIns="0" anchor="ctr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altLang="cs-CZ" smtClean="0"/>
              <a:t>Charakter supervize </a:t>
            </a:r>
            <a:br>
              <a:rPr lang="en-GB" altLang="cs-CZ" smtClean="0"/>
            </a:br>
            <a:r>
              <a:rPr lang="en-GB" altLang="cs-CZ" sz="3175"/>
              <a:t>- formativní hodnocení (Dunkin, 1990)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52321" y="1600201"/>
            <a:ext cx="7957440" cy="5091137"/>
          </a:xfrm>
        </p:spPr>
        <p:txBody>
          <a:bodyPr vert="horz" lIns="0" tIns="0" rIns="0" bIns="0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Zdroj údajů musí být důvěryhodný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Musí navodit dobrý vztah, který učitel vnímá jako snahu pomoci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Nesmí navodit pocit ohrožení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Musí být trpělivý, pohotový a pružný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Musí rozumět aspektům konkrétní výuky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Musí být schopen vyložit varianty vedoucí ke zlepšení ped. činnosti učitele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Musí mít vlastní ped. </a:t>
            </a:r>
            <a:r>
              <a:rPr lang="cs-CZ" altLang="cs-CZ" smtClean="0"/>
              <a:t>z</a:t>
            </a:r>
            <a:r>
              <a:rPr lang="en-GB" altLang="cs-CZ" smtClean="0"/>
              <a:t>kušenosti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mtClean="0"/>
              <a:t>Musí být přesvědčivý</a:t>
            </a:r>
          </a:p>
        </p:txBody>
      </p:sp>
    </p:spTree>
    <p:extLst>
      <p:ext uri="{BB962C8B-B14F-4D97-AF65-F5344CB8AC3E}">
        <p14:creationId xmlns:p14="http://schemas.microsoft.com/office/powerpoint/2010/main" val="26991040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612001" y="229321"/>
            <a:ext cx="8154720" cy="990720"/>
          </a:xfrm>
        </p:spPr>
        <p:txBody>
          <a:bodyPr/>
          <a:lstStyle/>
          <a:p>
            <a:pPr eaLnBrk="1" hangingPunct="1"/>
            <a:r>
              <a:rPr lang="cs-CZ" altLang="cs-CZ" smtClean="0"/>
              <a:t>A jak je to s anketou v ISu?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457921" y="2906281"/>
            <a:ext cx="8229600" cy="3224160"/>
          </a:xfrm>
        </p:spPr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;)</a:t>
            </a:r>
          </a:p>
        </p:txBody>
      </p:sp>
    </p:spTree>
    <p:extLst>
      <p:ext uri="{BB962C8B-B14F-4D97-AF65-F5344CB8AC3E}">
        <p14:creationId xmlns:p14="http://schemas.microsoft.com/office/powerpoint/2010/main" val="171902252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921" y="278281"/>
            <a:ext cx="8229600" cy="53856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82" dirty="0"/>
              <a:t>Jaro 2015 a tento vyučující ;)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012253"/>
            <a:ext cx="9115200" cy="603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85392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81" y="-8280"/>
            <a:ext cx="7902720" cy="686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5094720" y="3168361"/>
            <a:ext cx="4049280" cy="98578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defTabSz="829452" eaLnBrk="1" hangingPunct="1">
              <a:spcBef>
                <a:spcPct val="50000"/>
              </a:spcBef>
            </a:pPr>
            <a:r>
              <a:rPr lang="cs-CZ" altLang="cs-CZ" sz="2903" b="1">
                <a:solidFill>
                  <a:schemeClr val="tx2"/>
                </a:solidFill>
                <a:latin typeface="Garamond" panose="02020404030301010803" pitchFamily="18" charset="0"/>
              </a:rPr>
              <a:t>Podzim 2006, kombinované studium...</a:t>
            </a:r>
          </a:p>
        </p:txBody>
      </p:sp>
      <p:sp>
        <p:nvSpPr>
          <p:cNvPr id="2" name="Ovál 1"/>
          <p:cNvSpPr/>
          <p:nvPr/>
        </p:nvSpPr>
        <p:spPr>
          <a:xfrm>
            <a:off x="0" y="5715112"/>
            <a:ext cx="5159857" cy="7184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33"/>
          </a:p>
        </p:txBody>
      </p:sp>
    </p:spTree>
    <p:extLst>
      <p:ext uri="{BB962C8B-B14F-4D97-AF65-F5344CB8AC3E}">
        <p14:creationId xmlns:p14="http://schemas.microsoft.com/office/powerpoint/2010/main" val="2747513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tedy osobnost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běžné mluvě pojem „osobnost“ spíše synonymem úspěchu</a:t>
            </a:r>
          </a:p>
          <a:p>
            <a:endParaRPr lang="cs-CZ" dirty="0"/>
          </a:p>
          <a:p>
            <a:r>
              <a:rPr lang="cs-CZ" dirty="0" err="1" smtClean="0"/>
              <a:t>Drapela</a:t>
            </a:r>
            <a:r>
              <a:rPr lang="cs-CZ" dirty="0" smtClean="0"/>
              <a:t> (1997) subjektivně vnímána jako jednotný a pevný celek; ve skutečnosti spíše proces; dynamický zdroj chování, identity a jedinečnosti</a:t>
            </a:r>
          </a:p>
          <a:p>
            <a:r>
              <a:rPr lang="cs-CZ" dirty="0" err="1" smtClean="0"/>
              <a:t>Helus</a:t>
            </a:r>
            <a:r>
              <a:rPr lang="cs-CZ" dirty="0"/>
              <a:t> (1982) osobností se člověk nerodí, nýbrž </a:t>
            </a:r>
            <a:r>
              <a:rPr lang="cs-CZ" dirty="0" smtClean="0"/>
              <a:t>stává (tzv. potenciální osobnost)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76919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001" y="229321"/>
            <a:ext cx="8154720" cy="990720"/>
          </a:xfrm>
        </p:spPr>
        <p:txBody>
          <a:bodyPr/>
          <a:lstStyle/>
          <a:p>
            <a:pPr eaLnBrk="1" hangingPunct="1"/>
            <a:r>
              <a:rPr lang="cs-CZ" altLang="cs-CZ" smtClean="0"/>
              <a:t>Další zdroje informací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001" y="1600201"/>
            <a:ext cx="8154720" cy="449568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33" b="1" dirty="0"/>
              <a:t>Vybrané zdroje informací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33" dirty="0"/>
              <a:t>http://www.teacherevaluation.net/ </a:t>
            </a:r>
          </a:p>
          <a:p>
            <a:pPr eaLnBrk="1" hangingPunct="1">
              <a:lnSpc>
                <a:spcPct val="80000"/>
              </a:lnSpc>
            </a:pPr>
            <a:endParaRPr lang="cs-CZ" altLang="cs-CZ" sz="1633" dirty="0"/>
          </a:p>
          <a:p>
            <a:pPr eaLnBrk="1" hangingPunct="1">
              <a:lnSpc>
                <a:spcPct val="80000"/>
              </a:lnSpc>
            </a:pPr>
            <a:endParaRPr lang="cs-CZ" altLang="cs-CZ" sz="1633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33" b="1" dirty="0"/>
              <a:t>Základní literatura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33" dirty="0"/>
              <a:t>Mareš, Jiří: </a:t>
            </a:r>
            <a:r>
              <a:rPr lang="cs-CZ" altLang="cs-CZ" sz="1633" i="1" dirty="0"/>
              <a:t>Manuál pro tvůrce a uživatele studentského posuzování výuky</a:t>
            </a:r>
            <a:r>
              <a:rPr lang="cs-CZ" altLang="cs-CZ" sz="1633" dirty="0"/>
              <a:t>. Praha, Karolinum 2006. 75 s. ISBN 80-246-1234-8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33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633" dirty="0"/>
              <a:t>SLAVÍK, J. Hodnocení v současné škole: východiska a nové metody pro praxi. Praha: Portál, 1999. Pedagogická praxe. ISBN 80-717-8262-9.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633" dirty="0"/>
              <a:t>STARÝ, K. Formativní hodnocení ve školní výuce. [Formative </a:t>
            </a:r>
            <a:r>
              <a:rPr lang="cs-CZ" altLang="cs-CZ" sz="1633" dirty="0" err="1"/>
              <a:t>assessment</a:t>
            </a:r>
            <a:r>
              <a:rPr lang="cs-CZ" altLang="cs-CZ" sz="1633" dirty="0"/>
              <a:t> in </a:t>
            </a:r>
            <a:r>
              <a:rPr lang="cs-CZ" altLang="cs-CZ" sz="1633" dirty="0" err="1"/>
              <a:t>the</a:t>
            </a:r>
            <a:r>
              <a:rPr lang="cs-CZ" altLang="cs-CZ" sz="1633" dirty="0"/>
              <a:t> </a:t>
            </a:r>
            <a:r>
              <a:rPr lang="cs-CZ" altLang="cs-CZ" sz="1633" dirty="0" err="1"/>
              <a:t>class­room</a:t>
            </a:r>
            <a:r>
              <a:rPr lang="cs-CZ" altLang="cs-CZ" sz="1633" dirty="0"/>
              <a:t> </a:t>
            </a:r>
            <a:r>
              <a:rPr lang="cs-CZ" altLang="cs-CZ" sz="1633" dirty="0" err="1"/>
              <a:t>instruction</a:t>
            </a:r>
            <a:r>
              <a:rPr lang="cs-CZ" altLang="cs-CZ" sz="1633" dirty="0"/>
              <a:t>]. In: </a:t>
            </a:r>
            <a:r>
              <a:rPr lang="cs-CZ" altLang="cs-CZ" sz="1633" dirty="0" err="1"/>
              <a:t>Greger</a:t>
            </a:r>
            <a:r>
              <a:rPr lang="cs-CZ" altLang="cs-CZ" sz="1633" dirty="0"/>
              <a:t>, D.; Ježková, V. (</a:t>
            </a:r>
            <a:r>
              <a:rPr lang="cs-CZ" altLang="cs-CZ" sz="1633" dirty="0" err="1"/>
              <a:t>eds</a:t>
            </a:r>
            <a:r>
              <a:rPr lang="cs-CZ" altLang="cs-CZ" sz="1633" dirty="0"/>
              <a:t>.). Školní vzdělávání: Zahraniční trendy a inspirace. Praha: Karolinum, 2006. s. 243–256. ISBN 80-246-1313-1.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633" dirty="0"/>
              <a:t>Starý, K., </a:t>
            </a:r>
            <a:r>
              <a:rPr lang="cs-CZ" altLang="cs-CZ" sz="1633" dirty="0" err="1"/>
              <a:t>Laufková</a:t>
            </a:r>
            <a:r>
              <a:rPr lang="cs-CZ" altLang="cs-CZ" sz="1633" dirty="0"/>
              <a:t>, V. a kol.: Formativní hodnocení ve výuce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633" dirty="0"/>
              <a:t>Wiliam, D., </a:t>
            </a:r>
            <a:r>
              <a:rPr lang="cs-CZ" altLang="cs-CZ" sz="1633" dirty="0" err="1"/>
              <a:t>Leahyová</a:t>
            </a:r>
            <a:r>
              <a:rPr lang="cs-CZ" altLang="cs-CZ" sz="1633" dirty="0"/>
              <a:t>, S.: Zavádění formativního hodnocení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33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33" b="1" dirty="0"/>
              <a:t>Předmětová anketa FSS MU – výsledky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33" dirty="0"/>
              <a:t>https://inet.fss.muni.cz/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33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33" b="1" dirty="0"/>
              <a:t>Informace o systému kontroly kvality MU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633" dirty="0"/>
              <a:t>http://www.muni.cz/general/evaluation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633" dirty="0"/>
              <a:t>http://kvalita.rect.muni.cz/</a:t>
            </a:r>
          </a:p>
          <a:p>
            <a:pPr eaLnBrk="1" hangingPunct="1">
              <a:lnSpc>
                <a:spcPct val="80000"/>
              </a:lnSpc>
            </a:pPr>
            <a:endParaRPr lang="cs-CZ" altLang="cs-CZ" sz="1633" dirty="0"/>
          </a:p>
        </p:txBody>
      </p:sp>
    </p:spTree>
    <p:extLst>
      <p:ext uri="{BB962C8B-B14F-4D97-AF65-F5344CB8AC3E}">
        <p14:creationId xmlns:p14="http://schemas.microsoft.com/office/powerpoint/2010/main" val="3990930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Může se tedy osobnost měnit?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Tři úrovně osobnosti (</a:t>
            </a:r>
            <a:r>
              <a:rPr lang="cs-CZ" dirty="0" err="1" smtClean="0"/>
              <a:t>McAdams</a:t>
            </a:r>
            <a:r>
              <a:rPr lang="cs-CZ" dirty="0" smtClean="0"/>
              <a:t>, 1994)</a:t>
            </a:r>
          </a:p>
          <a:p>
            <a:pPr lvl="1"/>
            <a:r>
              <a:rPr lang="cs-CZ" dirty="0"/>
              <a:t>dispoziční rysy (</a:t>
            </a:r>
            <a:r>
              <a:rPr lang="cs-CZ" dirty="0" err="1"/>
              <a:t>dispositional</a:t>
            </a:r>
            <a:r>
              <a:rPr lang="cs-CZ" dirty="0"/>
              <a:t> </a:t>
            </a:r>
            <a:r>
              <a:rPr lang="cs-CZ" dirty="0" err="1"/>
              <a:t>traits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osobní </a:t>
            </a:r>
            <a:r>
              <a:rPr lang="cs-CZ" dirty="0"/>
              <a:t>zaměřenost (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concerns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životní </a:t>
            </a:r>
            <a:r>
              <a:rPr lang="cs-CZ" dirty="0"/>
              <a:t>příběh (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). 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Takže – ano i ne.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018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Dispoziční rysy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Relativně nezávislé na vnějších vlivech a kontextu</a:t>
            </a:r>
          </a:p>
          <a:p>
            <a:r>
              <a:rPr lang="cs-CZ" dirty="0" smtClean="0"/>
              <a:t>Zdrojem srovnání lidí mezi sebou</a:t>
            </a:r>
          </a:p>
          <a:p>
            <a:r>
              <a:rPr lang="cs-CZ" dirty="0" smtClean="0"/>
              <a:t>Do jisté míry vrozené, během života relativně stabilní</a:t>
            </a:r>
          </a:p>
          <a:p>
            <a:r>
              <a:rPr lang="cs-CZ" dirty="0" smtClean="0"/>
              <a:t>V psychologii označovány jako </a:t>
            </a:r>
            <a:r>
              <a:rPr lang="cs-CZ" b="1" dirty="0" smtClean="0"/>
              <a:t>rysy osobnosti</a:t>
            </a:r>
          </a:p>
          <a:p>
            <a:pPr lvl="1"/>
            <a:r>
              <a:rPr lang="cs-CZ" dirty="0" smtClean="0"/>
              <a:t>např. Big </a:t>
            </a:r>
            <a:r>
              <a:rPr lang="cs-CZ" dirty="0" err="1" smtClean="0"/>
              <a:t>Five</a:t>
            </a:r>
            <a:r>
              <a:rPr lang="cs-CZ" dirty="0" smtClean="0"/>
              <a:t> (pětifaktorový </a:t>
            </a:r>
            <a:r>
              <a:rPr lang="cs-CZ" dirty="0"/>
              <a:t>model </a:t>
            </a:r>
            <a:r>
              <a:rPr lang="cs-CZ" dirty="0" smtClean="0"/>
              <a:t>osobnosti - dimenze </a:t>
            </a:r>
            <a:r>
              <a:rPr lang="cs-CZ" i="1" dirty="0" err="1"/>
              <a:t>neuroticismus</a:t>
            </a:r>
            <a:r>
              <a:rPr lang="cs-CZ" i="1" dirty="0"/>
              <a:t>, extraverze, otevřenost vůči zkušenosti, přívětivost, </a:t>
            </a:r>
            <a:r>
              <a:rPr lang="cs-CZ" i="1" dirty="0" smtClean="0"/>
              <a:t>svědomitost</a:t>
            </a:r>
            <a:r>
              <a:rPr lang="cs-CZ" dirty="0" smtClean="0"/>
              <a:t>)</a:t>
            </a:r>
          </a:p>
          <a:p>
            <a:pPr lvl="2"/>
            <a:r>
              <a:rPr lang="cs-CZ" dirty="0">
                <a:hlinkClick r:id="rId2"/>
              </a:rPr>
              <a:t>https://openpsychometrics.org/tests/IPIP-BFFM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pPr lvl="1"/>
            <a:endParaRPr lang="cs-CZ" dirty="0" smtClean="0"/>
          </a:p>
          <a:p>
            <a:r>
              <a:rPr lang="cs-CZ" sz="1800" i="1" dirty="0" smtClean="0"/>
              <a:t>Př. </a:t>
            </a:r>
            <a:r>
              <a:rPr lang="cs-CZ" sz="1800" i="1" dirty="0" err="1"/>
              <a:t>Löhken</a:t>
            </a:r>
            <a:r>
              <a:rPr lang="cs-CZ" sz="1800" i="1" dirty="0"/>
              <a:t>, S. (2013). Síla introvertů. </a:t>
            </a:r>
            <a:r>
              <a:rPr lang="cs-CZ" sz="1800" dirty="0" smtClean="0"/>
              <a:t>Praha: </a:t>
            </a:r>
            <a:r>
              <a:rPr lang="cs-CZ" sz="1800" dirty="0" err="1" smtClean="0"/>
              <a:t>Grada</a:t>
            </a:r>
            <a:r>
              <a:rPr lang="cs-CZ" sz="1800" dirty="0" smtClean="0"/>
              <a:t> </a:t>
            </a:r>
            <a:r>
              <a:rPr lang="cs-CZ" sz="1800" dirty="0" err="1"/>
              <a:t>Publishing</a:t>
            </a:r>
            <a:r>
              <a:rPr lang="cs-CZ" sz="1800" dirty="0"/>
              <a:t> as</a:t>
            </a:r>
            <a:r>
              <a:rPr lang="cs-CZ" sz="1800" i="1" dirty="0" smtClean="0"/>
              <a:t>. 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709163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272</TotalTime>
  <Words>4940</Words>
  <Application>Microsoft Office PowerPoint</Application>
  <PresentationFormat>Předvádění na obrazovce (4:3)</PresentationFormat>
  <Paragraphs>631</Paragraphs>
  <Slides>70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70</vt:i4>
      </vt:variant>
    </vt:vector>
  </HeadingPairs>
  <TitlesOfParts>
    <vt:vector size="81" baseType="lpstr">
      <vt:lpstr>Arial</vt:lpstr>
      <vt:lpstr>Arial Unicode MS</vt:lpstr>
      <vt:lpstr>Calibri</vt:lpstr>
      <vt:lpstr>Cambria</vt:lpstr>
      <vt:lpstr>Garamond</vt:lpstr>
      <vt:lpstr>Times New Roman</vt:lpstr>
      <vt:lpstr>Tw Cen MT</vt:lpstr>
      <vt:lpstr>Verdana</vt:lpstr>
      <vt:lpstr>Wingdings</vt:lpstr>
      <vt:lpstr>Wingdings 2</vt:lpstr>
      <vt:lpstr>Medián</vt:lpstr>
      <vt:lpstr>Osobnostní faktory ovlivňující procesy učení a hodnocení ve školním kontextu</vt:lpstr>
      <vt:lpstr>Úkoly pedagogické psychologie</vt:lpstr>
      <vt:lpstr>Jaké jsou možnosti ovlivnění</vt:lpstr>
      <vt:lpstr>Může se osobnost člověka vůbec měnit?</vt:lpstr>
      <vt:lpstr>Psychologická pojetí osobnosti – řada různých pojetí</vt:lpstr>
      <vt:lpstr>Emoce (temperament) a procesy učení</vt:lpstr>
      <vt:lpstr>Co je tedy osobnost</vt:lpstr>
      <vt:lpstr>Může se tedy osobnost měnit?</vt:lpstr>
      <vt:lpstr>Dispoziční rysy (McAdams)</vt:lpstr>
      <vt:lpstr>Osobní zaměřenost (McAdams)</vt:lpstr>
      <vt:lpstr>Životní příběh (McAdams)</vt:lpstr>
      <vt:lpstr>Kontakt s učitelem jako zlomový okamžik v životě (životní příběh)</vt:lpstr>
      <vt:lpstr>Životní příběh</vt:lpstr>
      <vt:lpstr>Časová perspektiva</vt:lpstr>
      <vt:lpstr>Stabilita a změny </vt:lpstr>
      <vt:lpstr>Změny osobnosti</vt:lpstr>
      <vt:lpstr>Facilitace změny</vt:lpstr>
      <vt:lpstr>Literatura</vt:lpstr>
      <vt:lpstr>Hodnocení ve školním kontextu, školní úspěšnost</vt:lpstr>
      <vt:lpstr>Co to vlastně je učení?</vt:lpstr>
      <vt:lpstr>Žákovská pojetí učení (Säljö, 1979)</vt:lpstr>
      <vt:lpstr>Kolbův cyklus učení</vt:lpstr>
      <vt:lpstr>Učení - výsledky učení – co máme hodnotit?</vt:lpstr>
      <vt:lpstr>Učení a školní kontext hodnocení</vt:lpstr>
      <vt:lpstr>Cíle učení - Bloomova taxonomie kognitivních cílů</vt:lpstr>
      <vt:lpstr>Revize Bloomovy taxonomie</vt:lpstr>
      <vt:lpstr>Revize Bloomovy taxonomie</vt:lpstr>
      <vt:lpstr>Další cíle učení (taxonomie)</vt:lpstr>
      <vt:lpstr>Hodnocení ve škole</vt:lpstr>
      <vt:lpstr>Úvod</vt:lpstr>
      <vt:lpstr>Nedílná součást současných představ o vzdělávání (evidence-based approach)</vt:lpstr>
      <vt:lpstr>Zpětná vazba v ped. komunikaci</vt:lpstr>
      <vt:lpstr>Hodnocení (evaluace)  ve školním prostředí</vt:lpstr>
      <vt:lpstr>Hodnocení výkonu žáka</vt:lpstr>
      <vt:lpstr>Hodnocení – základní typy</vt:lpstr>
      <vt:lpstr>Hodnocení a diagnostika</vt:lpstr>
      <vt:lpstr>Pojem diagnostika (asessment)</vt:lpstr>
      <vt:lpstr>Pedagogická a pedagogicko-psychologická diagnostika</vt:lpstr>
      <vt:lpstr>Zaměření – obdobné v pedagogické i pedagogicko-psychologické diagnostice (analogicky i hodnocení)</vt:lpstr>
      <vt:lpstr>Příklad východiska při konstrukci norem: distribuce inteligence v populaci </vt:lpstr>
      <vt:lpstr>Vlastnosti metod, nároky kladené na používané metody</vt:lpstr>
      <vt:lpstr>Hodnocení ve školním kontextu</vt:lpstr>
      <vt:lpstr>Hodnocení – další možné typy hodnocení</vt:lpstr>
      <vt:lpstr>Formy hodnocení</vt:lpstr>
      <vt:lpstr>Hodnocení verbální – zpětná vazba o výsledcích učení (práce s chybou)</vt:lpstr>
      <vt:lpstr>Jak rychle získat zpětnou vazbu o průběhu žákovského učení v hodině?</vt:lpstr>
      <vt:lpstr>Školní úspěšnost žáka – def.</vt:lpstr>
      <vt:lpstr>Žákovo vnímání sebe sama jako žáka </vt:lpstr>
      <vt:lpstr>Výkon žáka a jeho souvislosti s cíli školy</vt:lpstr>
      <vt:lpstr>Otázky pro seminář</vt:lpstr>
      <vt:lpstr>Škála žákovského výkonu a hodnocení úspěšnosti</vt:lpstr>
      <vt:lpstr>Školní úspěšnost a individuální faktory</vt:lpstr>
      <vt:lpstr>Školní úspěšnost a sociální faktory</vt:lpstr>
      <vt:lpstr>Nejčastější souvislosti - témata</vt:lpstr>
      <vt:lpstr>Hodnocení žáky a studenty</vt:lpstr>
      <vt:lpstr>Hodnocení učitele (a efektivity výuky) </vt:lpstr>
      <vt:lpstr>Žákovské, studentské hodnocení výuky</vt:lpstr>
      <vt:lpstr>Dimenze žákovského hodnocení</vt:lpstr>
      <vt:lpstr>Příklad metody  The Student Evaluation of Educational Quality (SEEQ)   </vt:lpstr>
      <vt:lpstr>SEEQ – části metody</vt:lpstr>
      <vt:lpstr>Výsledky žákovského hodnocení</vt:lpstr>
      <vt:lpstr>Faktory prosředí ovlivňující studentské posuzování (odpovědi)</vt:lpstr>
      <vt:lpstr>Využití výsledků (+/-)</vt:lpstr>
      <vt:lpstr>Výhody (možnosti) studentského posuzování</vt:lpstr>
      <vt:lpstr>Nevýhody (úskalí) studenského hodnocení výuky</vt:lpstr>
      <vt:lpstr>Charakter supervize  - formativní hodnocení (Dunkin, 1990)</vt:lpstr>
      <vt:lpstr>A jak je to s anketou v ISu?</vt:lpstr>
      <vt:lpstr>Jaro 2015 a tento vyučující ;)</vt:lpstr>
      <vt:lpstr>Prezentace aplikace PowerPoint</vt:lpstr>
      <vt:lpstr>Další zdroje informací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Osobnostní faktory ovlivňující procesy učení</dc:title>
  <dc:creator>Mares</dc:creator>
  <cp:lastModifiedBy>Jan Mareš</cp:lastModifiedBy>
  <cp:revision>27</cp:revision>
  <dcterms:created xsi:type="dcterms:W3CDTF">2012-10-16T10:38:35Z</dcterms:created>
  <dcterms:modified xsi:type="dcterms:W3CDTF">2019-10-16T06:25:06Z</dcterms:modified>
</cp:coreProperties>
</file>