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sldIdLst>
    <p:sldId id="301" r:id="rId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1C62B-DF91-446B-9966-947ED7CAFD32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44210-662E-416A-A2A4-F9F649849C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906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8E4CD-612F-4B76-B52E-B3258F4B51B4}" type="datetimeFigureOut">
              <a:rPr lang="cs-CZ"/>
              <a:pPr>
                <a:defRPr/>
              </a:pPr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82229-440F-4A1F-9E9F-6DE8A1D082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194E6-BB81-470B-8114-856101709B11}" type="datetimeFigureOut">
              <a:rPr lang="cs-CZ"/>
              <a:pPr>
                <a:defRPr/>
              </a:pPr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72C21-01AB-4397-8FCA-F66B1C67A9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299BC-F533-41A6-A50A-A29CF55D0B6D}" type="datetimeFigureOut">
              <a:rPr lang="cs-CZ"/>
              <a:pPr>
                <a:defRPr/>
              </a:pPr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D61E0-668C-4143-8475-40CD343EE8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F50EB-1044-4DAE-B9EC-A52E77C7058A}" type="datetimeFigureOut">
              <a:rPr lang="cs-CZ"/>
              <a:pPr>
                <a:defRPr/>
              </a:pPr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7713C-99F8-43DD-AA31-59DC130480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DE334-AF4D-413D-8595-12C6069E0505}" type="datetimeFigureOut">
              <a:rPr lang="cs-CZ"/>
              <a:pPr>
                <a:defRPr/>
              </a:pPr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77CC5-C3D1-4F95-8BE9-C56764CF27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9F33C-B764-413E-A08C-CD2E85DEAD5A}" type="datetimeFigureOut">
              <a:rPr lang="cs-CZ"/>
              <a:pPr>
                <a:defRPr/>
              </a:pPr>
              <a:t>12.11.2019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DEDF9-2553-4304-A813-20A15BE483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EE605-F641-406C-B1EC-C42C4667C2E6}" type="datetimeFigureOut">
              <a:rPr lang="cs-CZ"/>
              <a:pPr>
                <a:defRPr/>
              </a:pPr>
              <a:t>12.11.2019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C04BB-25F2-405E-B687-D306E6A51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A0D6B-0D69-46E0-8E36-1946F7CF8986}" type="datetimeFigureOut">
              <a:rPr lang="cs-CZ"/>
              <a:pPr>
                <a:defRPr/>
              </a:pPr>
              <a:t>12.11.2019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70DF9-407E-4E64-9316-99B1815BDF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CB976-48E3-4D90-9A71-F4287BF182E6}" type="datetimeFigureOut">
              <a:rPr lang="cs-CZ"/>
              <a:pPr>
                <a:defRPr/>
              </a:pPr>
              <a:t>12.11.2019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F5EAC-CC35-48F7-A2C2-556608A9D8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20FDA-C49F-4F9C-9E63-736F15F9EB6D}" type="datetimeFigureOut">
              <a:rPr lang="cs-CZ"/>
              <a:pPr>
                <a:defRPr/>
              </a:pPr>
              <a:t>12.11.2019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5240B-CC50-4EE7-9D2A-46D0D6FCD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696CD-4F0E-48E9-A7DF-EBE647E9B371}" type="datetimeFigureOut">
              <a:rPr lang="cs-CZ"/>
              <a:pPr>
                <a:defRPr/>
              </a:pPr>
              <a:t>12.11.2019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A43D9-9011-4EFF-873F-AA5D1BF46F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6000">
              <a:schemeClr val="bg1">
                <a:lumMod val="95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063DB6-A3BD-423F-8D95-24883F61D83A}" type="datetimeFigureOut">
              <a:rPr lang="cs-CZ"/>
              <a:pPr>
                <a:defRPr/>
              </a:pPr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81230E-D40A-481F-8DDF-C885BF3A90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6" r:id="rId2"/>
    <p:sldLayoutId id="2147483765" r:id="rId3"/>
    <p:sldLayoutId id="2147483764" r:id="rId4"/>
    <p:sldLayoutId id="2147483763" r:id="rId5"/>
    <p:sldLayoutId id="2147483762" r:id="rId6"/>
    <p:sldLayoutId id="2147483761" r:id="rId7"/>
    <p:sldLayoutId id="2147483760" r:id="rId8"/>
    <p:sldLayoutId id="2147483759" r:id="rId9"/>
    <p:sldLayoutId id="2147483758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man Old Style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man Old Style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man Old Style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man Old Style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man Old Style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man Old Style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man Old Style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man Old Styl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oced.cz/wp-content/uploads/2015/04/STUDIE_Subkultury-ml%C3%A1de%C5%BEe.-Od-deviace-k-fragmentaci_Final.pdf" TargetMode="External"/><Relationship Id="rId2" Type="http://schemas.openxmlformats.org/officeDocument/2006/relationships/hyperlink" Target="http://katkalojdova.weebly.com/uploads/2/4/3/0/24306750/subkultury_jako_zdroj_identity_mladez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docs.google.com/spreadsheets/d/1axF3GH8GdtDV-nxHPnwV6GsU404HZncKwdLSNNY8DCM/edit?usp=sharing" TargetMode="External"/><Relationship Id="rId4" Type="http://schemas.openxmlformats.org/officeDocument/2006/relationships/hyperlink" Target="https://www.ceskatelevize.cz/porady/10727240820-kmen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903" b="1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cs-CZ" sz="2903" b="1" dirty="0" smtClean="0">
                <a:solidFill>
                  <a:srgbClr val="C00000"/>
                </a:solidFill>
                <a:latin typeface="Bookman Old Style" pitchFamily="18" charset="0"/>
              </a:rPr>
              <a:t>Seminární zadání na 26.11.</a:t>
            </a:r>
            <a:endParaRPr lang="cs-CZ" sz="2903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499176" cy="4525963"/>
          </a:xfrm>
        </p:spPr>
        <p:txBody>
          <a:bodyPr/>
          <a:lstStyle/>
          <a:p>
            <a:pPr lvl="1" eaLnBrk="1" hangingPunct="1"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sz="1800" dirty="0" smtClean="0">
                <a:solidFill>
                  <a:srgbClr val="C00000"/>
                </a:solidFill>
                <a:latin typeface="Bookman Old Style" pitchFamily="18" charset="0"/>
              </a:rPr>
              <a:t>Podívat </a:t>
            </a:r>
            <a:r>
              <a:rPr lang="cs-CZ" sz="1800" dirty="0">
                <a:solidFill>
                  <a:srgbClr val="C00000"/>
                </a:solidFill>
                <a:latin typeface="Bookman Old Style" pitchFamily="18" charset="0"/>
              </a:rPr>
              <a:t>se na charakteristiku subkultur na internetu </a:t>
            </a:r>
          </a:p>
          <a:p>
            <a:pPr lvl="1" eaLnBrk="1" hangingPunct="1"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sz="1800" dirty="0">
                <a:solidFill>
                  <a:srgbClr val="C00000"/>
                </a:solidFill>
                <a:latin typeface="Bookman Old Style" pitchFamily="18" charset="0"/>
              </a:rPr>
              <a:t>		(např. </a:t>
            </a:r>
            <a:r>
              <a:rPr lang="cs-CZ" sz="1800" dirty="0">
                <a:solidFill>
                  <a:srgbClr val="C00000"/>
                </a:solidFill>
                <a:latin typeface="Bookman Old Style" pitchFamily="18" charset="0"/>
                <a:hlinkClick r:id="rId2"/>
              </a:rPr>
              <a:t>zde</a:t>
            </a:r>
            <a:r>
              <a:rPr lang="cs-CZ" sz="1800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cs-CZ" sz="1800" dirty="0" smtClean="0">
                <a:solidFill>
                  <a:srgbClr val="C00000"/>
                </a:solidFill>
                <a:latin typeface="Bookman Old Style" pitchFamily="18" charset="0"/>
              </a:rPr>
              <a:t>nebo </a:t>
            </a:r>
            <a:r>
              <a:rPr lang="cs-CZ" sz="1800" dirty="0" smtClean="0">
                <a:solidFill>
                  <a:srgbClr val="C00000"/>
                </a:solidFill>
                <a:latin typeface="Bookman Old Style" pitchFamily="18" charset="0"/>
                <a:hlinkClick r:id="rId3"/>
              </a:rPr>
              <a:t>zde</a:t>
            </a:r>
            <a:r>
              <a:rPr lang="cs-CZ" sz="1800" dirty="0" smtClean="0">
                <a:solidFill>
                  <a:srgbClr val="C00000"/>
                </a:solidFill>
                <a:latin typeface="Bookman Old Style" pitchFamily="18" charset="0"/>
              </a:rPr>
              <a:t>; případně </a:t>
            </a:r>
            <a:r>
              <a:rPr lang="cs-CZ" sz="1800" dirty="0">
                <a:solidFill>
                  <a:srgbClr val="C00000"/>
                </a:solidFill>
                <a:latin typeface="Bookman Old Style" pitchFamily="18" charset="0"/>
              </a:rPr>
              <a:t>v knize SMOLÍK, J. </a:t>
            </a:r>
            <a:r>
              <a:rPr lang="cs-CZ" sz="1800" i="1" dirty="0">
                <a:solidFill>
                  <a:srgbClr val="C00000"/>
                </a:solidFill>
                <a:latin typeface="Bookman Old Style" pitchFamily="18" charset="0"/>
              </a:rPr>
              <a:t>Subkultury mládeže. Uvedení do problematiky</a:t>
            </a:r>
            <a:r>
              <a:rPr lang="cs-CZ" sz="1800" dirty="0">
                <a:solidFill>
                  <a:srgbClr val="C00000"/>
                </a:solidFill>
                <a:latin typeface="Bookman Old Style" pitchFamily="18" charset="0"/>
              </a:rPr>
              <a:t>. Praha: </a:t>
            </a:r>
            <a:r>
              <a:rPr lang="cs-CZ" sz="1800" dirty="0" err="1">
                <a:solidFill>
                  <a:srgbClr val="C00000"/>
                </a:solidFill>
                <a:latin typeface="Bookman Old Style" pitchFamily="18" charset="0"/>
              </a:rPr>
              <a:t>Grada</a:t>
            </a:r>
            <a:r>
              <a:rPr lang="cs-CZ" sz="1800" dirty="0">
                <a:solidFill>
                  <a:srgbClr val="C00000"/>
                </a:solidFill>
                <a:latin typeface="Bookman Old Style" pitchFamily="18" charset="0"/>
              </a:rPr>
              <a:t>, 2010). </a:t>
            </a:r>
            <a:r>
              <a:rPr lang="cs-CZ" sz="1800" dirty="0" smtClean="0">
                <a:solidFill>
                  <a:srgbClr val="C00000"/>
                </a:solidFill>
                <a:latin typeface="Bookman Old Style" pitchFamily="18" charset="0"/>
              </a:rPr>
              <a:t>Nebo </a:t>
            </a:r>
            <a:r>
              <a:rPr lang="cs-CZ" sz="1800" dirty="0">
                <a:hlinkClick r:id="rId4"/>
              </a:rPr>
              <a:t>https://www.ceskatelevize.cz/porady/10727240820-kmeny/</a:t>
            </a:r>
            <a:endParaRPr lang="cs-CZ" sz="1800" dirty="0">
              <a:solidFill>
                <a:srgbClr val="C00000"/>
              </a:solidFill>
              <a:latin typeface="Bookman Old Style" pitchFamily="18" charset="0"/>
            </a:endParaRPr>
          </a:p>
          <a:p>
            <a:pPr lvl="1" eaLnBrk="1" hangingPunct="1"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sz="1800" dirty="0" smtClean="0">
                <a:solidFill>
                  <a:srgbClr val="C00000"/>
                </a:solidFill>
                <a:latin typeface="Bookman Old Style" pitchFamily="18" charset="0"/>
              </a:rPr>
              <a:t>Vybrat </a:t>
            </a:r>
            <a:r>
              <a:rPr lang="cs-CZ" sz="1800" dirty="0">
                <a:solidFill>
                  <a:srgbClr val="C00000"/>
                </a:solidFill>
                <a:latin typeface="Bookman Old Style" pitchFamily="18" charset="0"/>
              </a:rPr>
              <a:t>si </a:t>
            </a:r>
            <a:r>
              <a:rPr lang="cs-CZ" sz="1800" u="sng" dirty="0">
                <a:solidFill>
                  <a:srgbClr val="C00000"/>
                </a:solidFill>
                <a:latin typeface="Bookman Old Style" pitchFamily="18" charset="0"/>
              </a:rPr>
              <a:t>ve skupinách</a:t>
            </a:r>
            <a:r>
              <a:rPr lang="cs-CZ" sz="1800" dirty="0">
                <a:solidFill>
                  <a:srgbClr val="C00000"/>
                </a:solidFill>
                <a:latin typeface="Bookman Old Style" pitchFamily="18" charset="0"/>
              </a:rPr>
              <a:t> jednu subkulturu a připravit pro ostatní její představení (prezentace </a:t>
            </a:r>
            <a:r>
              <a:rPr lang="cs-CZ" sz="1800" dirty="0" err="1">
                <a:solidFill>
                  <a:srgbClr val="C00000"/>
                </a:solidFill>
                <a:latin typeface="Bookman Old Style" pitchFamily="18" charset="0"/>
              </a:rPr>
              <a:t>ppt</a:t>
            </a:r>
            <a:r>
              <a:rPr lang="cs-CZ" sz="1800" dirty="0">
                <a:solidFill>
                  <a:srgbClr val="C00000"/>
                </a:solidFill>
                <a:latin typeface="Bookman Old Style" pitchFamily="18" charset="0"/>
              </a:rPr>
              <a:t>. apod.), délka maximálně </a:t>
            </a:r>
            <a:r>
              <a:rPr lang="cs-CZ" sz="1800" dirty="0" smtClean="0">
                <a:solidFill>
                  <a:srgbClr val="C00000"/>
                </a:solidFill>
                <a:latin typeface="Bookman Old Style" pitchFamily="18" charset="0"/>
              </a:rPr>
              <a:t>10 </a:t>
            </a:r>
            <a:r>
              <a:rPr lang="cs-CZ" sz="1800" dirty="0">
                <a:solidFill>
                  <a:srgbClr val="C00000"/>
                </a:solidFill>
                <a:latin typeface="Bookman Old Style" pitchFamily="18" charset="0"/>
              </a:rPr>
              <a:t>minut – kreativitě se meze nekladou </a:t>
            </a:r>
            <a:r>
              <a:rPr lang="cs-CZ" sz="1800" dirty="0" smtClean="0">
                <a:solidFill>
                  <a:srgbClr val="C00000"/>
                </a:solidFill>
                <a:latin typeface="Bookman Old Style" pitchFamily="18" charset="0"/>
                <a:sym typeface="Wingdings" pitchFamily="2" charset="2"/>
              </a:rPr>
              <a:t></a:t>
            </a:r>
          </a:p>
          <a:p>
            <a:pPr lvl="1" eaLnBrk="1" hangingPunct="1"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sz="1800" dirty="0" smtClean="0">
                <a:solidFill>
                  <a:srgbClr val="C00000"/>
                </a:solidFill>
                <a:latin typeface="Bookman Old Style" pitchFamily="18" charset="0"/>
                <a:sym typeface="Wingdings" pitchFamily="2" charset="2"/>
              </a:rPr>
              <a:t>Skupiny vytvořte </a:t>
            </a:r>
            <a:r>
              <a:rPr lang="cs-CZ" sz="1800" dirty="0" smtClean="0">
                <a:solidFill>
                  <a:srgbClr val="C00000"/>
                </a:solidFill>
                <a:latin typeface="Bookman Old Style" pitchFamily="18" charset="0"/>
                <a:sym typeface="Wingdings" pitchFamily="2" charset="2"/>
                <a:hlinkClick r:id="rId5"/>
              </a:rPr>
              <a:t>zde</a:t>
            </a:r>
            <a:r>
              <a:rPr lang="cs-CZ" sz="1800" dirty="0" smtClean="0">
                <a:solidFill>
                  <a:srgbClr val="C00000"/>
                </a:solidFill>
                <a:latin typeface="Bookman Old Style" pitchFamily="18" charset="0"/>
                <a:sym typeface="Wingdings" pitchFamily="2" charset="2"/>
              </a:rPr>
              <a:t> (čím dříve vyplníte, tím větší budete mít výběr subkultur – neměly by se opakovat)</a:t>
            </a:r>
          </a:p>
          <a:p>
            <a:pPr lvl="1" eaLnBrk="1" hangingPunct="1"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endParaRPr lang="cs-CZ" sz="1800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pPr lvl="1" eaLnBrk="1" hangingPunct="1"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sz="1800" dirty="0" smtClean="0">
                <a:solidFill>
                  <a:srgbClr val="C00000"/>
                </a:solidFill>
                <a:latin typeface="Bookman Old Style" pitchFamily="18" charset="0"/>
              </a:rPr>
              <a:t>Doporučení </a:t>
            </a:r>
            <a:r>
              <a:rPr lang="cs-CZ" sz="1800" dirty="0">
                <a:solidFill>
                  <a:srgbClr val="C00000"/>
                </a:solidFill>
                <a:latin typeface="Bookman Old Style" pitchFamily="18" charset="0"/>
              </a:rPr>
              <a:t>k výběru subkultury: </a:t>
            </a:r>
            <a:r>
              <a:rPr lang="cs-CZ" sz="1800" b="1" dirty="0">
                <a:solidFill>
                  <a:srgbClr val="C00000"/>
                </a:solidFill>
                <a:latin typeface="Bookman Old Style" pitchFamily="18" charset="0"/>
              </a:rPr>
              <a:t>měla by to být taková, s jejímiž představiteli se učitel může setkat v běžné praxi na školách</a:t>
            </a:r>
            <a:endParaRPr lang="cs-CZ" sz="1800" dirty="0">
              <a:solidFill>
                <a:srgbClr val="C00000"/>
              </a:solidFill>
              <a:latin typeface="Bookman Old Style" pitchFamily="18" charset="0"/>
            </a:endParaRPr>
          </a:p>
          <a:p>
            <a:pPr lvl="1" eaLnBrk="1" hangingPunct="1"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sz="1800" dirty="0" smtClean="0">
                <a:solidFill>
                  <a:srgbClr val="C00000"/>
                </a:solidFill>
                <a:latin typeface="Bookman Old Style" pitchFamily="18" charset="0"/>
              </a:rPr>
              <a:t>Časový rámec prezentací…</a:t>
            </a:r>
            <a:endParaRPr lang="cs-CZ" sz="1800" dirty="0">
              <a:solidFill>
                <a:srgbClr val="C00000"/>
              </a:solidFill>
              <a:latin typeface="Bookman Old Style" pitchFamily="18" charset="0"/>
            </a:endParaRPr>
          </a:p>
          <a:p>
            <a:pPr>
              <a:buFont typeface="Wingdings 2" pitchFamily="18" charset="2"/>
              <a:buNone/>
            </a:pPr>
            <a:endParaRPr lang="cs-CZ" sz="2400" dirty="0">
              <a:latin typeface="Bookman Old Style" pitchFamily="18" charset="0"/>
              <a:cs typeface="Times New Roman" pitchFamily="18" charset="0"/>
            </a:endParaRPr>
          </a:p>
          <a:p>
            <a:pPr eaLnBrk="1" hangingPunct="1">
              <a:buFont typeface="StarSymbol"/>
              <a:buNone/>
            </a:pPr>
            <a:endParaRPr lang="cs-CZ" sz="2400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0723" name="Rectangle 6"/>
          <p:cNvSpPr>
            <a:spLocks noChangeArrowheads="1"/>
          </p:cNvSpPr>
          <p:nvPr/>
        </p:nvSpPr>
        <p:spPr bwMode="auto">
          <a:xfrm>
            <a:off x="3699361" y="2336040"/>
            <a:ext cx="9144000" cy="305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lnSpc>
                <a:spcPct val="77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cs-CZ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11810" y="3726"/>
            <a:ext cx="1732189" cy="2489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872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Vlastní 3">
      <a:dk1>
        <a:srgbClr val="FF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1542</TotalTime>
  <Words>13</Words>
  <Application>Microsoft Office PowerPoint</Application>
  <PresentationFormat>Předvádění na obrazovce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10" baseType="lpstr">
      <vt:lpstr>Arial</vt:lpstr>
      <vt:lpstr>Bookman Old Style</vt:lpstr>
      <vt:lpstr>Calibri</vt:lpstr>
      <vt:lpstr>Gill Sans MT</vt:lpstr>
      <vt:lpstr>StarSymbol</vt:lpstr>
      <vt:lpstr>Times New Roman</vt:lpstr>
      <vt:lpstr>Wingdings</vt:lpstr>
      <vt:lpstr>Wingdings 2</vt:lpstr>
      <vt:lpstr>Motiv1</vt:lpstr>
      <vt:lpstr> Seminární zadání na 26.11.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02-PSY261</dc:title>
  <dc:creator>Pepca</dc:creator>
  <cp:lastModifiedBy>Jan Mareš</cp:lastModifiedBy>
  <cp:revision>129</cp:revision>
  <dcterms:created xsi:type="dcterms:W3CDTF">2011-06-18T08:27:23Z</dcterms:created>
  <dcterms:modified xsi:type="dcterms:W3CDTF">2019-11-12T11:47:52Z</dcterms:modified>
</cp:coreProperties>
</file>