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312" r:id="rId4"/>
    <p:sldId id="313" r:id="rId5"/>
    <p:sldId id="314" r:id="rId6"/>
    <p:sldId id="324" r:id="rId7"/>
    <p:sldId id="299" r:id="rId8"/>
    <p:sldId id="316" r:id="rId9"/>
    <p:sldId id="317" r:id="rId10"/>
    <p:sldId id="300" r:id="rId11"/>
    <p:sldId id="318" r:id="rId12"/>
    <p:sldId id="319" r:id="rId13"/>
    <p:sldId id="320" r:id="rId14"/>
    <p:sldId id="321" r:id="rId15"/>
    <p:sldId id="309" r:id="rId16"/>
    <p:sldId id="311" r:id="rId17"/>
    <p:sldId id="298" r:id="rId18"/>
    <p:sldId id="280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3945C66-4D78-4105-A803-86795F3A5B09}">
          <p14:sldIdLst>
            <p14:sldId id="256"/>
            <p14:sldId id="312"/>
            <p14:sldId id="313"/>
            <p14:sldId id="314"/>
            <p14:sldId id="324"/>
            <p14:sldId id="299"/>
            <p14:sldId id="316"/>
            <p14:sldId id="317"/>
            <p14:sldId id="300"/>
            <p14:sldId id="318"/>
            <p14:sldId id="319"/>
            <p14:sldId id="320"/>
            <p14:sldId id="321"/>
            <p14:sldId id="309"/>
            <p14:sldId id="311"/>
            <p14:sldId id="29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11.11.2019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11.11.2019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11.11.2019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11.11.2019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katalog/zdravotnicka-statistika/narozeni-zemreli-do-1-rok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casova_rada_demografie_2009_1990" TargetMode="External"/><Relationship Id="rId2" Type="http://schemas.openxmlformats.org/officeDocument/2006/relationships/hyperlink" Target="https://www.czso.cz/csu/czso/demograficka-rocenka-okresu-2000-2009-4aj3ztrq1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cuni.cz/webapps/zzp/download/13014197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celysvet.cz/poradi-statu-kojenecka-umrtnos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3933056"/>
            <a:ext cx="9753600" cy="943744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0" i="0" baseline="0" dirty="0">
                <a:solidFill>
                  <a:schemeClr val="tx2"/>
                </a:solidFill>
                <a:latin typeface="Century Gothic"/>
                <a:ea typeface="+mj-ea"/>
                <a:cs typeface="+mj-cs"/>
              </a:rPr>
              <a:t>Geografie obyvatelstva </a:t>
            </a:r>
            <a:r>
              <a:rPr lang="cs-CZ" dirty="0">
                <a:solidFill>
                  <a:schemeClr val="tx2"/>
                </a:solidFill>
                <a:latin typeface="Century Gothic"/>
              </a:rPr>
              <a:t>a </a:t>
            </a:r>
            <a:r>
              <a:rPr lang="cs-CZ" dirty="0" err="1">
                <a:solidFill>
                  <a:schemeClr val="tx2"/>
                </a:solidFill>
                <a:latin typeface="Century Gothic"/>
              </a:rPr>
              <a:t>geodemografie</a:t>
            </a:r>
            <a:endParaRPr lang="cs-CZ" sz="4400" b="0" i="0" baseline="0" dirty="0">
              <a:solidFill>
                <a:schemeClr val="tx2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8. cvičení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Podzim 2019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>
                <a:solidFill>
                  <a:schemeClr val="tx2"/>
                </a:solidFill>
              </a:rPr>
              <a:t>Petr HLISNIKOVSKÝ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4.4 Mrtvorozenost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Ukazatel mrtvorozenosti (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mortinatality</a:t>
                </a:r>
                <a:r>
                  <a:rPr lang="cs-CZ" sz="2400" dirty="0">
                    <a:solidFill>
                      <a:schemeClr val="tx2"/>
                    </a:solidFill>
                  </a:rPr>
                  <a:t>) za vybraný okres v letech 2001 a 2011 a komparace s daty za celou ČR </a:t>
                </a:r>
                <a:r>
                  <a:rPr lang="cs-CZ" sz="1900" dirty="0">
                    <a:solidFill>
                      <a:schemeClr val="tx2"/>
                    </a:solidFill>
                  </a:rPr>
                  <a:t>(jiná data nedohledatelná)</a:t>
                </a:r>
                <a:endParaRPr lang="cs-CZ" sz="2400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3200" b="0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sz="3200" b="0" i="1" baseline="30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 – ukazatel mrtvorozenosti,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 – počet mrtvě narozených, N – počet narozených celkem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oba roky za okres a ČR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N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4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400" dirty="0">
                    <a:solidFill>
                      <a:schemeClr val="tx2"/>
                    </a:solidFill>
                  </a:rPr>
                  <a:t> a komparaci – cca odstavec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mrtvě narozených za okres a ČR (2001,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narozených celkem za okres a ČR (2001, 2011)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na webu Ústavu zdravotnických informací a statistiky ČR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http://www.uzis.cz/katalog/zdravotnicka-statistika/narozeni-zemreli-do-1-roku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4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4.5 Kojenecká úmrtnost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Kvocient kojenecké úmrtnosti za vybraný okres v letech 2001 a 2011 a komparace s daty za celou ČR (</a:t>
                </a:r>
                <a:r>
                  <a:rPr lang="cs-CZ" sz="1600" dirty="0">
                    <a:solidFill>
                      <a:schemeClr val="tx2"/>
                    </a:solidFill>
                  </a:rPr>
                  <a:t>jiná data nedohledatelná nebo dosahují nízkých hodnot</a:t>
                </a:r>
                <a:r>
                  <a:rPr lang="cs-CZ" sz="2400" dirty="0">
                    <a:solidFill>
                      <a:schemeClr val="tx2"/>
                    </a:solidFill>
                  </a:rPr>
                  <a:t>)</a:t>
                </a:r>
              </a:p>
              <a:p>
                <a:pPr lvl="1"/>
                <a:r>
                  <a:rPr lang="cs-CZ" sz="2800" b="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kú</a:t>
                </a:r>
                <a:r>
                  <a:rPr lang="cs-CZ" sz="32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sz="3200" b="0" i="1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cs-CZ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cs-CZ" sz="3200" b="0" i="1" baseline="30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800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kú</a:t>
                </a:r>
                <a:r>
                  <a:rPr lang="cs-CZ" sz="1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700" dirty="0">
                    <a:solidFill>
                      <a:schemeClr val="tx2"/>
                    </a:solidFill>
                  </a:rPr>
                  <a:t>– kvocient kojenecké úmrtnosti,</a:t>
                </a:r>
                <a14:m>
                  <m:oMath xmlns:m="http://schemas.openxmlformats.org/officeDocument/2006/math">
                    <m:r>
                      <a:rPr lang="cs-CZ" sz="18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8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– počet zemřelých ve stáří do 1 roku, </a:t>
                </a:r>
                <a14:m>
                  <m:oMath xmlns:m="http://schemas.openxmlformats.org/officeDocument/2006/math">
                    <m:r>
                      <a:rPr lang="cs-CZ" sz="1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i="1" baseline="30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1700" dirty="0">
                    <a:solidFill>
                      <a:schemeClr val="tx2"/>
                    </a:solidFill>
                  </a:rPr>
                  <a:t> – počet živě narozených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oba roky za okres a ČR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2000" i="1" baseline="-250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cs-CZ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b="0" i="1" baseline="30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kú</a:t>
                </a:r>
                <a:endParaRPr lang="cs-CZ" sz="2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ú</m:t>
                    </m:r>
                  </m:oMath>
                </a14:m>
                <a:r>
                  <a:rPr lang="cs-CZ" sz="2400" dirty="0">
                    <a:solidFill>
                      <a:schemeClr val="tx2"/>
                    </a:solidFill>
                  </a:rPr>
                  <a:t> a komparaci – cca odstavec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 r="-6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4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zemřelých do 1 roku za okres a ČR (2001,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živě narozených celkem za okres a ČR (2001, 2011)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lze nalézt v demografických ročenkách (za okresy/ČR) na webu ČSÚ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https://www.czso.cz/csu/czso/demograficka-rocenka-okresu-2000-2009-4aj3ztrq1o</a:t>
            </a:r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  <a:hlinkClick r:id="rId3"/>
              </a:rPr>
              <a:t>https://www.czso.cz/csu/czso/casova_rada_demografie_2009_1990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7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225134" cy="497544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Termín odevzdání 4. cvičení: neděle 25. 11. 2019, 23:59</a:t>
            </a:r>
          </a:p>
          <a:p>
            <a:r>
              <a:rPr lang="cs-CZ" dirty="0">
                <a:solidFill>
                  <a:schemeClr val="tx2"/>
                </a:solidFill>
              </a:rPr>
              <a:t>Dbejte připomínek k minulým cvičením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225134" cy="4975448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Vplyv nadváhy a obezity na riziko vzniku rakoviny v </a:t>
            </a:r>
            <a:r>
              <a:rPr lang="cs-CZ" dirty="0" err="1">
                <a:solidFill>
                  <a:schemeClr val="tx2"/>
                </a:solidFill>
              </a:rPr>
              <a:t>Českej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populácii</a:t>
            </a:r>
            <a:r>
              <a:rPr lang="cs-CZ" dirty="0">
                <a:solidFill>
                  <a:schemeClr val="tx2"/>
                </a:solidFill>
              </a:rPr>
              <a:t>  (Sochor Michael)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cs-CZ" sz="1400" dirty="0">
              <a:solidFill>
                <a:schemeClr val="tx2"/>
              </a:solidFill>
            </a:endParaRPr>
          </a:p>
          <a:p>
            <a:endParaRPr lang="cs-CZ" sz="2000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4AE01-2BDE-4729-A509-E4D4CDC9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Prezentace na příštím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11D495-2295-46B6-BE31-B840858D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Prezentace 18. 11. 2019: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Buršík Miroslav, Faltýnek Alan, Hájek Lukáš, Kuželová Barbora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DBFF8-CB66-4019-BB81-AD4F95EC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766219"/>
            <a:ext cx="9753600" cy="132556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6899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92374"/>
            <a:ext cx="9753600" cy="477982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SŇATEČNOST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V ČR od 90. let sestupný trend celkového</a:t>
            </a:r>
          </a:p>
          <a:p>
            <a:pPr marL="274320" lvl="1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počtu uzavřených sňatků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2013 – nejméně sňatků od 1. světové války</a:t>
            </a: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Dříve:</a:t>
            </a:r>
          </a:p>
          <a:p>
            <a:pPr lvl="2"/>
            <a:r>
              <a:rPr lang="pt-BR" sz="2200" dirty="0">
                <a:solidFill>
                  <a:schemeClr val="tx2"/>
                </a:solidFill>
              </a:rPr>
              <a:t>„svatba v máji - nevěsta na máry“</a:t>
            </a:r>
            <a:endParaRPr lang="cs-CZ" sz="2200" dirty="0">
              <a:solidFill>
                <a:schemeClr val="tx2"/>
              </a:solidFill>
            </a:endParaRPr>
          </a:p>
          <a:p>
            <a:pPr lvl="1"/>
            <a:r>
              <a:rPr lang="cs-CZ" sz="2400" dirty="0">
                <a:solidFill>
                  <a:schemeClr val="tx2"/>
                </a:solidFill>
              </a:rPr>
              <a:t>Současnost:</a:t>
            </a:r>
          </a:p>
          <a:p>
            <a:pPr lvl="2"/>
            <a:r>
              <a:rPr lang="cs-CZ" sz="2200" dirty="0">
                <a:solidFill>
                  <a:schemeClr val="tx2"/>
                </a:solidFill>
              </a:rPr>
              <a:t>Nejméně oblíbený měsíc leden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B4EEB0-5AEB-4C91-B4B6-5B8AF909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77" y="1311557"/>
            <a:ext cx="4032448" cy="2612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C8D0A7-0F2D-4F18-AF01-B7C3255C8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76" y="4085881"/>
            <a:ext cx="4040849" cy="26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92374"/>
            <a:ext cx="9753600" cy="477982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ROZVODOVOST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Spíše stoupající trend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ČR (2012): více než 40 % rozvedených manželství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Liberalizace rozvodového zákona (</a:t>
            </a:r>
            <a:r>
              <a:rPr lang="cs-CZ" dirty="0" err="1">
                <a:solidFill>
                  <a:schemeClr val="tx2"/>
                </a:solidFill>
              </a:rPr>
              <a:t>Spain</a:t>
            </a:r>
            <a:r>
              <a:rPr lang="cs-CZ" dirty="0">
                <a:solidFill>
                  <a:schemeClr val="tx2"/>
                </a:solidFill>
              </a:rPr>
              <a:t> 2005)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Rok 2005 – hodnoty podobné Itálii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Rok 2006 – úhrnná rozvodovost téměř 60 %</a:t>
            </a: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62C048-F8D4-4104-8106-0B803C92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644" y="525827"/>
            <a:ext cx="3763554" cy="25922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5D4157E-E5DE-40D5-946A-F02F1B6CEB53}"/>
              </a:ext>
            </a:extLst>
          </p:cNvPr>
          <p:cNvSpPr txBox="1"/>
          <p:nvPr/>
        </p:nvSpPr>
        <p:spPr>
          <a:xfrm>
            <a:off x="8352439" y="6172200"/>
            <a:ext cx="225895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dirty="0">
                <a:solidFill>
                  <a:schemeClr val="tx2"/>
                </a:solidFill>
                <a:hlinkClick r:id="rId3"/>
              </a:rPr>
              <a:t>Suttrová, 2014</a:t>
            </a: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399B0A-61A3-4197-B2AD-E7BB97827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916" y="3501008"/>
            <a:ext cx="6722523" cy="31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392374"/>
            <a:ext cx="9753600" cy="4779826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2"/>
                </a:solidFill>
              </a:rPr>
              <a:t>POTRATOVOST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Ovlivňována legislativou, antikoncepcí,</a:t>
            </a:r>
          </a:p>
          <a:p>
            <a:pPr marL="274320" lvl="1" indent="0">
              <a:buNone/>
            </a:pPr>
            <a:r>
              <a:rPr lang="cs-CZ" dirty="0">
                <a:solidFill>
                  <a:schemeClr val="tx2"/>
                </a:solidFill>
              </a:rPr>
              <a:t>společenským klimatem, individuální vlivy</a:t>
            </a:r>
          </a:p>
          <a:p>
            <a:pPr marL="274320" lvl="1" indent="0">
              <a:buNone/>
            </a:pPr>
            <a:r>
              <a:rPr lang="cs-CZ" dirty="0">
                <a:solidFill>
                  <a:schemeClr val="tx2"/>
                </a:solidFill>
              </a:rPr>
              <a:t>náboženství (ČR vs. Polsko), úroveň vzdělání, atd.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ČR (2008): necelých 40 potratů na 100 narozených</a:t>
            </a:r>
          </a:p>
          <a:p>
            <a:r>
              <a:rPr lang="cs-CZ" dirty="0">
                <a:solidFill>
                  <a:schemeClr val="tx2"/>
                </a:solidFill>
              </a:rPr>
              <a:t>KOJENECKÁ ÚMRTNOST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Kvocient kojenecké úmrtnosti: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= počet zemřelých ve stáří do 1 roku na 1 000 živě narozených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Používá se i jako ukazatel životní úrovně daného regionu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Celosvětově klesající tendence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Průměrná hodnota ve světě (2015): 32 ‰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 ČR (2009): jsou to 3,79 ‰ (světová špička)</a:t>
            </a:r>
          </a:p>
          <a:p>
            <a:pPr lvl="1"/>
            <a:r>
              <a:rPr lang="cs-CZ" dirty="0">
                <a:solidFill>
                  <a:schemeClr val="tx2"/>
                </a:solidFill>
                <a:hlinkClick r:id="rId2"/>
              </a:rPr>
              <a:t>http://www.celysvet.cz/poradi-statu-kojenecka-umrtnost</a:t>
            </a: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11FA0E-05DC-4257-8859-FA35738E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230740"/>
            <a:ext cx="3645421" cy="23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8FE11-FCC4-4D8A-8979-37592666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395244"/>
            <a:ext cx="9753600" cy="835496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4A37B8-4F47-4450-9468-7585877B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571" y="1340768"/>
            <a:ext cx="9753600" cy="477982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NADĚJE DOŽITÍ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roků, které v průměru ještě prožije osoba ve věku x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Nejčastěji se udává Střední délka života ve věku 0 (tj. při narození)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Další z ukazatelů ekonomické a společenské vyspělosti regionu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Celosvětově rostoucí tendence</a:t>
            </a: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Naděje na dožití – nesprávný výraz</a:t>
            </a: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EBA6056-14E9-4A13-ABE3-3D5BBEE2B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4492" y="2951332"/>
            <a:ext cx="4696197" cy="33149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45888E-D0F4-49F7-8211-AB743158C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6" y="3988885"/>
            <a:ext cx="5250160" cy="22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/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4.1 Sňatečnost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Hrubá míra sňatečnosti za vybraný SO ORP v letech 1991, 2001, 2011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h𝑚𝑠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lvl="3"/>
                <a:r>
                  <a:rPr lang="cs-CZ" dirty="0" err="1">
                    <a:solidFill>
                      <a:schemeClr val="tx2"/>
                    </a:solidFill>
                  </a:rPr>
                  <a:t>hms</a:t>
                </a:r>
                <a:r>
                  <a:rPr lang="cs-CZ" dirty="0">
                    <a:solidFill>
                      <a:schemeClr val="tx2"/>
                    </a:solidFill>
                  </a:rPr>
                  <a:t> – hrubá míra sňatečnosti, S – počet uzavřených sňatků, S (s pruhem) – střední stav obyvatelstva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všechny (3) roky a obce + za celé SO ORP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S, S (s pruhem),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hms</a:t>
                </a:r>
                <a:endParaRPr lang="cs-CZ" sz="2000" dirty="0">
                  <a:solidFill>
                    <a:schemeClr val="tx2"/>
                  </a:solidFill>
                </a:endParaRPr>
              </a:p>
              <a:p>
                <a:pPr lvl="1"/>
                <a:endParaRPr lang="cs-CZ" sz="24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hms</a:t>
                </a:r>
                <a:r>
                  <a:rPr lang="cs-CZ" sz="2400" dirty="0">
                    <a:solidFill>
                      <a:schemeClr val="tx2"/>
                    </a:solidFill>
                  </a:rPr>
                  <a:t> – cca odstavec textu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714" r="-12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8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4.2 Rozvodovost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Hrubá míra rozvodovosti a index rozvodovosti za obce vybraného SO ORP v letech 1991, 2001, 2011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h𝑚𝑟𝑜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700" dirty="0">
                    <a:solidFill>
                      <a:schemeClr val="tx2"/>
                    </a:solidFill>
                  </a:rPr>
                  <a:t>hmro – hrubá míra rozvodovosti, R – počet rozvodů, S (s pruhem) – střední stav obyvatelstva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3200" b="0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cs-CZ" sz="1700" dirty="0">
                    <a:solidFill>
                      <a:schemeClr val="tx2"/>
                    </a:solidFill>
                  </a:rPr>
                  <a:t>i</a:t>
                </a:r>
                <a:r>
                  <a:rPr lang="cs-CZ" sz="17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1700" dirty="0">
                    <a:solidFill>
                      <a:schemeClr val="tx2"/>
                    </a:solidFill>
                  </a:rPr>
                  <a:t> – index rozvodovosti, R – počet rozvodů, S – počet uzavřených sňatků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všechny (3) roky a obce + za celé SO ORP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R, S, S (s pruhem),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hmro</a:t>
                </a:r>
                <a:r>
                  <a:rPr lang="cs-CZ" sz="2000" dirty="0">
                    <a:solidFill>
                      <a:schemeClr val="tx2"/>
                    </a:solidFill>
                  </a:rPr>
                  <a:t>, i</a:t>
                </a:r>
                <a:r>
                  <a:rPr lang="cs-CZ" sz="20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2000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hmro</a:t>
                </a:r>
                <a:r>
                  <a:rPr lang="cs-CZ" sz="2400" dirty="0">
                    <a:solidFill>
                      <a:schemeClr val="tx2"/>
                    </a:solidFill>
                  </a:rPr>
                  <a:t> a i</a:t>
                </a:r>
                <a:r>
                  <a:rPr lang="cs-CZ" sz="2400" baseline="-25000" dirty="0">
                    <a:solidFill>
                      <a:schemeClr val="tx2"/>
                    </a:solidFill>
                  </a:rPr>
                  <a:t>r</a:t>
                </a:r>
                <a:r>
                  <a:rPr lang="cs-CZ" sz="2400" dirty="0">
                    <a:solidFill>
                      <a:schemeClr val="tx2"/>
                    </a:solidFill>
                  </a:rPr>
                  <a:t> – cca odstavec textu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4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8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</p:spPr>
            <p:txBody>
              <a:bodyPr>
                <a:normAutofit fontScale="92500"/>
              </a:bodyPr>
              <a:lstStyle/>
              <a:p>
                <a:r>
                  <a:rPr lang="cs-CZ" u="sng" dirty="0">
                    <a:solidFill>
                      <a:schemeClr val="tx2"/>
                    </a:solidFill>
                  </a:rPr>
                  <a:t>4.3 Potratovost</a:t>
                </a: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Hrubá míra potratovosti a index potratovosti za obce vybraného SO ORP v letech 199</a:t>
                </a:r>
                <a:r>
                  <a:rPr lang="cs-CZ" sz="2400" b="1" u="sng" dirty="0">
                    <a:solidFill>
                      <a:schemeClr val="tx2"/>
                    </a:solidFill>
                  </a:rPr>
                  <a:t>2</a:t>
                </a:r>
                <a:r>
                  <a:rPr lang="cs-CZ" sz="2400" dirty="0">
                    <a:solidFill>
                      <a:schemeClr val="tx2"/>
                    </a:solidFill>
                  </a:rPr>
                  <a:t>, 2001, 2011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h𝑚𝑝𝑜</m:t>
                    </m:r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32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cs-CZ" sz="32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marL="731520" lvl="3" indent="0">
                  <a:buNone/>
                </a:pPr>
                <a:r>
                  <a:rPr lang="cs-CZ" sz="17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1700" dirty="0">
                    <a:solidFill>
                      <a:schemeClr val="tx2"/>
                    </a:solidFill>
                  </a:rPr>
                  <a:t> – hrubá míra potratovosti, A – počet potratů, S (s pruhem) – střední stav obyvatelstva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𝑖𝑝𝑜</m:t>
                    </m:r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cs-CZ" sz="3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⋅100</m:t>
                    </m:r>
                  </m:oMath>
                </a14:m>
                <a:endParaRPr lang="cs-CZ" sz="3200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cs-CZ" sz="1700" dirty="0" err="1">
                    <a:solidFill>
                      <a:schemeClr val="tx2"/>
                    </a:solidFill>
                  </a:rPr>
                  <a:t>ipo</a:t>
                </a:r>
                <a:r>
                  <a:rPr lang="cs-CZ" sz="1700" dirty="0">
                    <a:solidFill>
                      <a:schemeClr val="tx2"/>
                    </a:solidFill>
                  </a:rPr>
                  <a:t> – index potratovosti, A – počet potratů, N – počet narozených celkem</a:t>
                </a:r>
              </a:p>
              <a:p>
                <a:pPr lvl="2"/>
                <a:endParaRPr lang="cs-CZ" sz="3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1 tabulka pro všechny (3) roky a obce + za celé SO ORP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Bude v ní: A, N, S (s pruhem),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2000" dirty="0">
                    <a:solidFill>
                      <a:schemeClr val="tx2"/>
                    </a:solidFill>
                  </a:rPr>
                  <a:t>, </a:t>
                </a:r>
                <a:r>
                  <a:rPr lang="cs-CZ" sz="2000" dirty="0" err="1">
                    <a:solidFill>
                      <a:schemeClr val="tx2"/>
                    </a:solidFill>
                  </a:rPr>
                  <a:t>ipo</a:t>
                </a:r>
                <a:endParaRPr lang="cs-CZ" sz="2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cs-CZ" sz="2400" dirty="0">
                    <a:solidFill>
                      <a:schemeClr val="tx2"/>
                    </a:solidFill>
                  </a:rPr>
                  <a:t>Komentář zhodnocující vývoj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hmpo</a:t>
                </a:r>
                <a:r>
                  <a:rPr lang="cs-CZ" sz="2400" dirty="0">
                    <a:solidFill>
                      <a:schemeClr val="tx2"/>
                    </a:solidFill>
                  </a:rPr>
                  <a:t> a </a:t>
                </a:r>
                <a:r>
                  <a:rPr lang="cs-CZ" sz="2400" dirty="0" err="1">
                    <a:solidFill>
                      <a:schemeClr val="tx2"/>
                    </a:solidFill>
                  </a:rPr>
                  <a:t>ipo</a:t>
                </a:r>
                <a:r>
                  <a:rPr lang="cs-CZ" sz="2400" dirty="0">
                    <a:solidFill>
                      <a:schemeClr val="tx2"/>
                    </a:solidFill>
                  </a:rPr>
                  <a:t> – cca odstavec textu</a:t>
                </a:r>
              </a:p>
              <a:p>
                <a:pPr lvl="2"/>
                <a:r>
                  <a:rPr lang="cs-CZ" sz="2000" dirty="0">
                    <a:solidFill>
                      <a:schemeClr val="tx2"/>
                    </a:solidFill>
                  </a:rPr>
                  <a:t>Nejen popis, ale i interpretaci</a:t>
                </a:r>
              </a:p>
              <a:p>
                <a:pPr lvl="1"/>
                <a:endParaRPr lang="cs-CZ" dirty="0">
                  <a:solidFill>
                    <a:schemeClr val="tx2"/>
                  </a:solidFill>
                </a:endParaRPr>
              </a:p>
              <a:p>
                <a:pPr lvl="2"/>
                <a:endParaRPr lang="cs-CZ" dirty="0">
                  <a:solidFill>
                    <a:schemeClr val="tx2"/>
                  </a:solidFill>
                </a:endParaRPr>
              </a:p>
              <a:p>
                <a:pPr marL="274320" lvl="1" indent="0">
                  <a:buNone/>
                </a:pPr>
                <a:endParaRPr lang="cs-CZ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645C66D-4207-46D7-B63A-97FB5818D1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102" y="1196752"/>
                <a:ext cx="10009110" cy="4975448"/>
              </a:xfrm>
              <a:blipFill>
                <a:blip r:embed="rId2"/>
                <a:stretch>
                  <a:fillRect t="-1469" r="-1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8163-321A-43B5-AAC3-9691BE14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04056"/>
            <a:ext cx="9753600" cy="76348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Zadání 4.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45C66D-4207-46D7-B63A-97FB5818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4" y="1196752"/>
            <a:ext cx="10009110" cy="4975448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Zdroj dat 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uzavřených sňatků (1991, 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rozvodů (1991, 2001, 2011)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potratů (1992, 2001, 2011)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Pro rok 1991 nejsou data, proto použijte rok 1992!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Počet narozených celkem (1991, 2001, 2011)</a:t>
            </a:r>
          </a:p>
          <a:p>
            <a:pPr lvl="2"/>
            <a:r>
              <a:rPr lang="cs-CZ" dirty="0">
                <a:solidFill>
                  <a:schemeClr val="tx2"/>
                </a:solidFill>
              </a:rPr>
              <a:t>Správně by se mělo počítat jak s živě narozenými, tak i mrtvě narozenými. Mrtvě narození však nejsou dohledatelní pro roky a obce, proto je nebudete </a:t>
            </a:r>
            <a:r>
              <a:rPr lang="cs-CZ" dirty="0" err="1">
                <a:solidFill>
                  <a:schemeClr val="tx2"/>
                </a:solidFill>
              </a:rPr>
              <a:t>zohleňovat</a:t>
            </a:r>
            <a:endParaRPr lang="cs-CZ" dirty="0">
              <a:solidFill>
                <a:schemeClr val="tx2"/>
              </a:solidFill>
            </a:endParaRPr>
          </a:p>
          <a:p>
            <a:pPr lvl="2"/>
            <a:r>
              <a:rPr lang="cs-CZ" dirty="0">
                <a:solidFill>
                  <a:schemeClr val="tx2"/>
                </a:solidFill>
              </a:rPr>
              <a:t>Jinými slovy – počet narozených celkem berte totožný s údajem o počtu živě narozených</a:t>
            </a: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r>
              <a:rPr lang="cs-CZ" dirty="0">
                <a:solidFill>
                  <a:schemeClr val="tx2"/>
                </a:solidFill>
              </a:rPr>
              <a:t>Vše potřebné v </a:t>
            </a:r>
            <a:r>
              <a:rPr lang="cs-CZ" b="1" dirty="0">
                <a:solidFill>
                  <a:schemeClr val="tx2"/>
                </a:solidFill>
              </a:rPr>
              <a:t>Databázi demografických údajů</a:t>
            </a:r>
          </a:p>
          <a:p>
            <a:pPr lvl="2"/>
            <a:r>
              <a:rPr lang="cs-CZ" dirty="0">
                <a:solidFill>
                  <a:schemeClr val="tx2"/>
                </a:solidFill>
                <a:hlinkClick r:id="rId2"/>
              </a:rPr>
              <a:t>https://www.czso.cz/csu/czso/databaze-demografickych-udaju-za-obce-cr</a:t>
            </a:r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lvl="1"/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lvl="2"/>
            <a:endParaRPr lang="cs-CZ" dirty="0">
              <a:solidFill>
                <a:schemeClr val="tx2"/>
              </a:solidFill>
            </a:endParaRPr>
          </a:p>
          <a:p>
            <a:pPr marL="274320"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4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1059</Words>
  <Application>Microsoft Office PowerPoint</Application>
  <PresentationFormat>Vlastní</PresentationFormat>
  <Paragraphs>180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Century Gothic</vt:lpstr>
      <vt:lpstr>Times New Roman</vt:lpstr>
      <vt:lpstr>Continental_World_16x9</vt:lpstr>
      <vt:lpstr>Geografie obyvatelstva a geodemografie</vt:lpstr>
      <vt:lpstr>4. cvičení</vt:lpstr>
      <vt:lpstr>4. cvičení</vt:lpstr>
      <vt:lpstr>4. cvičení</vt:lpstr>
      <vt:lpstr>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Zadání 4. cvičení</vt:lpstr>
      <vt:lpstr>Prezentace</vt:lpstr>
      <vt:lpstr>Prezentace na příštím cvičení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2018-09-16T09:41:15Z</dcterms:created>
  <dcterms:modified xsi:type="dcterms:W3CDTF">2019-11-11T10:48:42Z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