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6" r:id="rId3"/>
    <p:sldId id="316" r:id="rId4"/>
    <p:sldId id="317" r:id="rId5"/>
    <p:sldId id="313" r:id="rId6"/>
    <p:sldId id="310" r:id="rId7"/>
    <p:sldId id="311" r:id="rId8"/>
    <p:sldId id="279" r:id="rId9"/>
    <p:sldId id="295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14" y="336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2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cs-CZ" smtClean="0"/>
              <a:pPr/>
              <a:t>18.11.2019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cs-CZ" smtClean="0"/>
              <a:pPr/>
              <a:t>18.11.2019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18.11.2019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18.11.2019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18.11.2019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18.11.2019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18.11.2019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18.11.2019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18.11.2019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18.11.2019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18.11.2019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18.11.2019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cs-CZ" smtClean="0"/>
              <a:pPr/>
              <a:t>18.11.2019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5400" b="1" i="0" dirty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Cvičení č. 7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"/>
              </a:spcBef>
            </a:pPr>
            <a:r>
              <a:rPr lang="pt-BR" dirty="0"/>
              <a:t>Z0136 </a:t>
            </a:r>
            <a:endParaRPr lang="cs-CZ" dirty="0"/>
          </a:p>
          <a:p>
            <a:pPr>
              <a:spcBef>
                <a:spcPts val="6"/>
              </a:spcBef>
            </a:pPr>
            <a:r>
              <a:rPr lang="pt-BR" dirty="0"/>
              <a:t>Územní plánování a urbanismus</a:t>
            </a:r>
            <a:endParaRPr lang="cs-CZ" dirty="0"/>
          </a:p>
          <a:p>
            <a:pPr>
              <a:spcBef>
                <a:spcPts val="6"/>
              </a:spcBef>
            </a:pPr>
            <a:endParaRPr lang="cs-CZ" dirty="0"/>
          </a:p>
          <a:p>
            <a:pPr>
              <a:spcBef>
                <a:spcPts val="6"/>
              </a:spcBef>
            </a:pPr>
            <a:r>
              <a:rPr lang="cs-CZ" dirty="0"/>
              <a:t>18. 11. 2019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6C37501C-F628-4FA8-871B-88EA0EF62CAB}"/>
              </a:ext>
            </a:extLst>
          </p:cNvPr>
          <p:cNvSpPr txBox="1">
            <a:spLocks/>
          </p:cNvSpPr>
          <p:nvPr/>
        </p:nvSpPr>
        <p:spPr>
          <a:xfrm>
            <a:off x="11333541" y="6559827"/>
            <a:ext cx="858459" cy="40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8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800" dirty="0">
                <a:solidFill>
                  <a:schemeClr val="bg1"/>
                </a:solidFill>
              </a:rPr>
              <a:t>FG3V</a:t>
            </a:r>
            <a:endParaRPr lang="cs-CZ" sz="8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394525-78A9-4ED1-AFA0-A3B15026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ÚAP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D0118F-BB8F-4BBF-A0AF-E4BA84C49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Zpracování 1x za 2 roky (4)</a:t>
            </a:r>
          </a:p>
          <a:p>
            <a:r>
              <a:rPr lang="cs-CZ" dirty="0"/>
              <a:t>Podklady pro rozbor udržitelného rozvoje území</a:t>
            </a:r>
          </a:p>
          <a:p>
            <a:pPr lvl="1"/>
            <a:r>
              <a:rPr lang="cs-CZ" dirty="0"/>
              <a:t>Textová a grafická část (hodnoty a limity)</a:t>
            </a:r>
          </a:p>
          <a:p>
            <a:pPr lvl="1"/>
            <a:endParaRPr lang="cs-CZ" dirty="0"/>
          </a:p>
          <a:p>
            <a:r>
              <a:rPr lang="cs-CZ" dirty="0"/>
              <a:t>Rozbor udržitelného rozvoje území</a:t>
            </a:r>
          </a:p>
          <a:p>
            <a:pPr lvl="1"/>
            <a:r>
              <a:rPr lang="cs-CZ" dirty="0"/>
              <a:t>Životní prostředí</a:t>
            </a:r>
          </a:p>
          <a:p>
            <a:pPr lvl="1"/>
            <a:r>
              <a:rPr lang="cs-CZ" dirty="0"/>
              <a:t>Ekonomický rozvoj</a:t>
            </a:r>
          </a:p>
          <a:p>
            <a:pPr lvl="1"/>
            <a:r>
              <a:rPr lang="cs-CZ" dirty="0"/>
              <a:t>Soudržnost společenství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232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E03EC1-F2BB-41FA-8397-AADD86226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2587AC-DF8A-4F4B-8563-A34B83364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Někdy odlišní zpracovatelé, problematická časová řada</a:t>
            </a:r>
          </a:p>
          <a:p>
            <a:r>
              <a:rPr lang="cs-CZ" dirty="0"/>
              <a:t>Validita dat?</a:t>
            </a:r>
          </a:p>
          <a:p>
            <a:r>
              <a:rPr lang="cs-CZ" dirty="0"/>
              <a:t>Detaily pro ÚP?</a:t>
            </a:r>
          </a:p>
          <a:p>
            <a:r>
              <a:rPr lang="cs-CZ" dirty="0"/>
              <a:t>GIS/</a:t>
            </a:r>
            <a:r>
              <a:rPr lang="cs-CZ" dirty="0" err="1"/>
              <a:t>MicroStation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700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E8A1A7-63B9-4BE1-B5AB-5940BE19D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ÚAP Brno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88D72EA-6A45-4C27-BF9C-32D2E842B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https://www.brno.cz/sprava-mesta/magistrat-mesta-brna/usek-rozvoje-mesta/odbor-uzemniho-planovani-a-rozvoje/dokumenty/upp/uzemne-analyticke-podklady-2016/</a:t>
            </a:r>
          </a:p>
        </p:txBody>
      </p:sp>
    </p:spTree>
    <p:extLst>
      <p:ext uri="{BB962C8B-B14F-4D97-AF65-F5344CB8AC3E}">
        <p14:creationId xmlns:p14="http://schemas.microsoft.com/office/powerpoint/2010/main" val="4235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3852" y="447676"/>
            <a:ext cx="8686801" cy="781048"/>
          </a:xfrm>
        </p:spPr>
        <p:txBody>
          <a:bodyPr/>
          <a:lstStyle/>
          <a:p>
            <a:r>
              <a:rPr lang="cs-CZ" dirty="0"/>
              <a:t>Zadání 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8000" y="1071546"/>
            <a:ext cx="8729699" cy="4948254"/>
          </a:xfrm>
        </p:spPr>
        <p:txBody>
          <a:bodyPr>
            <a:noAutofit/>
          </a:bodyPr>
          <a:lstStyle/>
          <a:p>
            <a:endParaRPr lang="cs-CZ" sz="2400" dirty="0"/>
          </a:p>
          <a:p>
            <a:r>
              <a:rPr lang="cs-CZ" sz="2400" dirty="0"/>
              <a:t>Na webových stránkách zvolené obce s rozšířenou působností prostudujte aktuální Územně analytické podklady. Zaměřte se přitom na způsob, </a:t>
            </a:r>
            <a:r>
              <a:rPr lang="cs-CZ" sz="2400" b="1" dirty="0"/>
              <a:t>jakým je vyhodnocena vyváženost vztahu územních podmínek pro udržitelný rozvoj území</a:t>
            </a:r>
            <a:r>
              <a:rPr lang="cs-CZ" sz="2400" dirty="0"/>
              <a:t>. Kriticky zhodnoťte.</a:t>
            </a:r>
          </a:p>
          <a:p>
            <a:r>
              <a:rPr lang="cs-CZ" sz="2400" dirty="0"/>
              <a:t>Jde o smysluplné zhodnocení vyváženosti?</a:t>
            </a:r>
          </a:p>
          <a:p>
            <a:r>
              <a:rPr lang="cs-CZ" sz="2400" dirty="0"/>
              <a:t>Jaké </a:t>
            </a:r>
            <a:r>
              <a:rPr lang="cs-CZ" sz="2800" b="1" dirty="0"/>
              <a:t>faktory</a:t>
            </a:r>
            <a:r>
              <a:rPr lang="cs-CZ" sz="2400" dirty="0"/>
              <a:t> za jednotlivé pilíře do hodnocení vstupují?</a:t>
            </a:r>
          </a:p>
          <a:p>
            <a:r>
              <a:rPr lang="cs-CZ" sz="2400" dirty="0"/>
              <a:t>Jaké důvody či dopady nevyváženosti jsou identifikovány?</a:t>
            </a:r>
          </a:p>
          <a:p>
            <a:endParaRPr lang="cs-CZ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Rozsah cca 1 A4</a:t>
            </a:r>
          </a:p>
          <a:p>
            <a:r>
              <a:rPr lang="cs-CZ" sz="2400" dirty="0"/>
              <a:t>Libovolné ORP, lépe mimo ORP Brno</a:t>
            </a:r>
          </a:p>
          <a:p>
            <a:r>
              <a:rPr lang="cs-CZ" sz="2400" dirty="0"/>
              <a:t>Odevzdat do </a:t>
            </a:r>
            <a:r>
              <a:rPr lang="cs-CZ" sz="2400" dirty="0" smtClean="0"/>
              <a:t>25 (27). </a:t>
            </a:r>
            <a:r>
              <a:rPr lang="cs-CZ" sz="2400" dirty="0"/>
              <a:t>11. 2019 včetně</a:t>
            </a:r>
          </a:p>
          <a:p>
            <a:r>
              <a:rPr lang="cs-CZ" sz="2400" dirty="0"/>
              <a:t>Dotazy? Připomínky?</a:t>
            </a:r>
          </a:p>
          <a:p>
            <a:endParaRPr lang="cs-CZ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1CC0297-DEDF-4F68-BA25-2791A112D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39B45A0F-19AC-4A48-958C-159FFCFCC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pozornost!</a:t>
            </a:r>
          </a:p>
        </p:txBody>
      </p:sp>
    </p:spTree>
    <p:extLst>
      <p:ext uri="{BB962C8B-B14F-4D97-AF65-F5344CB8AC3E}">
        <p14:creationId xmlns:p14="http://schemas.microsoft.com/office/powerpoint/2010/main" val="42981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57E44-C380-4830-8C41-1C5B1F136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obrázků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281888-DD46-493B-98EC-488F17EF3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hhttps://cdn.muni.cz/media/2109373/01-brno-se-probouzi-hd.jpg?mode=crop&amp;slimmage=true&amp;rnd=131363180030000000</a:t>
            </a:r>
          </a:p>
        </p:txBody>
      </p:sp>
    </p:spTree>
    <p:extLst>
      <p:ext uri="{BB962C8B-B14F-4D97-AF65-F5344CB8AC3E}">
        <p14:creationId xmlns:p14="http://schemas.microsoft.com/office/powerpoint/2010/main" val="126137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_Contrast_16x9_TP102895241.potx" id="{7CCACF51-7E93-4CDB-9CB3-109ACBD2E5B1}" vid="{C9E003EA-4B5C-4669-8AB7-F19B062ABD27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Kontrastní obchodní prezentace (širokoúhlá)</Template>
  <TotalTime>0</TotalTime>
  <Words>167</Words>
  <Application>Microsoft Office PowerPoint</Application>
  <PresentationFormat>Vlastní</PresentationFormat>
  <Paragraphs>36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Franklin Gothic Medium</vt:lpstr>
      <vt:lpstr>Business Contrast 16x9</vt:lpstr>
      <vt:lpstr>Cvičení č. 7</vt:lpstr>
      <vt:lpstr>ÚAP</vt:lpstr>
      <vt:lpstr>ÚAP</vt:lpstr>
      <vt:lpstr>ÚAP Brno</vt:lpstr>
      <vt:lpstr>Zadání cvičení</vt:lpstr>
      <vt:lpstr>Zadání cvičení</vt:lpstr>
      <vt:lpstr>Díky za pozornost!</vt:lpstr>
      <vt:lpstr>Zdroje obrázků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2017-10-04T16:11:53Z</dcterms:created>
  <dcterms:modified xsi:type="dcterms:W3CDTF">2019-11-18T17:04:33Z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