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7"/>
  </p:notesMasterIdLst>
  <p:handoutMasterIdLst>
    <p:handoutMasterId r:id="rId18"/>
  </p:handoutMasterIdLst>
  <p:sldIdLst>
    <p:sldId id="256" r:id="rId3"/>
    <p:sldId id="310" r:id="rId4"/>
    <p:sldId id="311" r:id="rId5"/>
    <p:sldId id="319" r:id="rId6"/>
    <p:sldId id="326" r:id="rId7"/>
    <p:sldId id="325" r:id="rId8"/>
    <p:sldId id="321" r:id="rId9"/>
    <p:sldId id="322" r:id="rId10"/>
    <p:sldId id="324" r:id="rId11"/>
    <p:sldId id="323" r:id="rId12"/>
    <p:sldId id="320" r:id="rId13"/>
    <p:sldId id="327" r:id="rId14"/>
    <p:sldId id="318" r:id="rId15"/>
    <p:sldId id="295" r:id="rId16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008">
          <p15:clr>
            <a:srgbClr val="A4A3A4"/>
          </p15:clr>
        </p15:guide>
        <p15:guide id="3" orient="horz" pos="3792">
          <p15:clr>
            <a:srgbClr val="A4A3A4"/>
          </p15:clr>
        </p15:guide>
        <p15:guide id="4" orient="horz" pos="336">
          <p15:clr>
            <a:srgbClr val="A4A3A4"/>
          </p15:clr>
        </p15:guide>
        <p15:guide id="5" orient="horz" pos="1920">
          <p15:clr>
            <a:srgbClr val="A4A3A4"/>
          </p15:clr>
        </p15:guide>
        <p15:guide id="6" orient="horz" pos="3984">
          <p15:clr>
            <a:srgbClr val="A4A3A4"/>
          </p15:clr>
        </p15:guide>
        <p15:guide id="7" orient="horz" pos="1152">
          <p15:clr>
            <a:srgbClr val="A4A3A4"/>
          </p15:clr>
        </p15:guide>
        <p15:guide id="8" pos="3839">
          <p15:clr>
            <a:srgbClr val="A4A3A4"/>
          </p15:clr>
        </p15:guide>
        <p15:guide id="9" pos="671">
          <p15:clr>
            <a:srgbClr val="A4A3A4"/>
          </p15:clr>
        </p15:guide>
        <p15:guide id="10" pos="7007">
          <p15:clr>
            <a:srgbClr val="A4A3A4"/>
          </p15:clr>
        </p15:guide>
        <p15:guide id="11" pos="6143">
          <p15:clr>
            <a:srgbClr val="A4A3A4"/>
          </p15:clr>
        </p15:guide>
        <p15:guide id="12" pos="3263">
          <p15:clr>
            <a:srgbClr val="A4A3A4"/>
          </p15:clr>
        </p15:guide>
        <p15:guide id="13" pos="7391">
          <p15:clr>
            <a:srgbClr val="A4A3A4"/>
          </p15:clr>
        </p15:guide>
        <p15:guide id="14" pos="369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310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53" autoAdjust="0"/>
    <p:restoredTop sz="94660"/>
  </p:normalViewPr>
  <p:slideViewPr>
    <p:cSldViewPr showGuides="1">
      <p:cViewPr varScale="1">
        <p:scale>
          <a:sx n="114" d="100"/>
          <a:sy n="114" d="100"/>
        </p:scale>
        <p:origin x="396" y="84"/>
      </p:cViewPr>
      <p:guideLst>
        <p:guide orient="horz" pos="2160"/>
        <p:guide orient="horz" pos="1008"/>
        <p:guide orient="horz" pos="3792"/>
        <p:guide orient="horz" pos="336"/>
        <p:guide orient="horz" pos="1920"/>
        <p:guide orient="horz" pos="3984"/>
        <p:guide orient="horz" pos="1152"/>
        <p:guide pos="3839"/>
        <p:guide pos="671"/>
        <p:guide pos="7007"/>
        <p:guide pos="6143"/>
        <p:guide pos="3263"/>
        <p:guide pos="7391"/>
        <p:guide pos="3695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3" d="100"/>
          <a:sy n="83" d="100"/>
        </p:scale>
        <p:origin x="1242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CE221E-83ED-4F6C-BA5F-3F9E6FDB6953}" type="datetimeFigureOut">
              <a:rPr lang="cs-CZ" smtClean="0"/>
              <a:pPr/>
              <a:t>24.11.2019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4CBEF8-5CDE-472B-839B-B8BB0C881006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632892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853E5F-CE67-483C-A264-F17AC70E9CA2}" type="datetimeFigureOut">
              <a:rPr lang="cs-CZ" smtClean="0"/>
              <a:pPr/>
              <a:t>24.11.2019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B98AFB-CB0D-4DFE-87B9-B4B0D0DE73CD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128058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065214" y="533400"/>
            <a:ext cx="5029200" cy="2514601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065212" y="3403600"/>
            <a:ext cx="5029201" cy="1397000"/>
          </a:xfrm>
        </p:spPr>
        <p:txBody>
          <a:bodyPr>
            <a:normAutofit/>
          </a:bodyPr>
          <a:lstStyle>
            <a:lvl1pPr marL="0" indent="0" algn="l">
              <a:spcBef>
                <a:spcPts val="600"/>
              </a:spcBef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cs-CZ" smtClean="0"/>
              <a:pPr/>
              <a:t>24.11.2019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6475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cs-CZ" smtClean="0"/>
              <a:pPr/>
              <a:t>24.11.2019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68093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61412" y="533400"/>
            <a:ext cx="2362201" cy="5486400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065213" y="533400"/>
            <a:ext cx="7467599" cy="5486400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cs-CZ" smtClean="0"/>
              <a:pPr/>
              <a:t>24.11.2019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8244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cs-CZ" smtClean="0"/>
              <a:pPr/>
              <a:t>24.11.2019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29153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5214" y="533400"/>
            <a:ext cx="8686800" cy="2286000"/>
          </a:xfrm>
        </p:spPr>
        <p:txBody>
          <a:bodyPr anchor="b">
            <a:normAutofit/>
          </a:bodyPr>
          <a:lstStyle>
            <a:lvl1pPr algn="l">
              <a:defRPr sz="5400" b="1" cap="none" baseline="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065214" y="3124200"/>
            <a:ext cx="8686800" cy="1371600"/>
          </a:xfrm>
        </p:spPr>
        <p:txBody>
          <a:bodyPr anchor="t">
            <a:normAutofit/>
          </a:bodyPr>
          <a:lstStyle>
            <a:lvl1pPr marL="0" indent="0">
              <a:spcBef>
                <a:spcPts val="600"/>
              </a:spcBef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cs-CZ" smtClean="0"/>
              <a:pPr/>
              <a:t>24.11.2019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01331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065212" y="1828800"/>
            <a:ext cx="4251960" cy="4191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464598" y="1828800"/>
            <a:ext cx="4251960" cy="4191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cs-CZ" smtClean="0"/>
              <a:pPr/>
              <a:t>24.11.2019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13709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5211" y="533400"/>
            <a:ext cx="8686802" cy="10668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065213" y="1828799"/>
            <a:ext cx="4251960" cy="685801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1065213" y="2590800"/>
            <a:ext cx="4251960" cy="3429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5500053" y="1828799"/>
            <a:ext cx="4251960" cy="685801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5500053" y="2590800"/>
            <a:ext cx="4251960" cy="3429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cs-CZ" smtClean="0"/>
              <a:pPr/>
              <a:t>24.11.2019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00784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cs-CZ" smtClean="0"/>
              <a:pPr/>
              <a:t>24.11.2019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07158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cs-CZ" smtClean="0"/>
              <a:pPr/>
              <a:t>24.11.2019</a:t>
            </a:fld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41531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5213" y="533400"/>
            <a:ext cx="4114800" cy="1524000"/>
          </a:xfrm>
        </p:spPr>
        <p:txBody>
          <a:bodyPr anchor="b">
            <a:normAutofit/>
          </a:bodyPr>
          <a:lstStyle>
            <a:lvl1pPr algn="l">
              <a:defRPr sz="3600" b="1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865813" y="533400"/>
            <a:ext cx="5867400" cy="5486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065213" y="2209800"/>
            <a:ext cx="4114800" cy="38100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cs-CZ" smtClean="0"/>
              <a:pPr/>
              <a:t>24.11.2019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01711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5213" y="533400"/>
            <a:ext cx="4114800" cy="1524000"/>
          </a:xfrm>
        </p:spPr>
        <p:txBody>
          <a:bodyPr anchor="b">
            <a:noAutofit/>
          </a:bodyPr>
          <a:lstStyle>
            <a:lvl1pPr algn="l">
              <a:defRPr sz="3600" b="1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Piál 1Zástupný symbol pro obrázek 2"/>
          <p:cNvSpPr>
            <a:spLocks noGrp="1"/>
          </p:cNvSpPr>
          <p:nvPr>
            <p:ph type="pic" idx="1"/>
          </p:nvPr>
        </p:nvSpPr>
        <p:spPr>
          <a:xfrm>
            <a:off x="5865812" y="533400"/>
            <a:ext cx="5780173" cy="5791200"/>
          </a:xfrm>
          <a:ln w="50800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065213" y="2209800"/>
            <a:ext cx="4114800" cy="38100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419608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1065212" y="533400"/>
            <a:ext cx="8686801" cy="1066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065212" y="1828800"/>
            <a:ext cx="8686801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6932612" y="6155267"/>
            <a:ext cx="1371600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3E0FA9E5-6744-4841-888F-9E7CC0C2B7EC}" type="datetimeFigureOut">
              <a:rPr lang="cs-CZ" smtClean="0"/>
              <a:pPr/>
              <a:t>24.11.2019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1065213" y="6155267"/>
            <a:ext cx="5653087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532812" y="6155267"/>
            <a:ext cx="1219201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AAEAE4A8-A6E5-453E-B946-FB774B73F48C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97054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36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77724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96012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0972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23444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37160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50876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164592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1gr.cz/fotky/idnes/13/091/cl6h/TUU4dc6ab_1x.jpg" TargetMode="External"/><Relationship Id="rId7" Type="http://schemas.openxmlformats.org/officeDocument/2006/relationships/hyperlink" Target="https://1gr.cz/fotky/idnes/18/053/org/TUU738c5d_fotoTepna_1.jpg" TargetMode="External"/><Relationship Id="rId2" Type="http://schemas.openxmlformats.org/officeDocument/2006/relationships/hyperlink" Target="http://frankbold.org/zpravodaj/kategorie/povedlo-se/nachod-uzemni-rozhodnuti-pro-obchodni-centrum-zruseno%20%5b4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bohemiaorientalis.cz/wp-content/uploads/2013/01/Situacni-plan-planovanychhypermarketu-OC_TEPNA-obr-V-Vlach.jpg" TargetMode="External"/><Relationship Id="rId5" Type="http://schemas.openxmlformats.org/officeDocument/2006/relationships/hyperlink" Target="https://1gr.cz/fotky/idnes/17/122/cl6/THE7002c1_155312_1340267.jpg" TargetMode="External"/><Relationship Id="rId4" Type="http://schemas.openxmlformats.org/officeDocument/2006/relationships/hyperlink" Target="http://i.idnes.cz/14/093/org/TUU5527fc_P1140640.JPG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 defTabSz="914400">
              <a:lnSpc>
                <a:spcPct val="80000"/>
              </a:lnSpc>
              <a:spcBef>
                <a:spcPts val="0"/>
              </a:spcBef>
              <a:buNone/>
            </a:pPr>
            <a:r>
              <a:rPr lang="cs-CZ" sz="5400" b="1" i="0" dirty="0">
                <a:solidFill>
                  <a:srgbClr val="00AEEF"/>
                </a:solidFill>
                <a:latin typeface="Franklin Gothic Medium"/>
                <a:ea typeface="+mj-ea"/>
                <a:cs typeface="+mj-cs"/>
              </a:rPr>
              <a:t>Cvičení č. 8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pPr>
              <a:spcBef>
                <a:spcPts val="6"/>
              </a:spcBef>
            </a:pPr>
            <a:r>
              <a:rPr lang="pt-BR" dirty="0"/>
              <a:t>Z0136 </a:t>
            </a:r>
            <a:endParaRPr lang="cs-CZ" dirty="0"/>
          </a:p>
          <a:p>
            <a:pPr>
              <a:spcBef>
                <a:spcPts val="6"/>
              </a:spcBef>
            </a:pPr>
            <a:r>
              <a:rPr lang="pt-BR" dirty="0"/>
              <a:t>Územní plánování a urbanismus</a:t>
            </a:r>
            <a:endParaRPr lang="cs-CZ" dirty="0"/>
          </a:p>
          <a:p>
            <a:pPr>
              <a:spcBef>
                <a:spcPts val="6"/>
              </a:spcBef>
            </a:pPr>
            <a:endParaRPr lang="cs-CZ" dirty="0"/>
          </a:p>
          <a:p>
            <a:pPr>
              <a:spcBef>
                <a:spcPts val="6"/>
              </a:spcBef>
            </a:pPr>
            <a:r>
              <a:rPr lang="cs-CZ" dirty="0"/>
              <a:t>25. 11. 2019</a:t>
            </a:r>
          </a:p>
        </p:txBody>
      </p:sp>
      <p:sp>
        <p:nvSpPr>
          <p:cNvPr id="4" name="Podnadpis 2">
            <a:extLst>
              <a:ext uri="{FF2B5EF4-FFF2-40B4-BE49-F238E27FC236}">
                <a16:creationId xmlns:a16="http://schemas.microsoft.com/office/drawing/2014/main" id="{6C37501C-F628-4FA8-871B-88EA0EF62CAB}"/>
              </a:ext>
            </a:extLst>
          </p:cNvPr>
          <p:cNvSpPr txBox="1">
            <a:spLocks/>
          </p:cNvSpPr>
          <p:nvPr/>
        </p:nvSpPr>
        <p:spPr>
          <a:xfrm>
            <a:off x="11333541" y="6559827"/>
            <a:ext cx="858459" cy="4030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buSzPct val="100000"/>
              <a:buFont typeface="Arial" pitchFamily="34" charset="0"/>
              <a:buNone/>
              <a:defRPr sz="1800" kern="1200" cap="all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100000"/>
              <a:buFont typeface="Arial" pitchFamily="34" charset="0"/>
              <a:buNone/>
              <a:defRPr sz="2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None/>
              <a:defRPr sz="24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None/>
              <a:defRPr sz="20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None/>
              <a:defRPr sz="20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None/>
              <a:defRPr sz="20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None/>
              <a:defRPr sz="20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None/>
              <a:defRPr sz="20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None/>
              <a:defRPr sz="20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sz="800" dirty="0">
                <a:solidFill>
                  <a:schemeClr val="bg1"/>
                </a:solidFill>
              </a:rPr>
              <a:t>FG3V</a:t>
            </a:r>
            <a:endParaRPr lang="cs-CZ" sz="800" cap="non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3259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6C723EB-F309-4147-BA70-21531B4C40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Protest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6D52CCA-079B-4AF7-A5DA-EB9B16A497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Zejména skupina „Sbor dobrovolných občanů Náchod“</a:t>
            </a:r>
          </a:p>
          <a:p>
            <a:r>
              <a:rPr lang="cs-CZ" dirty="0"/>
              <a:t>Za podpory právníků ze skupiny Frank </a:t>
            </a:r>
            <a:r>
              <a:rPr lang="cs-CZ" dirty="0" err="1"/>
              <a:t>Bold</a:t>
            </a:r>
            <a:endParaRPr lang="cs-CZ" dirty="0"/>
          </a:p>
          <a:p>
            <a:r>
              <a:rPr lang="cs-CZ" dirty="0"/>
              <a:t>Iniciativa z jejich strany úspěšná</a:t>
            </a:r>
          </a:p>
          <a:p>
            <a:endParaRPr lang="cs-CZ" dirty="0"/>
          </a:p>
          <a:p>
            <a:r>
              <a:rPr lang="cs-CZ" dirty="0"/>
              <a:t>Občanská – vyvolání diskuze nad využitím plochy</a:t>
            </a:r>
          </a:p>
          <a:p>
            <a:r>
              <a:rPr lang="cs-CZ" dirty="0"/>
              <a:t>Právní – zrušeno územní rozhodnutí na vybudování OC</a:t>
            </a:r>
          </a:p>
          <a:p>
            <a:r>
              <a:rPr lang="cs-CZ" dirty="0"/>
              <a:t>„V rámci nového projednání bude stavební úřad muset posoudit a pečlivě odůvodnit, zda je záměr obchodního centra skutečně v souladu s územním plánem, charakterem území a požadavky na ochranu architektonických a urbanistických hodnot.“ STONIAKOVÁ, 2015</a:t>
            </a:r>
          </a:p>
        </p:txBody>
      </p:sp>
    </p:spTree>
    <p:extLst>
      <p:ext uri="{BB962C8B-B14F-4D97-AF65-F5344CB8AC3E}">
        <p14:creationId xmlns:p14="http://schemas.microsoft.com/office/powerpoint/2010/main" val="3104527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C21CA83-A38F-4997-BEB7-D215BA7DA8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3852" y="476672"/>
            <a:ext cx="8686801" cy="778768"/>
          </a:xfrm>
        </p:spPr>
        <p:txBody>
          <a:bodyPr/>
          <a:lstStyle/>
          <a:p>
            <a:r>
              <a:rPr lang="cs-CZ" dirty="0"/>
              <a:t>Co s areálem?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A2DCE904-4F8E-445E-8DC0-D6412EE249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4012" y="1412776"/>
            <a:ext cx="6825953" cy="5125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781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04C07F4-A4FD-4B56-9D51-9B3722F0C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s areálem?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2FA1175-BA0E-4A65-8F3D-06E8E5A994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Areál v současné době patří městu Náchod</a:t>
            </a:r>
          </a:p>
          <a:p>
            <a:r>
              <a:rPr lang="cs-CZ" dirty="0"/>
              <a:t>Diskuze o možném využití – víceúčelová hala? Bydlení pro seniory? Park?</a:t>
            </a:r>
          </a:p>
          <a:p>
            <a:endParaRPr lang="cs-CZ" dirty="0"/>
          </a:p>
          <a:p>
            <a:r>
              <a:rPr lang="cs-CZ" dirty="0"/>
              <a:t>Architektonická soutěž</a:t>
            </a:r>
          </a:p>
          <a:p>
            <a:r>
              <a:rPr lang="cs-CZ" dirty="0"/>
              <a:t>Územní plán – smíšená zástavba</a:t>
            </a:r>
          </a:p>
          <a:p>
            <a:r>
              <a:rPr lang="cs-CZ" dirty="0"/>
              <a:t>Odpovídající infrastruktura</a:t>
            </a:r>
          </a:p>
        </p:txBody>
      </p:sp>
    </p:spTree>
    <p:extLst>
      <p:ext uri="{BB962C8B-B14F-4D97-AF65-F5344CB8AC3E}">
        <p14:creationId xmlns:p14="http://schemas.microsoft.com/office/powerpoint/2010/main" val="3013751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Díky za pozornost!</a:t>
            </a:r>
          </a:p>
        </p:txBody>
      </p:sp>
      <p:pic>
        <p:nvPicPr>
          <p:cNvPr id="4" name="Grafický objekt 3" descr="Bublina s myšlenkou">
            <a:extLst>
              <a:ext uri="{FF2B5EF4-FFF2-40B4-BE49-F238E27FC236}">
                <a16:creationId xmlns:a16="http://schemas.microsoft.com/office/drawing/2014/main" id="{B3DDD11B-515E-473A-9460-9EA3145F46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120762" y="2204864"/>
            <a:ext cx="3506688" cy="3506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914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0C57E44-C380-4830-8C41-1C5B1F1368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Zdroje (obrázků)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E281888-DD46-493B-98EC-488F17EF33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endParaRPr lang="cs-CZ" dirty="0"/>
          </a:p>
          <a:p>
            <a:r>
              <a:rPr lang="cs-CZ" dirty="0"/>
              <a:t>ČESKÁ TELEVIZE (2009): Plány města na nákupní centrum se náchodským nelíbí, http://www.ceskatelevize.cz/ct24/regiony/1394536-plany-mesta-na-nakupni-centrum-se-nachodskym-nelibi [4. 12. 2018]</a:t>
            </a:r>
          </a:p>
          <a:p>
            <a:r>
              <a:rPr lang="cs-CZ" dirty="0"/>
              <a:t>STONIAKOVÁ, H. (2015): Náchod: územní rozhodnutí pro obchodní centrum zrušeno, </a:t>
            </a:r>
            <a:r>
              <a:rPr lang="cs-CZ" dirty="0">
                <a:hlinkClick r:id="rId2"/>
              </a:rPr>
              <a:t>http://frankbold.org/zpravodaj/kategorie/povedlo-se/nachod-uzemni-rozhodnuti-pro-obchodni-centrum-zruseno [4</a:t>
            </a:r>
            <a:r>
              <a:rPr lang="cs-CZ" dirty="0"/>
              <a:t>. 12. 2018]</a:t>
            </a:r>
          </a:p>
          <a:p>
            <a:r>
              <a:rPr lang="cs-CZ" dirty="0"/>
              <a:t>Obrázky</a:t>
            </a:r>
          </a:p>
          <a:p>
            <a:r>
              <a:rPr lang="cs-CZ" dirty="0">
                <a:hlinkClick r:id="rId3"/>
              </a:rPr>
              <a:t>https://1gr.cz/fotky/idnes/13/091/cl6h/TUU4dc6ab_1x.jpg</a:t>
            </a:r>
            <a:endParaRPr lang="cs-CZ" dirty="0"/>
          </a:p>
          <a:p>
            <a:r>
              <a:rPr lang="cs-CZ" dirty="0">
                <a:hlinkClick r:id="rId4"/>
              </a:rPr>
              <a:t>http://i.idnes.cz/14/093/org/TUU5527fc_P1140640.JPG</a:t>
            </a:r>
            <a:endParaRPr lang="cs-CZ" dirty="0"/>
          </a:p>
          <a:p>
            <a:r>
              <a:rPr lang="cs-CZ" dirty="0">
                <a:hlinkClick r:id="rId5"/>
              </a:rPr>
              <a:t>https://1gr.cz/fotky/idnes/17/122/cl6/THE7002c1_155312_1340267.jpg</a:t>
            </a:r>
            <a:endParaRPr lang="cs-CZ" dirty="0"/>
          </a:p>
          <a:p>
            <a:r>
              <a:rPr lang="cs-CZ" dirty="0">
                <a:hlinkClick r:id="rId6"/>
              </a:rPr>
              <a:t>http://bohemiaorientalis.cz/wp-content/uploads/2013/01/Situacni-plan-planovanychhypermarketu-OC_TEPNA-obr-V-Vlach.jpg</a:t>
            </a:r>
            <a:endParaRPr lang="cs-CZ" dirty="0"/>
          </a:p>
          <a:p>
            <a:r>
              <a:rPr lang="cs-CZ" dirty="0">
                <a:hlinkClick r:id="rId7"/>
              </a:rPr>
              <a:t>https://1gr.cz/fotky/idnes/18/053/org/TUU738c5d_fotoTepna_1.jpg</a:t>
            </a:r>
            <a:endParaRPr lang="cs-CZ" dirty="0"/>
          </a:p>
          <a:p>
            <a:r>
              <a:rPr lang="cs-CZ" dirty="0"/>
              <a:t>Archiv Ondřej Jirásek</a:t>
            </a:r>
          </a:p>
        </p:txBody>
      </p:sp>
    </p:spTree>
    <p:extLst>
      <p:ext uri="{BB962C8B-B14F-4D97-AF65-F5344CB8AC3E}">
        <p14:creationId xmlns:p14="http://schemas.microsoft.com/office/powerpoint/2010/main" val="1261378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53852" y="447676"/>
            <a:ext cx="8686801" cy="781048"/>
          </a:xfrm>
        </p:spPr>
        <p:txBody>
          <a:bodyPr/>
          <a:lstStyle/>
          <a:p>
            <a:r>
              <a:rPr lang="cs-CZ" dirty="0"/>
              <a:t>Zadání cvičení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53852" y="1340768"/>
            <a:ext cx="8729699" cy="4752528"/>
          </a:xfrm>
        </p:spPr>
        <p:txBody>
          <a:bodyPr>
            <a:noAutofit/>
          </a:bodyPr>
          <a:lstStyle/>
          <a:p>
            <a:r>
              <a:rPr lang="cs-CZ" sz="2400" dirty="0"/>
              <a:t>Zkuste najít a stručně okomentovat nějaký územně plánovací konflikt či spor, který proběhl či probíhá někde v ČR (SR).</a:t>
            </a:r>
          </a:p>
          <a:p>
            <a:r>
              <a:rPr lang="cs-CZ" sz="2400" dirty="0"/>
              <a:t>Rozsah konfliktu podle vlastního zvážení - nevládní organizace versus průmyslová zóna, starousedlíci versus nová výstavba, dálnice versus farmář apod.</a:t>
            </a:r>
          </a:p>
          <a:p>
            <a:r>
              <a:rPr lang="cs-CZ" sz="2400" dirty="0"/>
              <a:t>Jaké strany se konfliktu účastní?</a:t>
            </a:r>
          </a:p>
          <a:p>
            <a:r>
              <a:rPr lang="cs-CZ" sz="2400" dirty="0"/>
              <a:t>Čeho chtějí dosáhnout?</a:t>
            </a:r>
          </a:p>
          <a:p>
            <a:r>
              <a:rPr lang="cs-CZ" sz="2400" dirty="0"/>
              <a:t>V jaké fázi (aktivistická, protestní) strana do situace vstoupila?</a:t>
            </a:r>
          </a:p>
          <a:p>
            <a:r>
              <a:rPr lang="cs-CZ" sz="2400" dirty="0"/>
              <a:t>Je už spor vyřešen?</a:t>
            </a:r>
          </a:p>
          <a:p>
            <a:r>
              <a:rPr lang="cs-CZ" sz="2400" dirty="0"/>
              <a:t>Zaujměte vlastní postoj</a:t>
            </a:r>
          </a:p>
          <a:p>
            <a:endParaRPr lang="cs-CZ" sz="2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Zadání cvičení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/>
              <a:t>Rozsah 1 A4 + obrázky</a:t>
            </a:r>
          </a:p>
          <a:p>
            <a:r>
              <a:rPr lang="cs-CZ" sz="2400" dirty="0"/>
              <a:t>Odevzdat do 4. 12. 2019 včetně</a:t>
            </a:r>
          </a:p>
          <a:p>
            <a:r>
              <a:rPr lang="cs-CZ" sz="2400" dirty="0"/>
              <a:t>Dotazy? Připomínky?</a:t>
            </a:r>
          </a:p>
          <a:p>
            <a:endParaRPr lang="cs-CZ" sz="2400" dirty="0"/>
          </a:p>
          <a:p>
            <a:r>
              <a:rPr lang="cs-CZ" sz="2400" dirty="0"/>
              <a:t>1-2 prezentace? Kdo ještě nebyl?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3AC6D26-1DDB-4036-A2BA-7163D6BFE6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Příklad: Náchodská Tepna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8C469B6-9361-4AE7-AF5A-BD20E8EB47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5212" y="1828800"/>
            <a:ext cx="8686801" cy="4495800"/>
          </a:xfrm>
        </p:spPr>
        <p:txBody>
          <a:bodyPr>
            <a:normAutofit/>
          </a:bodyPr>
          <a:lstStyle/>
          <a:p>
            <a:r>
              <a:rPr lang="cs-CZ" sz="2400" dirty="0"/>
              <a:t>Sporu se nakonec účastní 3, resp. 4 majoritní strany</a:t>
            </a:r>
          </a:p>
          <a:p>
            <a:endParaRPr lang="cs-CZ" sz="2400" dirty="0"/>
          </a:p>
          <a:p>
            <a:r>
              <a:rPr lang="cs-CZ" sz="2400" dirty="0"/>
              <a:t>Tepna Náchod byla jedním z majoritních průmyslových objektů ve městě</a:t>
            </a:r>
          </a:p>
          <a:p>
            <a:r>
              <a:rPr lang="cs-CZ" sz="2400" dirty="0"/>
              <a:t>V širším centru města</a:t>
            </a:r>
          </a:p>
          <a:p>
            <a:r>
              <a:rPr lang="cs-CZ" sz="2400" dirty="0"/>
              <a:t>Krach v roce 2006</a:t>
            </a:r>
          </a:p>
          <a:p>
            <a:r>
              <a:rPr lang="cs-CZ" sz="2400" dirty="0"/>
              <a:t>Zchátrání průmyslového objektu</a:t>
            </a:r>
          </a:p>
          <a:p>
            <a:r>
              <a:rPr lang="cs-CZ" sz="2400" dirty="0"/>
              <a:t>Ohrožení života obyvatel – sběrači kovů apod.</a:t>
            </a:r>
          </a:p>
        </p:txBody>
      </p:sp>
    </p:spTree>
    <p:extLst>
      <p:ext uri="{BB962C8B-B14F-4D97-AF65-F5344CB8AC3E}">
        <p14:creationId xmlns:p14="http://schemas.microsoft.com/office/powerpoint/2010/main" val="1577189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351B0FE2-4EC9-47FE-B15D-DEF8EB184B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844" y="0"/>
            <a:ext cx="10267136" cy="6855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612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35C2685A-A427-45EF-AD6C-0A146C44D1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902" y="0"/>
            <a:ext cx="102910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632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FAFC5C8-887B-46EC-B228-94930FBFF6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Náchodská Tepna 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F3FECD2-CD5D-4440-A8BD-B29F348981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5212" y="1700808"/>
            <a:ext cx="8686801" cy="1440160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Nutná demolice průmyslových objektů</a:t>
            </a:r>
          </a:p>
          <a:p>
            <a:r>
              <a:rPr lang="cs-CZ" dirty="0"/>
              <a:t>Kdo bude platit zbourání? Dlouho bez vyjádření vlastníka… nakonec zbouráno na náklady vlastníka</a:t>
            </a:r>
          </a:p>
          <a:p>
            <a:r>
              <a:rPr lang="cs-CZ" dirty="0"/>
              <a:t>Ruiny na místě od roku 2013, v roce 2018 odklizeny na náklady </a:t>
            </a:r>
            <a:r>
              <a:rPr lang="cs-CZ" dirty="0" err="1"/>
              <a:t>Náchoda</a:t>
            </a: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462061F1-4AC3-4F57-B6BB-DBEB315ACE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818" y="3225552"/>
            <a:ext cx="9949830" cy="3269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196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FAFC5C8-887B-46EC-B228-94930FBFF6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Vize prodejny Interspar, případně OD Tepna</a:t>
            </a:r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BFC896AA-D255-4695-988B-51E238796B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796" y="1844824"/>
            <a:ext cx="6000750" cy="3457575"/>
          </a:xfrm>
        </p:spPr>
      </p:pic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78A3F254-D41B-43D5-BCA2-D259F20C5593}"/>
              </a:ext>
            </a:extLst>
          </p:cNvPr>
          <p:cNvSpPr txBox="1">
            <a:spLocks/>
          </p:cNvSpPr>
          <p:nvPr/>
        </p:nvSpPr>
        <p:spPr>
          <a:xfrm>
            <a:off x="1065212" y="5445224"/>
            <a:ext cx="8989640" cy="71740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7724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6012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9728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34440" indent="-13716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71600" indent="-13716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8760" indent="-13716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45920" indent="-13716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400" dirty="0"/>
              <a:t>V Náchodě v současné době 8. jednotek typu super/hypermarket, navíc přímo v sousedství Lidl</a:t>
            </a:r>
          </a:p>
        </p:txBody>
      </p:sp>
    </p:spTree>
    <p:extLst>
      <p:ext uri="{BB962C8B-B14F-4D97-AF65-F5344CB8AC3E}">
        <p14:creationId xmlns:p14="http://schemas.microsoft.com/office/powerpoint/2010/main" val="1712887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620F365-C1E7-44DD-BFC4-C4DDA2DCF2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Tichý souhlas města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A5A6C874-D9DA-4A66-B804-7F5DC34190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1924" y="1700808"/>
            <a:ext cx="6924805" cy="4876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314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Business Contrast 16x9">
  <a:themeElements>
    <a:clrScheme name="BusinessContrast">
      <a:dk1>
        <a:srgbClr val="000000"/>
      </a:dk1>
      <a:lt1>
        <a:sysClr val="window" lastClr="FFFFFF"/>
      </a:lt1>
      <a:dk2>
        <a:srgbClr val="000000"/>
      </a:dk2>
      <a:lt2>
        <a:srgbClr val="E5E8E8"/>
      </a:lt2>
      <a:accent1>
        <a:srgbClr val="00AEEF"/>
      </a:accent1>
      <a:accent2>
        <a:srgbClr val="EA428A"/>
      </a:accent2>
      <a:accent3>
        <a:srgbClr val="EED500"/>
      </a:accent3>
      <a:accent4>
        <a:srgbClr val="F5A70D"/>
      </a:accent4>
      <a:accent5>
        <a:srgbClr val="8BCB30"/>
      </a:accent5>
      <a:accent6>
        <a:srgbClr val="9962C1"/>
      </a:accent6>
      <a:hlink>
        <a:srgbClr val="00AEEF"/>
      </a:hlink>
      <a:folHlink>
        <a:srgbClr val="9962C1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usiness_Contrast_16x9_TP102895241.potx" id="{7CCACF51-7E93-4CDB-9CB3-109ACBD2E5B1}" vid="{C9E003EA-4B5C-4669-8AB7-F19B062ABD27}"/>
    </a:ext>
  </a:extLst>
</a:theme>
</file>

<file path=ppt/theme/theme2.xml><?xml version="1.0" encoding="utf-8"?>
<a:theme xmlns:a="http://schemas.openxmlformats.org/drawingml/2006/main" name="Office Theme">
  <a:themeElements>
    <a:clrScheme name="BusinessContrast">
      <a:dk1>
        <a:srgbClr val="000000"/>
      </a:dk1>
      <a:lt1>
        <a:sysClr val="window" lastClr="FFFFFF"/>
      </a:lt1>
      <a:dk2>
        <a:srgbClr val="000000"/>
      </a:dk2>
      <a:lt2>
        <a:srgbClr val="E5E8E8"/>
      </a:lt2>
      <a:accent1>
        <a:srgbClr val="00AEEF"/>
      </a:accent1>
      <a:accent2>
        <a:srgbClr val="EA428A"/>
      </a:accent2>
      <a:accent3>
        <a:srgbClr val="EED500"/>
      </a:accent3>
      <a:accent4>
        <a:srgbClr val="F5A70D"/>
      </a:accent4>
      <a:accent5>
        <a:srgbClr val="8BCB30"/>
      </a:accent5>
      <a:accent6>
        <a:srgbClr val="9962C1"/>
      </a:accent6>
      <a:hlink>
        <a:srgbClr val="00AEEF"/>
      </a:hlink>
      <a:folHlink>
        <a:srgbClr val="9962C1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usinessContrast">
      <a:dk1>
        <a:srgbClr val="000000"/>
      </a:dk1>
      <a:lt1>
        <a:sysClr val="window" lastClr="FFFFFF"/>
      </a:lt1>
      <a:dk2>
        <a:srgbClr val="000000"/>
      </a:dk2>
      <a:lt2>
        <a:srgbClr val="E5E8E8"/>
      </a:lt2>
      <a:accent1>
        <a:srgbClr val="00AEEF"/>
      </a:accent1>
      <a:accent2>
        <a:srgbClr val="EA428A"/>
      </a:accent2>
      <a:accent3>
        <a:srgbClr val="EED500"/>
      </a:accent3>
      <a:accent4>
        <a:srgbClr val="F5A70D"/>
      </a:accent4>
      <a:accent5>
        <a:srgbClr val="8BCB30"/>
      </a:accent5>
      <a:accent6>
        <a:srgbClr val="9962C1"/>
      </a:accent6>
      <a:hlink>
        <a:srgbClr val="00AEEF"/>
      </a:hlink>
      <a:folHlink>
        <a:srgbClr val="9962C1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1D182A0E-7F17-4A86-A7C5-8846F54E438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Kontrastní obchodní prezentace (širokoúhlá)</Template>
  <TotalTime>0</TotalTime>
  <Words>512</Words>
  <Application>Microsoft Office PowerPoint</Application>
  <PresentationFormat>Vlastní</PresentationFormat>
  <Paragraphs>63</Paragraphs>
  <Slides>14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7" baseType="lpstr">
      <vt:lpstr>Arial</vt:lpstr>
      <vt:lpstr>Franklin Gothic Medium</vt:lpstr>
      <vt:lpstr>Business Contrast 16x9</vt:lpstr>
      <vt:lpstr>Cvičení č. 8</vt:lpstr>
      <vt:lpstr>Zadání cvičení</vt:lpstr>
      <vt:lpstr>Zadání cvičení</vt:lpstr>
      <vt:lpstr>Příklad: Náchodská Tepna</vt:lpstr>
      <vt:lpstr>Prezentace aplikace PowerPoint</vt:lpstr>
      <vt:lpstr>Prezentace aplikace PowerPoint</vt:lpstr>
      <vt:lpstr>Náchodská Tepna </vt:lpstr>
      <vt:lpstr>Vize prodejny Interspar, případně OD Tepna</vt:lpstr>
      <vt:lpstr>Tichý souhlas města</vt:lpstr>
      <vt:lpstr>Protest</vt:lpstr>
      <vt:lpstr>Co s areálem?</vt:lpstr>
      <vt:lpstr>Co s areálem?</vt:lpstr>
      <vt:lpstr>Díky za pozornost!</vt:lpstr>
      <vt:lpstr>Zdroje (obrázků)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2017-10-04T16:11:53Z</dcterms:created>
  <dcterms:modified xsi:type="dcterms:W3CDTF">2019-11-24T22:01:20Z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TC028952669991</vt:lpwstr>
  </property>
</Properties>
</file>