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4" r:id="rId9"/>
    <p:sldId id="263" r:id="rId1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24D3-4BAC-485E-AB6B-42164CA79226}" type="datetimeFigureOut">
              <a:rPr lang="sk-SK" smtClean="0"/>
              <a:t>2.10.2019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C2AEE3F-5085-48D9-B5BF-CFC31316861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5695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24D3-4BAC-485E-AB6B-42164CA79226}" type="datetimeFigureOut">
              <a:rPr lang="sk-SK" smtClean="0"/>
              <a:t>2.10.2019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C2AEE3F-5085-48D9-B5BF-CFC31316861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9430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24D3-4BAC-485E-AB6B-42164CA79226}" type="datetimeFigureOut">
              <a:rPr lang="sk-SK" smtClean="0"/>
              <a:t>2.10.2019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C2AEE3F-5085-48D9-B5BF-CFC313168619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0835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24D3-4BAC-485E-AB6B-42164CA79226}" type="datetimeFigureOut">
              <a:rPr lang="sk-SK" smtClean="0"/>
              <a:t>2.10.2019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C2AEE3F-5085-48D9-B5BF-CFC31316861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8382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24D3-4BAC-485E-AB6B-42164CA79226}" type="datetimeFigureOut">
              <a:rPr lang="sk-SK" smtClean="0"/>
              <a:t>2.10.2019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C2AEE3F-5085-48D9-B5BF-CFC313168619}" type="slidenum">
              <a:rPr lang="sk-SK" smtClean="0"/>
              <a:t>‹#›</a:t>
            </a:fld>
            <a:endParaRPr lang="sk-SK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8016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24D3-4BAC-485E-AB6B-42164CA79226}" type="datetimeFigureOut">
              <a:rPr lang="sk-SK" smtClean="0"/>
              <a:t>2.10.2019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C2AEE3F-5085-48D9-B5BF-CFC31316861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7711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24D3-4BAC-485E-AB6B-42164CA79226}" type="datetimeFigureOut">
              <a:rPr lang="sk-SK" smtClean="0"/>
              <a:t>2.10.2019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AEE3F-5085-48D9-B5BF-CFC31316861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76687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24D3-4BAC-485E-AB6B-42164CA79226}" type="datetimeFigureOut">
              <a:rPr lang="sk-SK" smtClean="0"/>
              <a:t>2.10.2019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AEE3F-5085-48D9-B5BF-CFC31316861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07486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24D3-4BAC-485E-AB6B-42164CA79226}" type="datetimeFigureOut">
              <a:rPr lang="sk-SK" smtClean="0"/>
              <a:t>2.10.2019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AEE3F-5085-48D9-B5BF-CFC31316861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19913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24D3-4BAC-485E-AB6B-42164CA79226}" type="datetimeFigureOut">
              <a:rPr lang="sk-SK" smtClean="0"/>
              <a:t>2.10.2019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C2AEE3F-5085-48D9-B5BF-CFC31316861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1709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24D3-4BAC-485E-AB6B-42164CA79226}" type="datetimeFigureOut">
              <a:rPr lang="sk-SK" smtClean="0"/>
              <a:t>2.10.2019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C2AEE3F-5085-48D9-B5BF-CFC31316861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94195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24D3-4BAC-485E-AB6B-42164CA79226}" type="datetimeFigureOut">
              <a:rPr lang="sk-SK" smtClean="0"/>
              <a:t>2.10.2019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C2AEE3F-5085-48D9-B5BF-CFC31316861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37694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24D3-4BAC-485E-AB6B-42164CA79226}" type="datetimeFigureOut">
              <a:rPr lang="sk-SK" smtClean="0"/>
              <a:t>2.10.2019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AEE3F-5085-48D9-B5BF-CFC31316861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08439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24D3-4BAC-485E-AB6B-42164CA79226}" type="datetimeFigureOut">
              <a:rPr lang="sk-SK" smtClean="0"/>
              <a:t>2.10.2019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AEE3F-5085-48D9-B5BF-CFC31316861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31359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24D3-4BAC-485E-AB6B-42164CA79226}" type="datetimeFigureOut">
              <a:rPr lang="sk-SK" smtClean="0"/>
              <a:t>2.10.2019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AEE3F-5085-48D9-B5BF-CFC31316861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73328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24D3-4BAC-485E-AB6B-42164CA79226}" type="datetimeFigureOut">
              <a:rPr lang="sk-SK" smtClean="0"/>
              <a:t>2.10.2019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C2AEE3F-5085-48D9-B5BF-CFC31316861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1860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724D3-4BAC-485E-AB6B-42164CA79226}" type="datetimeFigureOut">
              <a:rPr lang="sk-SK" smtClean="0"/>
              <a:t>2.10.2019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C2AEE3F-5085-48D9-B5BF-CFC31316861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8167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Z3090c Humánna geografia - cvičenia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89214" y="4777379"/>
            <a:ext cx="7072372" cy="1126283"/>
          </a:xfrm>
        </p:spPr>
        <p:txBody>
          <a:bodyPr/>
          <a:lstStyle/>
          <a:p>
            <a:pPr algn="r"/>
            <a:r>
              <a:rPr lang="sk-SK" dirty="0" smtClean="0"/>
              <a:t>Jozef LOPUCH</a:t>
            </a:r>
          </a:p>
        </p:txBody>
      </p:sp>
    </p:spTree>
    <p:extLst>
      <p:ext uri="{BB962C8B-B14F-4D97-AF65-F5344CB8AC3E}">
        <p14:creationId xmlns:p14="http://schemas.microsoft.com/office/powerpoint/2010/main" val="288602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Cvičenie č. 1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Otázky?</a:t>
            </a:r>
          </a:p>
          <a:p>
            <a:r>
              <a:rPr lang="sk-SK" dirty="0" smtClean="0"/>
              <a:t>Pozor na </a:t>
            </a:r>
            <a:r>
              <a:rPr lang="sk-SK" dirty="0" err="1" smtClean="0"/>
              <a:t>deadline</a:t>
            </a:r>
            <a:r>
              <a:rPr lang="sk-SK" dirty="0" smtClean="0"/>
              <a:t>!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6426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Percepčný priestor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Priestor ktorý individuálne vnímame</a:t>
            </a:r>
            <a:endParaRPr lang="sk-SK" dirty="0"/>
          </a:p>
          <a:p>
            <a:r>
              <a:rPr lang="sk-SK" dirty="0" smtClean="0"/>
              <a:t>Subjektívny, môže byť ovplyvnený vekom, vzdelaním, pohlavím, príjmom</a:t>
            </a:r>
          </a:p>
          <a:p>
            <a:r>
              <a:rPr lang="sk-SK" dirty="0" smtClean="0"/>
              <a:t>Vzniká mentálna reprezentácia prostredia</a:t>
            </a:r>
          </a:p>
          <a:p>
            <a:pPr lvl="1"/>
            <a:r>
              <a:rPr lang="sk-SK" dirty="0" smtClean="0"/>
              <a:t>Získanie podnetov z prostredia zmyslami - percepcia</a:t>
            </a:r>
          </a:p>
          <a:p>
            <a:pPr lvl="1"/>
            <a:r>
              <a:rPr lang="sk-SK" dirty="0" smtClean="0"/>
              <a:t>Selekcia, spracovanie a uloženie - </a:t>
            </a:r>
            <a:r>
              <a:rPr lang="sk-SK" dirty="0" err="1" smtClean="0"/>
              <a:t>kognícia</a:t>
            </a:r>
            <a:endParaRPr lang="sk-SK" dirty="0" smtClean="0"/>
          </a:p>
          <a:p>
            <a:r>
              <a:rPr lang="sk-SK" dirty="0" smtClean="0"/>
              <a:t>Len pri predchádzajúcej skúsenosti</a:t>
            </a:r>
          </a:p>
          <a:p>
            <a:pPr marL="0" indent="0">
              <a:buNone/>
            </a:pPr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4267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Percepčný priestor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sk-SK" dirty="0" smtClean="0"/>
              <a:t>Percepčný priestor – najširší, priestor o ktorom máme informáciu</a:t>
            </a:r>
          </a:p>
          <a:p>
            <a:pPr>
              <a:buFont typeface="+mj-lt"/>
              <a:buAutoNum type="arabicPeriod"/>
            </a:pPr>
            <a:r>
              <a:rPr lang="sk-SK" dirty="0" smtClean="0"/>
              <a:t>Akčný priestor – priestor o ktorom uvažujeme pri rozhodovaní</a:t>
            </a:r>
          </a:p>
          <a:p>
            <a:pPr>
              <a:buFont typeface="+mj-lt"/>
              <a:buAutoNum type="arabicPeriod"/>
            </a:pPr>
            <a:r>
              <a:rPr lang="sk-SK" dirty="0" smtClean="0"/>
              <a:t>Priestor aktivít – reprezentácia bežne využívaných, rutinných miest</a:t>
            </a:r>
          </a:p>
          <a:p>
            <a:pPr>
              <a:buFont typeface="+mj-lt"/>
              <a:buAutoNum type="arabicPeriod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9225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Mentálna mapa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387970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Naša subjektívna mapa vnímania mesta</a:t>
            </a:r>
          </a:p>
          <a:p>
            <a:r>
              <a:rPr lang="sk-SK" dirty="0" smtClean="0"/>
              <a:t>Takisto aj metóda pomocou ktorej zobrazujeme tento obraz vnímania</a:t>
            </a:r>
          </a:p>
          <a:p>
            <a:r>
              <a:rPr lang="sk-SK" dirty="0" smtClean="0"/>
              <a:t>Nepliesť s myšlienkovou mapou</a:t>
            </a:r>
          </a:p>
          <a:p>
            <a:r>
              <a:rPr lang="sk-SK" dirty="0" smtClean="0"/>
              <a:t>Vývoj</a:t>
            </a:r>
          </a:p>
          <a:p>
            <a:pPr lvl="1"/>
            <a:r>
              <a:rPr lang="sk-SK" dirty="0" smtClean="0"/>
              <a:t>Alex </a:t>
            </a:r>
            <a:r>
              <a:rPr lang="sk-SK" dirty="0" err="1" smtClean="0"/>
              <a:t>Luria</a:t>
            </a:r>
            <a:r>
              <a:rPr lang="sk-SK" dirty="0" smtClean="0"/>
              <a:t> (neurológ), začiatok 20. stor., popis človeka, ktorý si pamätá cestu domov podľa vône</a:t>
            </a:r>
          </a:p>
          <a:p>
            <a:pPr lvl="1"/>
            <a:r>
              <a:rPr lang="sk-SK" dirty="0" smtClean="0"/>
              <a:t>Edward Ch. </a:t>
            </a:r>
            <a:r>
              <a:rPr lang="sk-SK" dirty="0" err="1" smtClean="0"/>
              <a:t>Tolman</a:t>
            </a:r>
            <a:r>
              <a:rPr lang="sk-SK" dirty="0" smtClean="0"/>
              <a:t> (psychológ) – pohyb krýs v bludisku</a:t>
            </a:r>
          </a:p>
          <a:p>
            <a:pPr lvl="1"/>
            <a:r>
              <a:rPr lang="sk-SK" dirty="0" err="1" smtClean="0"/>
              <a:t>Kevin</a:t>
            </a:r>
            <a:r>
              <a:rPr lang="sk-SK" dirty="0" smtClean="0"/>
              <a:t> </a:t>
            </a:r>
            <a:r>
              <a:rPr lang="sk-SK" dirty="0" err="1" smtClean="0"/>
              <a:t>Lynch</a:t>
            </a:r>
            <a:r>
              <a:rPr lang="sk-SK" dirty="0" smtClean="0"/>
              <a:t> (urbanista) – prvý prienik do priestorových vied, zrozumiteľnosť mestského prostredia pre obyvateľov/návštevníkov</a:t>
            </a:r>
          </a:p>
          <a:p>
            <a:pPr lvl="1"/>
            <a:r>
              <a:rPr lang="sk-SK" dirty="0" smtClean="0"/>
              <a:t>Peter </a:t>
            </a:r>
            <a:r>
              <a:rPr lang="sk-SK" dirty="0" err="1" smtClean="0"/>
              <a:t>Gould</a:t>
            </a:r>
            <a:r>
              <a:rPr lang="sk-SK" dirty="0" smtClean="0"/>
              <a:t> (geograf) – individuálne preferencie jedincov (kde chcú žiť, študovať  pod. ), vnímanie pomocou pocitov</a:t>
            </a:r>
          </a:p>
          <a:p>
            <a:pPr lvl="1"/>
            <a:r>
              <a:rPr lang="sk-SK" dirty="0" err="1" smtClean="0"/>
              <a:t>Reginald</a:t>
            </a:r>
            <a:r>
              <a:rPr lang="sk-SK" dirty="0" smtClean="0"/>
              <a:t> </a:t>
            </a:r>
            <a:r>
              <a:rPr lang="sk-SK" dirty="0" err="1" smtClean="0"/>
              <a:t>Golledge</a:t>
            </a:r>
            <a:r>
              <a:rPr lang="sk-SK" dirty="0" smtClean="0"/>
              <a:t> (geograf) – ťažisko denného priestoru, teórie kotevných bodov (bývanie, práca, nákup a pod.)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425" y="307276"/>
            <a:ext cx="2435049" cy="191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7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Kevin</a:t>
            </a:r>
            <a:r>
              <a:rPr lang="sk-SK" dirty="0" smtClean="0"/>
              <a:t> </a:t>
            </a:r>
            <a:r>
              <a:rPr lang="sk-SK" dirty="0" err="1" smtClean="0"/>
              <a:t>Lynch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189562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Zrozumiteľnosť mestského prostredia pre návštevníkov/obyvateľov</a:t>
            </a:r>
          </a:p>
          <a:p>
            <a:r>
              <a:rPr lang="sk-SK" dirty="0" smtClean="0"/>
              <a:t>V 60. rokoch 20. storočia, „</a:t>
            </a:r>
            <a:r>
              <a:rPr lang="sk-SK" dirty="0" err="1" smtClean="0"/>
              <a:t>The</a:t>
            </a:r>
            <a:r>
              <a:rPr lang="sk-SK" dirty="0" smtClean="0"/>
              <a:t> image of a city“</a:t>
            </a:r>
          </a:p>
          <a:p>
            <a:r>
              <a:rPr lang="sk-SK" dirty="0" smtClean="0"/>
              <a:t>Výskumy v Bostone, New Jersey a Los Angeles</a:t>
            </a:r>
          </a:p>
          <a:p>
            <a:r>
              <a:rPr lang="sk-SK" dirty="0" smtClean="0"/>
              <a:t>Rýchla kresba náčrtku mesta – predpoklad, že prvky s väčšou početnosťou sú lepšie zapamätateľné</a:t>
            </a:r>
          </a:p>
          <a:p>
            <a:r>
              <a:rPr lang="sk-SK" dirty="0" smtClean="0"/>
              <a:t>5 typov objektov</a:t>
            </a:r>
          </a:p>
          <a:p>
            <a:pPr lvl="1"/>
            <a:r>
              <a:rPr lang="sk-SK" dirty="0" smtClean="0"/>
              <a:t>Cesty (</a:t>
            </a:r>
            <a:r>
              <a:rPr lang="sk-SK" dirty="0" err="1" smtClean="0"/>
              <a:t>paths</a:t>
            </a:r>
            <a:r>
              <a:rPr lang="sk-SK" dirty="0" smtClean="0"/>
              <a:t>) – určené pre pohyb (chodníky, ulice)</a:t>
            </a:r>
          </a:p>
          <a:p>
            <a:pPr lvl="1"/>
            <a:r>
              <a:rPr lang="sk-SK" dirty="0" smtClean="0"/>
              <a:t>Okraje/hranice (</a:t>
            </a:r>
            <a:r>
              <a:rPr lang="sk-SK" dirty="0" err="1" smtClean="0"/>
              <a:t>edges</a:t>
            </a:r>
            <a:r>
              <a:rPr lang="sk-SK" dirty="0" smtClean="0"/>
              <a:t>) – líniové prvky ktoré sú bariéry (plot, rieka)</a:t>
            </a:r>
          </a:p>
          <a:p>
            <a:pPr lvl="1"/>
            <a:r>
              <a:rPr lang="sk-SK" dirty="0" smtClean="0"/>
              <a:t>Oblasti (</a:t>
            </a:r>
            <a:r>
              <a:rPr lang="sk-SK" dirty="0" err="1" smtClean="0"/>
              <a:t>areas</a:t>
            </a:r>
            <a:r>
              <a:rPr lang="sk-SK" dirty="0" smtClean="0"/>
              <a:t>) – plošné prvky jednotného charakteru</a:t>
            </a:r>
          </a:p>
          <a:p>
            <a:pPr lvl="1"/>
            <a:r>
              <a:rPr lang="sk-SK" dirty="0" smtClean="0"/>
              <a:t>Uzly (</a:t>
            </a:r>
            <a:r>
              <a:rPr lang="sk-SK" dirty="0" err="1" smtClean="0"/>
              <a:t>nodes</a:t>
            </a:r>
            <a:r>
              <a:rPr lang="sk-SK" dirty="0" smtClean="0"/>
              <a:t>) – križovatka, zastávka</a:t>
            </a:r>
          </a:p>
          <a:p>
            <a:pPr lvl="1"/>
            <a:r>
              <a:rPr lang="sk-SK" dirty="0" smtClean="0"/>
              <a:t>Významné prvky (</a:t>
            </a:r>
            <a:r>
              <a:rPr lang="sk-SK" dirty="0" err="1" smtClean="0"/>
              <a:t>landmarks</a:t>
            </a:r>
            <a:r>
              <a:rPr lang="sk-SK" dirty="0" smtClean="0"/>
              <a:t>) – objekty, ktoré sú dobre zapamätateľné (napr. orloj, </a:t>
            </a:r>
            <a:r>
              <a:rPr lang="sk-SK" dirty="0" err="1" smtClean="0"/>
              <a:t>Špilberk</a:t>
            </a:r>
            <a:r>
              <a:rPr lang="sk-SK" dirty="0" smtClean="0"/>
              <a:t>, </a:t>
            </a:r>
            <a:r>
              <a:rPr lang="sk-SK" dirty="0" err="1" smtClean="0"/>
              <a:t>Jošt</a:t>
            </a:r>
            <a:r>
              <a:rPr lang="sk-SK" dirty="0" smtClean="0"/>
              <a:t>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1508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C31421DA-EA00-4545-B5EF-AF3CAAD65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67555" cy="3861310"/>
          </a:xfrm>
          <a:prstGeom prst="rect">
            <a:avLst/>
          </a:prstGeom>
        </p:spPr>
      </p:pic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xmlns="" id="{AF8BC3E1-FA65-42CF-8DE0-E6878A068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172" y="3589773"/>
            <a:ext cx="4129128" cy="3026462"/>
          </a:xfrm>
          <a:prstGeom prst="rect">
            <a:avLst/>
          </a:prstGeom>
        </p:spPr>
      </p:pic>
      <p:pic>
        <p:nvPicPr>
          <p:cNvPr id="6" name="Obrázek 1">
            <a:extLst>
              <a:ext uri="{FF2B5EF4-FFF2-40B4-BE49-F238E27FC236}">
                <a16:creationId xmlns:a16="http://schemas.microsoft.com/office/drawing/2014/main" xmlns="" id="{1FCAE90F-8B00-4F61-8C97-62A90F4D4F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0151" y="334931"/>
            <a:ext cx="3651849" cy="5443321"/>
          </a:xfrm>
          <a:prstGeom prst="rect">
            <a:avLst/>
          </a:prstGeom>
        </p:spPr>
      </p:pic>
      <p:sp>
        <p:nvSpPr>
          <p:cNvPr id="7" name="TextovéPole 4">
            <a:extLst>
              <a:ext uri="{FF2B5EF4-FFF2-40B4-BE49-F238E27FC236}">
                <a16:creationId xmlns:a16="http://schemas.microsoft.com/office/drawing/2014/main" xmlns="" id="{F27F2017-DA22-40A5-88B5-046B9A1806BE}"/>
              </a:ext>
            </a:extLst>
          </p:cNvPr>
          <p:cNvSpPr txBox="1"/>
          <p:nvPr/>
        </p:nvSpPr>
        <p:spPr>
          <a:xfrm>
            <a:off x="931652" y="3873490"/>
            <a:ext cx="38042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Obr. 1 </a:t>
            </a:r>
            <a:r>
              <a:rPr lang="cs-CZ" sz="1200" dirty="0" smtClean="0"/>
              <a:t>: </a:t>
            </a:r>
            <a:r>
              <a:rPr lang="cs-CZ" sz="1200" dirty="0" err="1" smtClean="0"/>
              <a:t>Mentálna</a:t>
            </a:r>
            <a:r>
              <a:rPr lang="cs-CZ" sz="1200" dirty="0" smtClean="0"/>
              <a:t> mapa </a:t>
            </a:r>
            <a:r>
              <a:rPr lang="cs-CZ" sz="1200" dirty="0" err="1" smtClean="0"/>
              <a:t>podľ</a:t>
            </a:r>
            <a:r>
              <a:rPr lang="cs-CZ" sz="1200" dirty="0" err="1" smtClean="0"/>
              <a:t>a</a:t>
            </a:r>
            <a:r>
              <a:rPr lang="cs-CZ" sz="1200" dirty="0" smtClean="0"/>
              <a:t>  K. Lyncha</a:t>
            </a:r>
            <a:endParaRPr lang="cs-CZ" sz="1200" dirty="0"/>
          </a:p>
        </p:txBody>
      </p:sp>
      <p:sp>
        <p:nvSpPr>
          <p:cNvPr id="8" name="TextovéPole 6">
            <a:extLst>
              <a:ext uri="{FF2B5EF4-FFF2-40B4-BE49-F238E27FC236}">
                <a16:creationId xmlns:a16="http://schemas.microsoft.com/office/drawing/2014/main" xmlns="" id="{EBF50A9A-47AE-4003-98B9-A2EFE5B38E05}"/>
              </a:ext>
            </a:extLst>
          </p:cNvPr>
          <p:cNvSpPr txBox="1"/>
          <p:nvPr/>
        </p:nvSpPr>
        <p:spPr>
          <a:xfrm>
            <a:off x="4598172" y="6632304"/>
            <a:ext cx="4002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Obr. 2 </a:t>
            </a:r>
            <a:r>
              <a:rPr lang="cs-CZ" sz="1200" dirty="0" smtClean="0"/>
              <a:t>: </a:t>
            </a:r>
            <a:r>
              <a:rPr lang="cs-CZ" sz="1200" dirty="0" err="1" smtClean="0"/>
              <a:t>Teória</a:t>
            </a:r>
            <a:r>
              <a:rPr lang="cs-CZ" sz="1200" dirty="0" smtClean="0"/>
              <a:t> </a:t>
            </a:r>
            <a:r>
              <a:rPr lang="cs-CZ" sz="1200" smtClean="0"/>
              <a:t>kotevných</a:t>
            </a:r>
            <a:r>
              <a:rPr lang="cs-CZ" sz="1200" dirty="0" smtClean="0"/>
              <a:t> </a:t>
            </a:r>
            <a:r>
              <a:rPr lang="cs-CZ" sz="1200" dirty="0" err="1" smtClean="0"/>
              <a:t>bodov</a:t>
            </a:r>
            <a:r>
              <a:rPr lang="cs-CZ" sz="1200" dirty="0" smtClean="0"/>
              <a:t> </a:t>
            </a:r>
            <a:r>
              <a:rPr lang="cs-CZ" sz="1200" dirty="0" err="1" smtClean="0"/>
              <a:t>podľa</a:t>
            </a:r>
            <a:r>
              <a:rPr lang="cs-CZ" sz="1200" dirty="0" smtClean="0"/>
              <a:t> R. </a:t>
            </a:r>
            <a:r>
              <a:rPr lang="cs-CZ" sz="1200" dirty="0" err="1" smtClean="0"/>
              <a:t>Golledge</a:t>
            </a:r>
            <a:endParaRPr lang="cs-CZ" sz="1200" dirty="0"/>
          </a:p>
        </p:txBody>
      </p:sp>
      <p:sp>
        <p:nvSpPr>
          <p:cNvPr id="9" name="TextovéPole 5">
            <a:extLst>
              <a:ext uri="{FF2B5EF4-FFF2-40B4-BE49-F238E27FC236}">
                <a16:creationId xmlns:a16="http://schemas.microsoft.com/office/drawing/2014/main" xmlns="" id="{0D7263AC-957F-4517-AB11-166BE3D94A73}"/>
              </a:ext>
            </a:extLst>
          </p:cNvPr>
          <p:cNvSpPr txBox="1"/>
          <p:nvPr/>
        </p:nvSpPr>
        <p:spPr>
          <a:xfrm>
            <a:off x="8821827" y="5754053"/>
            <a:ext cx="3370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Obr. 3 </a:t>
            </a:r>
            <a:r>
              <a:rPr lang="cs-CZ" sz="1200" dirty="0" smtClean="0"/>
              <a:t>: </a:t>
            </a:r>
            <a:r>
              <a:rPr lang="cs-CZ" sz="1200" dirty="0" err="1" smtClean="0"/>
              <a:t>Preferenčn</a:t>
            </a:r>
            <a:r>
              <a:rPr lang="cs-CZ" sz="1200" dirty="0" err="1" smtClean="0"/>
              <a:t>ý</a:t>
            </a:r>
            <a:r>
              <a:rPr lang="cs-CZ" sz="1200" dirty="0" smtClean="0"/>
              <a:t> povrch </a:t>
            </a:r>
            <a:r>
              <a:rPr lang="cs-CZ" sz="1200" dirty="0" err="1" smtClean="0"/>
              <a:t>bydliska</a:t>
            </a:r>
            <a:r>
              <a:rPr lang="cs-CZ" sz="1200" dirty="0" smtClean="0"/>
              <a:t> </a:t>
            </a:r>
            <a:r>
              <a:rPr lang="cs-CZ" sz="1200" dirty="0" err="1" smtClean="0"/>
              <a:t>podľa</a:t>
            </a:r>
            <a:r>
              <a:rPr lang="cs-CZ" sz="1200" dirty="0" smtClean="0"/>
              <a:t> P. </a:t>
            </a:r>
            <a:r>
              <a:rPr lang="cs-CZ" sz="1200" dirty="0" err="1" smtClean="0"/>
              <a:t>Goulda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84269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Zadanie cvičenia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172309"/>
          </a:xfrm>
        </p:spPr>
        <p:txBody>
          <a:bodyPr/>
          <a:lstStyle/>
          <a:p>
            <a:pPr algn="just"/>
            <a:r>
              <a:rPr lang="sk-SK" dirty="0" smtClean="0"/>
              <a:t>Vytvorte svoju mentálnu mapu časti Brna bez využitia akýchkoľvek podkladových zdrojov (mapy, internet a pod.). Do mentálnej mapy zaznačte prvky podľa K. </a:t>
            </a:r>
            <a:r>
              <a:rPr lang="sk-SK" dirty="0" err="1" smtClean="0"/>
              <a:t>Lyncha</a:t>
            </a:r>
            <a:r>
              <a:rPr lang="sk-SK" dirty="0" smtClean="0"/>
              <a:t>:</a:t>
            </a:r>
          </a:p>
          <a:p>
            <a:pPr lvl="1" algn="just"/>
            <a:r>
              <a:rPr lang="sk-SK" dirty="0" smtClean="0"/>
              <a:t>Významné body</a:t>
            </a:r>
          </a:p>
          <a:p>
            <a:pPr lvl="1" algn="just"/>
            <a:r>
              <a:rPr lang="sk-SK" dirty="0" smtClean="0"/>
              <a:t>Cesty</a:t>
            </a:r>
          </a:p>
          <a:p>
            <a:pPr lvl="1" algn="just"/>
            <a:r>
              <a:rPr lang="sk-SK" dirty="0" smtClean="0"/>
              <a:t>Uzly</a:t>
            </a:r>
          </a:p>
          <a:p>
            <a:pPr lvl="1" algn="just"/>
            <a:r>
              <a:rPr lang="sk-SK" dirty="0" smtClean="0"/>
              <a:t>Okraje/hranice</a:t>
            </a:r>
          </a:p>
          <a:p>
            <a:pPr lvl="1" algn="just"/>
            <a:r>
              <a:rPr lang="sk-SK" dirty="0" smtClean="0"/>
              <a:t>Oblasti</a:t>
            </a:r>
          </a:p>
          <a:p>
            <a:pPr algn="just"/>
            <a:r>
              <a:rPr lang="sk-SK" dirty="0" smtClean="0"/>
              <a:t>Do mapy zaznačte aj subjektívne pocity z daných miest, napr. hluk, strach, zábava a pod. Výslednú mapu okomentujte (prečo ste sa rozhodli pre tú časť Brna, prečo tie miesta vnímate zrovna tým spôsobom).</a:t>
            </a:r>
          </a:p>
          <a:p>
            <a:pPr algn="just"/>
            <a:r>
              <a:rPr lang="sk-SK" dirty="0" err="1" smtClean="0"/>
              <a:t>Deadline</a:t>
            </a:r>
            <a:r>
              <a:rPr lang="sk-SK" dirty="0" smtClean="0"/>
              <a:t> 13. 10. (vrátane)</a:t>
            </a:r>
          </a:p>
        </p:txBody>
      </p:sp>
    </p:spTree>
    <p:extLst>
      <p:ext uri="{BB962C8B-B14F-4D97-AF65-F5344CB8AC3E}">
        <p14:creationId xmlns:p14="http://schemas.microsoft.com/office/powerpoint/2010/main" val="1754398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028" y="624109"/>
            <a:ext cx="8038031" cy="5834665"/>
          </a:xfrm>
        </p:spPr>
      </p:pic>
    </p:spTree>
    <p:extLst>
      <p:ext uri="{BB962C8B-B14F-4D97-AF65-F5344CB8AC3E}">
        <p14:creationId xmlns:p14="http://schemas.microsoft.com/office/powerpoint/2010/main" val="1687302169"/>
      </p:ext>
    </p:extLst>
  </p:cSld>
  <p:clrMapOvr>
    <a:masterClrMapping/>
  </p:clrMapOvr>
</p:sld>
</file>

<file path=ppt/theme/theme1.xml><?xml version="1.0" encoding="utf-8"?>
<a:theme xmlns:a="http://schemas.openxmlformats.org/drawingml/2006/main" name="Dym">
  <a:themeElements>
    <a:clrScheme name="Dym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y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ym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74</TotalTime>
  <Words>432</Words>
  <Application>Microsoft Office PowerPoint</Application>
  <PresentationFormat>Širokouhlá</PresentationFormat>
  <Paragraphs>49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Dym</vt:lpstr>
      <vt:lpstr>Z3090c Humánna geografia - cvičenia</vt:lpstr>
      <vt:lpstr>Cvičenie č. 1</vt:lpstr>
      <vt:lpstr>Percepčný priestor</vt:lpstr>
      <vt:lpstr>Percepčný priestor</vt:lpstr>
      <vt:lpstr>Mentálna mapa</vt:lpstr>
      <vt:lpstr>Kevin Lynch</vt:lpstr>
      <vt:lpstr>Prezentácia programu PowerPoint</vt:lpstr>
      <vt:lpstr>Zadanie cvičenia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Z3090c Humánna geografia - cvičenia</dc:title>
  <dc:creator>Jožisko</dc:creator>
  <cp:lastModifiedBy>Jožisko</cp:lastModifiedBy>
  <cp:revision>8</cp:revision>
  <dcterms:created xsi:type="dcterms:W3CDTF">2019-10-02T13:19:20Z</dcterms:created>
  <dcterms:modified xsi:type="dcterms:W3CDTF">2019-10-02T14:34:10Z</dcterms:modified>
</cp:coreProperties>
</file>