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67" r:id="rId6"/>
    <p:sldId id="270" r:id="rId7"/>
    <p:sldId id="269" r:id="rId8"/>
    <p:sldId id="271" r:id="rId9"/>
    <p:sldId id="272" r:id="rId10"/>
    <p:sldId id="258" r:id="rId11"/>
    <p:sldId id="260" r:id="rId12"/>
    <p:sldId id="262" r:id="rId13"/>
    <p:sldId id="263" r:id="rId14"/>
    <p:sldId id="261" r:id="rId15"/>
    <p:sldId id="264" r:id="rId16"/>
    <p:sldId id="259" r:id="rId17"/>
    <p:sldId id="26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8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6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91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21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63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88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49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03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12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2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74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40E9-53E2-42A2-83BA-02DAFB3C70B3}" type="datetimeFigureOut">
              <a:rPr lang="cs-CZ" smtClean="0"/>
              <a:t>12.2.2016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6B09-249A-40D3-AFCF-24F029BC4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3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Projekt 1: Měření (dopravní) hlukové zátěže v jižním sektoru města Brna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817024" cy="175260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Z7051 Environmentálně geografické praktikum</a:t>
            </a: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3429000"/>
            <a:ext cx="86409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cs-CZ" sz="3200" dirty="0" smtClean="0"/>
              <a:t>Úvod do problematiky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cs-CZ" sz="3200" dirty="0" smtClean="0"/>
              <a:t>Pracovní postup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cs-CZ" sz="3200" dirty="0" smtClean="0"/>
              <a:t>Požadované výstupy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8923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229600" cy="1143000"/>
          </a:xfrm>
        </p:spPr>
        <p:txBody>
          <a:bodyPr/>
          <a:lstStyle/>
          <a:p>
            <a:pPr marL="742950" indent="-742950" algn="l">
              <a:buFont typeface="+mj-lt"/>
              <a:buAutoNum type="arabicPeriod" startAt="2"/>
            </a:pPr>
            <a:r>
              <a:rPr lang="cs-CZ" dirty="0" smtClean="0"/>
              <a:t>Pracovní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9248" y="1124744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CÍLE PROJEKTU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19672" y="1700808"/>
            <a:ext cx="676875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Identifikace problémových oblastí z hlediska dopravní hlukové zátěže obyvatel </a:t>
            </a:r>
            <a:r>
              <a:rPr lang="cs-CZ" sz="2000" dirty="0"/>
              <a:t>jižního sektoru </a:t>
            </a:r>
            <a:r>
              <a:rPr lang="cs-CZ" sz="2000" dirty="0" smtClean="0"/>
              <a:t>Brna.</a:t>
            </a:r>
            <a:endParaRPr lang="cs-CZ" sz="2000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Měření a porovnání hladiny hluku na třech lokalitách v blízkosti dálnice D1 v městské části Starý Lískovec.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Konfrontace naměřené hladiny hluku s ukazatelem </a:t>
            </a:r>
            <a:r>
              <a:rPr lang="cs-CZ" sz="2000" dirty="0" err="1" smtClean="0"/>
              <a:t>Ldvn</a:t>
            </a:r>
            <a:r>
              <a:rPr lang="cs-CZ" sz="2000" dirty="0" smtClean="0"/>
              <a:t> uvedeným ve Strategické hlukové mapě aglomerace Brno a hygienickými normami.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Diskuze faktorů šíření hluku a možných </a:t>
            </a:r>
            <a:r>
              <a:rPr lang="cs-CZ" sz="2000" dirty="0"/>
              <a:t>způsobů eliminace nadměrné hlukové </a:t>
            </a:r>
            <a:r>
              <a:rPr lang="cs-CZ" sz="2000" dirty="0" smtClean="0"/>
              <a:t>zátěže ve Starém Lískovci.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845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 startAt="2"/>
            </a:pPr>
            <a:r>
              <a:rPr lang="cs-CZ" dirty="0" smtClean="0"/>
              <a:t>Pracovní postup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78904" y="112474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i="1" dirty="0" smtClean="0"/>
              <a:t>POSTUP ŘEŠENÍ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19672" y="1729546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</a:rPr>
              <a:t>Proveďte vizuální vyhodnocení mapy pro základní orientaci v prostoru kolem dálnice D1 a jejích přípojných komunikací; použijte mapu souhrnného ukazatele </a:t>
            </a:r>
            <a:r>
              <a:rPr lang="cs-CZ" sz="2000" dirty="0" err="1" smtClean="0">
                <a:solidFill>
                  <a:srgbClr val="C00000"/>
                </a:solidFill>
              </a:rPr>
              <a:t>Ldvn</a:t>
            </a:r>
            <a:endParaRPr lang="cs-CZ" sz="2000" dirty="0" smtClean="0"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</a:rPr>
              <a:t>Z</a:t>
            </a:r>
            <a:r>
              <a:rPr lang="cs-CZ" sz="2000" dirty="0">
                <a:solidFill>
                  <a:srgbClr val="C00000"/>
                </a:solidFill>
              </a:rPr>
              <a:t> </a:t>
            </a:r>
            <a:r>
              <a:rPr lang="cs-CZ" sz="2000" dirty="0" smtClean="0">
                <a:solidFill>
                  <a:srgbClr val="C00000"/>
                </a:solidFill>
              </a:rPr>
              <a:t>mapy </a:t>
            </a:r>
            <a:r>
              <a:rPr lang="cs-CZ" sz="2000" dirty="0">
                <a:solidFill>
                  <a:srgbClr val="C00000"/>
                </a:solidFill>
              </a:rPr>
              <a:t>zjistěte, do jaké vzdálenosti se projevuje hluková zátěž způsobená </a:t>
            </a:r>
            <a:r>
              <a:rPr lang="cs-CZ" sz="2000" dirty="0" smtClean="0">
                <a:solidFill>
                  <a:srgbClr val="C00000"/>
                </a:solidFill>
              </a:rPr>
              <a:t>dálnicí; navrhněte a aplikujte postup</a:t>
            </a:r>
            <a:r>
              <a:rPr lang="cs-CZ" sz="2000" dirty="0">
                <a:solidFill>
                  <a:srgbClr val="C00000"/>
                </a:solidFill>
              </a:rPr>
              <a:t>, </a:t>
            </a:r>
            <a:r>
              <a:rPr lang="cs-CZ" sz="2000" dirty="0" smtClean="0">
                <a:solidFill>
                  <a:srgbClr val="C00000"/>
                </a:solidFill>
              </a:rPr>
              <a:t>kterým vyjádříte </a:t>
            </a:r>
            <a:r>
              <a:rPr lang="cs-CZ" sz="2000" dirty="0">
                <a:solidFill>
                  <a:srgbClr val="C00000"/>
                </a:solidFill>
              </a:rPr>
              <a:t>hlukový dosah dálnice pomocí několika málo statistických </a:t>
            </a:r>
            <a:r>
              <a:rPr lang="cs-CZ" sz="2000" dirty="0" smtClean="0">
                <a:solidFill>
                  <a:srgbClr val="C00000"/>
                </a:solidFill>
              </a:rPr>
              <a:t>ukazatelů</a:t>
            </a:r>
            <a:endParaRPr lang="cs-CZ" sz="2000" dirty="0"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</a:rPr>
              <a:t>Zjistěte, kterými městskými částmi a obcemi dálnice prochází, kolik obyvatel žije v každé z těchto městských částí / obcí, uveďte rozlohu každé městské části a vypočítejte hustotu zalidnění</a:t>
            </a:r>
            <a:endParaRPr lang="cs-CZ" sz="1400" dirty="0" smtClean="0">
              <a:solidFill>
                <a:srgbClr val="C00000"/>
              </a:solidFill>
            </a:endParaRP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</a:rPr>
              <a:t>Zjistěte, jak rozsáhlá část brněnské aglomerace je ovlivněná  nadměrným hlukem z dálničního provozu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206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1700808"/>
            <a:ext cx="7200800" cy="48016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cs-CZ" sz="2000" dirty="0" smtClean="0">
                <a:solidFill>
                  <a:srgbClr val="C00000"/>
                </a:solidFill>
              </a:rPr>
              <a:t>Mapově vyjádřete průběh dálnice, zóny podle hlukové mapy a hranice městských částí s vyznačením hustoty zalidnění 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cs-CZ" sz="2000" dirty="0" smtClean="0">
                <a:solidFill>
                  <a:srgbClr val="C00000"/>
                </a:solidFill>
              </a:rPr>
              <a:t>Proveďte analýzu funkčního využití ploch v dosahu hlukové zátěže z dálnice (zjistěte kategorie využití ploch); na základě konfrontace ukazatele </a:t>
            </a:r>
            <a:r>
              <a:rPr lang="cs-CZ" sz="2000" dirty="0" err="1" smtClean="0">
                <a:solidFill>
                  <a:srgbClr val="C00000"/>
                </a:solidFill>
              </a:rPr>
              <a:t>Ldvn</a:t>
            </a:r>
            <a:r>
              <a:rPr lang="cs-CZ" sz="2000" dirty="0" smtClean="0">
                <a:solidFill>
                  <a:srgbClr val="C00000"/>
                </a:solidFill>
              </a:rPr>
              <a:t> a </a:t>
            </a:r>
            <a:r>
              <a:rPr lang="cs-CZ" sz="2000" dirty="0" err="1" smtClean="0">
                <a:solidFill>
                  <a:srgbClr val="C00000"/>
                </a:solidFill>
              </a:rPr>
              <a:t>romístění</a:t>
            </a:r>
            <a:r>
              <a:rPr lang="cs-CZ" sz="2000" dirty="0" smtClean="0">
                <a:solidFill>
                  <a:srgbClr val="C00000"/>
                </a:solidFill>
              </a:rPr>
              <a:t> rezidenčních a odpočinkových ploch identifikujte problémové oblasti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cs-CZ" sz="2000" dirty="0" smtClean="0">
                <a:solidFill>
                  <a:srgbClr val="00B050"/>
                </a:solidFill>
              </a:rPr>
              <a:t>Proveďte dvě termínová měření hladiny hluku na třech lokalitách ve Starém Lískovci (každá skupina jednu lokalitu) pro období dne (6:00 až 18:00).; první měření proveďte během ranní dopravní špičky (od 8:00 do 8:30), druhé mimo dopravní špičku (od 13:30 do 14:00); porovnejte měření na lokalitě a mezi lokalitami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sz="2000" dirty="0" smtClean="0">
                <a:solidFill>
                  <a:srgbClr val="00B050"/>
                </a:solidFill>
              </a:rPr>
              <a:t>Charakterizujte místo měření z hlediska šíření hluku od dálnice, poznamenejte si momentální podmínky měření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 startAt="2"/>
            </a:pPr>
            <a:r>
              <a:rPr lang="cs-CZ" dirty="0" smtClean="0"/>
              <a:t>Pracovní postup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78904" y="112474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i="1" dirty="0" smtClean="0"/>
              <a:t>POSTUP ŘEŠENÍ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3914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700808"/>
            <a:ext cx="7272808" cy="452596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9"/>
            </a:pPr>
            <a:r>
              <a:rPr lang="cs-CZ" sz="2000" dirty="0" smtClean="0">
                <a:solidFill>
                  <a:srgbClr val="00B050"/>
                </a:solidFill>
              </a:rPr>
              <a:t>Porovnejte naměřené hladiny hluku s přípustnými hygienickými normami; dále porovnejte naměřené hodnoty hluku s ukazatelem </a:t>
            </a:r>
            <a:r>
              <a:rPr lang="cs-CZ" sz="2000" dirty="0" err="1" smtClean="0">
                <a:solidFill>
                  <a:srgbClr val="00B050"/>
                </a:solidFill>
              </a:rPr>
              <a:t>Ldvn</a:t>
            </a:r>
            <a:r>
              <a:rPr lang="cs-CZ" sz="2000" dirty="0" smtClean="0">
                <a:solidFill>
                  <a:srgbClr val="00B050"/>
                </a:solidFill>
              </a:rPr>
              <a:t> uvedeným pro dané místo v hlukové mapě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cs-CZ" sz="2000" dirty="0" smtClean="0">
                <a:solidFill>
                  <a:srgbClr val="FFC000"/>
                </a:solidFill>
              </a:rPr>
              <a:t>Diskutujte faktory ovlivňující šíření dopravního hluku z dálnice v městské části Starý Lískovec, popište stávající protihluková opatření, navrhněte další možné způsoby snížení hlukové zátěže obyvatelstva</a:t>
            </a:r>
            <a:endParaRPr lang="cs-CZ" dirty="0" smtClean="0">
              <a:solidFill>
                <a:srgbClr val="FFC000"/>
              </a:solidFill>
            </a:endParaRP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 startAt="2"/>
            </a:pPr>
            <a:r>
              <a:rPr lang="cs-CZ" dirty="0" smtClean="0"/>
              <a:t>Pracovní postup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78904" y="112474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i="1" dirty="0" smtClean="0"/>
              <a:t>POSTUP ŘEŠENÍ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1526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890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PODKLADY, POMŮCKY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66" y="2831554"/>
            <a:ext cx="2514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5152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 startAt="2"/>
            </a:pPr>
            <a:r>
              <a:rPr lang="cs-CZ" dirty="0" smtClean="0"/>
              <a:t>Pracovní postup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97252" y="6237312"/>
            <a:ext cx="289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hlukoměr VOLTCRAFT SL-400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19672" y="1772816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doplnit normy a legislativu</a:t>
            </a:r>
          </a:p>
          <a:p>
            <a:endParaRPr lang="cs-CZ" sz="2000" dirty="0"/>
          </a:p>
          <a:p>
            <a:r>
              <a:rPr lang="cs-CZ" sz="2000" dirty="0" smtClean="0"/>
              <a:t>Strategická hluková mapa aglomerace Brno</a:t>
            </a:r>
          </a:p>
          <a:p>
            <a:endParaRPr lang="cs-CZ" sz="2000" dirty="0" smtClean="0"/>
          </a:p>
          <a:p>
            <a:r>
              <a:rPr lang="cs-CZ" sz="2000" dirty="0" smtClean="0"/>
              <a:t>Software </a:t>
            </a:r>
            <a:r>
              <a:rPr lang="cs-CZ" sz="2000" dirty="0" err="1" smtClean="0"/>
              <a:t>ArcGIS</a:t>
            </a:r>
            <a:r>
              <a:rPr lang="cs-CZ" sz="2000" dirty="0" smtClean="0"/>
              <a:t> 10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Hlukoměr </a:t>
            </a:r>
            <a:r>
              <a:rPr lang="cs-CZ" sz="2000" dirty="0" err="1" smtClean="0"/>
              <a:t>Voltcraft</a:t>
            </a:r>
            <a:r>
              <a:rPr lang="cs-CZ" sz="2000" dirty="0" smtClean="0"/>
              <a:t> SL-400</a:t>
            </a:r>
          </a:p>
          <a:p>
            <a:r>
              <a:rPr lang="cs-CZ" sz="2000" dirty="0" err="1" smtClean="0"/>
              <a:t>Kalibrátor</a:t>
            </a:r>
            <a:r>
              <a:rPr lang="cs-CZ" sz="2000" dirty="0" smtClean="0"/>
              <a:t> </a:t>
            </a:r>
            <a:r>
              <a:rPr lang="cs-CZ" sz="2000" dirty="0" err="1" smtClean="0"/>
              <a:t>Voltraft</a:t>
            </a:r>
            <a:r>
              <a:rPr lang="cs-CZ" sz="2000" dirty="0" smtClean="0"/>
              <a:t> 326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839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Ovládání přístroje VOLTCRAFT SL-400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96144"/>
            <a:ext cx="7272808" cy="1756792"/>
          </a:xfrm>
        </p:spPr>
        <p:txBody>
          <a:bodyPr>
            <a:normAutofit fontScale="92500" lnSpcReduction="20000"/>
          </a:bodyPr>
          <a:lstStyle/>
          <a:p>
            <a:pPr marL="517525" lvl="1" indent="-514350">
              <a:buFont typeface="+mj-lt"/>
              <a:buAutoNum type="arabicPeriod"/>
            </a:pPr>
            <a:r>
              <a:rPr lang="cs-CZ" sz="2600" dirty="0" smtClean="0"/>
              <a:t>Proveďte kalibraci přístroje</a:t>
            </a:r>
          </a:p>
          <a:p>
            <a:pPr marL="517525" lvl="1" indent="-514350">
              <a:buFont typeface="+mj-lt"/>
              <a:buAutoNum type="arabicPeriod"/>
            </a:pPr>
            <a:r>
              <a:rPr lang="cs-CZ" sz="2600" dirty="0" smtClean="0"/>
              <a:t>Proveďte měření hladiny hluku (30 min), naměřené hodnoty se ukládají do paměti přístroje</a:t>
            </a:r>
          </a:p>
          <a:p>
            <a:pPr marL="517525" lvl="1" indent="-514350">
              <a:buFont typeface="+mj-lt"/>
              <a:buAutoNum type="arabicPeriod"/>
            </a:pPr>
            <a:r>
              <a:rPr lang="cs-CZ" sz="2600" dirty="0" smtClean="0"/>
              <a:t>Po měření zkontrolujte přístroj </a:t>
            </a:r>
            <a:r>
              <a:rPr lang="cs-CZ" sz="2600" dirty="0" err="1" smtClean="0"/>
              <a:t>kalibrátorem</a:t>
            </a:r>
            <a:r>
              <a:rPr lang="cs-CZ" sz="2600" dirty="0" smtClean="0"/>
              <a:t>, poznamenejte si případnou odchylku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91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marL="742950" indent="-742950" algn="l">
              <a:buFont typeface="+mj-lt"/>
              <a:buAutoNum type="arabicPeriod" startAt="3"/>
            </a:pPr>
            <a:r>
              <a:rPr lang="cs-CZ" dirty="0" smtClean="0"/>
              <a:t>Požadované 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980728"/>
            <a:ext cx="7992888" cy="5661248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Kalkulace dosahu </a:t>
            </a:r>
            <a:r>
              <a:rPr lang="cs-CZ" sz="2000" dirty="0"/>
              <a:t>(vzdálenosti) hlukové zátěže z </a:t>
            </a:r>
            <a:r>
              <a:rPr lang="cs-CZ" sz="2000" dirty="0" smtClean="0"/>
              <a:t>dálnice, včetně popisu použitého postupu.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Kalkulace relativního podílu ploch zasažených dálničním hlukem na rozloze brněnské aglomerace, vlastního města Brna a katastrů městských částí/obcí protnutých dálnicí.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Mapa </a:t>
            </a:r>
            <a:r>
              <a:rPr lang="cs-CZ" sz="2000" dirty="0"/>
              <a:t>trasy </a:t>
            </a:r>
            <a:r>
              <a:rPr lang="cs-CZ" sz="2000" dirty="0" smtClean="0"/>
              <a:t>dálnice, hranic městských částí/obcí, funkčního </a:t>
            </a:r>
            <a:r>
              <a:rPr lang="cs-CZ" sz="2000" dirty="0"/>
              <a:t>využití </a:t>
            </a:r>
            <a:r>
              <a:rPr lang="cs-CZ" sz="2000" dirty="0" smtClean="0"/>
              <a:t>ploch, hustoty obyvatelstva </a:t>
            </a:r>
            <a:r>
              <a:rPr lang="cs-CZ" sz="2000" dirty="0"/>
              <a:t>a </a:t>
            </a:r>
            <a:r>
              <a:rPr lang="cs-CZ" sz="2000" dirty="0" smtClean="0"/>
              <a:t>hlukové zátěže.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Grafické </a:t>
            </a:r>
            <a:r>
              <a:rPr lang="cs-CZ" sz="2000" dirty="0"/>
              <a:t>a tabelární výstupy z hlukových měření: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popis měřícího </a:t>
            </a:r>
            <a:r>
              <a:rPr lang="cs-CZ" sz="2000" dirty="0" smtClean="0"/>
              <a:t>místa, včetně fotografie</a:t>
            </a:r>
            <a:endParaRPr lang="cs-CZ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interval naměřených hodnot hluku, průměrná hodnota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graf časových změn hladiny </a:t>
            </a:r>
            <a:r>
              <a:rPr lang="cs-CZ" sz="2000" dirty="0" smtClean="0"/>
              <a:t>hluku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rozdělení četností intenzity hluku </a:t>
            </a:r>
            <a:r>
              <a:rPr lang="cs-CZ" sz="2000" smtClean="0"/>
              <a:t>(součtová </a:t>
            </a:r>
            <a:r>
              <a:rPr lang="cs-CZ" sz="2000" dirty="0" smtClean="0"/>
              <a:t>čára, relativní četnosti)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statistický test rozdílu mezi měřením ve špičce a mimo špičku, statistický test rozdílu mezi lokalitami</a:t>
            </a:r>
          </a:p>
        </p:txBody>
      </p:sp>
    </p:spTree>
    <p:extLst>
      <p:ext uri="{BB962C8B-B14F-4D97-AF65-F5344CB8AC3E}">
        <p14:creationId xmlns:p14="http://schemas.microsoft.com/office/powerpoint/2010/main" val="218728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pPr marL="742950" indent="-742950" algn="l">
              <a:buFont typeface="+mj-lt"/>
              <a:buAutoNum type="arabicPeriod" startAt="3"/>
            </a:pPr>
            <a:r>
              <a:rPr lang="cs-CZ" dirty="0" smtClean="0"/>
              <a:t>Požadované 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124745"/>
            <a:ext cx="8064896" cy="122413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cs-CZ" sz="2600" dirty="0" smtClean="0"/>
              <a:t>Porovnání naměřených hodnot hluku s ukazatelem </a:t>
            </a:r>
            <a:r>
              <a:rPr lang="cs-CZ" sz="2600" dirty="0" err="1" smtClean="0"/>
              <a:t>Ldvn</a:t>
            </a:r>
            <a:r>
              <a:rPr lang="cs-CZ" sz="2600" dirty="0" smtClean="0"/>
              <a:t> (hluková mapa) a hlukovými limity (nařízení vlády, vyhláška MZ).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cs-CZ" sz="2600" dirty="0" smtClean="0"/>
              <a:t>Rozbor faktorů ovlivňujících šíření hluku a návrhy na snížení hlukové zátěže obyvatelstva ve Starém Lískovci.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86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cs-CZ" dirty="0" smtClean="0"/>
              <a:t>Úvod do problematiky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Frekvence vlnění vnímatelné lidským uchem:</a:t>
            </a:r>
          </a:p>
          <a:p>
            <a:pPr marL="0" indent="0">
              <a:buNone/>
            </a:pPr>
            <a:r>
              <a:rPr lang="cs-CZ" sz="2400" dirty="0" smtClean="0"/>
              <a:t>infrazvuk &lt; 20 Hz – 20 </a:t>
            </a:r>
            <a:r>
              <a:rPr lang="cs-CZ" sz="2400" dirty="0"/>
              <a:t>kHz </a:t>
            </a:r>
            <a:r>
              <a:rPr lang="cs-CZ" sz="2400" dirty="0" smtClean="0"/>
              <a:t>&lt; ultrazvuk</a:t>
            </a:r>
          </a:p>
          <a:p>
            <a:pPr marL="0" indent="0">
              <a:buNone/>
            </a:pPr>
            <a:r>
              <a:rPr lang="cs-CZ" sz="2400" dirty="0" smtClean="0"/>
              <a:t>z</a:t>
            </a:r>
            <a:r>
              <a:rPr lang="cs-CZ" sz="2400" dirty="0" smtClean="0"/>
              <a:t>droj vlnění (zvuku) + vodič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Zvuk lze popsat následujícími veličinami: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400" dirty="0" smtClean="0"/>
              <a:t>fyzikální intenzita (dB)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400" dirty="0" smtClean="0"/>
              <a:t>fyziologická hladina hlasitosti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400" dirty="0" smtClean="0"/>
              <a:t>frekvence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400" dirty="0" smtClean="0"/>
              <a:t>průběh kmitání (zabarvení)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400" dirty="0" smtClean="0"/>
              <a:t>doba trvání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2769570"/>
            <a:ext cx="237626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hmotné prostředí, kterým se zvuk šíří</a:t>
            </a:r>
            <a:endParaRPr lang="cs-CZ" dirty="0"/>
          </a:p>
        </p:txBody>
      </p:sp>
      <p:cxnSp>
        <p:nvCxnSpPr>
          <p:cNvPr id="6" name="Přímá spojnice se šipkou 5"/>
          <p:cNvCxnSpPr>
            <a:endCxn id="4" idx="0"/>
          </p:cNvCxnSpPr>
          <p:nvPr/>
        </p:nvCxnSpPr>
        <p:spPr>
          <a:xfrm>
            <a:off x="3527884" y="2481538"/>
            <a:ext cx="0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1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2211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Intenzita zvuku</a:t>
            </a:r>
            <a:endParaRPr lang="cs-CZ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64704"/>
                <a:ext cx="8352928" cy="58326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400" dirty="0" smtClean="0"/>
                  <a:t>Je definována podílem výkonu P zvukového vlnění a plochy S, kterou vlnění prochází: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𝐼</m:t>
                    </m:r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 ; </m:t>
                    </m:r>
                    <m:d>
                      <m:dPr>
                        <m:begChr m:val="["/>
                        <m:endChr m:val="]"/>
                        <m:ctrlPr>
                          <a:rPr lang="cs-CZ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0" i="1" smtClean="0">
                        <a:latin typeface="Cambria Math"/>
                      </a:rPr>
                      <m:t>𝑊</m:t>
                    </m:r>
                    <m:r>
                      <a:rPr lang="cs-CZ" sz="2400" b="0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cs-CZ" sz="2400" dirty="0" smtClean="0"/>
                  <a:t>  </a:t>
                </a:r>
              </a:p>
              <a:p>
                <a:pPr marL="0" indent="0">
                  <a:buNone/>
                </a:pPr>
                <a:r>
                  <a:rPr lang="cs-CZ" sz="2400" dirty="0" smtClean="0"/>
                  <a:t>Lidské ucho je nejcitlivější na frekvence &lt;700; 6000&gt; Hz</a:t>
                </a:r>
              </a:p>
              <a:p>
                <a:pPr marL="0" indent="0">
                  <a:buNone/>
                </a:pPr>
                <a:r>
                  <a:rPr lang="cs-CZ" sz="2400" dirty="0" smtClean="0"/>
                  <a:t>Práh slyšení: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cs-CZ" sz="2400" b="0" i="1" smtClean="0">
                        <a:latin typeface="Cambria Math"/>
                      </a:rPr>
                      <m:t> </m:t>
                    </m:r>
                    <m:r>
                      <a:rPr lang="cs-CZ" sz="2400" b="0" i="1" smtClean="0">
                        <a:latin typeface="Cambria Math"/>
                      </a:rPr>
                      <m:t>𝑊</m:t>
                    </m:r>
                    <m:r>
                      <a:rPr lang="cs-CZ" sz="2400" b="0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cs-CZ" sz="2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400" b="0" i="0" smtClean="0">
                            <a:latin typeface="Cambria Math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  <a:ea typeface="Cambria Math"/>
                          </a:rPr>
                          <m:t>μPa</m:t>
                        </m:r>
                      </m:e>
                    </m:d>
                  </m:oMath>
                </a14:m>
                <a:endParaRPr lang="cs-CZ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/>
                  <a:t>Práh bolesti: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1 </m:t>
                    </m:r>
                    <m:r>
                      <a:rPr lang="cs-CZ" sz="2400" b="0" i="1" smtClean="0">
                        <a:latin typeface="Cambria Math"/>
                      </a:rPr>
                      <m:t>𝑊</m:t>
                    </m:r>
                    <m:r>
                      <a:rPr lang="cs-CZ" sz="2400" b="0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cs-CZ" sz="2400" b="0" i="1" smtClean="0">
                        <a:latin typeface="Cambria Math"/>
                      </a:rPr>
                      <m:t> (130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/>
                      </a:rPr>
                      <m:t>Pa</m:t>
                    </m:r>
                    <m:r>
                      <a:rPr lang="cs-CZ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/>
                  <a:t>Hlasitost zvuku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/>
                      </a:rPr>
                      <m:t>dB</m:t>
                    </m:r>
                  </m:oMath>
                </a14:m>
                <a:endParaRPr lang="cs-CZ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𝐿</m:t>
                      </m:r>
                      <m:r>
                        <a:rPr lang="cs-CZ" sz="2400" b="0" i="1" smtClean="0">
                          <a:latin typeface="Cambria Math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Činitel 10 v rovnici zajišťuje převod na decibely.</a:t>
                </a: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Korekční ISO křivky (</a:t>
                </a:r>
                <a:r>
                  <a:rPr lang="cs-CZ" sz="2400" dirty="0" err="1" smtClean="0"/>
                  <a:t>Fletcher-Munsonovy</a:t>
                </a:r>
                <a:r>
                  <a:rPr lang="cs-CZ" sz="2400" dirty="0" smtClean="0"/>
                  <a:t> křivky): zohledňují to, že člověk nevn</a:t>
                </a:r>
                <a:r>
                  <a:rPr lang="cs-CZ" sz="2400" dirty="0"/>
                  <a:t>ímá stejně hlasitě stejně intenzivní podněty při různých frekvencích</a:t>
                </a:r>
              </a:p>
              <a:p>
                <a:pPr marL="0" indent="0">
                  <a:buNone/>
                </a:pPr>
                <a:r>
                  <a:rPr lang="cs-CZ" sz="2400" b="1" dirty="0" smtClean="0"/>
                  <a:t>A</a:t>
                </a:r>
                <a:r>
                  <a:rPr lang="cs-CZ" sz="2400" dirty="0" smtClean="0"/>
                  <a:t> (vjemy slabších zvuků), </a:t>
                </a:r>
                <a:r>
                  <a:rPr lang="cs-CZ" sz="2400" b="1" dirty="0" smtClean="0"/>
                  <a:t>B </a:t>
                </a:r>
                <a:r>
                  <a:rPr lang="cs-CZ" sz="2400" dirty="0" smtClean="0"/>
                  <a:t>(vjemy hlasitých zvuků), </a:t>
                </a:r>
                <a:r>
                  <a:rPr lang="cs-CZ" sz="2400" b="1" dirty="0" smtClean="0"/>
                  <a:t>C </a:t>
                </a:r>
                <a:r>
                  <a:rPr lang="cs-CZ" sz="2400" dirty="0" smtClean="0"/>
                  <a:t>(lineární, nezavádí korekci)</a:t>
                </a:r>
                <a:endParaRPr lang="cs-CZ" sz="2400" b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64704"/>
                <a:ext cx="8352928" cy="5832648"/>
              </a:xfrm>
              <a:blipFill rotWithShape="1">
                <a:blip r:embed="rId2"/>
                <a:stretch>
                  <a:fillRect l="-949" t="-1672" r="-10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0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>
            <a:noAutofit/>
          </a:bodyPr>
          <a:lstStyle/>
          <a:p>
            <a:r>
              <a:rPr lang="cs-CZ" sz="3200" dirty="0" smtClean="0"/>
              <a:t>Fyziologické hladiny hlasitosti</a:t>
            </a:r>
            <a:endParaRPr lang="cs-CZ" sz="3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54809"/>
              </p:ext>
            </p:extLst>
          </p:nvPr>
        </p:nvGraphicFramePr>
        <p:xfrm>
          <a:off x="827584" y="980728"/>
          <a:ext cx="748883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79"/>
                <a:gridCol w="6715653"/>
              </a:tblGrid>
              <a:tr h="255539">
                <a:tc>
                  <a:txBody>
                    <a:bodyPr/>
                    <a:lstStyle/>
                    <a:p>
                      <a:r>
                        <a:rPr lang="cs-CZ" dirty="0" smtClean="0"/>
                        <a:t>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Příklady vnímání člověkem</a:t>
                      </a:r>
                      <a:endParaRPr lang="cs-CZ" dirty="0"/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Práh slyšitelnosti</a:t>
                      </a:r>
                      <a:endParaRPr lang="cs-CZ" sz="1600" dirty="0"/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Hluboké ticho, bezvětří, akustické ticho</a:t>
                      </a:r>
                      <a:endParaRPr lang="cs-CZ" sz="1600" dirty="0"/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Šepot, velmi tichý byt</a:t>
                      </a:r>
                      <a:r>
                        <a:rPr lang="cs-CZ" sz="1600" baseline="0" dirty="0" smtClean="0"/>
                        <a:t> či velmi tichá ulice</a:t>
                      </a:r>
                      <a:endParaRPr lang="cs-CZ" sz="1600" dirty="0"/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Tlumený hovor, šum v bytě, tikot budíku</a:t>
                      </a:r>
                      <a:endParaRPr lang="cs-CZ" sz="1600" dirty="0"/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50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Klid, tichá pracovna, obracení stránek</a:t>
                      </a:r>
                      <a:r>
                        <a:rPr lang="cs-CZ" sz="1600" baseline="0" dirty="0" smtClean="0"/>
                        <a:t> novin</a:t>
                      </a:r>
                      <a:endParaRPr lang="cs-CZ" sz="1600" dirty="0"/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Běžný hovor</a:t>
                      </a:r>
                      <a:endParaRPr lang="cs-CZ" sz="1600" dirty="0"/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Mírný hluk, hlučná ulice, běžný poslech televize</a:t>
                      </a:r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Velmi silná reprodukovaná hudba, vysavač v blízkosti</a:t>
                      </a:r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90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Silný hluk, jedoucí vlak</a:t>
                      </a:r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Sbíječka, přádelna, maximální hluk motoru</a:t>
                      </a:r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110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Velmi silný hluk, živá rocková hudba, kovárna kotlů</a:t>
                      </a:r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120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Startující</a:t>
                      </a:r>
                      <a:r>
                        <a:rPr lang="cs-CZ" sz="1600" baseline="0" dirty="0" smtClean="0"/>
                        <a:t> proudové letadlo</a:t>
                      </a:r>
                      <a:endParaRPr lang="cs-CZ" sz="1600" dirty="0" smtClean="0"/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130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Práh bolestivosti</a:t>
                      </a:r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140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Akustické trauma, 10 m</a:t>
                      </a:r>
                      <a:r>
                        <a:rPr lang="cs-CZ" sz="1600" baseline="0" dirty="0" smtClean="0"/>
                        <a:t> od startujícího proudového letadla</a:t>
                      </a:r>
                      <a:endParaRPr lang="cs-CZ" sz="1600" dirty="0" smtClean="0"/>
                    </a:p>
                  </a:txBody>
                  <a:tcPr/>
                </a:tc>
              </a:tr>
              <a:tr h="25553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170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Zábleskový granát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80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Národní a evropská hluková legislativa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2128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–"/>
            </a:pPr>
            <a:r>
              <a:rPr lang="cs-CZ" sz="2400" u="sng" dirty="0" smtClean="0"/>
              <a:t>Zákon</a:t>
            </a:r>
            <a:r>
              <a:rPr lang="cs-CZ" sz="2400" dirty="0"/>
              <a:t> </a:t>
            </a:r>
            <a:r>
              <a:rPr lang="cs-CZ" sz="2400" dirty="0" smtClean="0"/>
              <a:t>č</a:t>
            </a:r>
            <a:r>
              <a:rPr lang="cs-CZ" sz="2400" dirty="0"/>
              <a:t>. 258/2000 Sb., o ochraně veřejného </a:t>
            </a:r>
            <a:r>
              <a:rPr lang="cs-CZ" sz="2400" dirty="0" smtClean="0"/>
              <a:t>zdraví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400" u="sng" dirty="0" smtClean="0"/>
              <a:t>Nařízení </a:t>
            </a:r>
            <a:r>
              <a:rPr lang="cs-CZ" sz="2400" u="sng" dirty="0"/>
              <a:t>vlády</a:t>
            </a:r>
            <a:r>
              <a:rPr lang="cs-CZ" sz="2400" dirty="0"/>
              <a:t> č. 148/2006 Sb., o ochraně zdraví před nepříznivými účinky hluku a </a:t>
            </a:r>
            <a:r>
              <a:rPr lang="cs-CZ" sz="2400" dirty="0" smtClean="0"/>
              <a:t>vibrací </a:t>
            </a:r>
            <a:r>
              <a:rPr lang="cs-CZ" sz="2000" dirty="0" smtClean="0"/>
              <a:t>(v roce </a:t>
            </a:r>
            <a:r>
              <a:rPr lang="cs-CZ" sz="2000" dirty="0"/>
              <a:t>2011 bylo původní nařízení </a:t>
            </a:r>
            <a:r>
              <a:rPr lang="cs-CZ" sz="2000" dirty="0" smtClean="0"/>
              <a:t>doplněno </a:t>
            </a:r>
            <a:r>
              <a:rPr lang="cs-CZ" sz="2000" dirty="0"/>
              <a:t>dalším nařízením č. 272/2011 Sb</a:t>
            </a:r>
            <a:r>
              <a:rPr lang="cs-CZ" sz="2000" dirty="0" smtClean="0"/>
              <a:t>.)</a:t>
            </a:r>
            <a:endParaRPr lang="cs-CZ" sz="20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2400" u="sng" dirty="0"/>
              <a:t>S</a:t>
            </a:r>
            <a:r>
              <a:rPr lang="cs-CZ" sz="2400" u="sng" dirty="0" smtClean="0"/>
              <a:t>měrnice </a:t>
            </a:r>
            <a:r>
              <a:rPr lang="cs-CZ" sz="2400" u="sng" dirty="0"/>
              <a:t>Evropských společenství</a:t>
            </a:r>
            <a:r>
              <a:rPr lang="cs-CZ" sz="2400" dirty="0"/>
              <a:t> 2002/49/ES o hodnocení a řízení hluku ve vnějším </a:t>
            </a:r>
            <a:r>
              <a:rPr lang="cs-CZ" sz="2400" dirty="0" smtClean="0"/>
              <a:t>prostředí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sz="2400" dirty="0" smtClean="0"/>
          </a:p>
          <a:p>
            <a:pPr>
              <a:buFont typeface="Calibri" panose="020F0502020204030204" pitchFamily="34" charset="0"/>
              <a:buChar char="–"/>
            </a:pPr>
            <a:r>
              <a:rPr lang="cs-CZ" sz="2400" u="sng" dirty="0"/>
              <a:t>Vyhláška</a:t>
            </a:r>
            <a:r>
              <a:rPr lang="cs-CZ" sz="2400" dirty="0"/>
              <a:t> Ministerstva zdravotnictví č. 523/2006 Sb</a:t>
            </a:r>
            <a:r>
              <a:rPr lang="cs-CZ" sz="2400" dirty="0" smtClean="0"/>
              <a:t>., kterou se stanoví mezní hodnoty hlukových ukazatelů, jejich výpočet, základní požadavky na obsah strategických hlukových map a akčních plánů a podmínky účasti veřejnosti na jejich přípravě (vyhláška o hlukovém mapování)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400" u="sng" dirty="0" smtClean="0"/>
              <a:t>Vyhláška</a:t>
            </a:r>
            <a:r>
              <a:rPr lang="cs-CZ" sz="2400" dirty="0" smtClean="0"/>
              <a:t> Ministerstva pro místní rozvoj č. 561/2006 Sb., o stanovení seznamu aglomerací pro účely hodnocení a snižování hluku	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3140968"/>
            <a:ext cx="2592288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Strategické hlukové </a:t>
            </a:r>
            <a:r>
              <a:rPr lang="cs-CZ" dirty="0" smtClean="0"/>
              <a:t>mapy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07904" y="3140968"/>
            <a:ext cx="1296144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Akční </a:t>
            </a:r>
            <a:r>
              <a:rPr lang="cs-CZ" dirty="0"/>
              <a:t>plány</a:t>
            </a:r>
          </a:p>
        </p:txBody>
      </p:sp>
    </p:spTree>
    <p:extLst>
      <p:ext uri="{BB962C8B-B14F-4D97-AF65-F5344CB8AC3E}">
        <p14:creationId xmlns:p14="http://schemas.microsoft.com/office/powerpoint/2010/main" val="30249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latin typeface="+mn-lt"/>
                <a:ea typeface="Times New Roman" pitchFamily="18" charset="0"/>
                <a:cs typeface="Arial" pitchFamily="34" charset="0"/>
              </a:rPr>
              <a:t>Mezní hodnoty hluku stanovené vyhláškou Ministerstva zdravotnictví č. 523/2006 Sb.</a:t>
            </a:r>
            <a:endParaRPr lang="cs-CZ" sz="3200" dirty="0">
              <a:latin typeface="+mn-lt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57024"/>
              </p:ext>
            </p:extLst>
          </p:nvPr>
        </p:nvGraphicFramePr>
        <p:xfrm>
          <a:off x="755576" y="1628800"/>
          <a:ext cx="756084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400267"/>
                <a:gridCol w="2400267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Celodenní obtěžování hlukem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Rušení</a:t>
                      </a:r>
                      <a:r>
                        <a:rPr lang="cs-CZ" baseline="0" dirty="0" smtClean="0"/>
                        <a:t> spánku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</a:t>
                      </a:r>
                      <a:r>
                        <a:rPr lang="cs-CZ" baseline="0" dirty="0" smtClean="0"/>
                        <a:t> silniční dopravu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 dB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Pro</a:t>
                      </a:r>
                      <a:r>
                        <a:rPr lang="cs-CZ" baseline="0" dirty="0" smtClean="0"/>
                        <a:t> silniční dopravu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65 dB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Pro</a:t>
                      </a:r>
                      <a:r>
                        <a:rPr lang="cs-CZ" baseline="0" dirty="0" smtClean="0"/>
                        <a:t> silniční dopravu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 dB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 integrovaná zařízení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 dB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4077072"/>
            <a:ext cx="8229600" cy="111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/>
              <a:t>Mezní hodnota je </a:t>
            </a:r>
            <a:r>
              <a:rPr lang="cs-CZ" sz="1800" dirty="0" smtClean="0"/>
              <a:t>definována </a:t>
            </a:r>
            <a:r>
              <a:rPr lang="cs-CZ" sz="1800" dirty="0"/>
              <a:t>jako hodnota hluku, při níž dochází ke škodlivému zatížení životního prostředí.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795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3342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Hlukové hygienické limity</a:t>
            </a:r>
            <a:br>
              <a:rPr lang="cs-CZ" sz="3200" dirty="0" smtClean="0"/>
            </a:br>
            <a:r>
              <a:rPr lang="cs-CZ" sz="2700" dirty="0" smtClean="0"/>
              <a:t>Základní limity pro venkovní hluk (např. okolí obytných domů)</a:t>
            </a:r>
            <a:endParaRPr lang="cs-CZ" sz="27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20255"/>
              </p:ext>
            </p:extLst>
          </p:nvPr>
        </p:nvGraphicFramePr>
        <p:xfrm>
          <a:off x="827584" y="2123544"/>
          <a:ext cx="7488832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722"/>
                <a:gridCol w="1765909"/>
                <a:gridCol w="1800201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VENKOVNÍ HLUK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Den (6–22 hod)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Noc</a:t>
                      </a:r>
                      <a:r>
                        <a:rPr lang="cs-CZ" baseline="0" dirty="0" smtClean="0"/>
                        <a:t> (22–6 hod)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limit – hluk jiný než z dopravy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 dB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Hluk ze silniční dopravy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55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 dB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Hluk ze železniční dopravy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55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 dB</a:t>
                      </a:r>
                      <a:endParaRPr lang="cs-CZ" dirty="0"/>
                    </a:p>
                  </a:txBody>
                  <a:tcPr/>
                </a:tc>
              </a:tr>
              <a:tr h="335632">
                <a:tc>
                  <a:txBody>
                    <a:bodyPr/>
                    <a:lstStyle/>
                    <a:p>
                      <a:r>
                        <a:rPr lang="cs-CZ" dirty="0" smtClean="0"/>
                        <a:t>Hluk z hlavních silnic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 dB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Hluk v ochranných pásmech drah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</a:t>
                      </a:r>
                      <a:r>
                        <a:rPr lang="cs-CZ" baseline="0" dirty="0" smtClean="0"/>
                        <a:t>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55 dB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Stará hluková zátěž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 dB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Stará hluková zátěž u železničních drah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 dB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65 dB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55576" y="126876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Nařízení vlády č. 272/2011 Sb., </a:t>
            </a:r>
            <a:r>
              <a:rPr lang="cs-CZ" dirty="0"/>
              <a:t>o ochraně zdraví před nepříznivými účinky hluku a vibrací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47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Strategická hluková mapa – brněnská aglomerace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2808"/>
            <a:ext cx="7450333" cy="5530488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23528" y="587727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/>
              <a:t>On-line přístup k hlukovým mapám</a:t>
            </a:r>
            <a:endParaRPr lang="cs-CZ" sz="20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6309320"/>
            <a:ext cx="9108504" cy="87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/>
              <a:t>http://ns.cenia.cz/arcgis/rest/services/CENIA/cenia_hluk/MapServer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42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Strategická hluková mapa – Jihomoravský kraj: silnice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32175"/>
            <a:ext cx="7424557" cy="5247773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0" t="8385" r="29698" b="31594"/>
          <a:stretch/>
        </p:blipFill>
        <p:spPr>
          <a:xfrm>
            <a:off x="251520" y="836712"/>
            <a:ext cx="3455997" cy="2889440"/>
          </a:xfrm>
        </p:spPr>
      </p:pic>
    </p:spTree>
    <p:extLst>
      <p:ext uri="{BB962C8B-B14F-4D97-AF65-F5344CB8AC3E}">
        <p14:creationId xmlns:p14="http://schemas.microsoft.com/office/powerpoint/2010/main" val="36216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800</Words>
  <Application>Microsoft Office PowerPoint</Application>
  <PresentationFormat>Předvádění na obrazovce (4:3)</PresentationFormat>
  <Paragraphs>169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Projekt 1: Měření (dopravní) hlukové zátěže v jižním sektoru města Brna</vt:lpstr>
      <vt:lpstr>Úvod do problematiky</vt:lpstr>
      <vt:lpstr>Intenzita zvuku</vt:lpstr>
      <vt:lpstr>Fyziologické hladiny hlasitosti</vt:lpstr>
      <vt:lpstr>Národní a evropská hluková legislativa</vt:lpstr>
      <vt:lpstr>Mezní hodnoty hluku stanovené vyhláškou Ministerstva zdravotnictví č. 523/2006 Sb.</vt:lpstr>
      <vt:lpstr>Hlukové hygienické limity Základní limity pro venkovní hluk (např. okolí obytných domů)</vt:lpstr>
      <vt:lpstr>Strategická hluková mapa – brněnská aglomerace</vt:lpstr>
      <vt:lpstr>Strategická hluková mapa – Jihomoravský kraj: silnice</vt:lpstr>
      <vt:lpstr>Pracovní postup</vt:lpstr>
      <vt:lpstr>Prezentace aplikace PowerPoint</vt:lpstr>
      <vt:lpstr>Prezentace aplikace PowerPoint</vt:lpstr>
      <vt:lpstr>Prezentace aplikace PowerPoint</vt:lpstr>
      <vt:lpstr>Prezentace aplikace PowerPoint</vt:lpstr>
      <vt:lpstr>Ovládání přístroje VOLTCRAFT SL-400</vt:lpstr>
      <vt:lpstr>Požadované výstupy</vt:lpstr>
      <vt:lpstr>Požadované výstupy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1: Měření (dopravní) hlukové zátěže v urbánním prostředí</dc:title>
  <dc:creator>Zdeněk Máčka</dc:creator>
  <cp:lastModifiedBy>Zdeněk Máčka</cp:lastModifiedBy>
  <cp:revision>28</cp:revision>
  <dcterms:created xsi:type="dcterms:W3CDTF">2016-02-11T12:12:42Z</dcterms:created>
  <dcterms:modified xsi:type="dcterms:W3CDTF">2016-02-12T12:37:30Z</dcterms:modified>
</cp:coreProperties>
</file>