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1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60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787D7-A6EB-4875-8886-CD91306A873D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D9511-C12A-4422-B087-8B1B47A48D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08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787D7-A6EB-4875-8886-CD91306A873D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D9511-C12A-4422-B087-8B1B47A48D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2990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787D7-A6EB-4875-8886-CD91306A873D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D9511-C12A-4422-B087-8B1B47A48D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640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787D7-A6EB-4875-8886-CD91306A873D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D9511-C12A-4422-B087-8B1B47A48D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396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787D7-A6EB-4875-8886-CD91306A873D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D9511-C12A-4422-B087-8B1B47A48D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7756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787D7-A6EB-4875-8886-CD91306A873D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D9511-C12A-4422-B087-8B1B47A48D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409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787D7-A6EB-4875-8886-CD91306A873D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D9511-C12A-4422-B087-8B1B47A48D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611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787D7-A6EB-4875-8886-CD91306A873D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D9511-C12A-4422-B087-8B1B47A48D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864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787D7-A6EB-4875-8886-CD91306A873D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D9511-C12A-4422-B087-8B1B47A48D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262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787D7-A6EB-4875-8886-CD91306A873D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D9511-C12A-4422-B087-8B1B47A48D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6203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787D7-A6EB-4875-8886-CD91306A873D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D9511-C12A-4422-B087-8B1B47A48D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949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787D7-A6EB-4875-8886-CD91306A873D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D9511-C12A-4422-B087-8B1B47A48D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2827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Hodnocení </a:t>
            </a:r>
            <a:r>
              <a:rPr lang="cs-CZ" dirty="0" err="1" smtClean="0"/>
              <a:t>geolokalit</a:t>
            </a:r>
            <a:r>
              <a:rPr lang="cs-CZ" dirty="0" smtClean="0"/>
              <a:t> (</a:t>
            </a:r>
            <a:r>
              <a:rPr lang="cs-CZ" dirty="0" err="1" smtClean="0"/>
              <a:t>geomorphosires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1346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856" y="260648"/>
            <a:ext cx="8229600" cy="998984"/>
          </a:xfrm>
        </p:spPr>
        <p:txBody>
          <a:bodyPr>
            <a:normAutofit/>
          </a:bodyPr>
          <a:lstStyle/>
          <a:p>
            <a:pPr algn="l"/>
            <a:r>
              <a:rPr lang="cs-CZ" sz="4000" dirty="0" smtClean="0"/>
              <a:t>6. Estetické aspekty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66019"/>
            <a:ext cx="8229600" cy="1182862"/>
          </a:xfrm>
        </p:spPr>
        <p:txBody>
          <a:bodyPr/>
          <a:lstStyle/>
          <a:p>
            <a:r>
              <a:rPr lang="cs-CZ" dirty="0" smtClean="0"/>
              <a:t>Barevnost, struktura, celkové vyznění prostoru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383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4848" y="260648"/>
            <a:ext cx="8229600" cy="922114"/>
          </a:xfrm>
        </p:spPr>
        <p:txBody>
          <a:bodyPr>
            <a:normAutofit/>
          </a:bodyPr>
          <a:lstStyle/>
          <a:p>
            <a:pPr algn="l"/>
            <a:r>
              <a:rPr lang="cs-CZ" sz="4000" dirty="0" smtClean="0"/>
              <a:t>7. Socioekonomické aspekty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Povědomí o lokalitě: lokální nebo regionální známost, neznámá lokalita</a:t>
            </a:r>
          </a:p>
          <a:p>
            <a:r>
              <a:rPr lang="cs-CZ" sz="2800" dirty="0" smtClean="0"/>
              <a:t>Dostupnost: vzdálenost od silnice, zastávky veřejné dopravy, přístupnost pěšky, nutnost použití speciálního vybavení</a:t>
            </a:r>
          </a:p>
          <a:p>
            <a:r>
              <a:rPr lang="cs-CZ" sz="2800" dirty="0" smtClean="0"/>
              <a:t>Produkty a činnosti propagující místo: informační panely, letáky, webové stránky, …</a:t>
            </a:r>
          </a:p>
          <a:p>
            <a:r>
              <a:rPr lang="cs-CZ" sz="2800" dirty="0" smtClean="0"/>
              <a:t>Viditelnost: viditelnost a rozpoznatelnost lokality</a:t>
            </a:r>
          </a:p>
          <a:p>
            <a:r>
              <a:rPr lang="cs-CZ" sz="2800" dirty="0" smtClean="0"/>
              <a:t>Přítomnost turistické infrastruktury: jaká, vzdálenost od lokality?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50325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46646"/>
            <a:ext cx="8229600" cy="128215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8. Aktuální stav lokality, existující ochrana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Zachovalost: rozpoznatelnost tvarů a procesů, celkový stav lokality</a:t>
            </a:r>
          </a:p>
          <a:p>
            <a:r>
              <a:rPr lang="cs-CZ" sz="2800" dirty="0" smtClean="0"/>
              <a:t>Přítomnost hrozeb (skutečné a potenciální): přirozené, antropogenní </a:t>
            </a:r>
          </a:p>
          <a:p>
            <a:r>
              <a:rPr lang="cs-CZ" sz="2800" dirty="0" smtClean="0"/>
              <a:t>Stupeň legislativní ochrany: velkoplošná / maloplošná ZCHÚ, přírodní parky, VKP, ÚSES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38410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algn="l"/>
            <a:r>
              <a:rPr lang="cs-CZ" sz="4000" dirty="0" smtClean="0"/>
              <a:t>Systém hodnocení (bodování)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Vědecká hodnota</a:t>
            </a:r>
          </a:p>
          <a:p>
            <a:r>
              <a:rPr lang="cs-CZ" sz="2800" dirty="0" smtClean="0"/>
              <a:t>Přidaná hodnota</a:t>
            </a:r>
          </a:p>
          <a:p>
            <a:r>
              <a:rPr lang="cs-CZ" sz="2800" dirty="0"/>
              <a:t>P</a:t>
            </a:r>
            <a:r>
              <a:rPr lang="cs-CZ" sz="2800" dirty="0" smtClean="0"/>
              <a:t>otenciál pro využití, e</a:t>
            </a:r>
            <a:r>
              <a:rPr lang="cs-CZ" sz="2800" dirty="0" smtClean="0"/>
              <a:t>konomická hodnota, </a:t>
            </a:r>
          </a:p>
          <a:p>
            <a:r>
              <a:rPr lang="cs-CZ" sz="2800" dirty="0" smtClean="0"/>
              <a:t>Hrozby a zranitelnost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866835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5760"/>
            <a:ext cx="8229600" cy="854968"/>
          </a:xfrm>
        </p:spPr>
        <p:txBody>
          <a:bodyPr>
            <a:normAutofit/>
          </a:bodyPr>
          <a:lstStyle/>
          <a:p>
            <a:pPr algn="l"/>
            <a:r>
              <a:rPr lang="cs-CZ" sz="4000" dirty="0" smtClean="0"/>
              <a:t>Syntéza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5658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dokumentace + hodnocení </a:t>
            </a:r>
            <a:r>
              <a:rPr lang="cs-CZ" dirty="0" err="1" smtClean="0"/>
              <a:t>geolokality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návrh využití lokality</a:t>
            </a:r>
          </a:p>
          <a:p>
            <a:r>
              <a:rPr lang="cs-CZ" dirty="0" smtClean="0"/>
              <a:t>identifikace rizik spojených s využíváním lokality</a:t>
            </a:r>
          </a:p>
          <a:p>
            <a:r>
              <a:rPr lang="cs-CZ" dirty="0" smtClean="0"/>
              <a:t>posílení ochrany lokality</a:t>
            </a:r>
          </a:p>
          <a:p>
            <a:r>
              <a:rPr lang="cs-CZ" dirty="0" smtClean="0"/>
              <a:t>návrh didaktického využití lokality</a:t>
            </a:r>
          </a:p>
          <a:p>
            <a:endParaRPr lang="cs-CZ" sz="2100" dirty="0" smtClean="0"/>
          </a:p>
          <a:p>
            <a:r>
              <a:rPr lang="cs-CZ" dirty="0" smtClean="0"/>
              <a:t>SWOT analýza</a:t>
            </a:r>
          </a:p>
          <a:p>
            <a:pPr lvl="1"/>
            <a:r>
              <a:rPr lang="cs-CZ" dirty="0" smtClean="0"/>
              <a:t>silné a slabé stránky lokality</a:t>
            </a:r>
          </a:p>
          <a:p>
            <a:pPr lvl="1"/>
            <a:r>
              <a:rPr lang="cs-CZ" dirty="0" smtClean="0"/>
              <a:t>aktuální hrozby (přirozené, antropogenní)</a:t>
            </a:r>
          </a:p>
          <a:p>
            <a:pPr lvl="1"/>
            <a:r>
              <a:rPr lang="cs-CZ" dirty="0" smtClean="0"/>
              <a:t>potenciální hrozby (např. vyvolané zpřístupněním lokality)</a:t>
            </a:r>
          </a:p>
          <a:p>
            <a:pPr lvl="1"/>
            <a:r>
              <a:rPr lang="cs-CZ" dirty="0" smtClean="0"/>
              <a:t>příležitosti k </a:t>
            </a:r>
            <a:r>
              <a:rPr lang="cs-CZ" smtClean="0"/>
              <a:t>využití lokality</a:t>
            </a: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3347864" y="1368227"/>
            <a:ext cx="288032" cy="432048"/>
          </a:xfrm>
          <a:prstGeom prst="downArrow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895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cs-CZ" sz="4000" u="sng" dirty="0" smtClean="0"/>
              <a:t>Rámcový postup</a:t>
            </a:r>
            <a:endParaRPr lang="cs-CZ" sz="40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2497" y="1196752"/>
            <a:ext cx="7283152" cy="6046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500" i="1" dirty="0" smtClean="0"/>
              <a:t>Potenciální </a:t>
            </a:r>
            <a:r>
              <a:rPr lang="cs-CZ" sz="3500" i="1" dirty="0" err="1" smtClean="0"/>
              <a:t>geomorphosites</a:t>
            </a:r>
            <a:r>
              <a:rPr lang="cs-CZ" sz="3500" i="1" dirty="0" smtClean="0"/>
              <a:t>:</a:t>
            </a:r>
            <a:endParaRPr lang="cs-CZ" sz="3500" i="1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971600" y="2423597"/>
            <a:ext cx="728315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 smtClean="0"/>
              <a:t>2) Hodnocení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961256" y="1830524"/>
            <a:ext cx="728315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 smtClean="0"/>
              <a:t>1) Identifikace</a:t>
            </a: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971600" y="3028261"/>
            <a:ext cx="728315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 smtClean="0"/>
              <a:t>3) Syntéza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2099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492896"/>
            <a:ext cx="8784976" cy="1143000"/>
          </a:xfrm>
        </p:spPr>
        <p:txBody>
          <a:bodyPr>
            <a:noAutofit/>
          </a:bodyPr>
          <a:lstStyle/>
          <a:p>
            <a:r>
              <a:rPr lang="cs-CZ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Podle čeho vybírat potenciální </a:t>
            </a:r>
            <a:r>
              <a:rPr lang="cs-CZ" sz="3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geomorphosites</a:t>
            </a:r>
            <a:r>
              <a:rPr lang="cs-CZ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3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63888" y="1600200"/>
            <a:ext cx="5122912" cy="4525963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473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368152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Návrh potenciálních </a:t>
            </a:r>
            <a:r>
              <a:rPr lang="cs-CZ" sz="3600" dirty="0" err="1" smtClean="0"/>
              <a:t>geomorphosites</a:t>
            </a:r>
            <a:r>
              <a:rPr lang="cs-CZ" sz="3600" dirty="0" smtClean="0"/>
              <a:t> se provádí na základě: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95325"/>
            <a:ext cx="8640960" cy="452596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studia stávající odborné literatury</a:t>
            </a:r>
          </a:p>
          <a:p>
            <a:r>
              <a:rPr lang="cs-CZ" sz="2800" dirty="0" err="1" smtClean="0"/>
              <a:t>amnalýzy</a:t>
            </a:r>
            <a:r>
              <a:rPr lang="cs-CZ" sz="2800" dirty="0" smtClean="0"/>
              <a:t> tematických map</a:t>
            </a:r>
          </a:p>
          <a:p>
            <a:r>
              <a:rPr lang="cs-CZ" sz="2800" dirty="0" smtClean="0"/>
              <a:t>terénního průzkumu (včetně pořízení fotodokumentace)</a:t>
            </a: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00081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22114"/>
          </a:xfrm>
        </p:spPr>
        <p:txBody>
          <a:bodyPr>
            <a:normAutofit/>
          </a:bodyPr>
          <a:lstStyle/>
          <a:p>
            <a:pPr marL="742950" indent="-742950" algn="l">
              <a:buFont typeface="+mj-lt"/>
              <a:buAutoNum type="arabicPeriod"/>
            </a:pPr>
            <a:r>
              <a:rPr lang="cs-CZ" sz="4000" dirty="0" smtClean="0"/>
              <a:t>Identifikační údaje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864" y="1196752"/>
            <a:ext cx="8229600" cy="452596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Název lokality</a:t>
            </a:r>
          </a:p>
          <a:p>
            <a:r>
              <a:rPr lang="cs-CZ" sz="2800" dirty="0" smtClean="0"/>
              <a:t>Poloha: vzdálenost od blízké obce, od významného orientačního bodu, geografické souřadnice (pomocí GNSS)</a:t>
            </a:r>
          </a:p>
          <a:p>
            <a:r>
              <a:rPr lang="cs-CZ" sz="2800" dirty="0" smtClean="0"/>
              <a:t>Nadmořská výška (pouze o rozsáhlejších lokalit): minimální, maximální (z mapy M 1/10 000)</a:t>
            </a:r>
          </a:p>
          <a:p>
            <a:r>
              <a:rPr lang="cs-CZ" sz="2800" dirty="0" smtClean="0"/>
              <a:t>Morfometrická charakteristika: délka, šířka, výška (v terénu nebo z mapy)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12315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36104"/>
          </a:xfrm>
        </p:spPr>
        <p:txBody>
          <a:bodyPr>
            <a:normAutofit/>
          </a:bodyPr>
          <a:lstStyle/>
          <a:p>
            <a:pPr algn="l"/>
            <a:r>
              <a:rPr lang="cs-CZ" sz="4000" dirty="0" smtClean="0"/>
              <a:t>2. Geologické poměry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/>
          </a:bodyPr>
          <a:lstStyle/>
          <a:p>
            <a:r>
              <a:rPr lang="cs-CZ" sz="2800" dirty="0"/>
              <a:t>R</a:t>
            </a:r>
            <a:r>
              <a:rPr lang="cs-CZ" sz="2800" dirty="0" smtClean="0"/>
              <a:t>egionálně geologická jednotka, horniny (z map 1/25 000 nebo 1/50 000)</a:t>
            </a:r>
          </a:p>
          <a:p>
            <a:r>
              <a:rPr lang="cs-CZ" sz="2800" dirty="0" smtClean="0"/>
              <a:t>Přítomnost dalších geologických a pedologických jevů (přítomnost vrás, zlomů, </a:t>
            </a:r>
            <a:r>
              <a:rPr lang="cs-CZ" sz="2800" dirty="0" err="1" smtClean="0"/>
              <a:t>puklinatosti</a:t>
            </a:r>
            <a:r>
              <a:rPr lang="cs-CZ" sz="2800" dirty="0" smtClean="0"/>
              <a:t>, zastoupení půdních typů), zjišťuje se z geologických a půdních map 1/50 000 nebo v terénu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9534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cs-CZ" sz="4000" dirty="0" smtClean="0"/>
              <a:t>3. Geomorfologické poměry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cs-CZ" sz="2800" dirty="0" smtClean="0"/>
              <a:t>Hlavní tvary reliéfu: nejvýraznější tvar, může jich být i více (návštěva terénu)</a:t>
            </a:r>
          </a:p>
          <a:p>
            <a:r>
              <a:rPr lang="cs-CZ" sz="2800" dirty="0" smtClean="0"/>
              <a:t>Podružné tvary reliéfu (</a:t>
            </a:r>
            <a:r>
              <a:rPr lang="cs-CZ" sz="2800" dirty="0" err="1" smtClean="0"/>
              <a:t>mezo</a:t>
            </a:r>
            <a:r>
              <a:rPr lang="cs-CZ" sz="2800" dirty="0" smtClean="0"/>
              <a:t>- a </a:t>
            </a:r>
            <a:r>
              <a:rPr lang="cs-CZ" sz="2800" dirty="0" err="1" smtClean="0"/>
              <a:t>mikrotvary</a:t>
            </a:r>
            <a:r>
              <a:rPr lang="cs-CZ" sz="2800" dirty="0" smtClean="0"/>
              <a:t>), např. drobné tvary zvětrávání, drobné erozní a akumulační tvary (návštěva terénu)</a:t>
            </a:r>
          </a:p>
          <a:p>
            <a:r>
              <a:rPr lang="cs-CZ" sz="2800" dirty="0" smtClean="0"/>
              <a:t>Geneze tvarů (návštěva terénu, studium literatury)</a:t>
            </a:r>
          </a:p>
          <a:p>
            <a:r>
              <a:rPr lang="cs-CZ" sz="2800" dirty="0" smtClean="0"/>
              <a:t>Současné procesy: typ a intenzita </a:t>
            </a:r>
            <a:r>
              <a:rPr lang="cs-CZ" sz="2800" dirty="0" smtClean="0"/>
              <a:t>(návštěva terénu, studium literatury)</a:t>
            </a:r>
          </a:p>
          <a:p>
            <a:r>
              <a:rPr lang="cs-CZ" sz="2800" dirty="0" smtClean="0"/>
              <a:t>Doklady historického vývoje reliéfu (typ a intenzita minulých procesů) (návštěva terénu, studium literatury)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86109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algn="l"/>
            <a:r>
              <a:rPr lang="cs-CZ" sz="4000" dirty="0" smtClean="0"/>
              <a:t>4. Živá příroda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Charakteristika bioty, podmíněnost bioty reliéfem (</a:t>
            </a:r>
            <a:r>
              <a:rPr lang="cs-CZ" sz="2800" dirty="0" smtClean="0"/>
              <a:t>návštěva terénu, studium literatury)</a:t>
            </a:r>
            <a:r>
              <a:rPr lang="cs-CZ" sz="2800" dirty="0" smtClean="0"/>
              <a:t>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00495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4000" dirty="0" smtClean="0"/>
              <a:t>5. Kulturní aspekty</a:t>
            </a:r>
            <a:endParaRPr lang="cs-CZ" sz="4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Historický a archeologický význam: historické stavby, </a:t>
            </a:r>
            <a:r>
              <a:rPr lang="cs-CZ" sz="2800" dirty="0" err="1" smtClean="0"/>
              <a:t>acheologická</a:t>
            </a:r>
            <a:r>
              <a:rPr lang="cs-CZ" sz="2800" dirty="0" smtClean="0"/>
              <a:t> naleziště, pozůstatky báňských děl, doklady o tradičních způsobech hospodaření v krajině (zpravidla studium literatury)</a:t>
            </a:r>
          </a:p>
          <a:p>
            <a:r>
              <a:rPr lang="cs-CZ" sz="2800" dirty="0" smtClean="0"/>
              <a:t>Náboženský a symbolický význam: drobné sakrální stavby, emblematický nebo symbolický význam pro blízké obce nebo region </a:t>
            </a:r>
            <a:r>
              <a:rPr lang="cs-CZ" sz="2800" dirty="0" smtClean="0"/>
              <a:t>(návštěva terénu, studium literatury)</a:t>
            </a:r>
          </a:p>
          <a:p>
            <a:r>
              <a:rPr lang="cs-CZ" sz="2800" dirty="0" smtClean="0"/>
              <a:t>Literární a jiný umělecký význam: inspirace pro literární díla (poezie, záznamy legend, …), vyobrazení lokality v krajinomalbě a krajinné fotografii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769430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514</Words>
  <Application>Microsoft Office PowerPoint</Application>
  <PresentationFormat>Předvádění na obrazovce (4:3)</PresentationFormat>
  <Paragraphs>61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Hodnocení geolokalit (geomorphosires)</vt:lpstr>
      <vt:lpstr>Rámcový postup</vt:lpstr>
      <vt:lpstr>Podle čeho vybírat potenciální geomorphosites?</vt:lpstr>
      <vt:lpstr>Návrh potenciálních geomorphosites se provádí na základě:</vt:lpstr>
      <vt:lpstr>Identifikační údaje</vt:lpstr>
      <vt:lpstr>2. Geologické poměry</vt:lpstr>
      <vt:lpstr>3. Geomorfologické poměry</vt:lpstr>
      <vt:lpstr>4. Živá příroda</vt:lpstr>
      <vt:lpstr>5. Kulturní aspekty</vt:lpstr>
      <vt:lpstr>6. Estetické aspekty</vt:lpstr>
      <vt:lpstr>7. Socioekonomické aspekty</vt:lpstr>
      <vt:lpstr>8. Aktuální stav lokality, existující ochrana</vt:lpstr>
      <vt:lpstr>Systém hodnocení (bodování)</vt:lpstr>
      <vt:lpstr>Syntéza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macka</dc:creator>
  <cp:lastModifiedBy>macka</cp:lastModifiedBy>
  <cp:revision>10</cp:revision>
  <dcterms:created xsi:type="dcterms:W3CDTF">2019-10-22T17:40:24Z</dcterms:created>
  <dcterms:modified xsi:type="dcterms:W3CDTF">2019-10-22T20:00:58Z</dcterms:modified>
</cp:coreProperties>
</file>