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5907" autoAdjust="0"/>
  </p:normalViewPr>
  <p:slideViewPr>
    <p:cSldViewPr snapToGrid="0">
      <p:cViewPr varScale="1">
        <p:scale>
          <a:sx n="102" d="100"/>
          <a:sy n="102" d="100"/>
        </p:scale>
        <p:origin x="33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Dříve nazýván „</a:t>
            </a:r>
            <a:r>
              <a:rPr lang="cs-CZ" dirty="0" err="1"/>
              <a:t>Quantum</a:t>
            </a:r>
            <a:r>
              <a:rPr lang="cs-CZ" dirty="0"/>
              <a:t> GIS“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949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Dříve </a:t>
            </a:r>
            <a:r>
              <a:rPr lang="cs-CZ"/>
              <a:t>nazýván „Quantum</a:t>
            </a:r>
            <a:r>
              <a:rPr lang="cs-CZ" dirty="0"/>
              <a:t> GIS“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949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Dříve nazýván „</a:t>
            </a:r>
            <a:r>
              <a:rPr lang="cs-CZ" dirty="0" err="1"/>
              <a:t>Quantum</a:t>
            </a:r>
            <a:r>
              <a:rPr lang="cs-CZ" dirty="0"/>
              <a:t> GIS“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526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openstreetmap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enstreetmap.org/wiki/Cs:Map_Featur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osm.org/en/hot-tips/tagging/" TargetMode="External"/><Relationship Id="rId2" Type="http://schemas.openxmlformats.org/officeDocument/2006/relationships/hyperlink" Target="http://learnosm.org/en/osm-data/osm-in-qg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gi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is.nature.cz/arcgis/services/UzemniOchrana/ChranUzemi/MapServer/WFSServer" TargetMode="External"/><Relationship Id="rId3" Type="http://schemas.openxmlformats.org/officeDocument/2006/relationships/hyperlink" Target="http://geoportal.cuzk.cz/(S(pjatgkrpror0l0logorq4ku5))/Default.aspx?lng=CZ&amp;mode=TextMeta&amp;text=WMS.verejne.uvod&amp;side=WMS.verejne&amp;menu=311&amp;head_tab=sekce-03-gp" TargetMode="External"/><Relationship Id="rId7" Type="http://schemas.openxmlformats.org/officeDocument/2006/relationships/hyperlink" Target="http://geoportal.cuzk.cz/(S(pjatgkrpror0l0logorq4ku5))/Default.aspx?mode=TextMeta&amp;text=sit.stah.uvod&amp;side=sit.stah&amp;head_tab=sekce-03-gp&amp;menu=33" TargetMode="External"/><Relationship Id="rId2" Type="http://schemas.openxmlformats.org/officeDocument/2006/relationships/hyperlink" Target="http://geoportal.cuzk.cz/WMS_ORTOFOTO_PUB/WMServic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ws.mundialis.de/services/service" TargetMode="External"/><Relationship Id="rId5" Type="http://schemas.openxmlformats.org/officeDocument/2006/relationships/hyperlink" Target="https://geoportal.gov.cz/web/guest/wms/" TargetMode="External"/><Relationship Id="rId4" Type="http://schemas.openxmlformats.org/officeDocument/2006/relationships/hyperlink" Target="http://geoportal.gov.cz/ArcGIS/services/CENIA/cenia_t_podklad/MapServer/WMSSer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/>
              <a:t>Dobrovolnická mapa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789611"/>
            <a:ext cx="7518400" cy="3439615"/>
          </a:xfrm>
        </p:spPr>
        <p:txBody>
          <a:bodyPr/>
          <a:lstStyle/>
          <a:p>
            <a:pPr algn="r"/>
            <a:r>
              <a:rPr lang="cs-CZ" sz="2400" cap="small" dirty="0" err="1"/>
              <a:t>OpenStreetMap</a:t>
            </a:r>
            <a:r>
              <a:rPr lang="cs-CZ" sz="2400" cap="small" dirty="0"/>
              <a:t> - Dobrovolnická mapa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1800" b="0" dirty="0"/>
              <a:t>Z7149 Praktikum z geoinformatiky pro studenty UZ</a:t>
            </a:r>
            <a:br>
              <a:rPr lang="cs-CZ" sz="1800" b="0" dirty="0"/>
            </a:br>
            <a:br>
              <a:rPr lang="cs-CZ" sz="1800" b="0" dirty="0"/>
            </a:br>
            <a:r>
              <a:rPr lang="cs-CZ" sz="1800" b="0" dirty="0"/>
              <a:t>RNDr. Lukáš HERMAN, Ph.D.</a:t>
            </a:r>
            <a:endParaRPr lang="cs-CZ" altLang="cs-CZ" sz="1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OSM – Open Street Map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114800"/>
          </a:xfrm>
        </p:spPr>
        <p:txBody>
          <a:bodyPr/>
          <a:lstStyle/>
          <a:p>
            <a:pPr algn="just"/>
            <a:r>
              <a:rPr lang="cs-CZ" sz="1800" dirty="0">
                <a:hlinkClick r:id="rId3"/>
              </a:rPr>
              <a:t>https://www.openstreetmap.org</a:t>
            </a:r>
            <a:endParaRPr lang="cs-CZ" sz="1800" dirty="0"/>
          </a:p>
          <a:p>
            <a:pPr algn="just"/>
            <a:r>
              <a:rPr lang="cs-CZ" sz="1800" dirty="0">
                <a:hlinkClick r:id="rId4"/>
              </a:rPr>
              <a:t>https://openstreetmap.cz/</a:t>
            </a:r>
            <a:endParaRPr lang="cs-CZ" sz="1800" dirty="0"/>
          </a:p>
          <a:p>
            <a:pPr algn="just"/>
            <a:r>
              <a:rPr lang="cs-CZ" sz="1800" dirty="0" err="1"/>
              <a:t>rojekt</a:t>
            </a:r>
            <a:r>
              <a:rPr lang="cs-CZ" sz="1800" dirty="0"/>
              <a:t>, jehož cílem je tvorba volně dostupných geografických dat a následně jejich vizualizace do podoby topografických map </a:t>
            </a:r>
          </a:p>
          <a:p>
            <a:pPr algn="just"/>
            <a:r>
              <a:rPr lang="cs-CZ" sz="1800" dirty="0"/>
              <a:t>Pro tvorbu </a:t>
            </a:r>
            <a:r>
              <a:rPr lang="cs-CZ" sz="1800" dirty="0" err="1"/>
              <a:t>geodat</a:t>
            </a:r>
            <a:r>
              <a:rPr lang="cs-CZ" sz="1800" dirty="0"/>
              <a:t> se jako podklad využívá záznamů z přijímačů GPS nebo jiné zpravidla digitalizované mapy, která jsou licenčně kompatibilní.</a:t>
            </a:r>
          </a:p>
          <a:p>
            <a:pPr algn="just"/>
            <a:r>
              <a:rPr lang="cs-CZ" sz="1800" dirty="0"/>
              <a:t>Projekt byl založen v roce 2004 a využívá kolektivní spolupráce spolu s koncepcí Otevřeného software.</a:t>
            </a:r>
          </a:p>
          <a:p>
            <a:pPr algn="just"/>
            <a:r>
              <a:rPr lang="cs-CZ" sz="1800" dirty="0"/>
              <a:t>Data jsou poskytována pod licencí Open Database </a:t>
            </a:r>
            <a:r>
              <a:rPr lang="cs-CZ" sz="1800" dirty="0" err="1"/>
              <a:t>License</a:t>
            </a:r>
            <a:r>
              <a:rPr lang="cs-CZ" sz="1800" dirty="0"/>
              <a:t> (</a:t>
            </a:r>
            <a:r>
              <a:rPr lang="cs-CZ" sz="1800" b="1" i="1" dirty="0"/>
              <a:t>zdarma</a:t>
            </a:r>
            <a:r>
              <a:rPr lang="cs-CZ" sz="1800" dirty="0"/>
              <a:t>) </a:t>
            </a:r>
          </a:p>
          <a:p>
            <a:pPr algn="just"/>
            <a:r>
              <a:rPr lang="cs-CZ" sz="1800" dirty="0"/>
              <a:t>uchovává kompletní historii provedených změn, výsledky práce jsou dostupné veřejnosti. 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AutoShape 2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Obrázek 9" descr="Obsah obrázku text, mapa&#10;&#10;Popis byl vytvořen automaticky">
            <a:extLst>
              <a:ext uri="{FF2B5EF4-FFF2-40B4-BE49-F238E27FC236}">
                <a16:creationId xmlns:a16="http://schemas.microsoft.com/office/drawing/2014/main" id="{0BD65F37-8232-4E32-91F5-FD574D97A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38" y="5338134"/>
            <a:ext cx="1987062" cy="1519866"/>
          </a:xfrm>
          <a:prstGeom prst="rect">
            <a:avLst/>
          </a:prstGeom>
        </p:spPr>
      </p:pic>
      <p:pic>
        <p:nvPicPr>
          <p:cNvPr id="14" name="Obrázek 13" descr="Obsah obrázku košile&#10;&#10;Popis byl vytvořen automaticky">
            <a:extLst>
              <a:ext uri="{FF2B5EF4-FFF2-40B4-BE49-F238E27FC236}">
                <a16:creationId xmlns:a16="http://schemas.microsoft.com/office/drawing/2014/main" id="{D47924F1-CF5E-4744-B66B-7319A3326F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38" y="160337"/>
            <a:ext cx="1837592" cy="1837592"/>
          </a:xfrm>
          <a:prstGeom prst="rect">
            <a:avLst/>
          </a:prstGeom>
        </p:spPr>
      </p:pic>
      <p:pic>
        <p:nvPicPr>
          <p:cNvPr id="18" name="Obrázek 17" descr="Obsah obrázku text, mapa&#10;&#10;Popis byl vytvořen automaticky">
            <a:extLst>
              <a:ext uri="{FF2B5EF4-FFF2-40B4-BE49-F238E27FC236}">
                <a16:creationId xmlns:a16="http://schemas.microsoft.com/office/drawing/2014/main" id="{5136B943-69CE-4AA9-BA91-5C0A51EB9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7" y="5338134"/>
            <a:ext cx="2071223" cy="1465178"/>
          </a:xfrm>
          <a:prstGeom prst="rect">
            <a:avLst/>
          </a:prstGeom>
        </p:spPr>
      </p:pic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F6C73245-B892-4AA1-BC95-95FA66E87506}"/>
              </a:ext>
            </a:extLst>
          </p:cNvPr>
          <p:cNvSpPr/>
          <p:nvPr/>
        </p:nvSpPr>
        <p:spPr bwMode="auto">
          <a:xfrm>
            <a:off x="5723792" y="5934808"/>
            <a:ext cx="2180493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duben 2007     –           srpen 2009</a:t>
            </a:r>
          </a:p>
        </p:txBody>
      </p:sp>
    </p:spTree>
    <p:extLst>
      <p:ext uri="{BB962C8B-B14F-4D97-AF65-F5344CB8AC3E}">
        <p14:creationId xmlns:p14="http://schemas.microsoft.com/office/powerpoint/2010/main" val="124601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500" r="43878" b="44286"/>
          <a:stretch/>
        </p:blipFill>
        <p:spPr bwMode="auto">
          <a:xfrm>
            <a:off x="5930537" y="130627"/>
            <a:ext cx="3213463" cy="30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 data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00698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cs-CZ" sz="1800" dirty="0" err="1"/>
              <a:t>Vector</a:t>
            </a:r>
            <a:r>
              <a:rPr lang="cs-CZ" sz="1800" dirty="0"/>
              <a:t> &gt; </a:t>
            </a:r>
            <a:r>
              <a:rPr lang="cs-CZ" sz="1800" dirty="0" err="1"/>
              <a:t>OpenStreetMap</a:t>
            </a:r>
            <a:r>
              <a:rPr lang="cs-CZ" sz="1800" dirty="0"/>
              <a:t> &gt; </a:t>
            </a:r>
            <a:r>
              <a:rPr lang="cs-CZ" sz="1800" dirty="0" err="1"/>
              <a:t>Download</a:t>
            </a:r>
            <a:r>
              <a:rPr lang="cs-CZ" sz="1800" dirty="0"/>
              <a:t> Data</a:t>
            </a:r>
          </a:p>
          <a:p>
            <a:pPr>
              <a:buFont typeface="+mj-lt"/>
              <a:buAutoNum type="arabicParenR"/>
            </a:pPr>
            <a:r>
              <a:rPr lang="cs-CZ" sz="1800" dirty="0" err="1"/>
              <a:t>Vector</a:t>
            </a:r>
            <a:r>
              <a:rPr lang="cs-CZ" sz="1800" dirty="0"/>
              <a:t> &gt; </a:t>
            </a:r>
            <a:r>
              <a:rPr lang="cs-CZ" sz="1800" dirty="0" err="1"/>
              <a:t>OpenStreetMap</a:t>
            </a:r>
            <a:r>
              <a:rPr lang="cs-CZ" sz="1800" dirty="0"/>
              <a:t> &gt; Import </a:t>
            </a:r>
            <a:r>
              <a:rPr lang="cs-CZ" sz="1800" dirty="0" err="1"/>
              <a:t>Topology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XML…</a:t>
            </a:r>
          </a:p>
          <a:p>
            <a:pPr>
              <a:buFont typeface="+mj-lt"/>
              <a:buAutoNum type="arabicParenR"/>
            </a:pPr>
            <a:r>
              <a:rPr lang="cs-CZ" sz="1800" dirty="0" err="1"/>
              <a:t>Vector</a:t>
            </a:r>
            <a:r>
              <a:rPr lang="cs-CZ" sz="1800" dirty="0"/>
              <a:t> &gt; </a:t>
            </a:r>
            <a:r>
              <a:rPr lang="cs-CZ" sz="1800" dirty="0" err="1"/>
              <a:t>OpenStreetMap</a:t>
            </a:r>
            <a:r>
              <a:rPr lang="cs-CZ" sz="1800" dirty="0"/>
              <a:t> &gt; Export </a:t>
            </a:r>
            <a:r>
              <a:rPr lang="cs-CZ" sz="1800" dirty="0" err="1"/>
              <a:t>Topology</a:t>
            </a:r>
            <a:r>
              <a:rPr lang="cs-CZ" sz="1800" dirty="0"/>
              <a:t> to </a:t>
            </a:r>
            <a:r>
              <a:rPr lang="cs-CZ" sz="1800" dirty="0" err="1"/>
              <a:t>SpatiaLite</a:t>
            </a:r>
            <a:r>
              <a:rPr lang="cs-CZ" sz="1800" dirty="0"/>
              <a:t>…</a:t>
            </a:r>
          </a:p>
          <a:p>
            <a:endParaRPr lang="en-GB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223782" y="1580607"/>
            <a:ext cx="3790950" cy="4725214"/>
            <a:chOff x="5223782" y="1580607"/>
            <a:chExt cx="3790950" cy="472521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782" y="3553096"/>
              <a:ext cx="3790950" cy="275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Šipka doprava 21"/>
            <p:cNvSpPr/>
            <p:nvPr/>
          </p:nvSpPr>
          <p:spPr bwMode="auto">
            <a:xfrm rot="5400000">
              <a:off x="6865230" y="2489959"/>
              <a:ext cx="2190002" cy="371297"/>
            </a:xfrm>
            <a:prstGeom prst="rightArrow">
              <a:avLst>
                <a:gd name="adj1" fmla="val 53193"/>
                <a:gd name="adj2" fmla="val 52765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852564" y="3032953"/>
            <a:ext cx="4620773" cy="3793012"/>
            <a:chOff x="852564" y="3032953"/>
            <a:chExt cx="4620773" cy="37930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564" y="3032953"/>
              <a:ext cx="3678886" cy="379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Šipka doprava 22"/>
            <p:cNvSpPr/>
            <p:nvPr/>
          </p:nvSpPr>
          <p:spPr bwMode="auto">
            <a:xfrm rot="10800000">
              <a:off x="4197735" y="5596245"/>
              <a:ext cx="1275602" cy="371297"/>
            </a:xfrm>
            <a:prstGeom prst="rightArrow">
              <a:avLst>
                <a:gd name="adj1" fmla="val 53193"/>
                <a:gd name="adj2" fmla="val 52765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0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Výběr OSM dat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00698"/>
          </a:xfrm>
        </p:spPr>
        <p:txBody>
          <a:bodyPr/>
          <a:lstStyle/>
          <a:p>
            <a:r>
              <a:rPr lang="cs-CZ" sz="2000" dirty="0"/>
              <a:t>Pomocí tzv. </a:t>
            </a:r>
            <a:r>
              <a:rPr lang="cs-CZ" sz="2000" b="1" dirty="0" err="1"/>
              <a:t>tagů</a:t>
            </a:r>
            <a:endParaRPr lang="cs-CZ" sz="2000" b="1" dirty="0"/>
          </a:p>
          <a:p>
            <a:r>
              <a:rPr lang="cs-CZ" sz="2000" dirty="0"/>
              <a:t>Rozlišují jednotlivé objekty a jejich typy</a:t>
            </a:r>
          </a:p>
          <a:p>
            <a:r>
              <a:rPr lang="cs-CZ" sz="2000" dirty="0"/>
              <a:t>Např. budova, budova – škola…</a:t>
            </a:r>
          </a:p>
          <a:p>
            <a:r>
              <a:rPr lang="cs-CZ" sz="2000" dirty="0">
                <a:hlinkClick r:id="rId2"/>
              </a:rPr>
              <a:t>https</a:t>
            </a:r>
            <a:r>
              <a:rPr lang="cs-CZ" sz="2000">
                <a:hlinkClick r:id="rId2"/>
              </a:rPr>
              <a:t>://wiki.openstreetmap.org/wiki/Cs:Map_Features</a:t>
            </a:r>
            <a:r>
              <a:rPr lang="cs-CZ" sz="2000"/>
              <a:t>  </a:t>
            </a:r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8008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Nastavení vlastností projektu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00698"/>
          </a:xfrm>
        </p:spPr>
        <p:txBody>
          <a:bodyPr/>
          <a:lstStyle/>
          <a:p>
            <a:r>
              <a:rPr lang="cs-CZ" sz="2000" dirty="0"/>
              <a:t>Měřítko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Souřadnicový systém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2945291"/>
            <a:ext cx="4963886" cy="39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6" t="72946" r="3214" b="5089"/>
          <a:stretch/>
        </p:blipFill>
        <p:spPr bwMode="auto">
          <a:xfrm>
            <a:off x="3341552" y="1711234"/>
            <a:ext cx="5802448" cy="113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6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Nastavení </a:t>
            </a:r>
            <a:r>
              <a:rPr lang="cs-CZ" dirty="0" err="1"/>
              <a:t>symbologie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00698"/>
          </a:xfrm>
        </p:spPr>
        <p:txBody>
          <a:bodyPr/>
          <a:lstStyle/>
          <a:p>
            <a:r>
              <a:rPr lang="cs-CZ" sz="2000" dirty="0"/>
              <a:t>Zvolená vrstva &gt; Vlastnosti </a:t>
            </a:r>
          </a:p>
          <a:p>
            <a:r>
              <a:rPr lang="cs-CZ" sz="2000" dirty="0"/>
              <a:t>Všechny prvky ve vrstvě stejný styl (Jednoduchý symbol)</a:t>
            </a:r>
          </a:p>
          <a:p>
            <a:r>
              <a:rPr lang="cs-CZ" sz="2000" dirty="0"/>
              <a:t>Kategorie podle hodnot atributů (Kategorizovaný)</a:t>
            </a:r>
          </a:p>
          <a:p>
            <a:r>
              <a:rPr lang="cs-CZ" sz="2000" dirty="0"/>
              <a:t>Barevný přechod podle numerických atributů (Odstupňovaný)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Cvičení č. 2 – Dobrovolnická mapa mikroregionálního města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2"/>
          <a:stretch/>
        </p:blipFill>
        <p:spPr bwMode="auto">
          <a:xfrm>
            <a:off x="0" y="3654000"/>
            <a:ext cx="6418202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1"/>
          <a:stretch/>
        </p:blipFill>
        <p:spPr bwMode="auto">
          <a:xfrm>
            <a:off x="1299627" y="3654000"/>
            <a:ext cx="6439592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9"/>
          <a:stretch/>
        </p:blipFill>
        <p:spPr bwMode="auto">
          <a:xfrm>
            <a:off x="2661195" y="3654000"/>
            <a:ext cx="6482805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Editace prvků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0" y="1789612"/>
            <a:ext cx="9180000" cy="4892161"/>
            <a:chOff x="0" y="1789612"/>
            <a:chExt cx="9180000" cy="48921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3"/>
            <a:stretch/>
          </p:blipFill>
          <p:spPr bwMode="auto">
            <a:xfrm>
              <a:off x="0" y="1789612"/>
              <a:ext cx="9180000" cy="489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ál 6"/>
            <p:cNvSpPr/>
            <p:nvPr/>
          </p:nvSpPr>
          <p:spPr bwMode="auto">
            <a:xfrm>
              <a:off x="4701325" y="4622777"/>
              <a:ext cx="432000" cy="4320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"/>
          <a:stretch/>
        </p:blipFill>
        <p:spPr bwMode="auto">
          <a:xfrm>
            <a:off x="0" y="1988879"/>
            <a:ext cx="9180000" cy="48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3735599" y="418012"/>
            <a:ext cx="5200834" cy="2264749"/>
            <a:chOff x="3735599" y="418012"/>
            <a:chExt cx="5200834" cy="226474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5" t="37410" r="9339" b="12590"/>
            <a:stretch/>
          </p:blipFill>
          <p:spPr bwMode="auto">
            <a:xfrm>
              <a:off x="3735599" y="418012"/>
              <a:ext cx="5200834" cy="226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ál 9"/>
            <p:cNvSpPr/>
            <p:nvPr/>
          </p:nvSpPr>
          <p:spPr bwMode="auto">
            <a:xfrm>
              <a:off x="6721714" y="1222080"/>
              <a:ext cx="432000" cy="4320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16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789611"/>
            <a:ext cx="7518400" cy="3439615"/>
          </a:xfrm>
        </p:spPr>
        <p:txBody>
          <a:bodyPr/>
          <a:lstStyle/>
          <a:p>
            <a:r>
              <a:rPr lang="cs-CZ" sz="2400" cap="small" dirty="0"/>
              <a:t>Dotazy?</a:t>
            </a:r>
            <a:br>
              <a:rPr lang="cs-CZ" sz="2400" cap="small" dirty="0"/>
            </a:br>
            <a:r>
              <a:rPr lang="cs-CZ" sz="2400" cap="small" dirty="0"/>
              <a:t>Díky </a:t>
            </a:r>
            <a:r>
              <a:rPr lang="cs-CZ" sz="2400" cap="small"/>
              <a:t>za pozornost…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1800" b="0" dirty="0"/>
              <a:t>Z7149 Praktikum z </a:t>
            </a:r>
            <a:r>
              <a:rPr lang="cs-CZ" sz="1800" b="0" dirty="0" err="1"/>
              <a:t>geoinformatiky</a:t>
            </a:r>
            <a:r>
              <a:rPr lang="cs-CZ" sz="1800" b="0" dirty="0"/>
              <a:t> pro studenty UZ</a:t>
            </a:r>
            <a:br>
              <a:rPr lang="cs-CZ" sz="1800" b="0" dirty="0"/>
            </a:br>
            <a:br>
              <a:rPr lang="cs-CZ" sz="1800" b="0" dirty="0"/>
            </a:b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279075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dirty="0"/>
              <a:t>„Zadání“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000" dirty="0"/>
              <a:t>Představte si, že už jste učitelé zeměpisného semináře. Vyberte si město, městskou část nebo vesnici v níž se nachází vaše škola.</a:t>
            </a:r>
          </a:p>
          <a:p>
            <a:pPr marL="0" indent="0" algn="just">
              <a:buNone/>
            </a:pPr>
            <a:r>
              <a:rPr lang="cs-CZ" sz="2000" dirty="0"/>
              <a:t>Vytvořte si příběh, který budete pro dané místo studentům vypravovat (například problematika parkovacích míst v městě vzhledem k nákupním a rezidenčním místům, rozšíření průmyslových zón, analýza a případné doplnění dětských hřišť atp.).</a:t>
            </a:r>
          </a:p>
          <a:p>
            <a:pPr marL="0" indent="0" algn="just">
              <a:buNone/>
            </a:pPr>
            <a:r>
              <a:rPr lang="cs-CZ" sz="2000" dirty="0"/>
              <a:t>Pro vámi vybrané město, respektive městskou část, vytvořte mapu v </a:t>
            </a:r>
            <a:r>
              <a:rPr lang="cs-CZ" sz="2000" dirty="0" err="1"/>
              <a:t>QGISu</a:t>
            </a:r>
            <a:r>
              <a:rPr lang="cs-CZ" sz="2000" dirty="0"/>
              <a:t> na základě dat </a:t>
            </a:r>
            <a:r>
              <a:rPr lang="cs-CZ" sz="2000" dirty="0" err="1"/>
              <a:t>OpenStreetMap</a:t>
            </a:r>
            <a:r>
              <a:rPr lang="cs-CZ" sz="2000" dirty="0"/>
              <a:t> a dalších geografických dat. 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dirty="0"/>
              <a:t>„Zadání“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Postupujte přes níže uvedené kroky: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Koncept práce s </a:t>
            </a:r>
            <a:r>
              <a:rPr lang="cs-CZ" sz="1600" dirty="0" err="1"/>
              <a:t>QGISem</a:t>
            </a:r>
            <a:r>
              <a:rPr lang="cs-CZ" sz="1600" dirty="0"/>
              <a:t> (přidání vrstev, změna měřítka, použitých znaků) vám představí vyučující.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Přidejte si vhodná referenční data, na základě kterých provedete stažení dat z </a:t>
            </a:r>
            <a:r>
              <a:rPr lang="cs-CZ" sz="1600" dirty="0" err="1"/>
              <a:t>OpenStreetMap</a:t>
            </a:r>
            <a:r>
              <a:rPr lang="cs-CZ" sz="16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Postup, jak přidat geografická data z </a:t>
            </a:r>
            <a:r>
              <a:rPr lang="cs-CZ" sz="1600" dirty="0" err="1"/>
              <a:t>OpenStreetMap</a:t>
            </a:r>
            <a:r>
              <a:rPr lang="cs-CZ" sz="1600" dirty="0"/>
              <a:t> do </a:t>
            </a:r>
            <a:r>
              <a:rPr lang="cs-CZ" sz="1600" dirty="0" err="1"/>
              <a:t>QGISu</a:t>
            </a:r>
            <a:r>
              <a:rPr lang="cs-CZ" sz="1600" dirty="0"/>
              <a:t> najdete na této URL: </a:t>
            </a:r>
            <a:r>
              <a:rPr lang="cs-CZ" sz="1600" u="sng" dirty="0">
                <a:hlinkClick r:id="rId2"/>
              </a:rPr>
              <a:t>http://learnosm.org/en/osm-data/osm-in-</a:t>
            </a:r>
            <a:r>
              <a:rPr lang="cs-CZ" sz="1600" u="sng" dirty="0" err="1">
                <a:hlinkClick r:id="rId2"/>
              </a:rPr>
              <a:t>qgis</a:t>
            </a:r>
            <a:r>
              <a:rPr lang="cs-CZ" sz="1600" u="sng" dirty="0">
                <a:hlinkClick r:id="rId2"/>
              </a:rPr>
              <a:t>/</a:t>
            </a:r>
            <a:r>
              <a:rPr lang="cs-CZ" sz="1600" dirty="0"/>
              <a:t>. Princip tzv. </a:t>
            </a:r>
            <a:r>
              <a:rPr lang="cs-CZ" sz="1600" dirty="0" err="1"/>
              <a:t>tagů</a:t>
            </a:r>
            <a:r>
              <a:rPr lang="cs-CZ" sz="1600" dirty="0"/>
              <a:t> a jejich význam pro výběr geografických dat naleznete na </a:t>
            </a:r>
            <a:r>
              <a:rPr lang="cs-CZ" sz="1600" u="sng" dirty="0">
                <a:hlinkClick r:id="rId3"/>
              </a:rPr>
              <a:t>http://learnosm.org/en/hot-</a:t>
            </a:r>
            <a:r>
              <a:rPr lang="cs-CZ" sz="1600" u="sng" dirty="0" err="1">
                <a:hlinkClick r:id="rId3"/>
              </a:rPr>
              <a:t>tips</a:t>
            </a:r>
            <a:r>
              <a:rPr lang="cs-CZ" sz="1600" u="sng" dirty="0">
                <a:hlinkClick r:id="rId3"/>
              </a:rPr>
              <a:t>/</a:t>
            </a:r>
            <a:r>
              <a:rPr lang="cs-CZ" sz="1600" u="sng" dirty="0" err="1">
                <a:hlinkClick r:id="rId3"/>
              </a:rPr>
              <a:t>tagging</a:t>
            </a:r>
            <a:r>
              <a:rPr lang="cs-CZ" sz="1600" u="sng" dirty="0">
                <a:hlinkClick r:id="rId3"/>
              </a:rPr>
              <a:t>/</a:t>
            </a:r>
            <a:r>
              <a:rPr lang="cs-CZ" sz="1600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Vámi stažená data přidejte do projektu v aplikaci QGIS a následně vizualizujte podle vašich preferencí.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Na závěr exportujte mapu do formátu PNG nebo PDF</a:t>
            </a:r>
            <a:r>
              <a:rPr lang="cs-CZ" sz="2000" dirty="0"/>
              <a:t>.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30948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QGIS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114800"/>
          </a:xfrm>
        </p:spPr>
        <p:txBody>
          <a:bodyPr/>
          <a:lstStyle/>
          <a:p>
            <a:pPr algn="just"/>
            <a:r>
              <a:rPr lang="cs-CZ" sz="2000" dirty="0"/>
              <a:t>Volně dostupný (</a:t>
            </a:r>
            <a:r>
              <a:rPr lang="cs-CZ" sz="2000" b="1" i="1" dirty="0"/>
              <a:t>zdarma</a:t>
            </a:r>
            <a:r>
              <a:rPr lang="cs-CZ" sz="2000" dirty="0"/>
              <a:t>), otevřený a multiplatformní geografický informační systém (GIS)</a:t>
            </a:r>
          </a:p>
          <a:p>
            <a:pPr algn="just"/>
            <a:r>
              <a:rPr lang="cs-CZ" sz="2000" dirty="0"/>
              <a:t>Obdoba komerčního </a:t>
            </a:r>
            <a:r>
              <a:rPr lang="cs-CZ" sz="2000" dirty="0" err="1"/>
              <a:t>ArcGIS</a:t>
            </a:r>
            <a:r>
              <a:rPr lang="cs-CZ" sz="2000" dirty="0"/>
              <a:t>, ale navíc je zdarma!</a:t>
            </a:r>
          </a:p>
          <a:p>
            <a:pPr algn="just"/>
            <a:r>
              <a:rPr lang="cs-CZ" sz="2000" dirty="0"/>
              <a:t>Aktuální verze: 3.8.2 (16. srpna 2019)</a:t>
            </a:r>
            <a:endParaRPr lang="cs-CZ" sz="2000" dirty="0">
              <a:hlinkClick r:id="rId3"/>
            </a:endParaRPr>
          </a:p>
          <a:p>
            <a:pPr algn="just"/>
            <a:r>
              <a:rPr lang="cs-CZ" sz="2000" dirty="0"/>
              <a:t>Lze stáhnout zde: </a:t>
            </a:r>
            <a:r>
              <a:rPr lang="cs-CZ" sz="2000" i="1" dirty="0">
                <a:hlinkClick r:id="rId3"/>
              </a:rPr>
              <a:t>www.qgis.org</a:t>
            </a:r>
            <a:endParaRPr lang="cs-CZ" sz="20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6" name="AutoShape 2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Lukas\Desktop\inde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13745" r="4619" b="5774"/>
          <a:stretch/>
        </p:blipFill>
        <p:spPr bwMode="auto">
          <a:xfrm>
            <a:off x="6292846" y="312738"/>
            <a:ext cx="2299064" cy="14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39"/>
            <a:ext cx="8086635" cy="647700"/>
          </a:xfrm>
        </p:spPr>
        <p:txBody>
          <a:bodyPr anchor="ctr"/>
          <a:lstStyle/>
          <a:p>
            <a:r>
              <a:rPr lang="cs-CZ" dirty="0"/>
              <a:t>QGIS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Cvičení č. 2 – Dobrovolnická mapa mikroregionálního města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6" name="AutoShape 2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https://upload.wikimedia.org/wikipedia/commons/thumb/e/eb/QGIS_2.2_Valmiera_showing_new_menu_design.png/1024px-QGIS_2.2_Valmiera_showing_new_menu_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9" y="1946364"/>
            <a:ext cx="8245706" cy="4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6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Co se dnes v </a:t>
            </a:r>
            <a:r>
              <a:rPr lang="cs-CZ" dirty="0" err="1"/>
              <a:t>QGISu</a:t>
            </a:r>
            <a:r>
              <a:rPr lang="cs-CZ" dirty="0"/>
              <a:t> naučíme?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dirty="0"/>
              <a:t>Aneb co budete potřebovat pro cvičení č. 2 …</a:t>
            </a:r>
          </a:p>
          <a:p>
            <a:pPr algn="just"/>
            <a:r>
              <a:rPr lang="cs-CZ" sz="2000" dirty="0"/>
              <a:t>Přidat data (vektor, rastr, webové služby, </a:t>
            </a:r>
            <a:r>
              <a:rPr lang="cs-CZ" sz="2000" b="1" u="sng" dirty="0"/>
              <a:t>OSM data</a:t>
            </a:r>
            <a:r>
              <a:rPr lang="cs-CZ" sz="2000" dirty="0"/>
              <a:t>)</a:t>
            </a:r>
          </a:p>
          <a:p>
            <a:pPr algn="just"/>
            <a:r>
              <a:rPr lang="cs-CZ" sz="2000" dirty="0"/>
              <a:t>Nastavení zobrazení prostorových dat (měřítko, </a:t>
            </a:r>
            <a:r>
              <a:rPr lang="cs-CZ" sz="2000" dirty="0" err="1"/>
              <a:t>souř</a:t>
            </a:r>
            <a:r>
              <a:rPr lang="cs-CZ" sz="2000" dirty="0"/>
              <a:t>. systém)</a:t>
            </a:r>
          </a:p>
          <a:p>
            <a:pPr algn="just"/>
            <a:r>
              <a:rPr lang="cs-CZ" sz="2000" dirty="0"/>
              <a:t>Nastavit </a:t>
            </a:r>
            <a:r>
              <a:rPr lang="cs-CZ" sz="2000" dirty="0" err="1"/>
              <a:t>symbologii</a:t>
            </a:r>
            <a:endParaRPr lang="cs-CZ" sz="2000" dirty="0"/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Co by se vám ve cvičení č. 2 ještě mohlo hodit?</a:t>
            </a:r>
          </a:p>
          <a:p>
            <a:pPr algn="just"/>
            <a:r>
              <a:rPr lang="cs-CZ" sz="2000" dirty="0"/>
              <a:t>Úprava (editace) dat</a:t>
            </a:r>
          </a:p>
          <a:p>
            <a:pPr algn="just"/>
            <a:r>
              <a:rPr lang="cs-CZ" sz="2000" dirty="0"/>
              <a:t>…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AutoShape 2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MQEBATEhIVFhEQFRYaEhYYEhcVGBgVFhYWFxYSFRUYHSggGBolHRgVITIhJikrMDAwFx8zODMsNygtLisBCgoKDg0OGxAQGysmICYvLS0yKy0tLS0tLS0tLS0vLS0tLS0tLS8tMi0tKy0vLzAtLS0tLS0tLS0tLS0tLS4tLf/AABEIALcBEwMBEQACEQEDEQH/xAAbAAEAAQUBAAAAAAAAAAAAAAAABgIDBAUHAf/EAEMQAAIBAgIHAwkGAwYHAAAAAAABAgMRBCEFBhIxQVFhcYGREyIyQlKhscHRByNicpLwFILCFTNDU6LhJDRjk7Li8f/EABoBAQACAwEAAAAAAAAAAAAAAAADBAECBQb/xAAzEQEAAgECAwUGBgIDAQAAAAAAAQIDBBESITEFE0FRYSJxgaGx8BQykcHR4VLxIzNCYv/aAAwDAQACEQMRAD8A7iAAAAAAAAAAAAAAAAAAAAAAAAAAAAAAAAAAAAAAAAAAAAAAAAAAAAAAAAAAAAAAAAAAAAAAAAAAAAAAAAAAAAAAAAAAAAAAAAAAAAAAAAAAAAAAAAAAAAAAAAAAAAAAAAAAAAAAAAAAAAAAAAAAAAAAAAAAAAAAAAAAAAAAAAAAAAAAAAAAAAAABTOairtpLm3YxMxHUYdTTGHjvr0/1p/Agtq8FeU3j9YFC07hn/jw8bGv43T/AOcfqbsmhjaVT0KkJdk0/gyambHf8ton3SMgkAAAAAAAAAAAAAAAAAAAAAFFSrGKvJpLq7AW6eMpydlOLf5kBTjcdCirzfuuYm0RG8sTMRzlHMTrrTU4wgruUlFJPad27cMl4laNZim8UrO8oPxWObRSs7ylcXki0sPQFwIlp37QMLh7xpvy9TlBrYT61N3hcp5dbjp05z6KWbXYqco5z6fy55pTXDFY6tTpOexTqTinTp3jHZbzUnvllvTduiKddRkz3iJ6b9FKufLnvETO0b9Idj0POUqUZTd3K7Ow7TzSelaWGjepLN+jFZyfYvnuK+fU48Eb3n4eJuiOkdba1S6ppU4/ql4vJdy7zi5u08t+VPZj9Z+/vdru0NevKbvOUpPnKTl8Tn3ta872nf382FFzXYLjYeDaBsMFpqvR9CpK3st7Ueyz3dxYxarNj/LafdPOPv3G6T6K1vhO0ay2Je0s4d/GPv7TraftStuWWNvXw/r75tt0mjJNJp3T3NcuZ1YnfnDL0yAAAAAAAAAAAAAAAADE0ji/Jxy9J7ui4yZDnzVw45vbpDMRuiX3+NxEqVGfk40knXrNKUk5Zxp008lK2b4K6yOVpoya7fJkmYp4RHLdtPJn1dWZ047UMTUqW3xqqDT52ainF+4sZey8Ux/xTNbecTLHEi+s+kIukoSk5K/3a3y2uCi/Z5+HO1LHmz2xzhzxvO+0ef36/VT1t6THdxG8z4futar6DqwxlOVem4Qox27vNOTVopPi/Sy7C1pdLOnvN8kxtEdUGl0lseSZt5OhVsbKW7Je8hz9rzvtij4z/H8/o6ezSYXSFbEOUqNPaoxdlOVSUXO29wS3R5PiWsWHVXpxXybTPhtHL3scmyoVZuKlCUlzUs7Nb00+PeVZ1mpwWmMm07fD6fwztDkuvGkaNTESdGnGLV1OUb2qTvnJLdbrxz35GmbJTPaJrXbzef1U0yZfYjp1nzlh6rYCf8fCNSLjKClJprPONk/GSLWmxTXLtMdE+mxzGaImNtnYdNacWEpQpws62yrLhFW9KXyRNrdbGGOGv5vp73WmdkFr15VJOU5OUpb295521rXnitO8tN1FzGwXGwqpwcnaKbfJJv4Ga1m3TmLksJVWbpVEutOS+Rt3V/8AGf0kWLmg9uNguNhuNAawTwzUXeVF748V+KH04l3Say2Cdp518vL3MxLoeHrxqRjODTjJXTR6Ol63rFq9JbrhsAAAAAAAAAAAAAAAEd01UvUkuVl4K7+K8Dz3buWfZx/FJR7qRTth6k+NWvVk32TcI+6KOtoKcGmpHp9ebS3Vg6360KivJ085ydrR3yby2Y2+P7WdRqOD2Kc7T0hWz5+D2a87T4NBo3QjjeriFetJNbPq042Xmx62aPOdp95hvFd+c85n1/pJpdPFIm1udp6ylmjZTnQpSq+koRuu7e+pb1eonUR/8x85++iaI2YenqjVBxj6VZxpx/ndpNdVHafcVtBi7zPWJ6df0ZlJdH4VUqUIRVlFJHq2iA/aNrAsO6lCjK06qTqtb4JrNdJSVuxdqOR2hNZvER18f2c/W6max3dOs9fRH9RdV1XvicRF+TaaoR3X4eV7uHXPgjm5M04piKderGh03/u3w/lMa/kaVLanFfxGG8yErZzUmpK/R2u+VmdqdbTuO+jr029fL9/c6FoiJ3RevWlOUpSd5Sd23xZ5+0zaZtPWUa3c12YX8HhZ1pqFOO1J8OnNvgupvjx2yWitY3llN9E6o0qaTrfeT5eou71u/wADuYOzcdOeTnPy/v4t4qkNKnGKtFJJbkkkvBHRisVjaIbKzIw8doyjXVqlOMutrSXZJZohy6fHlj243+/NjZDNP6ryoJ1KTc6a3r1ornl6S6//AE4uq7Pti9qnOPnH8tZqjlznNC4Ei1O0z5GoqU393VeX4Zvc+x7vDqdHs/U93fgt0n5T/basugHoEgAAAAAAAAAAAAAABGtMRtVl238Yx+jPM9vVnjpb0SUaPCaZlDCuhRS24Sq+Uk5KMYJ1Z22pPdfxOnXV1xaWk+PDH0Q5JtvMU6rOp2Cpqr/EYicKlSTtTlCW3TguSdln1t/vHotTg4+GZnjnzjb4Qjw6acftW52nrLe6TW1W2eEqlu60b+5Modrxxamsei1Xo2lXcaZuVNmrU42O1iMHHh5SUv0wa/rLPY8f8lp9P3/olma5ayRwFDaydapdUYvi+M3+GN033LidnUZ4xU38fBV1Ofuqb+Pg5Dq7o56Sxi8q5Ok5uVad85ys5bN+bt3LuOPFbzWck/e8ubpcE5b72+P8OxzpqKjGKSjFJJJWSSySS4I5+o/M7kRtCG6zYhTrtL/DSi3ze9+F/ia034dkWSebUXNtkaqEW2kldtpJc28kkIjflA6bq7oeOFpJZOpKzqS6+yuiPS6TTRgp6z1lNEbNqWmQAAAAc91w0MqFRVIK1Kq93CM99l0ebXY+hwNfpYxW4q9J+Uo7RsjtzntC42HUdXMf/EYanNvzktmf5o5N9+T7z02ky97ii09fH3pqzvDZllkAAAAAAAAAAAAC1XrxgryaS6gQzWbWbDxnDO92oyaV3m/NajvefxOR2nWmekY6zvbw/tH+IpW8V33mfJrf7Opyvd7VGtiYVay3pxUYxcXzjtR2mvxSOVoc22ox0y8uHeOfnz2/hYmsRvMeKQ6TpUG/uthKUHtKFuDSTy6M6fbWOO5jJHWJjmxTq0+BxcniMPSV6kqWeInwjeErXftOTWXLM5/Dk1VramY2iIhmeUbJZUV0bZa70ao/pvSNPC1KFetK1Okqt+bbUbRS4t2skT9kWitr7+UNclorG8uS6V0zW0tjd62qjsle8aVJbo35K92+LfWxc4L578UuTwWz34p/07Bq7oKnhKFGMbOV9/H0XeT6sn1VYpp5rHp9YdTHSKRww2laWbfBHmstuKyVzetV25Sk98m2+93JIhUmd1FzIkOo+DVTE7TWVGO1/M8o/N9xe7OxceXinw+rekc3RTvpQDHnjqUW06sE1vTnFNdquRTmxxO02j9YSRhyTG8Vn9FP9o0f86n/ANyP1MfiMX+UfrDPcZf8Z/SWTGSaTWae5k0TvzhFMbcpega/T2C8vhqsOLi3H80c4+9EGpxd5itX73YmN4coueZQFxsJp9neI/v6f5ZLvvGXwidbsu35q+6UmOUzOukAAAAAAAAAAAB4wMPSOAhXjs1FddrXwMWrFo2liaxMbSgWG1XUdLxjGL/h6MfK5tvzpXhGOfZN+BVppa0zcdY2jb5q1NPWubirG0bfNLcfq9Rqyclt05vfKnLZv1lH0X3o3zaXDm/7KxP35rcTMNbV0LKg1J4mtUi7rZlsKN7XT82KzyOX2h2fipp7WpE7x6y2rad2LTk6fldlZVNmd8spwW99qUfAp6DW0rpr4rz57eu/gzavNutG4+FelCpB3hUinF9Hw7eBpW813pfqwif2p7ccA6tKnCdSjVpuO3SVXZ235PbhCV47Xnq10+OXE20O05+GZ5Tv6erW0cmVqNoLErDqeIxdR1Zq9rrYT9mMbbNl2ZnoI0mLbnWGtd46pHQSsnJRdSN1tJWvvV+84mpyd3a2OJnaG8LOPlalVfKE/wDxZzY6lujndy2qFzAm/wBnMPNxD4uUF4KT+Z2OzI5Wn3JcaYnUSAHMtPVdnGYjlt/JHk9ZbbU3971Wkrvp6e5Zi77iOObeeTfavacdFqnUd6T3P2P/AF6HR0WtnF7F/wAv0/pz9Zo+99un5vqmkZJpNO6e5rlzO9ExMbw4cxMcpemWHG8THZnNLdGUku5tHlrxtaY9ZVpWrmuwk/2fS/4ma50n7pwOh2b/ANs+794b4+roR20wAAAAAAAAAAAAHjQFDp8QKGBar0lOLjJXTMTETG0iE6w4bAYX/m8bVUHn5B1buS5bMFtyXu5lGNBpcduLhjctk26yjEftTw1PEKMKE4YJ5OTttRe5TjSjfzbb1dvildWdfW6eNRPFT80fNHTNEzs6Beli6D2ZRnRrQylFppprJp8+Jw4m+HJE7bTCde0bjVGCp1PNqQVmvatulHmmetw56ZacdZ5fT3tFdJZZ9fe2zy2ryVyZ7Wr03bw1OltIOUpYahHarNfeNrzacZLe3xk1uXW74J2dFobZvbnlX6yxbohVyNSe3AmX2cV/OxEOLUJLuun8YnU7MtztX3SlxSnB1kwBzPWrDShiqrkrKo9qD4NWW48p2hjtTUWmY684ep0GStsFYienKWLoint1YwbezK97dE3l4FOL8KXU24Mc2jrCSLQdP2p+MfoSRfdyfxuTyj5/y2+iPuFsbUnDhdp7PZZbuh0dFr5xTwX/AC/T+lPUT3s8W0b/AFblyyvvyvlnfsPQxMTG8KbjFSbcpN72232t5o8vM7zvKqpuYYSz7Oqd69aXs07fqkn/AEs6PZtf+S0+n1/0lxdU/OymAAAAAAAAAAAAAAAPGrgW5UuQEd0pqhgsRKUquGpucvSlsqMm+bks2azWs9YazSs9Ycc+1/UuGj1RrYZSVCe1GcXJy2am+LTd3Zq63+quZpOOI6NeCK9HW9F6uxpYehGDlTnCnBNxdrtRS85bpd6GTBjyxteIlIuywGKW6vF9ZUlf3WXuKU9laeZ6T+rO69gtrYjty2pq6k0rXabW5bjhavFGLNalekNoWaGFlTr1qsXFqrs5O6acYqO/juuX9H2jTDiilqzy8mJhB9K4d0q1SL4SbXY817mV+KLTNo6Kd42nZiXDXdsNA6ReGrwqXy3T/K9/hk+4m0+XuskW+9m1bbS6dTx+66TT4r4nolpkQxcXxt2gWtJ6Pp4mm4TzXqyW+L9pMg1GnpnpwX/0mwZ74b8Vf9oLh9GTw2MhCa9rZlwktl5r6Hk9Vp74LTW3wnzd/JqKZ9NNq+nLy5r2s+MnS8jsSaUtu9na9tm3zMaTbnv6PO6q0122nzauOkqrV1Vn+pnR4K+UKneX85bnQGscqUtmrJypSe95uL5rmun7dzTaju/Znp9G1ck782drVq2q8fL4ezqNXkluqL2l+L4k2q0kZI7zH1+rN6b84c/fwOQgdD+zzCbOHnUe+tPL8sMl73M7HZ9Nsc28/wBvuU+KOW6VHQSgAAAAAAAAAAAAAAAAB5KKe8DT6x6AhjKDpTV4txffGSkmu9IDKasBS2BrcXhKiblRkk3vjJXi3zyaafYypqdFiz87dfOGd2FOGMeS8jHrsyk+5bSXxKlex8UTztPyN2k1i0JOnTVaVSVSd/vW7bnlFpLKKTysuY1ekrjpE442iPvdBmjxRu5z0BcCT6s6eUUqNV2iv7uT3L8EunJnR0eq4Y7u/wAJ/ZNjyeEpZc6qcUmtzsB7Vq7aSklLZzi2s07Wun2NkGo09M9Jpf8A03pe1eiJa65eQ/n/AKDzddLfT3tS/wAJ80eqtForMev7I3SrOL6cUTROynuzYTuroljm23b/AFb0+8O1Cpd0W+1wb4rpzX7drT6icfKen0b0vtyltNZdV44rZrYdxU522vZnF+vlxSz6k+p0kZfbp1+vq3vj4ucJNgsNGlThTj6NOKS7lvfUu0pFKxWPBJEbRsvGzIAAAAAAAAAAAAAAAAAAAHkop7wMaphuXgBjSTW8ChgUVYKUXGSvGSaafFPejExExtI5zp3RMsNUtvpy9CXT2X1Rw9Rp5xW28PBUvXhlrLlfZpuXGw2ujNP1aCUb7cF6suH5XvXwLOHVZMfLrHk3rkmrf4fW2jL04zi+xSXis/cXq6/HP5omEsZq+K9LWfD+1J/yP5m/43D5/Jnvarm1Rx1F8V4ShLg+nzNv+PU0+94bezeEM0lgJ4eezL+WXCS5r6HIy4bYrbWVbVms7Sx6VVxfxNInZjdnwmmrokjmzu32resDw72J3dFvtcG/WXTmv27Wnzzj5T0+iSl9uqdyxkFDbUk4vc0735WOpExMbwssfA6RU24yVn6vVcu0yM8AAAAAAAAAAAAAAAAAAAAACmUE96AxauD9l9z+oGJOLWTVgMbGYaFWDhON4y3r5p8H1Nb0reOG3RiYiY2lBdNavVKF5RvOlzSzivxJfHd2HIz6S2PnHOFW+OatLcqoi42C42C42GTo/HToTU4PPiuDXJkmLJbHbiq2raazvCZwnSx1H4r1oS5/vedaJx6nH97wtezkqh2ksBPDz2ZbvVlwkua+hysuG2K20qt6zWdpY9Kq4v4kcTs13Z0Kikroljm33b/Vuo2qivktmy5X2r/BHQ0UztMJ8M9W5uXUzeaMx/lFsy9Ne9c+0DPAAAAAAAAAAAAAAAAAAAAAAAUzgnk1cDErYH2X3P6gYNSDi7NWA02kdXqFa72diT9aGXitzK2TS4789tp9EdsVbNBidUaq9CcZLreL+a95Utobx+WYlDOCfBr6mgMSv8JvslF/MhnS5Y/8/Rp3V/JQtCYj/Jl7vqY/DZf8WO7v5Mijq1iJb4xj+aa/pub10eWfDZtGG8t5ofQDoT23VbfGMVaLXJ33+4uYNLOOeLiTUxcM77tlpDBwrwcJrLg+KfNdSxkx1yV4bJLVi0bSgek8BPDz2Zbn6MuElzXXocbLinFbaVK9ZrO0selW2Xdd5HE7Nd0q1WqKSqtfg/qOlopieL4fus4J6t6y+sPFJppp2a3MCQ6Nxyqqz9Nb1z6oDNAAAAAAAAAAAAAAAAAAAAAAAAKZwTVmroDCr6P4xfc/qBr6tNxdpKwFtgUsDxgeMClgUyV94FDguS8EY2g2EktyMjxgeMBCo4tNOzW5gSTR2OVWPKS9JfNdAMwAAAAAAAAAAAAAAAAAAAAAAAAAUzgmrNXQGBiNGJ5wduj3eIGtrUpQdpK374MC2wKWB42BSwPGBSwPGBS2B4wKqNZwkpRdmv3ZgSjAYxVY3WTXpLk/oBkgAAAAAAAAAAAAAAAAAAAAAAAAABTOKas1ddQI9jNjaex6Pbx6dALDApYHjApYHjApbA8YFLA8YFzDYmVOSlF5rwa5MCVYLFxqxUo964p8gMgAAAAAAAAAAAAAAAAAAAAAAAAAeSV1Z7mBZeDp+xHwApej6fsL3gUvRlL2f9UvqBQ9FUuT/UwKXoen+LxAoehafOfivoBS9Bw9qXu+gFD0CvbfggKHoD/qf6P9wKHq+/8AMX6f9wKHq/P24+DAu4PRdajPajKHVXkk1y3Abw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3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Prostorová data v </a:t>
            </a:r>
            <a:r>
              <a:rPr lang="cs-CZ" dirty="0" err="1"/>
              <a:t>GISu</a:t>
            </a:r>
            <a:r>
              <a:rPr lang="cs-CZ" dirty="0"/>
              <a:t> (soubory)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00698"/>
          </a:xfrm>
        </p:spPr>
        <p:txBody>
          <a:bodyPr/>
          <a:lstStyle/>
          <a:p>
            <a:r>
              <a:rPr lang="cs-CZ" sz="2000" b="1" dirty="0"/>
              <a:t>Vektor </a:t>
            </a:r>
            <a:r>
              <a:rPr lang="cs-CZ" sz="2000" i="1" dirty="0"/>
              <a:t>vs. </a:t>
            </a:r>
            <a:r>
              <a:rPr lang="cs-CZ" sz="2000" b="1" dirty="0"/>
              <a:t>Rastr</a:t>
            </a:r>
          </a:p>
          <a:p>
            <a:pPr lvl="1"/>
            <a:r>
              <a:rPr lang="cs-CZ" sz="2000" u="sng" dirty="0"/>
              <a:t>Rozdíly?</a:t>
            </a:r>
          </a:p>
          <a:p>
            <a:pPr lvl="1"/>
            <a:r>
              <a:rPr lang="cs-CZ" sz="2000" u="sng" dirty="0"/>
              <a:t>Úkol:</a:t>
            </a:r>
            <a:r>
              <a:rPr lang="cs-CZ" sz="2000" dirty="0"/>
              <a:t> Přidejte si do </a:t>
            </a:r>
            <a:r>
              <a:rPr lang="cs-CZ" sz="2000" dirty="0" err="1"/>
              <a:t>QGISu</a:t>
            </a:r>
            <a:r>
              <a:rPr lang="cs-CZ" sz="2000" dirty="0"/>
              <a:t> libovolnou vektorovou a rastrovou vrstvu (např. z disku V). </a:t>
            </a:r>
          </a:p>
          <a:p>
            <a:endParaRPr lang="cs-CZ" sz="2000" dirty="0"/>
          </a:p>
          <a:p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44465" r="31830" b="47678"/>
          <a:stretch/>
        </p:blipFill>
        <p:spPr bwMode="auto">
          <a:xfrm>
            <a:off x="0" y="3568457"/>
            <a:ext cx="7524206" cy="8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119348" y="3321305"/>
            <a:ext cx="940525" cy="1017332"/>
            <a:chOff x="681051" y="3530055"/>
            <a:chExt cx="940525" cy="1017332"/>
          </a:xfrm>
        </p:grpSpPr>
        <p:sp>
          <p:nvSpPr>
            <p:cNvPr id="6" name="Ovál 5"/>
            <p:cNvSpPr/>
            <p:nvPr/>
          </p:nvSpPr>
          <p:spPr bwMode="auto">
            <a:xfrm>
              <a:off x="827313" y="3899387"/>
              <a:ext cx="648000" cy="64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81051" y="3530055"/>
              <a:ext cx="940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FF0000"/>
                  </a:solidFill>
                  <a:latin typeface="+mn-lt"/>
                </a:rPr>
                <a:t>vektor</a:t>
              </a:r>
              <a:endParaRPr lang="en-GB" sz="1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733302" y="3690637"/>
            <a:ext cx="818605" cy="1017332"/>
            <a:chOff x="1295005" y="3899387"/>
            <a:chExt cx="818605" cy="1017332"/>
          </a:xfrm>
        </p:grpSpPr>
        <p:sp>
          <p:nvSpPr>
            <p:cNvPr id="8" name="Ovál 7"/>
            <p:cNvSpPr/>
            <p:nvPr/>
          </p:nvSpPr>
          <p:spPr bwMode="auto">
            <a:xfrm>
              <a:off x="1380307" y="3899387"/>
              <a:ext cx="648000" cy="648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295005" y="4547387"/>
              <a:ext cx="81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00B0F0"/>
                  </a:solidFill>
                  <a:latin typeface="+mn-lt"/>
                </a:rPr>
                <a:t>rastr</a:t>
              </a:r>
              <a:endParaRPr lang="en-GB" sz="18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93407" y="4678942"/>
            <a:ext cx="5162439" cy="2088000"/>
            <a:chOff x="693407" y="4678942"/>
            <a:chExt cx="5162439" cy="2088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604" y="4678942"/>
              <a:ext cx="4389242" cy="20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Šipka ohnutá nahoru 13"/>
            <p:cNvSpPr/>
            <p:nvPr/>
          </p:nvSpPr>
          <p:spPr bwMode="auto">
            <a:xfrm rot="5400000">
              <a:off x="691045" y="5133703"/>
              <a:ext cx="737655" cy="732931"/>
            </a:xfrm>
            <a:prstGeom prst="bent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735670" y="4678942"/>
            <a:ext cx="3280819" cy="2088000"/>
            <a:chOff x="5735670" y="4678942"/>
            <a:chExt cx="3280819" cy="20880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305" y="4678942"/>
              <a:ext cx="2697184" cy="20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Šipka doprava 18"/>
            <p:cNvSpPr/>
            <p:nvPr/>
          </p:nvSpPr>
          <p:spPr bwMode="auto">
            <a:xfrm>
              <a:off x="5735670" y="5497699"/>
              <a:ext cx="737655" cy="371297"/>
            </a:xfrm>
            <a:prstGeom prst="rightArrow">
              <a:avLst>
                <a:gd name="adj1" fmla="val 53193"/>
                <a:gd name="adj2" fmla="val 52765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4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Prostorová data v </a:t>
            </a:r>
            <a:r>
              <a:rPr lang="cs-CZ" dirty="0" err="1"/>
              <a:t>GISu</a:t>
            </a:r>
            <a:r>
              <a:rPr lang="cs-CZ" dirty="0"/>
              <a:t> (webové služby)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00698"/>
          </a:xfrm>
        </p:spPr>
        <p:txBody>
          <a:bodyPr/>
          <a:lstStyle/>
          <a:p>
            <a:r>
              <a:rPr lang="cs-CZ" sz="2000" b="1" dirty="0"/>
              <a:t>Webové služby</a:t>
            </a:r>
          </a:p>
          <a:p>
            <a:pPr lvl="1"/>
            <a:r>
              <a:rPr lang="cs-CZ" sz="2000" u="sng" dirty="0"/>
              <a:t>Definice? Příklady?</a:t>
            </a:r>
          </a:p>
          <a:p>
            <a:pPr lvl="1"/>
            <a:r>
              <a:rPr lang="cs-CZ" sz="2000" u="sng" dirty="0"/>
              <a:t>Úkol:</a:t>
            </a:r>
            <a:r>
              <a:rPr lang="cs-CZ" sz="2000" dirty="0"/>
              <a:t> Přidejte si do </a:t>
            </a:r>
            <a:r>
              <a:rPr lang="cs-CZ" sz="2000" dirty="0" err="1"/>
              <a:t>QGISu</a:t>
            </a:r>
            <a:r>
              <a:rPr lang="cs-CZ" sz="2000" dirty="0"/>
              <a:t> libovolnou webovou službu.</a:t>
            </a:r>
          </a:p>
          <a:p>
            <a:endParaRPr lang="cs-CZ" sz="2000" dirty="0"/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Cvičení č. 2 – Dobrovolnická mapa mikroregionálního města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44465" r="31830" b="47678"/>
          <a:stretch/>
        </p:blipFill>
        <p:spPr bwMode="auto">
          <a:xfrm>
            <a:off x="0" y="3446277"/>
            <a:ext cx="7524206" cy="8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Skupina 19"/>
          <p:cNvGrpSpPr/>
          <p:nvPr/>
        </p:nvGrpSpPr>
        <p:grpSpPr>
          <a:xfrm>
            <a:off x="3800502" y="3199125"/>
            <a:ext cx="940525" cy="1017332"/>
            <a:chOff x="681051" y="3530055"/>
            <a:chExt cx="940525" cy="1017332"/>
          </a:xfrm>
        </p:grpSpPr>
        <p:sp>
          <p:nvSpPr>
            <p:cNvPr id="21" name="Ovál 20"/>
            <p:cNvSpPr/>
            <p:nvPr/>
          </p:nvSpPr>
          <p:spPr bwMode="auto">
            <a:xfrm>
              <a:off x="827313" y="3899387"/>
              <a:ext cx="648000" cy="648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81051" y="3530055"/>
              <a:ext cx="940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00B050"/>
                  </a:solidFill>
                  <a:latin typeface="+mn-lt"/>
                </a:rPr>
                <a:t>WMS</a:t>
              </a:r>
              <a:endParaRPr lang="en-GB" sz="1800" b="1" dirty="0">
                <a:solidFill>
                  <a:srgbClr val="00B050"/>
                </a:solidFill>
                <a:latin typeface="+mn-lt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799417" y="3199125"/>
            <a:ext cx="940525" cy="1017332"/>
            <a:chOff x="4799417" y="3321305"/>
            <a:chExt cx="940525" cy="1017332"/>
          </a:xfrm>
        </p:grpSpPr>
        <p:sp>
          <p:nvSpPr>
            <p:cNvPr id="23" name="Ovál 22"/>
            <p:cNvSpPr/>
            <p:nvPr/>
          </p:nvSpPr>
          <p:spPr bwMode="auto">
            <a:xfrm>
              <a:off x="4945679" y="3690637"/>
              <a:ext cx="648000" cy="6480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799417" y="3321305"/>
              <a:ext cx="9405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FFC000"/>
                  </a:solidFill>
                  <a:latin typeface="+mn-lt"/>
                </a:rPr>
                <a:t>WFS</a:t>
              </a:r>
              <a:endParaRPr lang="en-GB" sz="1800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40479" y="4102801"/>
            <a:ext cx="3632883" cy="2611834"/>
            <a:chOff x="240479" y="4102801"/>
            <a:chExt cx="3632883" cy="26118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79" y="4338635"/>
              <a:ext cx="3224867" cy="23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Šipka ohnutá nahoru 14"/>
            <p:cNvSpPr/>
            <p:nvPr/>
          </p:nvSpPr>
          <p:spPr bwMode="auto">
            <a:xfrm rot="10800000">
              <a:off x="3135707" y="4102801"/>
              <a:ext cx="737655" cy="732931"/>
            </a:xfrm>
            <a:prstGeom prst="bent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209109" y="4338636"/>
            <a:ext cx="5849602" cy="2376000"/>
            <a:chOff x="3209109" y="4338636"/>
            <a:chExt cx="5849602" cy="2376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180"/>
            <a:stretch/>
          </p:blipFill>
          <p:spPr bwMode="auto">
            <a:xfrm>
              <a:off x="3682383" y="4338636"/>
              <a:ext cx="5376328" cy="23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Šipka doprava 15"/>
            <p:cNvSpPr/>
            <p:nvPr/>
          </p:nvSpPr>
          <p:spPr bwMode="auto">
            <a:xfrm>
              <a:off x="3209109" y="5312050"/>
              <a:ext cx="737655" cy="371297"/>
            </a:xfrm>
            <a:prstGeom prst="rightArrow">
              <a:avLst>
                <a:gd name="adj1" fmla="val 53193"/>
                <a:gd name="adj2" fmla="val 52765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2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Webové služby - příklady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095704"/>
          </a:xfrm>
        </p:spPr>
        <p:txBody>
          <a:bodyPr/>
          <a:lstStyle/>
          <a:p>
            <a:r>
              <a:rPr lang="cs-CZ" sz="1800" b="1" dirty="0"/>
              <a:t>WMS</a:t>
            </a:r>
          </a:p>
          <a:p>
            <a:pPr lvl="1">
              <a:spcBef>
                <a:spcPts val="300"/>
              </a:spcBef>
            </a:pPr>
            <a:r>
              <a:rPr lang="cs-CZ" sz="1400" b="1" dirty="0"/>
              <a:t>ČR – </a:t>
            </a:r>
            <a:r>
              <a:rPr lang="cs-CZ" sz="1400" b="1" dirty="0" err="1"/>
              <a:t>ortofoto</a:t>
            </a:r>
            <a:r>
              <a:rPr lang="cs-CZ" sz="1400" b="1" dirty="0"/>
              <a:t> (ČUZK)</a:t>
            </a:r>
            <a:r>
              <a:rPr lang="cs-CZ" sz="1400" dirty="0"/>
              <a:t>: </a:t>
            </a:r>
            <a:r>
              <a:rPr lang="cs-CZ" sz="1400" dirty="0">
                <a:hlinkClick r:id="rId2"/>
              </a:rPr>
              <a:t>http://geoportal.cuzk.cz/WMS_ORTOFOTO_PUB/WMService.aspx</a:t>
            </a:r>
            <a:endParaRPr lang="cs-CZ" sz="1400" dirty="0"/>
          </a:p>
          <a:p>
            <a:pPr lvl="1">
              <a:spcBef>
                <a:spcPts val="300"/>
              </a:spcBef>
            </a:pPr>
            <a:r>
              <a:rPr lang="cs-CZ" sz="1400" dirty="0"/>
              <a:t>Další WMS od ČUZK: </a:t>
            </a:r>
            <a:r>
              <a:rPr lang="cs-CZ" sz="1400" dirty="0">
                <a:hlinkClick r:id="rId3"/>
              </a:rPr>
              <a:t>http://geoportal.cuzk.cz/(S(pjatgkrpror0l0logorq4ku5))/Default.aspx?lng=CZ&amp;mode=TextMeta&amp;text=WMS.verejne.uvod&amp;side=WMS.verejne&amp;menu=311&amp;head_tab=sekce-03-gp</a:t>
            </a:r>
            <a:r>
              <a:rPr lang="cs-CZ" sz="1400" dirty="0"/>
              <a:t> </a:t>
            </a:r>
          </a:p>
          <a:p>
            <a:pPr lvl="1">
              <a:spcBef>
                <a:spcPts val="300"/>
              </a:spcBef>
            </a:pPr>
            <a:r>
              <a:rPr lang="cs-CZ" sz="1400" b="1" dirty="0"/>
              <a:t>ČR – ArcČR500 + DMÚ25 </a:t>
            </a:r>
            <a:r>
              <a:rPr lang="cs-CZ" sz="1400" dirty="0"/>
              <a:t>(z Národního </a:t>
            </a:r>
            <a:r>
              <a:rPr lang="cs-CZ" sz="1400" dirty="0" err="1"/>
              <a:t>geoportálu</a:t>
            </a:r>
            <a:r>
              <a:rPr lang="cs-CZ" sz="1400" dirty="0"/>
              <a:t> INSPIRE): </a:t>
            </a:r>
            <a:r>
              <a:rPr lang="cs-CZ" sz="1400" dirty="0">
                <a:hlinkClick r:id="rId4"/>
              </a:rPr>
              <a:t>http://geoportal.gov.cz/ArcGIS/services/CENIA/cenia_t_podklad/MapServer/WMSServer</a:t>
            </a:r>
            <a:r>
              <a:rPr lang="cs-CZ" sz="1400" dirty="0"/>
              <a:t> </a:t>
            </a:r>
          </a:p>
          <a:p>
            <a:pPr lvl="1">
              <a:spcBef>
                <a:spcPts val="300"/>
              </a:spcBef>
            </a:pPr>
            <a:r>
              <a:rPr lang="cs-CZ" sz="1400" dirty="0"/>
              <a:t>Další WMS z Národního </a:t>
            </a:r>
            <a:r>
              <a:rPr lang="cs-CZ" sz="1400" dirty="0" err="1"/>
              <a:t>geoportálu</a:t>
            </a:r>
            <a:r>
              <a:rPr lang="cs-CZ" sz="1400" dirty="0"/>
              <a:t> INSPIRE: </a:t>
            </a:r>
            <a:r>
              <a:rPr lang="cs-CZ" sz="1400" dirty="0">
                <a:hlinkClick r:id="rId5"/>
              </a:rPr>
              <a:t>https://geoportal.gov.cz/web/guest/wms/</a:t>
            </a:r>
            <a:r>
              <a:rPr lang="cs-CZ" sz="1400" dirty="0"/>
              <a:t> </a:t>
            </a:r>
          </a:p>
          <a:p>
            <a:pPr lvl="1">
              <a:spcBef>
                <a:spcPts val="300"/>
              </a:spcBef>
            </a:pPr>
            <a:r>
              <a:rPr lang="cs-CZ" sz="1400" b="1" dirty="0"/>
              <a:t>Svět – topografická mapa z dat OSM</a:t>
            </a:r>
            <a:r>
              <a:rPr lang="cs-CZ" sz="1400" dirty="0"/>
              <a:t>: </a:t>
            </a:r>
            <a:r>
              <a:rPr lang="cs-CZ" sz="1400" u="sng" dirty="0">
                <a:solidFill>
                  <a:srgbClr val="FF0000"/>
                </a:solidFill>
                <a:hlinkClick r:id="rId6"/>
              </a:rPr>
              <a:t>http://ows.mundialis.de/services/service</a:t>
            </a:r>
            <a:r>
              <a:rPr lang="cs-CZ" sz="1400" u="sng" dirty="0">
                <a:solidFill>
                  <a:srgbClr val="FF0000"/>
                </a:solidFill>
              </a:rPr>
              <a:t>? </a:t>
            </a:r>
          </a:p>
          <a:p>
            <a:pPr lvl="1">
              <a:spcBef>
                <a:spcPts val="300"/>
              </a:spcBef>
            </a:pPr>
            <a:r>
              <a:rPr lang="cs-CZ" sz="1400" dirty="0"/>
              <a:t>A spousta dalších…</a:t>
            </a:r>
          </a:p>
          <a:p>
            <a:r>
              <a:rPr lang="cs-CZ" sz="1800" b="1" dirty="0"/>
              <a:t>WFS</a:t>
            </a:r>
          </a:p>
          <a:p>
            <a:pPr lvl="1">
              <a:spcBef>
                <a:spcPts val="300"/>
              </a:spcBef>
            </a:pPr>
            <a:r>
              <a:rPr lang="cs-CZ" sz="1400" dirty="0"/>
              <a:t>ČUZK: </a:t>
            </a:r>
            <a:r>
              <a:rPr lang="cs-CZ" sz="1400" dirty="0">
                <a:hlinkClick r:id="rId7"/>
              </a:rPr>
              <a:t>http://geoportal.cuzk.cz/(S(pjatgkrpror0l0logorq4ku5))/Default.aspx?mode=TextMeta&amp;text=sit.stah.uvod&amp;side=sit.stah&amp;head_tab=sekce-03-gp&amp;menu=33</a:t>
            </a:r>
            <a:r>
              <a:rPr lang="cs-CZ" sz="1400" dirty="0"/>
              <a:t> </a:t>
            </a:r>
          </a:p>
          <a:p>
            <a:pPr lvl="1">
              <a:spcBef>
                <a:spcPts val="300"/>
              </a:spcBef>
            </a:pPr>
            <a:r>
              <a:rPr lang="cs-CZ" sz="1400" dirty="0"/>
              <a:t>AOPK: </a:t>
            </a:r>
            <a:r>
              <a:rPr lang="cs-CZ" sz="1400" dirty="0">
                <a:hlinkClick r:id="rId8"/>
              </a:rPr>
              <a:t>http://gis.nature.cz/arcgis/services/UzemniOchrana/ChranUzemi/MapServer/WFSServer</a:t>
            </a:r>
            <a:endParaRPr lang="cs-CZ" sz="1400" dirty="0"/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Dobrovolnická mapa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2500660"/>
      </p:ext>
    </p:extLst>
  </p:cSld>
  <p:clrMapOvr>
    <a:masterClrMapping/>
  </p:clrMapOvr>
</p:sld>
</file>

<file path=ppt/theme/theme1.xml><?xml version="1.0" encoding="utf-8"?>
<a:theme xmlns:a="http://schemas.openxmlformats.org/drawingml/2006/main" name="mu_sablona_4_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mu_sablona_4_3_cz</Template>
  <TotalTime>159</TotalTime>
  <Words>741</Words>
  <Application>Microsoft Office PowerPoint</Application>
  <PresentationFormat>Předvádění na obrazovce (4:3)</PresentationFormat>
  <Paragraphs>118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mu_sablona_4_3_cz</vt:lpstr>
      <vt:lpstr>OpenStreetMap - Dobrovolnická mapa   Z7149 Praktikum z geoinformatiky pro studenty UZ  RNDr. Lukáš HERMAN, Ph.D.</vt:lpstr>
      <vt:lpstr>„Zadání“ </vt:lpstr>
      <vt:lpstr>„Zadání“ </vt:lpstr>
      <vt:lpstr>QGIS</vt:lpstr>
      <vt:lpstr>QGIS</vt:lpstr>
      <vt:lpstr>Co se dnes v QGISu naučíme?</vt:lpstr>
      <vt:lpstr>Prostorová data v GISu (soubory)</vt:lpstr>
      <vt:lpstr>Prostorová data v GISu (webové služby)</vt:lpstr>
      <vt:lpstr>Webové služby - příklady</vt:lpstr>
      <vt:lpstr>OSM – Open Street Map</vt:lpstr>
      <vt:lpstr>OSM data</vt:lpstr>
      <vt:lpstr>Výběr OSM dat </vt:lpstr>
      <vt:lpstr>Nastavení vlastností projektu</vt:lpstr>
      <vt:lpstr>Nastavení symbologie</vt:lpstr>
      <vt:lpstr>Editace prvků</vt:lpstr>
      <vt:lpstr>Dotazy? Díky za pozornost…   Z7149 Praktikum z geoinformatiky pro studenty UZ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č. 2 – Dobrovolnická mapa mikroregionálního města   Z7149 Praktikum z geoinformatiky pro studenty UZ  RNDr. Lukáš HERMAN</dc:title>
  <dc:creator>Lukáš Herman</dc:creator>
  <cp:lastModifiedBy>Lukáš Herman</cp:lastModifiedBy>
  <cp:revision>44</cp:revision>
  <cp:lastPrinted>1601-01-01T00:00:00Z</cp:lastPrinted>
  <dcterms:created xsi:type="dcterms:W3CDTF">2017-11-18T09:30:21Z</dcterms:created>
  <dcterms:modified xsi:type="dcterms:W3CDTF">2019-10-22T13:20:34Z</dcterms:modified>
</cp:coreProperties>
</file>