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61" r:id="rId5"/>
    <p:sldId id="259" r:id="rId6"/>
    <p:sldId id="269" r:id="rId7"/>
    <p:sldId id="270" r:id="rId8"/>
    <p:sldId id="260" r:id="rId9"/>
    <p:sldId id="272" r:id="rId10"/>
    <p:sldId id="273" r:id="rId11"/>
    <p:sldId id="262" r:id="rId12"/>
    <p:sldId id="263" r:id="rId13"/>
    <p:sldId id="264" r:id="rId14"/>
    <p:sldId id="265" r:id="rId15"/>
    <p:sldId id="266" r:id="rId16"/>
    <p:sldId id="267" r:id="rId17"/>
    <p:sldId id="274" r:id="rId18"/>
    <p:sldId id="275" r:id="rId19"/>
    <p:sldId id="276" r:id="rId20"/>
    <p:sldId id="277" r:id="rId21"/>
    <p:sldId id="26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F54D4-F6CA-4C9B-B1FD-4727E9FAA082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72437-9C0B-49AE-9C16-8D704E97CA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7577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72437-9C0B-49AE-9C16-8D704E97CA92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1413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72437-9C0B-49AE-9C16-8D704E97CA92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406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554A-D3B7-427A-87C6-F603380D071C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B7CB231D-F3CA-4EFB-833E-978E7943CA55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148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554A-D3B7-427A-87C6-F603380D071C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231D-F3CA-4EFB-833E-978E7943CA55}" type="slidenum">
              <a:rPr lang="cs-CZ" smtClean="0"/>
              <a:t>‹#›</a:t>
            </a:fld>
            <a:endParaRPr lang="cs-CZ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585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554A-D3B7-427A-87C6-F603380D071C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231D-F3CA-4EFB-833E-978E7943CA55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480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554A-D3B7-427A-87C6-F603380D071C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231D-F3CA-4EFB-833E-978E7943CA55}" type="slidenum">
              <a:rPr lang="cs-CZ" smtClean="0"/>
              <a:t>‹#›</a:t>
            </a:fld>
            <a:endParaRPr lang="cs-CZ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832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554A-D3B7-427A-87C6-F603380D071C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231D-F3CA-4EFB-833E-978E7943CA55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369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554A-D3B7-427A-87C6-F603380D071C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231D-F3CA-4EFB-833E-978E7943CA55}" type="slidenum">
              <a:rPr lang="cs-CZ" smtClean="0"/>
              <a:t>‹#›</a:t>
            </a:fld>
            <a:endParaRPr lang="cs-CZ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010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554A-D3B7-427A-87C6-F603380D071C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231D-F3CA-4EFB-833E-978E7943CA55}" type="slidenum">
              <a:rPr lang="cs-CZ" smtClean="0"/>
              <a:t>‹#›</a:t>
            </a:fld>
            <a:endParaRPr lang="cs-CZ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048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554A-D3B7-427A-87C6-F603380D071C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231D-F3CA-4EFB-833E-978E7943CA55}" type="slidenum">
              <a:rPr lang="cs-CZ" smtClean="0"/>
              <a:t>‹#›</a:t>
            </a:fld>
            <a:endParaRPr lang="cs-CZ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120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554A-D3B7-427A-87C6-F603380D071C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231D-F3CA-4EFB-833E-978E7943CA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0804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554A-D3B7-427A-87C6-F603380D071C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231D-F3CA-4EFB-833E-978E7943CA55}" type="slidenum">
              <a:rPr lang="cs-CZ" smtClean="0"/>
              <a:t>‹#›</a:t>
            </a:fld>
            <a:endParaRPr lang="cs-CZ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7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41E554A-D3B7-427A-87C6-F603380D071C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B231D-F3CA-4EFB-833E-978E7943CA55}" type="slidenum">
              <a:rPr lang="cs-CZ" smtClean="0"/>
              <a:t>‹#›</a:t>
            </a:fld>
            <a:endParaRPr lang="cs-CZ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041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E554A-D3B7-427A-87C6-F603380D071C}" type="datetimeFigureOut">
              <a:rPr lang="cs-CZ" smtClean="0"/>
              <a:t>26.09.2019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7CB231D-F3CA-4EFB-833E-978E7943CA55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8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arcdata.cz/sluzby-a-podpora-zakazniku/podpora/clanek/jak-nastavit-kodovaci-stranku-u-shapefil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arcgis.com/home/signin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0C140D-5B0F-4EFE-82BF-B8B12DF0D1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/>
              <a:t>Z7894: Geoinformační technologie v sociální geografii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9CFEB5-E89E-4C09-B6EA-A568D33E67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cs-CZ" dirty="0"/>
              <a:t>Brno 2019</a:t>
            </a:r>
          </a:p>
        </p:txBody>
      </p:sp>
    </p:spTree>
    <p:extLst>
      <p:ext uri="{BB962C8B-B14F-4D97-AF65-F5344CB8AC3E}">
        <p14:creationId xmlns:p14="http://schemas.microsoft.com/office/powerpoint/2010/main" val="2163624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CF416-9987-4B2F-8050-BA7F7FB5B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Kódování znaků na </a:t>
            </a:r>
            <a:r>
              <a:rPr lang="cs-CZ" dirty="0" err="1"/>
              <a:t>pc</a:t>
            </a:r>
            <a:r>
              <a:rPr lang="cs-CZ" dirty="0"/>
              <a:t>/v </a:t>
            </a:r>
            <a:r>
              <a:rPr lang="cs-CZ" dirty="0" err="1"/>
              <a:t>arcgis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1A118A-FC9A-42A1-B8DC-E092D758D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Možná změna „rozkódování“ znaků v </a:t>
            </a:r>
            <a:r>
              <a:rPr lang="cs-CZ" dirty="0" err="1"/>
              <a:t>ArcGIS</a:t>
            </a:r>
            <a:r>
              <a:rPr lang="cs-CZ" dirty="0"/>
              <a:t> Desktop – úprava registrů Windows</a:t>
            </a:r>
          </a:p>
          <a:p>
            <a:pPr lvl="1"/>
            <a:r>
              <a:rPr lang="cs-CZ" dirty="0"/>
              <a:t>HKEY_CURRENT_USER\Software\ESRI\Desktop10.x\</a:t>
            </a:r>
            <a:r>
              <a:rPr lang="cs-CZ" dirty="0" err="1"/>
              <a:t>Common</a:t>
            </a:r>
            <a:r>
              <a:rPr lang="cs-CZ" dirty="0"/>
              <a:t>\</a:t>
            </a:r>
            <a:r>
              <a:rPr lang="cs-CZ" dirty="0" err="1"/>
              <a:t>CodePage</a:t>
            </a:r>
            <a:endParaRPr lang="cs-CZ" dirty="0"/>
          </a:p>
          <a:p>
            <a:pPr lvl="2"/>
            <a:r>
              <a:rPr lang="cs-CZ" dirty="0"/>
              <a:t>Nový textový řetězec</a:t>
            </a:r>
          </a:p>
          <a:p>
            <a:endParaRPr lang="cs-CZ" dirty="0"/>
          </a:p>
          <a:p>
            <a:r>
              <a:rPr lang="cs-CZ" dirty="0">
                <a:hlinkClick r:id="rId2"/>
              </a:rPr>
              <a:t>ARCDATA PRAHA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8042CD7-E645-4FE5-9AD4-1B96EB4AC5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1" t="18694" r="38087" b="45292"/>
          <a:stretch/>
        </p:blipFill>
        <p:spPr>
          <a:xfrm>
            <a:off x="4769962" y="3039158"/>
            <a:ext cx="7107811" cy="360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51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CD7491-3AC7-48EE-8D85-2E4929ED1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Cvičení 1 - data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476DE0F-7C3E-4AFC-8CA7-E62071782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056225" cy="4604876"/>
          </a:xfrm>
        </p:spPr>
        <p:txBody>
          <a:bodyPr/>
          <a:lstStyle/>
          <a:p>
            <a:r>
              <a:rPr lang="cs-CZ" dirty="0"/>
              <a:t>Potřeba geokódování:</a:t>
            </a:r>
          </a:p>
          <a:p>
            <a:pPr lvl="1"/>
            <a:r>
              <a:rPr lang="cs-CZ" dirty="0" err="1"/>
              <a:t>ArcGIS</a:t>
            </a:r>
            <a:r>
              <a:rPr lang="cs-CZ" dirty="0"/>
              <a:t> Desktop – potřeba referenční soubory</a:t>
            </a:r>
          </a:p>
          <a:p>
            <a:pPr lvl="1"/>
            <a:r>
              <a:rPr lang="cs-CZ" dirty="0" err="1"/>
              <a:t>ArcGIS</a:t>
            </a:r>
            <a:r>
              <a:rPr lang="cs-CZ" dirty="0"/>
              <a:t> Online – potřeba vytvoření účtu</a:t>
            </a:r>
          </a:p>
          <a:p>
            <a:r>
              <a:rPr lang="cs-CZ" dirty="0"/>
              <a:t>Propojení na základě adresy (Ulice sídla), obce (Obec sídla) a PSČ (PSČ)</a:t>
            </a:r>
          </a:p>
          <a:p>
            <a:r>
              <a:rPr lang="cs-CZ" dirty="0"/>
              <a:t>Možné problémy:</a:t>
            </a:r>
          </a:p>
          <a:p>
            <a:pPr lvl="1"/>
            <a:r>
              <a:rPr lang="cs-CZ" dirty="0"/>
              <a:t>Nenalezení sídla</a:t>
            </a:r>
          </a:p>
          <a:p>
            <a:pPr lvl="1"/>
            <a:r>
              <a:rPr lang="cs-CZ" dirty="0"/>
              <a:t>Sídlo se nachází mimo JMK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E2274B-5C23-436B-B23D-DFB6C6F2E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07" t="11731" r="12553" b="4823"/>
          <a:stretch/>
        </p:blipFill>
        <p:spPr>
          <a:xfrm>
            <a:off x="6435574" y="2213914"/>
            <a:ext cx="5444056" cy="341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41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0CF9AA-F879-477D-9A25-F54750008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GEOKÓDOVÁNÍ v </a:t>
            </a:r>
            <a:r>
              <a:rPr lang="cs-CZ" dirty="0" err="1"/>
              <a:t>arcgis</a:t>
            </a:r>
            <a:r>
              <a:rPr lang="cs-CZ" dirty="0"/>
              <a:t> online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A9790A-6283-46AA-BCCE-F3F12E68F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Vytvoření účtu/přihlášení se k již vytvořenému (</a:t>
            </a:r>
            <a:r>
              <a:rPr lang="cs-CZ" dirty="0">
                <a:hlinkClick r:id="rId2"/>
              </a:rPr>
              <a:t>https://www.arcgis.com/</a:t>
            </a:r>
            <a:r>
              <a:rPr lang="cs-CZ" dirty="0" err="1">
                <a:hlinkClick r:id="rId2"/>
              </a:rPr>
              <a:t>home</a:t>
            </a:r>
            <a:r>
              <a:rPr lang="cs-CZ" dirty="0">
                <a:hlinkClick r:id="rId2"/>
              </a:rPr>
              <a:t>/signin.html</a:t>
            </a:r>
            <a:r>
              <a:rPr lang="cs-CZ" dirty="0"/>
              <a:t>)</a:t>
            </a:r>
          </a:p>
          <a:p>
            <a:r>
              <a:rPr lang="cs-CZ" dirty="0"/>
              <a:t>Záložka Mapa</a:t>
            </a:r>
          </a:p>
          <a:p>
            <a:endParaRPr lang="cs-CZ" dirty="0"/>
          </a:p>
          <a:p>
            <a:endParaRPr lang="cs-CZ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C38A7190-55D3-4CF7-B146-FBE2958DE570}"/>
              </a:ext>
            </a:extLst>
          </p:cNvPr>
          <p:cNvGrpSpPr/>
          <p:nvPr/>
        </p:nvGrpSpPr>
        <p:grpSpPr>
          <a:xfrm>
            <a:off x="4533900" y="3009400"/>
            <a:ext cx="7658100" cy="3848600"/>
            <a:chOff x="4533900" y="3009400"/>
            <a:chExt cx="7658100" cy="3848600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D8C68710-7E74-4DF0-9E77-324B02926E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1731" r="1202"/>
            <a:stretch/>
          </p:blipFill>
          <p:spPr>
            <a:xfrm>
              <a:off x="4533900" y="3009400"/>
              <a:ext cx="7658100" cy="3848600"/>
            </a:xfrm>
            <a:prstGeom prst="rect">
              <a:avLst/>
            </a:prstGeom>
          </p:spPr>
        </p:pic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2D9FD018-B8A0-4CC7-A433-E1555A8831FE}"/>
                </a:ext>
              </a:extLst>
            </p:cNvPr>
            <p:cNvSpPr/>
            <p:nvPr/>
          </p:nvSpPr>
          <p:spPr>
            <a:xfrm>
              <a:off x="6427177" y="3009400"/>
              <a:ext cx="290146" cy="26133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75359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F25607-39B0-4293-AAE7-8AD2835DD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GEOKÓDOVÁNÍ v </a:t>
            </a:r>
            <a:r>
              <a:rPr lang="cs-CZ" dirty="0" err="1"/>
              <a:t>arcgis</a:t>
            </a:r>
            <a:r>
              <a:rPr lang="cs-CZ" dirty="0"/>
              <a:t> online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8BE110-4639-4698-8734-9EA5FDBA7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Přidat vrstvu ze souboru</a:t>
            </a:r>
          </a:p>
          <a:p>
            <a:pPr lvl="1"/>
            <a:r>
              <a:rPr lang="cs-CZ" dirty="0"/>
              <a:t>CSV, max. 250 záznamů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85E6903-D798-46B6-989A-F46A5CA25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31"/>
          <a:stretch/>
        </p:blipFill>
        <p:spPr>
          <a:xfrm>
            <a:off x="5178670" y="2525426"/>
            <a:ext cx="6819900" cy="338616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37CA2E4-7594-46B9-97A2-E9DCA65D4764}"/>
              </a:ext>
            </a:extLst>
          </p:cNvPr>
          <p:cNvSpPr/>
          <p:nvPr/>
        </p:nvSpPr>
        <p:spPr>
          <a:xfrm>
            <a:off x="5758962" y="3256610"/>
            <a:ext cx="835270" cy="1318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E97945D-23E4-4FCE-AEBB-C27EC65649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4" t="34232" r="34231" b="19358"/>
          <a:stretch/>
        </p:blipFill>
        <p:spPr>
          <a:xfrm>
            <a:off x="756138" y="3174022"/>
            <a:ext cx="3842239" cy="318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61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F25607-39B0-4293-AAE7-8AD2835DD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GEOKÓDOVÁNÍ v </a:t>
            </a:r>
            <a:r>
              <a:rPr lang="cs-CZ" dirty="0" err="1"/>
              <a:t>arcgis</a:t>
            </a:r>
            <a:r>
              <a:rPr lang="cs-CZ" dirty="0"/>
              <a:t> online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8BE110-4639-4698-8734-9EA5FDBA7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Nastavení propojení tabulky pro geokódování (adresa, obec, PSČ)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C4A227-2008-4A2E-8B60-AA87D801DB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98" t="28461" r="31057" b="19231"/>
          <a:stretch/>
        </p:blipFill>
        <p:spPr>
          <a:xfrm>
            <a:off x="246185" y="2672861"/>
            <a:ext cx="4053254" cy="358726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92F64D5-BE17-4D61-999B-3994D72885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31"/>
          <a:stretch/>
        </p:blipFill>
        <p:spPr>
          <a:xfrm>
            <a:off x="4772124" y="2822331"/>
            <a:ext cx="7260334" cy="360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74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F25607-39B0-4293-AAE7-8AD2835DD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GEOKÓDOVÁNÍ v </a:t>
            </a:r>
            <a:r>
              <a:rPr lang="cs-CZ" dirty="0" err="1"/>
              <a:t>arcgis</a:t>
            </a:r>
            <a:r>
              <a:rPr lang="cs-CZ" dirty="0"/>
              <a:t> online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8BE110-4639-4698-8734-9EA5FDBA7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611" y="1949226"/>
            <a:ext cx="9603275" cy="3450613"/>
          </a:xfrm>
        </p:spPr>
        <p:txBody>
          <a:bodyPr>
            <a:normAutofit/>
          </a:bodyPr>
          <a:lstStyle/>
          <a:p>
            <a:r>
              <a:rPr lang="cs-CZ" sz="1800" dirty="0"/>
              <a:t>Uložení a export</a:t>
            </a:r>
          </a:p>
          <a:p>
            <a:pPr lvl="1"/>
            <a:r>
              <a:rPr lang="cs-CZ" sz="1600" dirty="0"/>
              <a:t>Uložit jako</a:t>
            </a:r>
          </a:p>
          <a:p>
            <a:pPr lvl="1"/>
            <a:r>
              <a:rPr lang="cs-CZ" sz="1600" dirty="0"/>
              <a:t>Vyplnění klíčových atributů</a:t>
            </a:r>
          </a:p>
          <a:p>
            <a:pPr lvl="1"/>
            <a:r>
              <a:rPr lang="cs-CZ" sz="1600" dirty="0" err="1"/>
              <a:t>ArcGIS</a:t>
            </a:r>
            <a:r>
              <a:rPr lang="cs-CZ" sz="1600" dirty="0"/>
              <a:t> – Obsah</a:t>
            </a:r>
          </a:p>
          <a:p>
            <a:pPr lvl="1"/>
            <a:r>
              <a:rPr lang="cs-CZ" sz="1600" dirty="0"/>
              <a:t>Otevřít v </a:t>
            </a:r>
            <a:r>
              <a:rPr lang="cs-CZ" sz="1600" dirty="0" err="1"/>
              <a:t>ArcGIS</a:t>
            </a:r>
            <a:r>
              <a:rPr lang="cs-CZ" sz="1600" dirty="0"/>
              <a:t> Desktop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6D6017-4EF1-4CAB-990A-AB83CA0E9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31"/>
          <a:stretch/>
        </p:blipFill>
        <p:spPr>
          <a:xfrm>
            <a:off x="5321249" y="1853754"/>
            <a:ext cx="6870751" cy="341141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42C74AE-F22A-40BD-A405-46FFCFC90C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31"/>
          <a:stretch/>
        </p:blipFill>
        <p:spPr>
          <a:xfrm>
            <a:off x="5145403" y="2513178"/>
            <a:ext cx="6870751" cy="341141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78C6582-B0BF-4459-9538-310C984C17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31"/>
          <a:stretch/>
        </p:blipFill>
        <p:spPr>
          <a:xfrm>
            <a:off x="4577755" y="3187611"/>
            <a:ext cx="6840522" cy="339640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FBAE007-BEDC-4575-9ACE-03C0632699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731"/>
          <a:stretch/>
        </p:blipFill>
        <p:spPr>
          <a:xfrm>
            <a:off x="3842238" y="3559461"/>
            <a:ext cx="6775939" cy="336433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34CC85D-603D-4A87-ABF9-917E0A56DD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731"/>
          <a:stretch/>
        </p:blipFill>
        <p:spPr>
          <a:xfrm>
            <a:off x="740981" y="3845023"/>
            <a:ext cx="6643413" cy="329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9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F25607-39B0-4293-AAE7-8AD2835DD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Cvičení 1 - data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8BE110-4639-4698-8734-9EA5FDBA7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Mapový projekt otevřít v </a:t>
            </a:r>
            <a:r>
              <a:rPr lang="cs-CZ" dirty="0" err="1"/>
              <a:t>ArcGIS</a:t>
            </a:r>
            <a:r>
              <a:rPr lang="cs-CZ" dirty="0"/>
              <a:t> Desktop</a:t>
            </a:r>
          </a:p>
          <a:p>
            <a:r>
              <a:rPr lang="cs-CZ" dirty="0"/>
              <a:t>Export bodových vrstev do samostatných </a:t>
            </a:r>
            <a:r>
              <a:rPr lang="cs-CZ" dirty="0" err="1"/>
              <a:t>shp</a:t>
            </a:r>
            <a:endParaRPr lang="cs-CZ" dirty="0"/>
          </a:p>
          <a:p>
            <a:r>
              <a:rPr lang="cs-CZ" dirty="0"/>
              <a:t>Dodatečné připojení atributů z .</a:t>
            </a:r>
            <a:r>
              <a:rPr lang="cs-CZ" dirty="0" err="1"/>
              <a:t>xls</a:t>
            </a:r>
            <a:r>
              <a:rPr lang="cs-CZ" dirty="0"/>
              <a:t> (</a:t>
            </a:r>
            <a:r>
              <a:rPr lang="cs-CZ" dirty="0" err="1"/>
              <a:t>fce</a:t>
            </a:r>
            <a:r>
              <a:rPr lang="cs-CZ" dirty="0"/>
              <a:t> </a:t>
            </a:r>
            <a:r>
              <a:rPr lang="cs-CZ" dirty="0" err="1"/>
              <a:t>Join</a:t>
            </a:r>
            <a:r>
              <a:rPr lang="cs-CZ" dirty="0"/>
              <a:t>) – kódy NACE</a:t>
            </a:r>
          </a:p>
        </p:txBody>
      </p:sp>
    </p:spTree>
    <p:extLst>
      <p:ext uri="{BB962C8B-B14F-4D97-AF65-F5344CB8AC3E}">
        <p14:creationId xmlns:p14="http://schemas.microsoft.com/office/powerpoint/2010/main" val="3247303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A90210-A78B-46E5-8865-A1A714730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Cvičení 1 - výsledky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80CC127-CF8A-407D-8BFD-FFF1A2625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5174852" cy="4123811"/>
          </a:xfrm>
        </p:spPr>
        <p:txBody>
          <a:bodyPr/>
          <a:lstStyle/>
          <a:p>
            <a:r>
              <a:rPr lang="cs-CZ" dirty="0"/>
              <a:t>Explorace – průzkum podstaty datové sady</a:t>
            </a:r>
          </a:p>
          <a:p>
            <a:r>
              <a:rPr lang="cs-CZ" dirty="0"/>
              <a:t>Analýza – odhalení vztahů/korelace s podpůrnými daty</a:t>
            </a:r>
          </a:p>
          <a:p>
            <a:r>
              <a:rPr lang="cs-CZ" dirty="0"/>
              <a:t>Syntéza – filtrace a zobecnění dosažené informace</a:t>
            </a:r>
          </a:p>
          <a:p>
            <a:r>
              <a:rPr lang="cs-CZ" dirty="0"/>
              <a:t>Prezentace – jednodušeji – zobrazení/vyjádření Co?, Kde? a Proč?</a:t>
            </a:r>
          </a:p>
          <a:p>
            <a:endParaRPr lang="cs-CZ" dirty="0"/>
          </a:p>
          <a:p>
            <a:r>
              <a:rPr lang="cs-CZ" dirty="0"/>
              <a:t>Databázový </a:t>
            </a:r>
            <a:r>
              <a:rPr lang="cs-CZ" dirty="0" err="1"/>
              <a:t>vs</a:t>
            </a:r>
            <a:r>
              <a:rPr lang="cs-CZ" dirty="0"/>
              <a:t> prostorový přístup výzkumu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E89CBAC-7338-44D4-902E-4F2A5EA11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321" y="2245640"/>
            <a:ext cx="5439679" cy="433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73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F535DF2-BC8A-49AE-8C8A-1A5960C83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58" t="7273" r="22479" b="74372"/>
          <a:stretch/>
        </p:blipFill>
        <p:spPr>
          <a:xfrm>
            <a:off x="8004715" y="2969142"/>
            <a:ext cx="4187285" cy="173379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83A974F-246F-4201-B07D-B4C1F1427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Explorace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7F4EFF-69D7-4FD1-A532-E69FDADC7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723102" cy="3450613"/>
          </a:xfrm>
        </p:spPr>
        <p:txBody>
          <a:bodyPr/>
          <a:lstStyle/>
          <a:p>
            <a:r>
              <a:rPr lang="en-US" dirty="0"/>
              <a:t>ESDA</a:t>
            </a:r>
            <a:r>
              <a:rPr lang="en-US" b="1" dirty="0"/>
              <a:t> </a:t>
            </a:r>
            <a:r>
              <a:rPr lang="en-US" dirty="0"/>
              <a:t>– Exploratory Spatial Data Analysis</a:t>
            </a:r>
            <a:endParaRPr lang="cs-CZ" dirty="0"/>
          </a:p>
          <a:p>
            <a:r>
              <a:rPr lang="cs-CZ" dirty="0"/>
              <a:t>Slouží k průzkumu, deskripci, vizualizaci, zvýrazňování základních rysů dat a jejich distribuci</a:t>
            </a:r>
            <a:endParaRPr lang="en-US" dirty="0"/>
          </a:p>
          <a:p>
            <a:r>
              <a:rPr lang="cs-CZ" dirty="0"/>
              <a:t>Využití exploračních nástrojů</a:t>
            </a:r>
          </a:p>
          <a:p>
            <a:pPr lvl="1"/>
            <a:r>
              <a:rPr lang="cs-CZ" dirty="0"/>
              <a:t>Databázové dotazování – SQL</a:t>
            </a:r>
          </a:p>
          <a:p>
            <a:pPr lvl="1"/>
            <a:r>
              <a:rPr lang="cs-CZ" dirty="0"/>
              <a:t>Prostorové dotazování – ARCGIS – panel </a:t>
            </a:r>
            <a:r>
              <a:rPr lang="cs-CZ" dirty="0" err="1"/>
              <a:t>Geostatistical</a:t>
            </a:r>
            <a:r>
              <a:rPr lang="cs-CZ" dirty="0"/>
              <a:t> </a:t>
            </a:r>
            <a:r>
              <a:rPr lang="cs-CZ" dirty="0" err="1"/>
              <a:t>Analyst</a:t>
            </a:r>
            <a:endParaRPr lang="cs-CZ" dirty="0"/>
          </a:p>
          <a:p>
            <a:pPr lvl="1"/>
            <a:r>
              <a:rPr lang="cs-CZ" dirty="0"/>
              <a:t>Specializované explorační softwary – umožňují studium vícerozměrných dat s mnoha interakcemi – </a:t>
            </a:r>
            <a:r>
              <a:rPr lang="cs-CZ" dirty="0" err="1"/>
              <a:t>GeoViz</a:t>
            </a:r>
            <a:r>
              <a:rPr lang="cs-CZ" dirty="0"/>
              <a:t> </a:t>
            </a:r>
            <a:r>
              <a:rPr lang="cs-CZ" dirty="0" err="1"/>
              <a:t>Toolkit</a:t>
            </a:r>
            <a:r>
              <a:rPr lang="cs-CZ" dirty="0"/>
              <a:t>, </a:t>
            </a:r>
            <a:r>
              <a:rPr lang="cs-CZ" dirty="0" err="1"/>
              <a:t>GeoDa</a:t>
            </a:r>
            <a:r>
              <a:rPr lang="cs-CZ" dirty="0"/>
              <a:t>, </a:t>
            </a:r>
            <a:r>
              <a:rPr lang="cs-CZ" dirty="0" err="1"/>
              <a:t>Linked</a:t>
            </a:r>
            <a:r>
              <a:rPr lang="cs-CZ" dirty="0"/>
              <a:t> </a:t>
            </a:r>
            <a:r>
              <a:rPr lang="cs-CZ" dirty="0" err="1"/>
              <a:t>Micromaps</a:t>
            </a:r>
            <a:r>
              <a:rPr lang="cs-CZ" dirty="0"/>
              <a:t>…</a:t>
            </a:r>
          </a:p>
          <a:p>
            <a:pPr lvl="1"/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BE7AE6-89B4-422C-8306-CEE6C7BB3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15" y="5098526"/>
            <a:ext cx="2908221" cy="175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2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438FA2-FFC9-4D36-B77D-D6E568BD7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Analýza, syntéza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D47DAFA-6DFF-4C92-9C6C-642A6B17C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Rastrová algebra</a:t>
            </a:r>
          </a:p>
          <a:p>
            <a:r>
              <a:rPr lang="cs-CZ" dirty="0"/>
              <a:t>Vektorová algebra</a:t>
            </a:r>
          </a:p>
          <a:p>
            <a:r>
              <a:rPr lang="cs-CZ" dirty="0"/>
              <a:t>Síťové analýzy</a:t>
            </a:r>
          </a:p>
          <a:p>
            <a:r>
              <a:rPr lang="cs-CZ" dirty="0"/>
              <a:t>Analýzy povrchů</a:t>
            </a:r>
          </a:p>
          <a:p>
            <a:r>
              <a:rPr lang="cs-CZ" dirty="0"/>
              <a:t>Výběr, klasifikace</a:t>
            </a:r>
          </a:p>
          <a:p>
            <a:r>
              <a:rPr lang="cs-CZ" dirty="0"/>
              <a:t>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4082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337776-BF45-4611-A8CC-0BD1B48A6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Průběh cvičení a jeho náplň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EC54FC8-D894-49BA-93AF-72E1A88C1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Čtvrtek 16:00 – 16:50 hod., učebna Z1 (14 dní)</a:t>
            </a:r>
          </a:p>
          <a:p>
            <a:r>
              <a:rPr lang="cs-CZ" dirty="0"/>
              <a:t>Projektově zaměřená cvičení</a:t>
            </a:r>
          </a:p>
          <a:p>
            <a:r>
              <a:rPr lang="cs-CZ" dirty="0"/>
              <a:t>Celkem 3 cvičení (protokoly; závěrečné zpracováno posterem)</a:t>
            </a:r>
          </a:p>
          <a:p>
            <a:r>
              <a:rPr lang="cs-CZ" dirty="0"/>
              <a:t>Odevzdání do cca 4 týdnů (úterý 23:59)</a:t>
            </a:r>
          </a:p>
          <a:p>
            <a:pPr lvl="1"/>
            <a:r>
              <a:rPr lang="cs-CZ" dirty="0"/>
              <a:t>Prezentace závěrečných výsledků (čtvrtek) v hodinách cvičení (5 min)</a:t>
            </a:r>
          </a:p>
          <a:p>
            <a:pPr lvl="1"/>
            <a:r>
              <a:rPr lang="cs-CZ" dirty="0"/>
              <a:t>Vzájemné hodnocení – checklist (3 min)</a:t>
            </a:r>
          </a:p>
        </p:txBody>
      </p:sp>
    </p:spTree>
    <p:extLst>
      <p:ext uri="{BB962C8B-B14F-4D97-AF65-F5344CB8AC3E}">
        <p14:creationId xmlns:p14="http://schemas.microsoft.com/office/powerpoint/2010/main" val="785110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D50DB5-87B0-42E1-B2E1-A9FB48003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Prezentace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85A4589-ACAC-4173-A55C-421332927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Kartografické vyjadřovací prostředky:</a:t>
            </a:r>
          </a:p>
          <a:p>
            <a:pPr lvl="1"/>
            <a:r>
              <a:rPr lang="cs-CZ" dirty="0"/>
              <a:t>Kvalitativní data – metody Figurálních znaků, Liniové a Areálové</a:t>
            </a:r>
          </a:p>
          <a:p>
            <a:pPr lvl="1"/>
            <a:r>
              <a:rPr lang="cs-CZ" dirty="0"/>
              <a:t>Kvantitativní data</a:t>
            </a:r>
          </a:p>
          <a:p>
            <a:pPr lvl="2"/>
            <a:r>
              <a:rPr lang="cs-CZ" dirty="0"/>
              <a:t>Absolutní – kartodiagram, tečková metoda, izolinie</a:t>
            </a:r>
          </a:p>
          <a:p>
            <a:pPr lvl="2"/>
            <a:r>
              <a:rPr lang="cs-CZ" dirty="0"/>
              <a:t>Relativní – kartogram, tečková metoda (</a:t>
            </a:r>
            <a:r>
              <a:rPr lang="cs-CZ" dirty="0" err="1"/>
              <a:t>kartogramicky</a:t>
            </a:r>
            <a:r>
              <a:rPr lang="cs-CZ" dirty="0"/>
              <a:t>), </a:t>
            </a:r>
            <a:r>
              <a:rPr lang="cs-CZ" dirty="0" err="1"/>
              <a:t>dasymetrie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6141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91DAB2-431D-4609-9C42-D8D3157D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Cvičení 1 - výsledky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8E2370A-C059-45E0-B41B-3C6A45B7C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Protokol se všemi náležitostmi</a:t>
            </a:r>
          </a:p>
          <a:p>
            <a:endParaRPr lang="cs-CZ" dirty="0"/>
          </a:p>
          <a:p>
            <a:r>
              <a:rPr lang="cs-CZ" dirty="0"/>
              <a:t>Kladen důraz na průzkum a analýzu dat, vizualizaci výsledků</a:t>
            </a:r>
          </a:p>
          <a:p>
            <a:endParaRPr lang="cs-CZ" dirty="0"/>
          </a:p>
          <a:p>
            <a:r>
              <a:rPr lang="cs-CZ" dirty="0"/>
              <a:t>Odevzdání: 22. 10. 2019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9526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5959E8-595F-4843-A95B-EB8A75E41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Podmínky ukončení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308242-73C7-4DAB-AB80-E9B12DF02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Docházka: 1 neomluvená absence</a:t>
            </a:r>
          </a:p>
          <a:p>
            <a:r>
              <a:rPr lang="cs-CZ" dirty="0"/>
              <a:t>Každé cvičení i poster max. 10 b.,  celkem 30 b. </a:t>
            </a:r>
          </a:p>
          <a:p>
            <a:r>
              <a:rPr lang="cs-CZ" dirty="0"/>
              <a:t>Potřeba získat min. 18 bodů</a:t>
            </a:r>
          </a:p>
          <a:p>
            <a:r>
              <a:rPr lang="cs-CZ" dirty="0"/>
              <a:t>Výsledky ze cvičení budou tvořit 25 % výsledné známky u zkoušky</a:t>
            </a:r>
          </a:p>
        </p:txBody>
      </p:sp>
    </p:spTree>
    <p:extLst>
      <p:ext uri="{BB962C8B-B14F-4D97-AF65-F5344CB8AC3E}">
        <p14:creationId xmlns:p14="http://schemas.microsoft.com/office/powerpoint/2010/main" val="597269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85167F-680F-4341-96AC-A46CABED4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Cvičení 1 - zadání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7BDD9BA-E318-4969-B699-A995F804F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Vytvořte analýzu zaměstnanosti osob v JMK podle dat za ekonomické subjekty v roce 2016. Součástí protokolu budou části zabývající se explorací (=průzkumem), analýzou, syntézou dat a (kartografickou) vizualizací výsledků. Využít lze všech relevantních datových zdrojů i softwarových nástrojů.</a:t>
            </a:r>
          </a:p>
        </p:txBody>
      </p:sp>
    </p:spTree>
    <p:extLst>
      <p:ext uri="{BB962C8B-B14F-4D97-AF65-F5344CB8AC3E}">
        <p14:creationId xmlns:p14="http://schemas.microsoft.com/office/powerpoint/2010/main" val="1618617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52A5A6-06D1-4945-8F1E-C87D501FE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Cvičení 1 - data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5E8D9E-2F34-450D-99AD-03749BA17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/>
              <a:t>Průzkum zaměstnanosti v JMK v roce 2016 – nutné předzpracovat a </a:t>
            </a:r>
            <a:r>
              <a:rPr lang="cs-CZ" sz="1700" dirty="0" err="1"/>
              <a:t>geokódovat</a:t>
            </a:r>
            <a:r>
              <a:rPr lang="cs-CZ" sz="1700" dirty="0"/>
              <a:t> pro další analýzy</a:t>
            </a:r>
          </a:p>
          <a:p>
            <a:r>
              <a:rPr lang="cs-CZ" sz="1700" dirty="0"/>
              <a:t>Data za jednotlivé ekonomické subjekty: lokalizace (adresa s č.p.), odvětví, počet zaměstnanců celkem + rozdělení podle vzdělání, pohlaví…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F79BE00-89CC-4B28-9C43-75750D037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365770"/>
            <a:ext cx="6208409" cy="349223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AA9A32E-90A5-4657-9C45-7B405193E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408" y="3365770"/>
            <a:ext cx="6208408" cy="349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85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AE53FA-9EFE-40EA-96B3-749930FFB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Cvičení 1 - Data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541EE9-02CB-45F4-9333-3F02D212E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73897"/>
            <a:ext cx="9603275" cy="3846136"/>
          </a:xfrm>
        </p:spPr>
        <p:txBody>
          <a:bodyPr>
            <a:normAutofit/>
          </a:bodyPr>
          <a:lstStyle/>
          <a:p>
            <a:r>
              <a:rPr lang="cs-CZ" dirty="0"/>
              <a:t>Export z </a:t>
            </a:r>
            <a:r>
              <a:rPr lang="cs-CZ" dirty="0" err="1"/>
              <a:t>ArcGIS</a:t>
            </a:r>
            <a:r>
              <a:rPr lang="cs-CZ" dirty="0"/>
              <a:t> Online využívá jiné kódování znaků (UTF-8)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Nezbytné procesy: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Předzpracování sešitu .</a:t>
            </a:r>
            <a:r>
              <a:rPr lang="cs-CZ" dirty="0" err="1"/>
              <a:t>xlsx</a:t>
            </a:r>
            <a:endParaRPr lang="cs-CZ" dirty="0"/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Geokódování, export do desktopu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Připojení dalších atributů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D6AB338-FC94-48DF-8631-3CC8D5CC07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8" t="59381" r="5955" b="29073"/>
          <a:stretch/>
        </p:blipFill>
        <p:spPr>
          <a:xfrm>
            <a:off x="0" y="2629653"/>
            <a:ext cx="12192000" cy="121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7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A209A3C-EC95-4F12-BD04-922757BFDE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4" t="6598" r="39626" b="37045"/>
          <a:stretch/>
        </p:blipFill>
        <p:spPr>
          <a:xfrm>
            <a:off x="9184850" y="282805"/>
            <a:ext cx="2762054" cy="386499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13443A1-21F1-4B17-8590-4F1C861154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30" t="55533" r="29289" b="18350"/>
          <a:stretch/>
        </p:blipFill>
        <p:spPr>
          <a:xfrm>
            <a:off x="6686747" y="2774469"/>
            <a:ext cx="4996206" cy="179109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7489CB5-0462-48F1-B627-ED2EE5029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Předzpracování sešitu .</a:t>
            </a:r>
            <a:r>
              <a:rPr lang="cs-CZ" dirty="0" err="1"/>
              <a:t>xlsx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91C1A4C-2462-4959-9383-9C5582447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094" y="1968598"/>
            <a:ext cx="7060825" cy="4045703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lphaLcParenR"/>
            </a:pPr>
            <a:r>
              <a:rPr lang="cs-CZ" dirty="0"/>
              <a:t>Sjednocení datových typů sloupců – text / číselný typ</a:t>
            </a:r>
          </a:p>
          <a:p>
            <a:pPr lvl="1"/>
            <a:r>
              <a:rPr lang="cs-CZ" dirty="0"/>
              <a:t>Úprava hodnot sloupců – kódy NACE – změna na číselný typ = místy nesprávné napojení pro zaměstnavatele</a:t>
            </a:r>
          </a:p>
          <a:p>
            <a:pPr marL="457200" indent="-457200">
              <a:buFont typeface="+mj-lt"/>
              <a:buAutoNum type="alphaLcParenR"/>
            </a:pPr>
            <a:r>
              <a:rPr lang="cs-CZ" dirty="0"/>
              <a:t>Úprava kódování znaků</a:t>
            </a:r>
          </a:p>
          <a:p>
            <a:pPr lvl="1"/>
            <a:r>
              <a:rPr lang="cs-CZ" dirty="0"/>
              <a:t>Většina případů – nativní Windows 1250 (Středoevropské jazyky) je potřeba změnit na kódování podle Unicode používané v </a:t>
            </a:r>
            <a:r>
              <a:rPr lang="cs-CZ" dirty="0" err="1"/>
              <a:t>ArcGIS</a:t>
            </a:r>
            <a:r>
              <a:rPr lang="cs-CZ" dirty="0"/>
              <a:t> Online (UTF-8)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Lze využít i jednodušší cesty – export CSV (UTF-8)</a:t>
            </a:r>
          </a:p>
          <a:p>
            <a:pPr marL="457200" indent="-457200">
              <a:buFont typeface="+mj-lt"/>
              <a:buAutoNum type="alphaLcParenR"/>
            </a:pPr>
            <a:r>
              <a:rPr lang="cs-CZ" dirty="0"/>
              <a:t>Export do .</a:t>
            </a:r>
            <a:r>
              <a:rPr lang="cs-CZ" dirty="0" err="1"/>
              <a:t>txt</a:t>
            </a:r>
            <a:r>
              <a:rPr lang="cs-CZ" dirty="0"/>
              <a:t> nebo .</a:t>
            </a:r>
            <a:r>
              <a:rPr lang="cs-CZ" dirty="0" err="1"/>
              <a:t>csv</a:t>
            </a:r>
            <a:endParaRPr lang="cs-CZ" dirty="0"/>
          </a:p>
          <a:p>
            <a:pPr lvl="1"/>
            <a:r>
              <a:rPr lang="cs-CZ" dirty="0"/>
              <a:t>Max. 250 záznamů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3DBBE40-CA9F-48C5-A2A5-F67699538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548" t="61031" r="17854" b="3505"/>
          <a:stretch/>
        </p:blipFill>
        <p:spPr>
          <a:xfrm>
            <a:off x="8883192" y="4425884"/>
            <a:ext cx="3308808" cy="24321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25BC79A-2B17-401C-9FC2-FED8FC67FC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15" t="4326" r="64796" b="46694"/>
          <a:stretch/>
        </p:blipFill>
        <p:spPr>
          <a:xfrm>
            <a:off x="7819653" y="3420985"/>
            <a:ext cx="3995276" cy="249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2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7FFAE2-CF39-41F0-9722-3529AECF4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Kódování znaků na </a:t>
            </a:r>
            <a:r>
              <a:rPr lang="cs-CZ" dirty="0" err="1"/>
              <a:t>pc</a:t>
            </a:r>
            <a:r>
              <a:rPr lang="cs-CZ" dirty="0"/>
              <a:t>/v </a:t>
            </a:r>
            <a:r>
              <a:rPr lang="cs-CZ" dirty="0" err="1"/>
              <a:t>arcgis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CD60AC-844D-4836-9802-98788EC6D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71" y="2015732"/>
            <a:ext cx="4176073" cy="3450613"/>
          </a:xfrm>
        </p:spPr>
        <p:txBody>
          <a:bodyPr/>
          <a:lstStyle/>
          <a:p>
            <a:r>
              <a:rPr lang="cs-CZ" dirty="0"/>
              <a:t>Různé znakové sady pro zápis češtiny – vychází se z ASCII tabulky:</a:t>
            </a:r>
          </a:p>
          <a:p>
            <a:pPr lvl="1"/>
            <a:r>
              <a:rPr lang="cs-CZ" dirty="0"/>
              <a:t>Windows 1250</a:t>
            </a:r>
          </a:p>
          <a:p>
            <a:pPr lvl="1"/>
            <a:r>
              <a:rPr lang="cs-CZ" dirty="0"/>
              <a:t>ISO 8859-2</a:t>
            </a:r>
          </a:p>
          <a:p>
            <a:pPr lvl="1"/>
            <a:r>
              <a:rPr lang="cs-CZ" dirty="0" err="1"/>
              <a:t>Unicode</a:t>
            </a:r>
            <a:endParaRPr lang="cs-CZ" dirty="0"/>
          </a:p>
          <a:p>
            <a:pPr lvl="1"/>
            <a:r>
              <a:rPr lang="cs-CZ" dirty="0"/>
              <a:t>…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758FECD-79A2-44DC-9DA5-66F74DA74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8602"/>
            <a:ext cx="5112400" cy="201939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93F67F5-9D62-4C57-B241-27A22C43D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071" y="2226886"/>
            <a:ext cx="2733675" cy="39052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E9CFAC8-42AF-42D1-9713-EB5FB2BCE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424" y="2723999"/>
            <a:ext cx="2619375" cy="390525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79461A5-E94E-4323-B652-71B97191D407}"/>
              </a:ext>
            </a:extLst>
          </p:cNvPr>
          <p:cNvSpPr txBox="1"/>
          <p:nvPr/>
        </p:nvSpPr>
        <p:spPr>
          <a:xfrm>
            <a:off x="3798200" y="4491958"/>
            <a:ext cx="122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ASCII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A0A21D9-6357-497A-B292-5F09FD7D7B7E}"/>
              </a:ext>
            </a:extLst>
          </p:cNvPr>
          <p:cNvSpPr txBox="1"/>
          <p:nvPr/>
        </p:nvSpPr>
        <p:spPr>
          <a:xfrm>
            <a:off x="5977833" y="1888135"/>
            <a:ext cx="2016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Windows 1250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A8F5CCF-3464-4B8E-AAC9-39CADC55C8B4}"/>
              </a:ext>
            </a:extLst>
          </p:cNvPr>
          <p:cNvSpPr txBox="1"/>
          <p:nvPr/>
        </p:nvSpPr>
        <p:spPr>
          <a:xfrm>
            <a:off x="9464511" y="2257467"/>
            <a:ext cx="2026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ISO 8859-2</a:t>
            </a:r>
          </a:p>
        </p:txBody>
      </p:sp>
    </p:spTree>
    <p:extLst>
      <p:ext uri="{BB962C8B-B14F-4D97-AF65-F5344CB8AC3E}">
        <p14:creationId xmlns:p14="http://schemas.microsoft.com/office/powerpoint/2010/main" val="154086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BA110A-B12B-4B91-AF6F-786E873FC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Kódování znaků na </a:t>
            </a:r>
            <a:r>
              <a:rPr lang="cs-CZ" dirty="0" err="1"/>
              <a:t>pc</a:t>
            </a:r>
            <a:r>
              <a:rPr lang="cs-CZ" dirty="0"/>
              <a:t>/v </a:t>
            </a:r>
            <a:r>
              <a:rPr lang="cs-CZ" dirty="0" err="1"/>
              <a:t>arcgis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1D73378-88B7-4216-94C9-10507DF59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Různé kódování znaků:</a:t>
            </a:r>
          </a:p>
          <a:p>
            <a:pPr lvl="1"/>
            <a:r>
              <a:rPr lang="cs-CZ" dirty="0"/>
              <a:t>Binární</a:t>
            </a:r>
          </a:p>
          <a:p>
            <a:pPr lvl="1"/>
            <a:r>
              <a:rPr lang="cs-CZ" dirty="0"/>
              <a:t>Hexadecimální</a:t>
            </a:r>
          </a:p>
          <a:p>
            <a:pPr lvl="1"/>
            <a:r>
              <a:rPr lang="cs-CZ" dirty="0"/>
              <a:t>…</a:t>
            </a:r>
          </a:p>
          <a:p>
            <a:r>
              <a:rPr lang="cs-CZ" dirty="0"/>
              <a:t>Standardy UTF-8, UTF-16, UTF-32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609C088-E7A8-4E7D-8448-FE72B4870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546" y="3342323"/>
            <a:ext cx="538162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75391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Galerie</Template>
  <TotalTime>537</TotalTime>
  <Words>736</Words>
  <Application>Microsoft Office PowerPoint</Application>
  <PresentationFormat>Širokoúhlá obrazovka</PresentationFormat>
  <Paragraphs>119</Paragraphs>
  <Slides>21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Cambria</vt:lpstr>
      <vt:lpstr>Galerie</vt:lpstr>
      <vt:lpstr>Z7894: Geoinformační technologie v sociální geografii</vt:lpstr>
      <vt:lpstr>Průběh cvičení a jeho náplň</vt:lpstr>
      <vt:lpstr>Podmínky ukončení</vt:lpstr>
      <vt:lpstr>Cvičení 1 - zadání</vt:lpstr>
      <vt:lpstr>Cvičení 1 - data</vt:lpstr>
      <vt:lpstr>Cvičení 1 - Data</vt:lpstr>
      <vt:lpstr>Předzpracování sešitu .xlsx</vt:lpstr>
      <vt:lpstr>Kódování znaků na pc/v arcgis</vt:lpstr>
      <vt:lpstr>Kódování znaků na pc/v arcgis</vt:lpstr>
      <vt:lpstr>Kódování znaků na pc/v arcgis</vt:lpstr>
      <vt:lpstr>Cvičení 1 - data</vt:lpstr>
      <vt:lpstr>GEOKÓDOVÁNÍ v arcgis online</vt:lpstr>
      <vt:lpstr>GEOKÓDOVÁNÍ v arcgis online</vt:lpstr>
      <vt:lpstr>GEOKÓDOVÁNÍ v arcgis online</vt:lpstr>
      <vt:lpstr>GEOKÓDOVÁNÍ v arcgis online</vt:lpstr>
      <vt:lpstr>Cvičení 1 - data</vt:lpstr>
      <vt:lpstr>Cvičení 1 - výsledky</vt:lpstr>
      <vt:lpstr>Explorace</vt:lpstr>
      <vt:lpstr>Analýza, syntéza</vt:lpstr>
      <vt:lpstr>Prezentace</vt:lpstr>
      <vt:lpstr>Cvičení 1 - výsledky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Z7894: Geoinformační technologie v sociální geografii</dc:title>
  <dc:creator>Vasek</dc:creator>
  <cp:lastModifiedBy>Václav Paleček</cp:lastModifiedBy>
  <cp:revision>31</cp:revision>
  <dcterms:created xsi:type="dcterms:W3CDTF">2017-09-24T21:59:36Z</dcterms:created>
  <dcterms:modified xsi:type="dcterms:W3CDTF">2019-09-26T13:54:15Z</dcterms:modified>
</cp:coreProperties>
</file>