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72" r:id="rId4"/>
    <p:sldId id="273" r:id="rId5"/>
    <p:sldId id="258" r:id="rId6"/>
    <p:sldId id="259" r:id="rId7"/>
    <p:sldId id="261" r:id="rId8"/>
    <p:sldId id="274" r:id="rId9"/>
    <p:sldId id="275" r:id="rId10"/>
    <p:sldId id="260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F54D4-F6CA-4C9B-B1FD-4727E9FAA082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72437-9C0B-49AE-9C16-8D704E97C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7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1C91D-7272-4BF2-9716-0735DC59578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76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4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58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8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6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1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2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80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4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554A-D3B7-427A-87C6-F603380D071C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CB231D-F3CA-4EFB-833E-978E7943CA5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C140D-5B0F-4EFE-82BF-B8B12DF0D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Z7894: Geoinformační technologie v sociální geografii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9CFEB5-E89E-4C09-B6EA-A568D33E6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Brno 2019</a:t>
            </a:r>
          </a:p>
        </p:txBody>
      </p:sp>
    </p:spTree>
    <p:extLst>
      <p:ext uri="{BB962C8B-B14F-4D97-AF65-F5344CB8AC3E}">
        <p14:creationId xmlns:p14="http://schemas.microsoft.com/office/powerpoint/2010/main" val="216362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4D7E2-85E8-452C-82DB-CFDEB761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v gis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9A68B-D9B1-4A23-AA37-EAD5D3F6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Data v </a:t>
            </a:r>
            <a:r>
              <a:rPr lang="cs-CZ" dirty="0" err="1"/>
              <a:t>csv</a:t>
            </a:r>
            <a:r>
              <a:rPr lang="cs-CZ" dirty="0"/>
              <a:t> k vybranému kraji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Prostorová informace v podobě Z,Š nebo jako adresní místo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CRS WGS84 (4326), místy chybí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Adresní místa ve 3 sloupcích – nutné spojení a geokódování v ARCGIS ONLINE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Výběr podkladových dat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Vlastní analýza</a:t>
            </a:r>
          </a:p>
        </p:txBody>
      </p:sp>
    </p:spTree>
    <p:extLst>
      <p:ext uri="{BB962C8B-B14F-4D97-AF65-F5344CB8AC3E}">
        <p14:creationId xmlns:p14="http://schemas.microsoft.com/office/powerpoint/2010/main" val="294436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E5576-BA51-4313-B93A-D63279E5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Prostorová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CF4A8-00EE-40C7-B3D1-8B95B6904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2349B3-F055-4EBE-9617-0C2E0FB1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15" y="1391826"/>
            <a:ext cx="7898169" cy="52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FB6AE-F205-4755-9F46-C3158EB9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Prostorová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915FB-C2EF-4396-B507-5317E787C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C98364-3F53-42F6-830C-E0B50FFE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391655"/>
            <a:ext cx="9461456" cy="54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Cvičení 3 - zadání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25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Vytvořte analýzu dat poskytnutých Českou spořitelnou. Součástí protokolu bude explorace, analýza a syntéza a kartografická vizualizace výsledků. Využít lze všech relevantních datových zdrojů i softwarových nástrojů. </a:t>
            </a:r>
          </a:p>
          <a:p>
            <a:pPr>
              <a:lnSpc>
                <a:spcPct val="150000"/>
              </a:lnSpc>
            </a:pPr>
            <a:r>
              <a:rPr lang="cs-CZ" dirty="0"/>
              <a:t>Dále pro zjednodušení: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1600" dirty="0"/>
              <a:t>Každý si vybere 1 kraj a vyfiltruje si pro něj příslušná zařízení (tab. Zařízení)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V tab. Transakce vyfiltrovat ve sloupci CARDTRTP_DESC jen výběry hotovostí tj. CASH ADVANCE/ATM; s tímto výběrem dále pracovat u zbytku tabulek</a:t>
            </a:r>
          </a:p>
          <a:p>
            <a:r>
              <a:rPr lang="cs-CZ" dirty="0"/>
              <a:t>Odevzdání: 10. 12. 2019 23:59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413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Cvičení 3 -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78" y="2089211"/>
            <a:ext cx="9603275" cy="4412479"/>
          </a:xfrm>
        </p:spPr>
        <p:txBody>
          <a:bodyPr/>
          <a:lstStyle/>
          <a:p>
            <a:r>
              <a:rPr lang="cs-CZ" dirty="0"/>
              <a:t>Data zahrnují informace o objemu, typu, „směru“…finančních transakcí, o osobách, bankomatech a pobočkách, kreditních kartách a účtech</a:t>
            </a:r>
          </a:p>
          <a:p>
            <a:r>
              <a:rPr lang="cs-CZ" dirty="0"/>
              <a:t>Typický příklad „Big data“</a:t>
            </a:r>
          </a:p>
          <a:p>
            <a:r>
              <a:rPr lang="cs-CZ" dirty="0"/>
              <a:t>Databázová struktura dat:</a:t>
            </a:r>
          </a:p>
          <a:p>
            <a:pPr lvl="1"/>
            <a:r>
              <a:rPr lang="cs-CZ" dirty="0"/>
              <a:t>.</a:t>
            </a:r>
            <a:r>
              <a:rPr lang="cs-CZ" dirty="0" err="1"/>
              <a:t>xlsx</a:t>
            </a:r>
            <a:r>
              <a:rPr lang="cs-CZ" dirty="0"/>
              <a:t> sešit se schématem a popisem dat</a:t>
            </a:r>
          </a:p>
          <a:p>
            <a:pPr lvl="1"/>
            <a:r>
              <a:rPr lang="cs-CZ" dirty="0"/>
              <a:t>.</a:t>
            </a:r>
            <a:r>
              <a:rPr lang="cs-CZ" dirty="0" err="1"/>
              <a:t>csv</a:t>
            </a:r>
            <a:r>
              <a:rPr lang="cs-CZ" dirty="0"/>
              <a:t> soubory obsahující jednotlivá data</a:t>
            </a:r>
          </a:p>
          <a:p>
            <a:pPr lvl="2"/>
            <a:r>
              <a:rPr lang="cs-CZ" dirty="0"/>
              <a:t>Kódování znaků UTF-8</a:t>
            </a:r>
          </a:p>
          <a:p>
            <a:pPr lvl="2"/>
            <a:r>
              <a:rPr lang="cs-CZ" dirty="0"/>
              <a:t>Oddělovačem je „|“</a:t>
            </a:r>
          </a:p>
        </p:txBody>
      </p:sp>
    </p:spTree>
    <p:extLst>
      <p:ext uri="{BB962C8B-B14F-4D97-AF65-F5344CB8AC3E}">
        <p14:creationId xmlns:p14="http://schemas.microsoft.com/office/powerpoint/2010/main" val="141412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923" t="42963" r="82832" b="15711"/>
          <a:stretch/>
        </p:blipFill>
        <p:spPr>
          <a:xfrm>
            <a:off x="0" y="1326878"/>
            <a:ext cx="1958743" cy="34375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19762" t="30071" r="66429" b="34092"/>
          <a:stretch/>
        </p:blipFill>
        <p:spPr>
          <a:xfrm>
            <a:off x="2598640" y="97381"/>
            <a:ext cx="1958743" cy="28593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9841" t="78043" r="66746" b="4744"/>
          <a:stretch/>
        </p:blipFill>
        <p:spPr>
          <a:xfrm>
            <a:off x="2603241" y="5399231"/>
            <a:ext cx="1958743" cy="14140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36270" t="41217" r="50079" b="13773"/>
          <a:stretch/>
        </p:blipFill>
        <p:spPr>
          <a:xfrm>
            <a:off x="5078602" y="2727918"/>
            <a:ext cx="1964297" cy="36430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52699" t="24567" r="33968" b="25203"/>
          <a:stretch/>
        </p:blipFill>
        <p:spPr>
          <a:xfrm>
            <a:off x="7830504" y="97381"/>
            <a:ext cx="1972638" cy="41801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/>
          <a:srcRect l="52619" t="54339" r="33889" b="11940"/>
          <a:stretch/>
        </p:blipFill>
        <p:spPr>
          <a:xfrm>
            <a:off x="10054243" y="3981049"/>
            <a:ext cx="2017497" cy="2836363"/>
          </a:xfrm>
          <a:prstGeom prst="rect">
            <a:avLst/>
          </a:prstGeom>
        </p:spPr>
      </p:pic>
      <p:cxnSp>
        <p:nvCxnSpPr>
          <p:cNvPr id="35" name="Pravoúhlá spojnice 34"/>
          <p:cNvCxnSpPr/>
          <p:nvPr/>
        </p:nvCxnSpPr>
        <p:spPr>
          <a:xfrm rot="5400000" flipH="1" flipV="1">
            <a:off x="1227883" y="981918"/>
            <a:ext cx="1571625" cy="1169890"/>
          </a:xfrm>
          <a:prstGeom prst="bentConnector3">
            <a:avLst>
              <a:gd name="adj1" fmla="val 99697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Pravoúhlá spojnice 37"/>
          <p:cNvCxnSpPr>
            <a:endCxn id="9" idx="1"/>
          </p:cNvCxnSpPr>
          <p:nvPr/>
        </p:nvCxnSpPr>
        <p:spPr>
          <a:xfrm rot="16200000" flipH="1">
            <a:off x="296379" y="3799370"/>
            <a:ext cx="3591633" cy="1022091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Pravoúhlá spojnice 39"/>
          <p:cNvCxnSpPr/>
          <p:nvPr/>
        </p:nvCxnSpPr>
        <p:spPr>
          <a:xfrm>
            <a:off x="1781175" y="2657475"/>
            <a:ext cx="3297427" cy="762000"/>
          </a:xfrm>
          <a:prstGeom prst="bentConnector3">
            <a:avLst>
              <a:gd name="adj1" fmla="val 16781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Pravoúhlá spojnice 42"/>
          <p:cNvCxnSpPr/>
          <p:nvPr/>
        </p:nvCxnSpPr>
        <p:spPr>
          <a:xfrm rot="5400000" flipH="1" flipV="1">
            <a:off x="5915502" y="1656874"/>
            <a:ext cx="2790825" cy="1039179"/>
          </a:xfrm>
          <a:prstGeom prst="bentConnector3">
            <a:avLst>
              <a:gd name="adj1" fmla="val 100171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Pravoúhlá spojnice 45"/>
          <p:cNvCxnSpPr/>
          <p:nvPr/>
        </p:nvCxnSpPr>
        <p:spPr>
          <a:xfrm>
            <a:off x="6915150" y="3743325"/>
            <a:ext cx="3139093" cy="942975"/>
          </a:xfrm>
          <a:prstGeom prst="bentConnector3">
            <a:avLst>
              <a:gd name="adj1" fmla="val 16319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7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EF264-A0A6-4365-9045-092B289C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Cvičení 3 –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41BA2-B274-4318-85D0-1B8198F6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Část v </a:t>
            </a:r>
            <a:r>
              <a:rPr lang="cs-CZ" dirty="0" err="1"/>
              <a:t>PostgreSQL</a:t>
            </a:r>
            <a:endParaRPr lang="cs-CZ" dirty="0"/>
          </a:p>
          <a:p>
            <a:pPr lvl="1"/>
            <a:r>
              <a:rPr lang="cs-CZ" dirty="0"/>
              <a:t>Předpříprava tabulek</a:t>
            </a:r>
          </a:p>
          <a:p>
            <a:r>
              <a:rPr lang="cs-CZ" dirty="0"/>
              <a:t>Část v GIS</a:t>
            </a:r>
          </a:p>
          <a:p>
            <a:pPr lvl="1"/>
            <a:r>
              <a:rPr lang="cs-CZ" dirty="0"/>
              <a:t>Vlastní analýzy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20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48BA4-F799-4D30-831A-61C6E7B5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v </a:t>
            </a:r>
            <a:r>
              <a:rPr lang="cs-CZ" dirty="0" err="1"/>
              <a:t>PostgreSQL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DC63B0-4BCE-47EB-8370-8F9FD9CE1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Průzkum dat (úplnost, velikost, typy informací…)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Struktura dat (napojení databáze, datové typy…)</a:t>
            </a:r>
          </a:p>
          <a:p>
            <a:pPr lvl="1"/>
            <a:r>
              <a:rPr lang="cs-CZ" dirty="0"/>
              <a:t>U textových typů pozor na typ uvozovek; u číselných typů pozor na počet míst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Nahrávání dat, založení klíčů a propojení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Filtrace (proměnné x hodnoty)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Dotazování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Export </a:t>
            </a:r>
            <a:r>
              <a:rPr lang="cs-CZ" dirty="0" err="1"/>
              <a:t>csv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11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EC906-0DAC-4D6E-A970-88850664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SQL příkazy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37477-5014-4B08-BE10-AC3C6CDDDD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CREATE TABLE </a:t>
            </a:r>
            <a:r>
              <a:rPr lang="cs-CZ" sz="1600" dirty="0" err="1"/>
              <a:t>merchants</a:t>
            </a:r>
            <a:r>
              <a:rPr lang="cs-CZ" sz="1600" dirty="0"/>
              <a:t> (</a:t>
            </a:r>
          </a:p>
          <a:p>
            <a:r>
              <a:rPr lang="cs-CZ" sz="1600" dirty="0"/>
              <a:t>  RECORD_NUMBER INTEGER,</a:t>
            </a:r>
          </a:p>
          <a:p>
            <a:r>
              <a:rPr lang="cs-CZ" sz="1600" dirty="0"/>
              <a:t>  EFFECTIVE_DATE </a:t>
            </a:r>
            <a:r>
              <a:rPr lang="cs-CZ" sz="1600" dirty="0" err="1"/>
              <a:t>varchar</a:t>
            </a:r>
            <a:r>
              <a:rPr lang="cs-CZ" sz="1600" dirty="0"/>
              <a:t>,</a:t>
            </a:r>
          </a:p>
          <a:p>
            <a:r>
              <a:rPr lang="cs-CZ" sz="1600" dirty="0"/>
              <a:t>  CARDMER_KEY </a:t>
            </a:r>
            <a:r>
              <a:rPr lang="cs-CZ" sz="1600" dirty="0" err="1"/>
              <a:t>varchar</a:t>
            </a:r>
            <a:r>
              <a:rPr lang="cs-CZ" sz="1600" dirty="0"/>
              <a:t>,</a:t>
            </a:r>
          </a:p>
          <a:p>
            <a:r>
              <a:rPr lang="cs-CZ" sz="1600" dirty="0"/>
              <a:t>  CARDMERH_SOURCE_ID </a:t>
            </a:r>
            <a:r>
              <a:rPr lang="cs-CZ" sz="1600" dirty="0" err="1"/>
              <a:t>varchar</a:t>
            </a:r>
            <a:r>
              <a:rPr lang="cs-CZ" sz="1600" dirty="0"/>
              <a:t>,</a:t>
            </a:r>
          </a:p>
          <a:p>
            <a:r>
              <a:rPr lang="cs-CZ" sz="1600" dirty="0"/>
              <a:t>  CARDMERH_TYPE </a:t>
            </a:r>
            <a:r>
              <a:rPr lang="cs-CZ" sz="1600" dirty="0" err="1"/>
              <a:t>varchar</a:t>
            </a:r>
            <a:r>
              <a:rPr lang="cs-CZ" sz="1600" dirty="0"/>
              <a:t>,</a:t>
            </a:r>
          </a:p>
          <a:p>
            <a:r>
              <a:rPr lang="cs-CZ" sz="1600" dirty="0"/>
              <a:t>  CARDMERH_START_ACT_DATE </a:t>
            </a:r>
            <a:r>
              <a:rPr lang="cs-CZ" sz="1600" dirty="0" err="1"/>
              <a:t>varchar</a:t>
            </a:r>
            <a:r>
              <a:rPr lang="cs-CZ" sz="1600" dirty="0"/>
              <a:t>,</a:t>
            </a:r>
          </a:p>
          <a:p>
            <a:r>
              <a:rPr lang="cs-CZ" sz="1600" dirty="0"/>
              <a:t>  CARDMERH_END_ACT_DATE </a:t>
            </a:r>
            <a:r>
              <a:rPr lang="cs-CZ" sz="1600" dirty="0" err="1"/>
              <a:t>varchar</a:t>
            </a:r>
            <a:r>
              <a:rPr lang="cs-CZ" sz="1600" dirty="0"/>
              <a:t>,	</a:t>
            </a:r>
          </a:p>
          <a:p>
            <a:r>
              <a:rPr lang="cs-CZ" sz="1600" dirty="0"/>
              <a:t>  PRIMARY KEY (RECORD_NUMBER));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84F2EE-1B4D-4F8B-B4B1-C388B2BE4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600" dirty="0"/>
              <a:t>CREATE TABLE </a:t>
            </a:r>
            <a:r>
              <a:rPr lang="cs-CZ" sz="1600" dirty="0" err="1"/>
              <a:t>cards</a:t>
            </a:r>
            <a:r>
              <a:rPr lang="cs-CZ" sz="1600" dirty="0"/>
              <a:t>(</a:t>
            </a:r>
          </a:p>
          <a:p>
            <a:r>
              <a:rPr lang="cs-CZ" sz="1600" dirty="0"/>
              <a:t>RECORD_NUMBER </a:t>
            </a:r>
            <a:r>
              <a:rPr lang="cs-CZ" sz="1600" dirty="0" err="1"/>
              <a:t>varchar</a:t>
            </a:r>
            <a:r>
              <a:rPr lang="cs-CZ" sz="1600" dirty="0"/>
              <a:t> NOT NULL,</a:t>
            </a:r>
          </a:p>
          <a:p>
            <a:r>
              <a:rPr lang="cs-CZ" sz="1600" dirty="0"/>
              <a:t>EFFECTIVE_DATE </a:t>
            </a:r>
            <a:r>
              <a:rPr lang="cs-CZ" sz="1600" dirty="0" err="1"/>
              <a:t>varchar</a:t>
            </a:r>
            <a:r>
              <a:rPr lang="cs-CZ" sz="1600" dirty="0"/>
              <a:t> NOT NULL,</a:t>
            </a:r>
          </a:p>
          <a:p>
            <a:r>
              <a:rPr lang="cs-CZ" sz="1600" dirty="0"/>
              <a:t>CARD_KEY </a:t>
            </a:r>
            <a:r>
              <a:rPr lang="cs-CZ" sz="1600" dirty="0" err="1"/>
              <a:t>varchar</a:t>
            </a:r>
            <a:r>
              <a:rPr lang="cs-CZ" sz="1600" dirty="0"/>
              <a:t> NOT NULL, </a:t>
            </a:r>
          </a:p>
          <a:p>
            <a:r>
              <a:rPr lang="cs-CZ" sz="1600" dirty="0"/>
              <a:t>PT_UNIFIED_KEY </a:t>
            </a:r>
            <a:r>
              <a:rPr lang="cs-CZ" sz="1600" dirty="0" err="1"/>
              <a:t>varchar</a:t>
            </a:r>
            <a:r>
              <a:rPr lang="cs-CZ" sz="1600" dirty="0"/>
              <a:t> NOT NULL,</a:t>
            </a:r>
          </a:p>
          <a:p>
            <a:r>
              <a:rPr lang="cs-CZ" sz="1600" dirty="0"/>
              <a:t>…</a:t>
            </a:r>
          </a:p>
          <a:p>
            <a:r>
              <a:rPr lang="cs-CZ" sz="1600" dirty="0"/>
              <a:t>CARDBLC_DESC </a:t>
            </a:r>
            <a:r>
              <a:rPr lang="cs-CZ" sz="1600" dirty="0" err="1"/>
              <a:t>varchar</a:t>
            </a:r>
            <a:r>
              <a:rPr lang="cs-CZ" sz="1600" dirty="0"/>
              <a:t> NOT NULL,</a:t>
            </a:r>
          </a:p>
          <a:p>
            <a:r>
              <a:rPr lang="cs-CZ" sz="1600" dirty="0"/>
              <a:t>PRIMARY KEY (CARD_KEY)</a:t>
            </a:r>
          </a:p>
          <a:p>
            <a:r>
              <a:rPr lang="cs-CZ" sz="1600" dirty="0"/>
              <a:t>FOREIGN KEY (</a:t>
            </a:r>
            <a:r>
              <a:rPr lang="cs-CZ" sz="1600" dirty="0" err="1"/>
              <a:t>PersonID</a:t>
            </a:r>
            <a:r>
              <a:rPr lang="cs-CZ" sz="1600" dirty="0"/>
              <a:t>) REFERENCES </a:t>
            </a:r>
            <a:r>
              <a:rPr lang="cs-CZ" sz="1600" dirty="0" err="1"/>
              <a:t>Persons</a:t>
            </a:r>
            <a:r>
              <a:rPr lang="cs-CZ" sz="1600" dirty="0"/>
              <a:t>(</a:t>
            </a:r>
            <a:r>
              <a:rPr lang="cs-CZ" sz="1600" dirty="0" err="1"/>
              <a:t>PersonID</a:t>
            </a:r>
            <a:r>
              <a:rPr lang="cs-CZ" sz="1600" dirty="0"/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190845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EC906-0DAC-4D6E-A970-88850664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SQL příkazy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37477-5014-4B08-BE10-AC3C6CDDDD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create table cash as</a:t>
            </a:r>
          </a:p>
          <a:p>
            <a:r>
              <a:rPr lang="en-US" sz="1600" dirty="0"/>
              <a:t>select *</a:t>
            </a:r>
          </a:p>
          <a:p>
            <a:r>
              <a:rPr lang="en-US" sz="1600" dirty="0"/>
              <a:t>from transactions</a:t>
            </a:r>
          </a:p>
          <a:p>
            <a:r>
              <a:rPr lang="en-US" sz="1600" dirty="0"/>
              <a:t>where CARDTRTP_DESC='CASH ADVANCE/ATM‘;</a:t>
            </a:r>
            <a:endParaRPr lang="cs-CZ" sz="1600" dirty="0"/>
          </a:p>
          <a:p>
            <a:endParaRPr lang="cs-CZ" sz="1600" dirty="0"/>
          </a:p>
          <a:p>
            <a:r>
              <a:rPr lang="en-US" sz="1600" dirty="0"/>
              <a:t>ALTER TABLE accounts</a:t>
            </a:r>
          </a:p>
          <a:p>
            <a:r>
              <a:rPr lang="en-US" sz="1600" dirty="0"/>
              <a:t>ADD UNIQUE (ACC_KEY);</a:t>
            </a:r>
          </a:p>
          <a:p>
            <a:endParaRPr lang="cs-CZ" sz="1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84F2EE-1B4D-4F8B-B4B1-C388B2BE4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ALTER TABLE transactions</a:t>
            </a:r>
          </a:p>
          <a:p>
            <a:r>
              <a:rPr lang="en-US" sz="1600" dirty="0"/>
              <a:t>ADD FOREIGN KEY (CARDMEREQ_KEY) REFERENCES </a:t>
            </a:r>
            <a:r>
              <a:rPr lang="en-US" sz="1600" dirty="0" err="1"/>
              <a:t>equipments</a:t>
            </a:r>
            <a:r>
              <a:rPr lang="en-US" sz="1600" dirty="0"/>
              <a:t> (CARDMEREQ_KEY);</a:t>
            </a:r>
            <a:endParaRPr lang="cs-CZ" sz="1600" dirty="0"/>
          </a:p>
          <a:p>
            <a:endParaRPr lang="cs-CZ" sz="1600" dirty="0"/>
          </a:p>
          <a:p>
            <a:r>
              <a:rPr lang="en-US" sz="1600" dirty="0"/>
              <a:t>create table </a:t>
            </a:r>
            <a:r>
              <a:rPr lang="en-US" sz="1600" dirty="0" err="1"/>
              <a:t>cards_accounts</a:t>
            </a:r>
            <a:r>
              <a:rPr lang="en-US" sz="1600" dirty="0"/>
              <a:t> AS</a:t>
            </a:r>
          </a:p>
          <a:p>
            <a:r>
              <a:rPr lang="en-US" sz="1600" dirty="0"/>
              <a:t>SELECT *</a:t>
            </a:r>
          </a:p>
          <a:p>
            <a:r>
              <a:rPr lang="en-US" sz="1600" dirty="0"/>
              <a:t>FROM accounts</a:t>
            </a:r>
          </a:p>
          <a:p>
            <a:r>
              <a:rPr lang="en-US" sz="1600" dirty="0"/>
              <a:t>FULL OUTER JOIN cards ON </a:t>
            </a:r>
            <a:r>
              <a:rPr lang="en-US" sz="1600" dirty="0" err="1"/>
              <a:t>accounts.ACC_KEY</a:t>
            </a:r>
            <a:r>
              <a:rPr lang="en-US" sz="1600" dirty="0"/>
              <a:t>=cards.ACC_KEY_1;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225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EC906-0DAC-4D6E-A970-88850664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SQL příkazy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37477-5014-4B08-BE10-AC3C6CDDDD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create table </a:t>
            </a:r>
            <a:r>
              <a:rPr lang="en-US" sz="1600" dirty="0" err="1"/>
              <a:t>transactions_cards</a:t>
            </a:r>
            <a:r>
              <a:rPr lang="en-US" sz="1600" dirty="0"/>
              <a:t> AS</a:t>
            </a:r>
          </a:p>
          <a:p>
            <a:r>
              <a:rPr lang="en-US" sz="1600" dirty="0"/>
              <a:t>SELECT *</a:t>
            </a:r>
          </a:p>
          <a:p>
            <a:r>
              <a:rPr lang="en-US" sz="1600" dirty="0"/>
              <a:t>FROM cards</a:t>
            </a:r>
          </a:p>
          <a:p>
            <a:r>
              <a:rPr lang="en-US" sz="1600" dirty="0"/>
              <a:t>FULL OUTER JOIN transactions ON cards.CARD_KEY_1=</a:t>
            </a:r>
            <a:r>
              <a:rPr lang="en-US" sz="1600" dirty="0" err="1"/>
              <a:t>transactions.CARD_KEY</a:t>
            </a:r>
            <a:r>
              <a:rPr lang="en-US" sz="1600" dirty="0"/>
              <a:t>;</a:t>
            </a:r>
            <a:endParaRPr lang="cs-CZ" sz="1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84F2EE-1B4D-4F8B-B4B1-C388B2BE4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Základní dotazování:</a:t>
            </a:r>
          </a:p>
          <a:p>
            <a:r>
              <a:rPr lang="cs-CZ" sz="1600" dirty="0" err="1"/>
              <a:t>Select</a:t>
            </a:r>
            <a:r>
              <a:rPr lang="cs-CZ" sz="1600" dirty="0"/>
              <a:t> </a:t>
            </a:r>
            <a:r>
              <a:rPr lang="cs-CZ" sz="1600" dirty="0" err="1"/>
              <a:t>avg</a:t>
            </a:r>
            <a:r>
              <a:rPr lang="cs-CZ" sz="1600" dirty="0"/>
              <a:t>(CARDTR_AMOUNT_CZK)</a:t>
            </a:r>
          </a:p>
          <a:p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transactions_cards</a:t>
            </a:r>
            <a:endParaRPr lang="cs-CZ" sz="1600" dirty="0"/>
          </a:p>
          <a:p>
            <a:r>
              <a:rPr lang="cs-CZ" sz="1600" dirty="0" err="1"/>
              <a:t>Where</a:t>
            </a:r>
            <a:r>
              <a:rPr lang="cs-CZ" sz="1600" dirty="0"/>
              <a:t> </a:t>
            </a:r>
            <a:r>
              <a:rPr lang="cs-CZ" sz="1600" dirty="0" err="1"/>
              <a:t>cardtp_desc</a:t>
            </a:r>
            <a:r>
              <a:rPr lang="cs-CZ" sz="1600" dirty="0"/>
              <a:t> =‘MC STANDARD‘</a:t>
            </a:r>
          </a:p>
        </p:txBody>
      </p:sp>
    </p:spTree>
    <p:extLst>
      <p:ext uri="{BB962C8B-B14F-4D97-AF65-F5344CB8AC3E}">
        <p14:creationId xmlns:p14="http://schemas.microsoft.com/office/powerpoint/2010/main" val="34620677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2731</TotalTime>
  <Words>535</Words>
  <Application>Microsoft Office PowerPoint</Application>
  <PresentationFormat>Širokoúhlá obrazovka</PresentationFormat>
  <Paragraphs>82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Galerie</vt:lpstr>
      <vt:lpstr>Z7894: Geoinformační technologie v sociální geografii</vt:lpstr>
      <vt:lpstr>Cvičení 3 - zadání</vt:lpstr>
      <vt:lpstr>Cvičení 3 - data</vt:lpstr>
      <vt:lpstr>Prezentace aplikace PowerPoint</vt:lpstr>
      <vt:lpstr>Cvičení 3 – zpracování</vt:lpstr>
      <vt:lpstr>Část v PostgreSQL </vt:lpstr>
      <vt:lpstr>SQL příkazy</vt:lpstr>
      <vt:lpstr>SQL příkazy</vt:lpstr>
      <vt:lpstr>SQL příkazy</vt:lpstr>
      <vt:lpstr>Část v gis</vt:lpstr>
      <vt:lpstr>Prostorová informace</vt:lpstr>
      <vt:lpstr>Prostorová informace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Z7894: Geoinformační technologie v sociální geografii</dc:title>
  <dc:creator>Vasek</dc:creator>
  <cp:lastModifiedBy>Václav Paleček</cp:lastModifiedBy>
  <cp:revision>80</cp:revision>
  <dcterms:created xsi:type="dcterms:W3CDTF">2017-09-24T21:59:36Z</dcterms:created>
  <dcterms:modified xsi:type="dcterms:W3CDTF">2019-12-05T12:41:58Z</dcterms:modified>
</cp:coreProperties>
</file>