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700186" y="1360350"/>
            <a:ext cx="58073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defRPr sz="4500" b="1">
                <a:solidFill>
                  <a:srgbClr val="0091EA"/>
                </a:solidFill>
              </a:defRPr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6897625" y="619995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1" name="Shape 11"/>
          <p:cNvSpPr/>
          <p:nvPr/>
        </p:nvSpPr>
        <p:spPr>
          <a:xfrm>
            <a:off x="7454375" y="56388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2" name="Shape 12"/>
          <p:cNvSpPr/>
          <p:nvPr/>
        </p:nvSpPr>
        <p:spPr>
          <a:xfrm>
            <a:off x="8827729" y="4597557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3" name="Shape 13"/>
          <p:cNvSpPr/>
          <p:nvPr/>
        </p:nvSpPr>
        <p:spPr>
          <a:xfrm>
            <a:off x="8677050" y="6577875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4" name="Shape 14"/>
          <p:cNvSpPr/>
          <p:nvPr/>
        </p:nvSpPr>
        <p:spPr>
          <a:xfrm>
            <a:off x="2972225" y="633400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5" name="Shape 15"/>
          <p:cNvSpPr/>
          <p:nvPr/>
        </p:nvSpPr>
        <p:spPr>
          <a:xfrm>
            <a:off x="579634" y="337347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6" name="Shape 16"/>
          <p:cNvSpPr/>
          <p:nvPr/>
        </p:nvSpPr>
        <p:spPr>
          <a:xfrm>
            <a:off x="311843" y="791518"/>
            <a:ext cx="126900" cy="126900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7" name="Shape 17"/>
          <p:cNvSpPr/>
          <p:nvPr/>
        </p:nvSpPr>
        <p:spPr>
          <a:xfrm>
            <a:off x="626321" y="133987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8" name="Shape 18"/>
          <p:cNvSpPr/>
          <p:nvPr/>
        </p:nvSpPr>
        <p:spPr>
          <a:xfrm>
            <a:off x="8104500" y="4963100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19" name="Shape 19"/>
          <p:cNvSpPr/>
          <p:nvPr/>
        </p:nvSpPr>
        <p:spPr>
          <a:xfrm>
            <a:off x="8803950" y="5654656"/>
            <a:ext cx="190200" cy="1905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0" name="Shape 20"/>
          <p:cNvSpPr/>
          <p:nvPr/>
        </p:nvSpPr>
        <p:spPr>
          <a:xfrm>
            <a:off x="196312" y="1990892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1" name="Shape 21"/>
          <p:cNvSpPr/>
          <p:nvPr/>
        </p:nvSpPr>
        <p:spPr>
          <a:xfrm>
            <a:off x="1738050" y="271321"/>
            <a:ext cx="253800" cy="2538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2" name="Shape 22"/>
          <p:cNvSpPr/>
          <p:nvPr/>
        </p:nvSpPr>
        <p:spPr>
          <a:xfrm>
            <a:off x="771660" y="2504489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3" name="Shape 23"/>
          <p:cNvSpPr/>
          <p:nvPr/>
        </p:nvSpPr>
        <p:spPr>
          <a:xfrm>
            <a:off x="4271585" y="474826"/>
            <a:ext cx="75899" cy="75899"/>
          </a:xfrm>
          <a:prstGeom prst="ellipse">
            <a:avLst/>
          </a:prstGeom>
          <a:solidFill>
            <a:srgbClr val="0091EA"/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24" name="Shape 24"/>
          <p:cNvSpPr/>
          <p:nvPr/>
        </p:nvSpPr>
        <p:spPr>
          <a:xfrm>
            <a:off x="7729213" y="6127437"/>
            <a:ext cx="253800" cy="254100"/>
          </a:xfrm>
          <a:prstGeom prst="ellipse">
            <a:avLst/>
          </a:prstGeom>
          <a:noFill/>
          <a:ln w="19050" cap="flat" cmpd="sng">
            <a:solidFill>
              <a:srgbClr val="0091E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</p:spTree>
    <p:extLst>
      <p:ext uri="{BB962C8B-B14F-4D97-AF65-F5344CB8AC3E}">
        <p14:creationId xmlns:p14="http://schemas.microsoft.com/office/powerpoint/2010/main" val="89521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50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1546025" y="2034925"/>
            <a:ext cx="58326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3600" b="1"/>
            </a:lvl1pPr>
            <a:lvl2pPr lvl="1" rtl="0">
              <a:spcBef>
                <a:spcPts val="0"/>
              </a:spcBef>
              <a:buSzPct val="100000"/>
              <a:defRPr sz="3600" b="1"/>
            </a:lvl2pPr>
            <a:lvl3pPr lvl="2" rtl="0">
              <a:spcBef>
                <a:spcPts val="0"/>
              </a:spcBef>
              <a:buSzPct val="100000"/>
              <a:defRPr sz="3600" b="1"/>
            </a:lvl3pPr>
            <a:lvl4pPr lvl="3" rtl="0">
              <a:spcBef>
                <a:spcPts val="0"/>
              </a:spcBef>
              <a:buSzPct val="100000"/>
              <a:defRPr sz="3600" b="1"/>
            </a:lvl4pPr>
            <a:lvl5pPr lvl="4" rtl="0">
              <a:spcBef>
                <a:spcPts val="0"/>
              </a:spcBef>
              <a:buSzPct val="100000"/>
              <a:defRPr sz="3600" b="1"/>
            </a:lvl5pPr>
            <a:lvl6pPr lvl="5" rtl="0">
              <a:spcBef>
                <a:spcPts val="0"/>
              </a:spcBef>
              <a:buSzPct val="100000"/>
              <a:defRPr sz="3600" b="1"/>
            </a:lvl6pPr>
            <a:lvl7pPr lvl="6" rtl="0">
              <a:spcBef>
                <a:spcPts val="0"/>
              </a:spcBef>
              <a:buSzPct val="100000"/>
              <a:defRPr sz="3600" b="1"/>
            </a:lvl7pPr>
            <a:lvl8pPr lvl="7" rtl="0">
              <a:spcBef>
                <a:spcPts val="0"/>
              </a:spcBef>
              <a:buSzPct val="100000"/>
              <a:defRPr sz="3600" b="1"/>
            </a:lvl8pPr>
            <a:lvl9pPr lvl="8" rtl="0">
              <a:spcBef>
                <a:spcPts val="0"/>
              </a:spcBef>
              <a:buSzPct val="100000"/>
              <a:defRPr sz="3600" b="1"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546025" y="3710548"/>
            <a:ext cx="5832600" cy="104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607D8B"/>
              </a:buClr>
              <a:buNone/>
              <a:defRPr>
                <a:solidFill>
                  <a:srgbClr val="607D8B"/>
                </a:solidFill>
              </a:defRPr>
            </a:lvl1pPr>
            <a:lvl2pPr lvl="1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2pPr>
            <a:lvl3pPr lvl="2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3pPr>
            <a:lvl4pPr lvl="3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4pPr>
            <a:lvl5pPr lvl="4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5pPr>
            <a:lvl6pPr lvl="5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6pPr>
            <a:lvl7pPr lvl="6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7pPr>
            <a:lvl8pPr lvl="7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8pPr>
            <a:lvl9pPr lvl="8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2250">
                <a:solidFill>
                  <a:srgbClr val="607D8B"/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5117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 descr="connections-05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5945" y="4"/>
            <a:ext cx="9132108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215302" y="2501404"/>
            <a:ext cx="6713399" cy="1093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1pPr>
            <a:lvl2pPr lvl="1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2pPr>
            <a:lvl3pPr lvl="2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3pPr>
            <a:lvl4pPr lvl="3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4pPr>
            <a:lvl5pPr lvl="4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5pPr>
            <a:lvl6pPr lvl="5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6pPr>
            <a:lvl7pPr lvl="6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7pPr>
            <a:lvl8pPr lvl="7" algn="ctr" rtl="0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8pPr>
            <a:lvl9pPr lvl="8" algn="ctr">
              <a:spcBef>
                <a:spcPts val="0"/>
              </a:spcBef>
              <a:buClr>
                <a:srgbClr val="263238"/>
              </a:buClr>
              <a:buSzPct val="100000"/>
              <a:defRPr sz="2700" i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grpSp>
        <p:nvGrpSpPr>
          <p:cNvPr id="31" name="Shape 31"/>
          <p:cNvGrpSpPr/>
          <p:nvPr/>
        </p:nvGrpSpPr>
        <p:grpSpPr>
          <a:xfrm>
            <a:off x="3593400" y="1074288"/>
            <a:ext cx="1957200" cy="1093199"/>
            <a:chOff x="3593400" y="1760084"/>
            <a:chExt cx="1957200" cy="1093199"/>
          </a:xfrm>
        </p:grpSpPr>
        <p:sp>
          <p:nvSpPr>
            <p:cNvPr id="32" name="Shape 32"/>
            <p:cNvSpPr txBox="1"/>
            <p:nvPr/>
          </p:nvSpPr>
          <p:spPr>
            <a:xfrm>
              <a:off x="3593400" y="1872096"/>
              <a:ext cx="1957200" cy="8714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algn="ctr">
                <a:spcBef>
                  <a:spcPts val="0"/>
                </a:spcBef>
                <a:buNone/>
              </a:pPr>
              <a:r>
                <a:rPr lang="en" sz="4500" b="1">
                  <a:solidFill>
                    <a:srgbClr val="0091EA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“</a:t>
              </a:r>
            </a:p>
          </p:txBody>
        </p:sp>
        <p:sp>
          <p:nvSpPr>
            <p:cNvPr id="33" name="Shape 33"/>
            <p:cNvSpPr/>
            <p:nvPr/>
          </p:nvSpPr>
          <p:spPr>
            <a:xfrm>
              <a:off x="4025400" y="1760084"/>
              <a:ext cx="1093199" cy="1093199"/>
            </a:xfrm>
            <a:prstGeom prst="ellipse">
              <a:avLst/>
            </a:prstGeom>
            <a:noFill/>
            <a:ln w="9525" cap="flat" cmpd="sng">
              <a:solidFill>
                <a:srgbClr val="CFD8DC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050"/>
            </a:p>
          </p:txBody>
        </p:sp>
        <p:sp>
          <p:nvSpPr>
            <p:cNvPr id="34" name="Shape 34"/>
            <p:cNvSpPr/>
            <p:nvPr/>
          </p:nvSpPr>
          <p:spPr>
            <a:xfrm>
              <a:off x="4190700" y="1925384"/>
              <a:ext cx="762600" cy="762600"/>
            </a:xfrm>
            <a:prstGeom prst="ellipse">
              <a:avLst/>
            </a:prstGeom>
            <a:noFill/>
            <a:ln w="19050" cap="flat" cmpd="sng">
              <a:solidFill>
                <a:srgbClr val="CFD8D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050"/>
            </a:p>
          </p:txBody>
        </p:sp>
      </p:grpSp>
      <p:cxnSp>
        <p:nvCxnSpPr>
          <p:cNvPr id="35" name="Shape 35"/>
          <p:cNvCxnSpPr>
            <a:endCxn id="33" idx="1"/>
          </p:cNvCxnSpPr>
          <p:nvPr/>
        </p:nvCxnSpPr>
        <p:spPr>
          <a:xfrm>
            <a:off x="3742095" y="871980"/>
            <a:ext cx="443400" cy="3624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6" name="Shape 36"/>
          <p:cNvCxnSpPr/>
          <p:nvPr/>
        </p:nvCxnSpPr>
        <p:spPr>
          <a:xfrm rot="10800000">
            <a:off x="4114799" y="269684"/>
            <a:ext cx="457200" cy="804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7" name="Shape 37"/>
          <p:cNvCxnSpPr/>
          <p:nvPr/>
        </p:nvCxnSpPr>
        <p:spPr>
          <a:xfrm rot="10800000" flipH="1">
            <a:off x="4749075" y="753124"/>
            <a:ext cx="95100" cy="3489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302573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86137" y="1600200"/>
            <a:ext cx="36753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950"/>
            </a:lvl1pPr>
            <a:lvl2pPr lvl="1">
              <a:spcBef>
                <a:spcPts val="0"/>
              </a:spcBef>
              <a:buSzPct val="100000"/>
              <a:defRPr sz="1950"/>
            </a:lvl2pPr>
            <a:lvl3pPr lvl="2">
              <a:spcBef>
                <a:spcPts val="0"/>
              </a:spcBef>
              <a:buSzPct val="100000"/>
              <a:defRPr sz="1950"/>
            </a:lvl3pPr>
            <a:lvl4pPr lvl="3">
              <a:spcBef>
                <a:spcPts val="0"/>
              </a:spcBef>
              <a:buSzPct val="100000"/>
              <a:defRPr sz="1950"/>
            </a:lvl4pPr>
            <a:lvl5pPr lvl="4">
              <a:spcBef>
                <a:spcPts val="0"/>
              </a:spcBef>
              <a:buSzPct val="100000"/>
              <a:defRPr sz="1950"/>
            </a:lvl5pPr>
            <a:lvl6pPr lvl="5">
              <a:spcBef>
                <a:spcPts val="0"/>
              </a:spcBef>
              <a:buSzPct val="100000"/>
              <a:defRPr sz="1950"/>
            </a:lvl6pPr>
            <a:lvl7pPr lvl="6">
              <a:spcBef>
                <a:spcPts val="0"/>
              </a:spcBef>
              <a:buSzPct val="100000"/>
              <a:defRPr sz="1950"/>
            </a:lvl7pPr>
            <a:lvl8pPr lvl="7">
              <a:spcBef>
                <a:spcPts val="0"/>
              </a:spcBef>
              <a:buSzPct val="100000"/>
              <a:defRPr sz="1950"/>
            </a:lvl8pPr>
            <a:lvl9pPr lvl="8">
              <a:spcBef>
                <a:spcPts val="0"/>
              </a:spcBef>
              <a:buSzPct val="100000"/>
              <a:defRPr sz="19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682658" y="1600200"/>
            <a:ext cx="36753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950"/>
            </a:lvl1pPr>
            <a:lvl2pPr lvl="1">
              <a:spcBef>
                <a:spcPts val="0"/>
              </a:spcBef>
              <a:buSzPct val="100000"/>
              <a:defRPr sz="1950"/>
            </a:lvl2pPr>
            <a:lvl3pPr lvl="2">
              <a:spcBef>
                <a:spcPts val="0"/>
              </a:spcBef>
              <a:buSzPct val="100000"/>
              <a:defRPr sz="1950"/>
            </a:lvl3pPr>
            <a:lvl4pPr lvl="3">
              <a:spcBef>
                <a:spcPts val="0"/>
              </a:spcBef>
              <a:buSzPct val="100000"/>
              <a:defRPr sz="1950"/>
            </a:lvl4pPr>
            <a:lvl5pPr lvl="4">
              <a:spcBef>
                <a:spcPts val="0"/>
              </a:spcBef>
              <a:buSzPct val="100000"/>
              <a:defRPr sz="1950"/>
            </a:lvl5pPr>
            <a:lvl6pPr lvl="5">
              <a:spcBef>
                <a:spcPts val="0"/>
              </a:spcBef>
              <a:buSzPct val="100000"/>
              <a:defRPr sz="1950"/>
            </a:lvl6pPr>
            <a:lvl7pPr lvl="6">
              <a:spcBef>
                <a:spcPts val="0"/>
              </a:spcBef>
              <a:buSzPct val="100000"/>
              <a:defRPr sz="1950"/>
            </a:lvl7pPr>
            <a:lvl8pPr lvl="7">
              <a:spcBef>
                <a:spcPts val="0"/>
              </a:spcBef>
              <a:buSzPct val="100000"/>
              <a:defRPr sz="1950"/>
            </a:lvl8pPr>
            <a:lvl9pPr lvl="8">
              <a:spcBef>
                <a:spcPts val="0"/>
              </a:spcBef>
              <a:buSzPct val="100000"/>
              <a:defRPr sz="19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4200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86152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3329993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5873835" y="1600200"/>
            <a:ext cx="2419799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1500"/>
            </a:lvl1pPr>
            <a:lvl2pPr lvl="1" rtl="0">
              <a:spcBef>
                <a:spcPts val="0"/>
              </a:spcBef>
              <a:buSzPct val="100000"/>
              <a:defRPr sz="1500"/>
            </a:lvl2pPr>
            <a:lvl3pPr lvl="2" rtl="0">
              <a:spcBef>
                <a:spcPts val="0"/>
              </a:spcBef>
              <a:buSzPct val="100000"/>
              <a:defRPr sz="1500"/>
            </a:lvl3pPr>
            <a:lvl4pPr lvl="3" rtl="0">
              <a:spcBef>
                <a:spcPts val="0"/>
              </a:spcBef>
              <a:buSzPct val="100000"/>
              <a:defRPr sz="1500"/>
            </a:lvl4pPr>
            <a:lvl5pPr lvl="4" rtl="0">
              <a:spcBef>
                <a:spcPts val="0"/>
              </a:spcBef>
              <a:buSzPct val="100000"/>
              <a:defRPr sz="1500"/>
            </a:lvl5pPr>
            <a:lvl6pPr lvl="5" rtl="0">
              <a:spcBef>
                <a:spcPts val="0"/>
              </a:spcBef>
              <a:buSzPct val="100000"/>
              <a:defRPr sz="1500"/>
            </a:lvl6pPr>
            <a:lvl7pPr lvl="6" rtl="0">
              <a:spcBef>
                <a:spcPts val="0"/>
              </a:spcBef>
              <a:buSzPct val="100000"/>
              <a:defRPr sz="1500"/>
            </a:lvl7pPr>
            <a:lvl8pPr lvl="7" rtl="0">
              <a:spcBef>
                <a:spcPts val="0"/>
              </a:spcBef>
              <a:buSzPct val="100000"/>
              <a:defRPr sz="1500"/>
            </a:lvl8pPr>
            <a:lvl9pPr lvl="8" rtl="0">
              <a:spcBef>
                <a:spcPts val="0"/>
              </a:spcBef>
              <a:buSzPct val="100000"/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4638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Jenom nadpi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r>
              <a:rPr lang="cs-CZ"/>
              <a:t>Kliknutím lze upravit styl.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757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5407123"/>
            <a:ext cx="8229600" cy="49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270"/>
              </a:spcBef>
              <a:buSzPct val="100000"/>
              <a:buNone/>
              <a:defRPr sz="135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9564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mplete patter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26550" y="-19800"/>
            <a:ext cx="9197100" cy="68976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</p:spTree>
    <p:extLst>
      <p:ext uri="{BB962C8B-B14F-4D97-AF65-F5344CB8AC3E}">
        <p14:creationId xmlns:p14="http://schemas.microsoft.com/office/powerpoint/2010/main" val="178870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57DD66-BC08-497D-94A6-F5B159FA13B5}" type="datetimeFigureOut">
              <a:rPr lang="cs-CZ" smtClean="0"/>
              <a:t>08.10.2019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9E2FEF-934C-47EE-90E6-DABB1C00E9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1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86150" y="410829"/>
            <a:ext cx="7571700" cy="936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86150" y="1682269"/>
            <a:ext cx="7571700" cy="4764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FD8DC"/>
              </a:buClr>
              <a:buSzPct val="100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590816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670" r:id="rId8"/>
    <p:sldLayoutId id="2147483671" r:id="rId9"/>
    <p:sldLayoutId id="2147483672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ourceforge.net/projects/jump-pilot/files/" TargetMode="External"/><Relationship Id="rId2" Type="http://schemas.openxmlformats.org/officeDocument/2006/relationships/hyperlink" Target="http://openjump.org/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bloch/mapshaper/" TargetMode="External"/><Relationship Id="rId2" Type="http://schemas.openxmlformats.org/officeDocument/2006/relationships/hyperlink" Target="http://mapshaper.org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cs-CZ" sz="4000" dirty="0">
                <a:solidFill>
                  <a:schemeClr val="tx1"/>
                </a:solidFill>
                <a:latin typeface="+mj-lt"/>
              </a:rPr>
              <a:t>ANALYTICKÁ KARTOGRAFIE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cs-CZ" sz="2000" dirty="0">
                <a:latin typeface="Arial"/>
              </a:rPr>
              <a:t>Pavel Pospíšil</a:t>
            </a:r>
          </a:p>
          <a:p>
            <a:pPr lvl="0"/>
            <a:endParaRPr lang="cs-CZ" sz="2000" dirty="0">
              <a:latin typeface="Arial"/>
            </a:endParaRPr>
          </a:p>
          <a:p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6607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457172" y="273684"/>
            <a:ext cx="8228437" cy="11445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Kartografická generalizace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457172" y="1605033"/>
            <a:ext cx="8228437" cy="39767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Spousta definicí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„Podstatou generalizace je redukce obsahu mapy - úmyslné vypuštění detailů, zvýraznění důležitých objektů a konzistentní zjednodušení vazeb mezi těmito objekty”.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457172" y="273684"/>
            <a:ext cx="8228437" cy="11445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Náplň cvičení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2"/>
          <p:cNvSpPr/>
          <p:nvPr/>
        </p:nvSpPr>
        <p:spPr>
          <a:xfrm>
            <a:off x="457172" y="1605033"/>
            <a:ext cx="8228437" cy="39767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Generalizace – OpenJUMP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Generalization plugin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Konflikty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Töpferův zákon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Zjednodušování a shlazování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Výsledná mapa - QGIS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stomShape 1"/>
          <p:cNvSpPr/>
          <p:nvPr/>
        </p:nvSpPr>
        <p:spPr>
          <a:xfrm>
            <a:off x="457172" y="273684"/>
            <a:ext cx="8228437" cy="11445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Docházka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2"/>
          <p:cNvSpPr/>
          <p:nvPr/>
        </p:nvSpPr>
        <p:spPr>
          <a:xfrm>
            <a:off x="457172" y="1605033"/>
            <a:ext cx="8228437" cy="39767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Jedna neomluvená absence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mail dopředu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457172" y="273684"/>
            <a:ext cx="8228437" cy="11445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Cvičení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457172" y="1605033"/>
            <a:ext cx="8228437" cy="39767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Celkem (2) 3 cvičení: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První dvě za 10 bodů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Poslední za 14 bodů</a:t>
            </a: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Jedna možná oprava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Dvě písemky z teorie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Každá za 8 bodů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Celkem 50 bodů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Na zápočet je potřeba mít alespoň 25 b.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Známka ze cvičení má vliv na konečnou známku ze zkoušky</a:t>
            </a:r>
            <a:endParaRPr lang="cs-CZ" sz="1633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457172" y="273684"/>
            <a:ext cx="8228437" cy="11445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OpenJUMP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2"/>
          <p:cNvSpPr/>
          <p:nvPr/>
        </p:nvSpPr>
        <p:spPr>
          <a:xfrm>
            <a:off x="457172" y="1605033"/>
            <a:ext cx="8228437" cy="39767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Postavený na Javě (multiplatformní)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Zvládá celou řadu vektorových i rastrových formátů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Počátek v roce 2002 (Kanada)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Ke stažení (nejnovější verze 1.11)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u="sng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http://openjump.org/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u="sng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https://sourceforge.net/projects/jump-pilot/files/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Map generalization plugin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54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Odkaz OpenJUMP_plugin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2177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soubory *.jar nahrát do: ...\OpenJump\lib\ext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0" name="Obrázek 119"/>
          <p:cNvPicPr/>
          <p:nvPr/>
        </p:nvPicPr>
        <p:blipFill>
          <a:blip r:embed="rId4"/>
          <a:stretch/>
        </p:blipFill>
        <p:spPr>
          <a:xfrm>
            <a:off x="6827859" y="423244"/>
            <a:ext cx="1727456" cy="166671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685758" y="609378"/>
            <a:ext cx="7771592" cy="11426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 anchor="ctr"/>
          <a:lstStyle/>
          <a:p>
            <a:pPr marL="195934" indent="-195607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99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Další software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685758" y="1981220"/>
            <a:ext cx="7771592" cy="411421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638" tIns="40819" rIns="81638" bIns="40819"/>
          <a:lstStyle/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14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QGIS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Vector – Geometry Tools – Simplify geometries</a:t>
            </a: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plugin: Cartographic Line Generalization</a:t>
            </a: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Vector – Geoprocessing Tools (Buffer, Union, …)</a:t>
            </a: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výsledky nejsou vždy spolehlivé</a:t>
            </a: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14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Mapshaper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online nástroj: </a:t>
            </a:r>
            <a:r>
              <a:rPr lang="cs-CZ" sz="1633" u="sng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http://mapshaper.org/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 příkazové řádce (clip, simplify, …)</a:t>
            </a: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u="sng" spc="-1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3"/>
              </a:rPr>
              <a:t>https://github.com/mbloch/mapshaper/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91867" indent="-293574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14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Postgis</a:t>
            </a:r>
            <a:endParaRPr lang="cs-CZ" sz="1633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prostorová nadstavba PostgreSQL</a:t>
            </a: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http://postgis.net/docs/manual-2.2/reference.html</a:t>
            </a:r>
          </a:p>
          <a:p>
            <a:pPr marL="783734" lvl="1" indent="-293574">
              <a:buClr>
                <a:srgbClr val="000000"/>
              </a:buClr>
              <a:buSzPct val="75000"/>
              <a:buFont typeface="Symbol"/>
              <a:buChar char=""/>
            </a:pPr>
            <a:r>
              <a:rPr lang="cs-CZ" sz="1633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základní funkce (ST_Union, …, ST_Rotate, ST_Simplify, …), ale generalizační funkce je potřeba si dodělat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268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Roboto Slab</vt:lpstr>
      <vt:lpstr>Source Sans Pro</vt:lpstr>
      <vt:lpstr>Symbol</vt:lpstr>
      <vt:lpstr>Wingdings</vt:lpstr>
      <vt:lpstr>Cordelia template</vt:lpstr>
      <vt:lpstr>ANALYTICKÁ KARTOGRAFIE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Pospíšil</dc:creator>
  <cp:lastModifiedBy>Pavel Pospíšil</cp:lastModifiedBy>
  <cp:revision>8</cp:revision>
  <dcterms:created xsi:type="dcterms:W3CDTF">2019-10-08T11:53:00Z</dcterms:created>
  <dcterms:modified xsi:type="dcterms:W3CDTF">2019-10-08T15:25:58Z</dcterms:modified>
</cp:coreProperties>
</file>