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7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5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8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56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57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2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4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66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47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09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D869-B497-4D85-B429-95F203CE4B9B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163B-9E97-4815-A0D6-721854582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85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12968" cy="938535"/>
          </a:xfrm>
        </p:spPr>
        <p:txBody>
          <a:bodyPr/>
          <a:lstStyle/>
          <a:p>
            <a:r>
              <a:rPr lang="cs-CZ" dirty="0" smtClean="0"/>
              <a:t>Terénní výjezd (1. listopadu 2019)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53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bankfull</a:t>
            </a:r>
            <a:r>
              <a:rPr lang="cs-CZ" sz="3600" dirty="0" smtClean="0"/>
              <a:t> </a:t>
            </a:r>
            <a:r>
              <a:rPr lang="cs-CZ" sz="3600" dirty="0" err="1" smtClean="0"/>
              <a:t>channel</a:t>
            </a:r>
            <a:r>
              <a:rPr lang="cs-CZ" sz="3600" dirty="0" smtClean="0"/>
              <a:t> (kapacitní koryto)</a:t>
            </a:r>
            <a:endParaRPr lang="cs-CZ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" y="3789040"/>
            <a:ext cx="8013576" cy="29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5246" y="516156"/>
            <a:ext cx="85672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kapacitní (</a:t>
            </a:r>
            <a:r>
              <a:rPr lang="cs-CZ" sz="2400" u="sng" dirty="0" err="1" smtClean="0"/>
              <a:t>bankfull</a:t>
            </a:r>
            <a:r>
              <a:rPr lang="cs-CZ" sz="2400" u="sng" dirty="0" smtClean="0"/>
              <a:t>) průtok:</a:t>
            </a:r>
          </a:p>
          <a:p>
            <a:r>
              <a:rPr lang="cs-CZ" sz="2400" dirty="0" smtClean="0"/>
              <a:t>Q 1,1 až 2</a:t>
            </a:r>
          </a:p>
          <a:p>
            <a:r>
              <a:rPr lang="cs-CZ" sz="2400" dirty="0" smtClean="0"/>
              <a:t>65% pravděpodobnost výskytu v daném roce</a:t>
            </a:r>
          </a:p>
          <a:p>
            <a:r>
              <a:rPr lang="cs-CZ" sz="2400" dirty="0" smtClean="0"/>
              <a:t>může se ale vyskytnout i několikrát v roce</a:t>
            </a:r>
          </a:p>
          <a:p>
            <a:endParaRPr lang="cs-CZ" sz="1000" dirty="0"/>
          </a:p>
          <a:p>
            <a:r>
              <a:rPr lang="cs-CZ" sz="2400" dirty="0" smtClean="0"/>
              <a:t>INDIKÁTORY:</a:t>
            </a:r>
          </a:p>
          <a:p>
            <a:r>
              <a:rPr lang="cs-CZ" sz="2400" dirty="0" smtClean="0"/>
              <a:t>terénní hrana (změna sklonu) v břehu; vegetace; zrnitost substrátu; </a:t>
            </a:r>
            <a:r>
              <a:rPr lang="cs-CZ" sz="2400" dirty="0" err="1" smtClean="0"/>
              <a:t>jesepní</a:t>
            </a:r>
            <a:r>
              <a:rPr lang="cs-CZ" sz="2400" dirty="0" smtClean="0"/>
              <a:t> lavice + </a:t>
            </a:r>
            <a:r>
              <a:rPr lang="cs-CZ" sz="2400" dirty="0" err="1" smtClean="0"/>
              <a:t>nátrže</a:t>
            </a:r>
            <a:r>
              <a:rPr lang="cs-CZ" sz="2400" dirty="0" smtClean="0"/>
              <a:t>; balvany – abraze, zabarvení, mechy, lišejníky (strmá koryta); extrapolace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432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Vysvětlení k jednotlivým parametrům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600" dirty="0" smtClean="0"/>
              <a:t>plocha průtočného profilu (A) [m</a:t>
            </a:r>
            <a:r>
              <a:rPr lang="cs-CZ" sz="2600" baseline="30000" dirty="0" smtClean="0"/>
              <a:t>2</a:t>
            </a:r>
            <a:r>
              <a:rPr lang="cs-CZ" sz="2600" dirty="0" smtClean="0"/>
              <a:t>]</a:t>
            </a:r>
          </a:p>
          <a:p>
            <a:pPr marL="0" indent="0">
              <a:buNone/>
            </a:pPr>
            <a:r>
              <a:rPr lang="cs-CZ" sz="2600" i="1" dirty="0" smtClean="0"/>
              <a:t>součet ploch geometrických obrazců tvořících průtočný </a:t>
            </a:r>
            <a:r>
              <a:rPr lang="cs-CZ" sz="2600" i="1" dirty="0" smtClean="0"/>
              <a:t>profil</a:t>
            </a:r>
          </a:p>
          <a:p>
            <a:pPr marL="0" indent="0">
              <a:buNone/>
            </a:pPr>
            <a:endParaRPr lang="cs-CZ" sz="2600" i="1" dirty="0"/>
          </a:p>
          <a:p>
            <a:pPr marL="0" indent="0">
              <a:buNone/>
            </a:pPr>
            <a:endParaRPr lang="cs-CZ" sz="2600" i="1" dirty="0" smtClean="0"/>
          </a:p>
          <a:p>
            <a:pPr marL="0" indent="0">
              <a:buNone/>
            </a:pPr>
            <a:endParaRPr lang="cs-CZ" sz="2600" i="1" dirty="0"/>
          </a:p>
          <a:p>
            <a:pPr marL="0" indent="0">
              <a:buNone/>
            </a:pPr>
            <a:endParaRPr lang="cs-CZ" sz="2600" i="1" dirty="0" smtClean="0"/>
          </a:p>
          <a:p>
            <a:pPr marL="0" indent="0">
              <a:buNone/>
            </a:pPr>
            <a:endParaRPr lang="cs-CZ" sz="2600" i="1" dirty="0"/>
          </a:p>
          <a:p>
            <a:pPr marL="0" indent="0">
              <a:buNone/>
            </a:pPr>
            <a:r>
              <a:rPr lang="cs-CZ" sz="2600" dirty="0"/>
              <a:t>Omočený obvod </a:t>
            </a:r>
            <a:r>
              <a:rPr lang="cs-CZ" sz="2600" dirty="0" smtClean="0"/>
              <a:t>(p) </a:t>
            </a:r>
            <a:r>
              <a:rPr lang="cs-CZ" sz="2600" dirty="0"/>
              <a:t>[</a:t>
            </a:r>
            <a:r>
              <a:rPr lang="cs-CZ" sz="2600" dirty="0" smtClean="0"/>
              <a:t>m]</a:t>
            </a:r>
          </a:p>
          <a:p>
            <a:pPr marL="0" indent="0">
              <a:buNone/>
            </a:pPr>
            <a:r>
              <a:rPr lang="cs-CZ" sz="2600" i="1" dirty="0" smtClean="0"/>
              <a:t>součet délky segmentů </a:t>
            </a:r>
            <a:r>
              <a:rPr lang="cs-CZ" sz="2600" i="1" smtClean="0"/>
              <a:t>mezi svislicemi </a:t>
            </a:r>
            <a:endParaRPr lang="cs-CZ" sz="2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1" y="2492896"/>
            <a:ext cx="49117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7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Vysvětlení k jednotlivým parametrům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dirty="0" smtClean="0"/>
                  <a:t>průměrná hloubka [m</a:t>
                </a:r>
                <a:r>
                  <a:rPr lang="cs-CZ" sz="2600" baseline="30000" dirty="0" smtClean="0"/>
                  <a:t>2</a:t>
                </a:r>
                <a:r>
                  <a:rPr lang="cs-CZ" sz="2600" dirty="0" smtClean="0"/>
                  <a:t>/m]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/>
                        </a:rPr>
                        <m:t>𝑑</m:t>
                      </m:r>
                      <m:r>
                        <a:rPr lang="cs-CZ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cs-CZ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6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cs-CZ" sz="2600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cs-CZ" sz="2600" dirty="0" smtClean="0"/>
              </a:p>
              <a:p>
                <a:pPr marL="0" indent="0">
                  <a:buNone/>
                </a:pPr>
                <a:endParaRPr lang="cs-CZ" sz="2600" dirty="0" smtClean="0"/>
              </a:p>
              <a:p>
                <a:pPr marL="0" lvl="0" indent="0">
                  <a:buNone/>
                </a:pPr>
                <a:r>
                  <a:rPr lang="cs-CZ" sz="2600" dirty="0" smtClean="0"/>
                  <a:t>poměr šířky k průměrné hloubce [m/m]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cs-CZ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600" b="0" i="1" smtClean="0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a:rPr lang="cs-CZ" sz="26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sz="2600" dirty="0" smtClean="0"/>
              </a:p>
              <a:p>
                <a:pPr marL="0" lvl="0" indent="0">
                  <a:buNone/>
                </a:pPr>
                <a:endParaRPr lang="cs-CZ" sz="2600" dirty="0"/>
              </a:p>
              <a:p>
                <a:pPr marL="0" indent="0">
                  <a:buNone/>
                </a:pPr>
                <a:r>
                  <a:rPr lang="cs-CZ" sz="2600" dirty="0" smtClean="0"/>
                  <a:t>hydraulický rádius [m</a:t>
                </a:r>
                <a:r>
                  <a:rPr lang="cs-CZ" sz="2600" baseline="30000" dirty="0" smtClean="0"/>
                  <a:t>2</a:t>
                </a:r>
                <a:r>
                  <a:rPr lang="cs-CZ" sz="2600" dirty="0" smtClean="0"/>
                  <a:t>/m]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/>
                        </a:rPr>
                        <m:t>𝑅</m:t>
                      </m:r>
                      <m:r>
                        <a:rPr lang="cs-CZ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cs-CZ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6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cs-CZ" sz="26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cs-CZ" sz="26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cs-CZ" sz="26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cs-CZ" sz="2600" dirty="0" smtClean="0"/>
                  <a:t> … omočený obvod [m]</a:t>
                </a:r>
              </a:p>
              <a:p>
                <a:pPr marL="0" indent="0">
                  <a:buNone/>
                </a:pPr>
                <a:endParaRPr lang="cs-CZ" sz="2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525963"/>
              </a:xfrm>
              <a:blipFill rotWithShape="1">
                <a:blip r:embed="rId2"/>
                <a:stretch>
                  <a:fillRect l="-1333" t="-1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7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Vysvětlení k jednotlivým parametrům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5"/>
              <p:cNvSpPr txBox="1">
                <a:spLocks/>
              </p:cNvSpPr>
              <p:nvPr/>
            </p:nvSpPr>
            <p:spPr>
              <a:xfrm>
                <a:off x="539552" y="1124744"/>
                <a:ext cx="8229600" cy="59046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cs-CZ" sz="2600" dirty="0" smtClean="0">
                    <a:ea typeface="Cambria Math"/>
                  </a:rPr>
                  <a:t>výkon toku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𝑔𝑄𝑠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𝑄𝑠</m:t>
                      </m:r>
                    </m:oMath>
                  </m:oMathPara>
                </a14:m>
                <a:endParaRPr lang="cs-CZ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cs-CZ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6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6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cs-CZ" sz="2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400" dirty="0"/>
                  <a:t>specifický výkon</a:t>
                </a:r>
                <a:endParaRPr lang="cs-CZ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cs-CZ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cs-CZ" sz="26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cs-CZ" sz="26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sz="2600" i="1"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cs-CZ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6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600" i="1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cs-CZ" sz="2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400" dirty="0"/>
                  <a:t>nebo také: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i="1">
                          <a:latin typeface="Cambria Math"/>
                        </a:rPr>
                        <m:t>𝜔</m:t>
                      </m:r>
                      <m:r>
                        <a:rPr lang="cs-CZ" sz="26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sz="2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600" i="1"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cs-CZ" sz="2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60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1900" i="1" dirty="0"/>
              </a:p>
            </p:txBody>
          </p:sp>
        </mc:Choice>
        <mc:Fallback xmlns="">
          <p:sp>
            <p:nvSpPr>
              <p:cNvPr id="4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229600" cy="5904656"/>
              </a:xfrm>
              <a:prstGeom prst="rect">
                <a:avLst/>
              </a:prstGeom>
              <a:blipFill rotWithShape="1">
                <a:blip r:embed="rId2"/>
                <a:stretch>
                  <a:fillRect l="-1333" t="-8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347864" y="1436583"/>
                <a:ext cx="2736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cs-CZ" dirty="0" smtClean="0">
                    <a:latin typeface="Cambria Math"/>
                    <a:ea typeface="Cambria Math"/>
                  </a:rPr>
                  <a:t> = měrná hmotnost vody</a:t>
                </a:r>
              </a:p>
              <a:p>
                <a:r>
                  <a:rPr lang="cs-CZ" i="1" dirty="0" smtClean="0">
                    <a:latin typeface="Cambria Math"/>
                    <a:ea typeface="Cambria Math"/>
                  </a:rPr>
                  <a:t>g</a:t>
                </a:r>
                <a:r>
                  <a:rPr lang="cs-CZ" dirty="0" smtClean="0">
                    <a:latin typeface="Cambria Math"/>
                    <a:ea typeface="Cambria Math"/>
                  </a:rPr>
                  <a:t> = gravitační zrychlení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cs-CZ" i="1" dirty="0">
                    <a:latin typeface="Cambria Math"/>
                    <a:ea typeface="Cambria Math"/>
                  </a:rPr>
                  <a:t> </a:t>
                </a:r>
                <a:r>
                  <a:rPr lang="cs-CZ" dirty="0">
                    <a:latin typeface="Cambria Math"/>
                    <a:ea typeface="Cambria Math"/>
                  </a:rPr>
                  <a:t>= průtok</a:t>
                </a:r>
              </a:p>
              <a:p>
                <a:r>
                  <a:rPr lang="cs-CZ" b="0" i="1" dirty="0" smtClean="0">
                    <a:ea typeface="Cambria Math"/>
                  </a:rPr>
                  <a:t>s</a:t>
                </a:r>
                <a:r>
                  <a:rPr lang="cs-CZ" b="0" dirty="0" smtClean="0">
                    <a:ea typeface="Cambria Math"/>
                  </a:rPr>
                  <a:t> </a:t>
                </a:r>
                <a:r>
                  <a:rPr lang="cs-CZ" dirty="0">
                    <a:latin typeface="Cambria Math"/>
                    <a:ea typeface="Cambria Math"/>
                  </a:rPr>
                  <a:t>=</a:t>
                </a:r>
                <a:r>
                  <a:rPr lang="cs-CZ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ea typeface="Cambria Math"/>
                      </a:rPr>
                      <m:t>sklon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36583"/>
                <a:ext cx="273630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82" t="-3046" r="-2004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339752" y="5013176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 smtClean="0">
                    <a:latin typeface="Cambria Math"/>
                    <a:ea typeface="Cambria Math"/>
                  </a:rPr>
                  <a:t>= průměrné tečné napětí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>
                    <a:latin typeface="Cambria Math"/>
                    <a:ea typeface="Cambria Math"/>
                  </a:rPr>
                  <a:t>= střední profilová rychlost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13176"/>
                <a:ext cx="324036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3346886" y="3356992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Unášecí schopnost: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Schopnost daného průtoku zvednout ze dna (erodovat) částice určité velikosti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Roste s nárůstem tečného napětí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46070" y="15750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ρ = 1000 kg.m</a:t>
            </a:r>
            <a:r>
              <a:rPr lang="cs-CZ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g = 9,81 m.s</a:t>
            </a:r>
            <a:r>
              <a:rPr lang="cs-CZ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γ = 9810 kg.m</a:t>
            </a:r>
            <a:r>
              <a:rPr lang="cs-CZ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.s</a:t>
            </a:r>
            <a:r>
              <a:rPr lang="cs-CZ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8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Stanovení Q pro výpočet </a:t>
            </a:r>
            <a:r>
              <a:rPr lang="el-GR" sz="3600" dirty="0" smtClean="0"/>
              <a:t>ω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229600" cy="18722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600" dirty="0" smtClean="0"/>
                  <a:t>Manningova rovnice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i="1">
                          <a:latin typeface="Cambria Math"/>
                        </a:rPr>
                        <m:t>𝑣</m:t>
                      </m:r>
                      <m:r>
                        <a:rPr lang="cs-CZ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600" i="1">
                              <a:latin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cs-CZ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6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cs-CZ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cs-CZ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6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cs-CZ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60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sz="2600" dirty="0"/>
                  <a:t> … součinitel </a:t>
                </a:r>
                <a:r>
                  <a:rPr lang="cs-CZ" sz="2600" dirty="0" smtClean="0"/>
                  <a:t>drsnosti</a:t>
                </a:r>
                <a:endParaRPr lang="cs-CZ" sz="2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229600" cy="1872208"/>
              </a:xfrm>
              <a:blipFill rotWithShape="1">
                <a:blip r:embed="rId2"/>
                <a:stretch>
                  <a:fillRect l="-1259" t="-2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90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/>
              <a:t>Manningův</a:t>
            </a:r>
            <a:r>
              <a:rPr lang="cs-CZ" sz="3600" dirty="0" smtClean="0"/>
              <a:t> součinitel drsnosti</a:t>
            </a:r>
            <a:br>
              <a:rPr lang="cs-CZ" sz="3600" dirty="0" smtClean="0"/>
            </a:br>
            <a:r>
              <a:rPr lang="cs-CZ" sz="3600" dirty="0" smtClean="0"/>
              <a:t>(hydraulická drsnost)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065" y="4037802"/>
            <a:ext cx="8229600" cy="126342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vizuální odhad podle tabelovaných hodnot</a:t>
            </a:r>
            <a:endParaRPr lang="cs-CZ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395536" y="1196752"/>
                <a:ext cx="8640960" cy="28083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3400" dirty="0" smtClean="0"/>
                  <a:t>Různé způsoby stanovení:</a:t>
                </a:r>
              </a:p>
              <a:p>
                <a:r>
                  <a:rPr lang="cs-CZ" sz="3400" dirty="0" smtClean="0"/>
                  <a:t>výpočet s pomocí naměřených parametrů (</a:t>
                </a:r>
                <a:r>
                  <a:rPr lang="cs-CZ" sz="3400" dirty="0" err="1" smtClean="0"/>
                  <a:t>Limerinos</a:t>
                </a:r>
                <a:r>
                  <a:rPr lang="cs-CZ" sz="3400" dirty="0" smtClean="0"/>
                  <a:t>, 1970)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400" b="0" i="1" smtClean="0">
                          <a:latin typeface="Cambria Math"/>
                        </a:rPr>
                        <m:t>𝑛</m:t>
                      </m:r>
                      <m:r>
                        <a:rPr lang="cs-CZ" sz="3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400" b="0" i="1" smtClean="0">
                              <a:latin typeface="Cambria Math"/>
                            </a:rPr>
                            <m:t>0,1129</m:t>
                          </m:r>
                          <m:sSup>
                            <m:sSupPr>
                              <m:ctrlPr>
                                <a:rPr lang="cs-CZ" sz="3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sz="3400" b="0" i="1" smtClean="0">
                                  <a:latin typeface="Cambria Math"/>
                                </a:rPr>
                                <m:t>1/6</m:t>
                              </m:r>
                            </m:sup>
                          </m:sSup>
                        </m:num>
                        <m:den>
                          <m:r>
                            <a:rPr lang="cs-CZ" sz="3400" b="0" i="1" smtClean="0">
                              <a:latin typeface="Cambria Math"/>
                            </a:rPr>
                            <m:t>1,16</m:t>
                          </m:r>
                          <m:r>
                            <a:rPr lang="cs-CZ" sz="3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34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cs-CZ" sz="3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4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3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3400" b="0" i="1" smtClean="0">
                                      <a:latin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3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34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cs-CZ" sz="3400" b="0" i="1" smtClean="0">
                                          <a:latin typeface="Cambria Math"/>
                                        </a:rPr>
                                        <m:t>84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cs-CZ" sz="3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3400" dirty="0" smtClean="0"/>
                  <a:t>Toky </a:t>
                </a:r>
                <a:r>
                  <a:rPr lang="cs-CZ" sz="3400" dirty="0" smtClean="0"/>
                  <a:t>s menším sklonem, zrnitost dna od drobného štěrku po </a:t>
                </a:r>
                <a:r>
                  <a:rPr lang="cs-CZ" sz="3400" dirty="0" smtClean="0"/>
                  <a:t>kameny</a:t>
                </a:r>
                <a:endParaRPr lang="cs-CZ" sz="3400" dirty="0"/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6752"/>
                <a:ext cx="8640960" cy="2808312"/>
              </a:xfrm>
              <a:prstGeom prst="rect">
                <a:avLst/>
              </a:prstGeom>
              <a:blipFill rotWithShape="1">
                <a:blip r:embed="rId2"/>
                <a:stretch>
                  <a:fillRect l="-1270" t="-4338" b="-23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72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err="1"/>
              <a:t>Manningův</a:t>
            </a:r>
            <a:r>
              <a:rPr lang="cs-CZ" sz="3200" dirty="0"/>
              <a:t> součinitel drsnosti</a:t>
            </a:r>
            <a:br>
              <a:rPr lang="cs-CZ" sz="3200" dirty="0"/>
            </a:br>
            <a:r>
              <a:rPr lang="cs-CZ" sz="3200" dirty="0"/>
              <a:t>(hydraulická drsnost)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20060"/>
              </p:ext>
            </p:extLst>
          </p:nvPr>
        </p:nvGraphicFramePr>
        <p:xfrm>
          <a:off x="2123728" y="3834720"/>
          <a:ext cx="5410944" cy="2834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26768"/>
                <a:gridCol w="158417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2400" b="0" i="1" dirty="0" smtClean="0"/>
                        <a:t>Základní hodnota n, n</a:t>
                      </a:r>
                      <a:r>
                        <a:rPr lang="cs-CZ" sz="2400" b="0" i="1" baseline="-25000" dirty="0" smtClean="0"/>
                        <a:t>0 </a:t>
                      </a:r>
                      <a:r>
                        <a:rPr lang="cs-CZ" sz="2400" b="0" i="1" baseline="0" dirty="0" smtClean="0"/>
                        <a:t>(zrnitost substrátu)</a:t>
                      </a:r>
                      <a:endParaRPr lang="cs-CZ" sz="2400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Skalní podklad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Jemnozem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Drobný štěrk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0,024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Hrubý štěrk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0,028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Kameny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0,030-0,050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Balvany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0,040-0,070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448855" y="1052736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err="1" smtClean="0"/>
              <a:t>Cowan</a:t>
            </a:r>
            <a:r>
              <a:rPr lang="cs-CZ" sz="2200" dirty="0" smtClean="0"/>
              <a:t> (1956), </a:t>
            </a:r>
            <a:r>
              <a:rPr lang="cs-CZ" sz="2200" dirty="0" err="1" smtClean="0"/>
              <a:t>Jarrett</a:t>
            </a:r>
            <a:r>
              <a:rPr lang="cs-CZ" sz="2200" dirty="0" smtClean="0"/>
              <a:t> (1985)</a:t>
            </a:r>
            <a:endParaRPr lang="cs-CZ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2406123" y="1412776"/>
                <a:ext cx="4542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𝑛</m:t>
                      </m:r>
                      <m:r>
                        <a:rPr lang="cs-CZ" sz="24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+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23" y="1412776"/>
                <a:ext cx="4542141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1835696" y="1916832"/>
                <a:ext cx="583264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 smtClean="0"/>
                  <a:t>	základní hodnota (zrnitost)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	nerovnosti břehů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	variabilita tvaru průtočného profilu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 smtClean="0"/>
                  <a:t>	překážky v korytě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 smtClean="0"/>
                  <a:t>	vegetace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dirty="0" smtClean="0"/>
                  <a:t>	křivolakost</a:t>
                </a:r>
                <a:endParaRPr lang="cs-CZ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916832"/>
                <a:ext cx="5832648" cy="1754326"/>
              </a:xfrm>
              <a:prstGeom prst="rect">
                <a:avLst/>
              </a:prstGeom>
              <a:blipFill rotWithShape="1">
                <a:blip r:embed="rId3"/>
                <a:stretch>
                  <a:fillRect t="-1736" b="-45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86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Vysvětlení k jednotlivým parametrům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748680"/>
          </a:xfrm>
        </p:spPr>
        <p:txBody>
          <a:bodyPr/>
          <a:lstStyle/>
          <a:p>
            <a:pPr marL="0" lvl="0" indent="0">
              <a:buNone/>
            </a:pPr>
            <a:r>
              <a:rPr lang="cs-CZ" sz="2600" dirty="0" err="1" smtClean="0"/>
              <a:t>Froudeho</a:t>
            </a:r>
            <a:r>
              <a:rPr lang="cs-CZ" sz="2600" dirty="0" smtClean="0"/>
              <a:t> číslo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467544" y="1412776"/>
                <a:ext cx="7488832" cy="1201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i="1">
                          <a:latin typeface="Cambria Math"/>
                        </a:rPr>
                        <m:t>𝐹𝑟</m:t>
                      </m:r>
                      <m:r>
                        <a:rPr lang="cs-CZ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3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3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300" i="1">
                                  <a:latin typeface="Cambria Math"/>
                                </a:rPr>
                                <m:t>𝑔𝐷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300" dirty="0" smtClean="0"/>
              </a:p>
              <a:p>
                <a:r>
                  <a:rPr lang="cs-CZ" sz="2300" dirty="0" smtClean="0"/>
                  <a:t>Vyjadřuje poměr síly setrvačnosti ke gravitační síle</a:t>
                </a:r>
                <a:endParaRPr lang="cs-CZ" sz="23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7488832" cy="1201611"/>
              </a:xfrm>
              <a:prstGeom prst="rect">
                <a:avLst/>
              </a:prstGeom>
              <a:blipFill rotWithShape="1">
                <a:blip r:embed="rId2"/>
                <a:stretch>
                  <a:fillRect l="-1221" b="-10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67544" y="270892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 &lt; 1 </a:t>
            </a:r>
            <a:r>
              <a:rPr lang="cs-CZ" dirty="0" err="1"/>
              <a:t>podkritické</a:t>
            </a:r>
            <a:r>
              <a:rPr lang="cs-CZ" dirty="0"/>
              <a:t> (pomalé, klidné) ŘÍČNÍ</a:t>
            </a:r>
          </a:p>
          <a:p>
            <a:r>
              <a:rPr lang="cs-CZ" dirty="0"/>
              <a:t>Fr = 0 kritické</a:t>
            </a:r>
          </a:p>
          <a:p>
            <a:r>
              <a:rPr lang="cs-CZ" dirty="0"/>
              <a:t>Fr &gt; 1 nadkritické (rychlé, peřejnaté) BYSTŘINNÉ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 t="58738" r="17871" b="12477"/>
          <a:stretch/>
        </p:blipFill>
        <p:spPr bwMode="auto">
          <a:xfrm>
            <a:off x="323528" y="3933056"/>
            <a:ext cx="4211960" cy="16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2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Vyhodnocení terénních dat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/>
              <a:t>Srovnání hodnot parametrů nad a pod křížením</a:t>
            </a:r>
          </a:p>
          <a:p>
            <a:pPr lvl="1"/>
            <a:r>
              <a:rPr lang="cs-CZ" sz="2200" dirty="0" smtClean="0"/>
              <a:t>všechny hodnoty nad / pod</a:t>
            </a:r>
          </a:p>
          <a:p>
            <a:pPr lvl="1"/>
            <a:r>
              <a:rPr lang="cs-CZ" sz="2200" dirty="0" smtClean="0"/>
              <a:t>hodnoty podle vzdálenosti od křížení (H40/D40, H20/D/20, …)</a:t>
            </a:r>
          </a:p>
          <a:p>
            <a:r>
              <a:rPr lang="cs-CZ" sz="2600" dirty="0" smtClean="0"/>
              <a:t>Vícenásobné porovnání pomocí analýzy rozptylu</a:t>
            </a:r>
          </a:p>
          <a:p>
            <a:r>
              <a:rPr lang="cs-CZ" sz="2600" dirty="0" smtClean="0"/>
              <a:t>Analýza hlavních komponent (hlavní zdroje variability mezi lokalitami)</a:t>
            </a:r>
          </a:p>
          <a:p>
            <a:endParaRPr lang="cs-CZ" sz="1000" dirty="0"/>
          </a:p>
          <a:p>
            <a:r>
              <a:rPr lang="cs-CZ" sz="2600" dirty="0" smtClean="0"/>
              <a:t>Diskuze výsledků:</a:t>
            </a:r>
          </a:p>
          <a:p>
            <a:pPr marL="457200" lvl="1" indent="0">
              <a:buNone/>
            </a:pPr>
            <a:r>
              <a:rPr lang="cs-CZ" sz="2200" dirty="0" smtClean="0"/>
              <a:t>Má křížení hmatatelný efekt na vlastnosti koryta směrem po proudu?</a:t>
            </a:r>
          </a:p>
          <a:p>
            <a:pPr marL="457200" lvl="1" indent="0">
              <a:buNone/>
            </a:pPr>
            <a:r>
              <a:rPr lang="cs-CZ" sz="2200" dirty="0" smtClean="0"/>
              <a:t>ANO: Které parametry byly ovlivněny? Jakým </a:t>
            </a:r>
            <a:r>
              <a:rPr lang="cs-CZ" sz="2200" dirty="0"/>
              <a:t>způsobem </a:t>
            </a:r>
            <a:r>
              <a:rPr lang="cs-CZ" sz="2200" dirty="0" smtClean="0"/>
              <a:t>se ovlivnění událo?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dirty="0" smtClean="0"/>
              <a:t>NE: Z jakého důvodu se předpokládané změny vyvolané křížením neprojevily?</a:t>
            </a:r>
            <a:endParaRPr lang="cs-CZ" sz="2200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861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235" y="5517232"/>
            <a:ext cx="8229600" cy="10409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71600" y="260648"/>
            <a:ext cx="7200800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000" i="1" dirty="0" smtClean="0"/>
              <a:t>Vliv dopravních sítí na vodní toky</a:t>
            </a:r>
            <a:endParaRPr lang="cs-CZ" sz="4000" i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1964825" y="1838476"/>
            <a:ext cx="5472608" cy="2670644"/>
            <a:chOff x="1691680" y="3854700"/>
            <a:chExt cx="5472608" cy="2670644"/>
          </a:xfrm>
        </p:grpSpPr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3584783" y="3933056"/>
              <a:ext cx="1656184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1800" dirty="0" smtClean="0"/>
                <a:t>TRANSPORT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1800" dirty="0" smtClean="0"/>
                <a:t>NETWORKS</a:t>
              </a:r>
              <a:endParaRPr lang="cs-CZ" sz="1800" dirty="0"/>
            </a:p>
          </p:txBody>
        </p:sp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1691680" y="5805264"/>
              <a:ext cx="1656184" cy="39921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1800" dirty="0" smtClean="0"/>
                <a:t>hydrology</a:t>
              </a:r>
              <a:endParaRPr lang="cs-CZ" sz="1800" dirty="0"/>
            </a:p>
          </p:txBody>
        </p:sp>
        <p:sp>
          <p:nvSpPr>
            <p:cNvPr id="9" name="Zástupný symbol pro obsah 2"/>
            <p:cNvSpPr txBox="1">
              <a:spLocks/>
            </p:cNvSpPr>
            <p:nvPr/>
          </p:nvSpPr>
          <p:spPr>
            <a:xfrm>
              <a:off x="3584783" y="6126126"/>
              <a:ext cx="1656184" cy="39921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1800" dirty="0" err="1" smtClean="0"/>
                <a:t>geomorphology</a:t>
              </a:r>
              <a:endParaRPr lang="cs-CZ" sz="1800" dirty="0"/>
            </a:p>
          </p:txBody>
        </p:sp>
        <p:sp>
          <p:nvSpPr>
            <p:cNvPr id="10" name="Zástupný symbol pro obsah 2"/>
            <p:cNvSpPr txBox="1">
              <a:spLocks/>
            </p:cNvSpPr>
            <p:nvPr/>
          </p:nvSpPr>
          <p:spPr>
            <a:xfrm>
              <a:off x="5508104" y="5805264"/>
              <a:ext cx="1656184" cy="39921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1800" dirty="0" err="1" smtClean="0"/>
                <a:t>ecology</a:t>
              </a:r>
              <a:endParaRPr lang="cs-CZ" sz="1800" dirty="0"/>
            </a:p>
          </p:txBody>
        </p:sp>
        <p:sp>
          <p:nvSpPr>
            <p:cNvPr id="11" name="Zástupný symbol pro obsah 2"/>
            <p:cNvSpPr txBox="1">
              <a:spLocks/>
            </p:cNvSpPr>
            <p:nvPr/>
          </p:nvSpPr>
          <p:spPr>
            <a:xfrm>
              <a:off x="3332755" y="5013176"/>
              <a:ext cx="2160240" cy="648072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1800" dirty="0" err="1" smtClean="0"/>
                <a:t>riparian</a:t>
              </a:r>
              <a:r>
                <a:rPr lang="cs-CZ" sz="1800" dirty="0" smtClean="0"/>
                <a:t> &amp; </a:t>
              </a:r>
              <a:r>
                <a:rPr lang="cs-CZ" sz="1800" dirty="0" err="1" smtClean="0"/>
                <a:t>fluvial</a:t>
              </a:r>
              <a:r>
                <a:rPr lang="cs-CZ" sz="1800" dirty="0" smtClean="0"/>
                <a:t> </a:t>
              </a:r>
              <a:r>
                <a:rPr lang="cs-CZ" sz="1800" dirty="0" err="1" smtClean="0"/>
                <a:t>landscapes</a:t>
              </a:r>
              <a:endParaRPr lang="cs-CZ" sz="1800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3273576" y="3854700"/>
              <a:ext cx="2162520" cy="7264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se šipkou 12"/>
            <p:cNvCxnSpPr>
              <a:stCxn id="11" idx="2"/>
              <a:endCxn id="9" idx="0"/>
            </p:cNvCxnSpPr>
            <p:nvPr/>
          </p:nvCxnSpPr>
          <p:spPr>
            <a:xfrm>
              <a:off x="4412875" y="5661248"/>
              <a:ext cx="0" cy="46487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ravoúhlá spojnice 13"/>
            <p:cNvCxnSpPr>
              <a:stCxn id="11" idx="1"/>
              <a:endCxn id="8" idx="0"/>
            </p:cNvCxnSpPr>
            <p:nvPr/>
          </p:nvCxnSpPr>
          <p:spPr>
            <a:xfrm rot="10800000" flipV="1">
              <a:off x="2519773" y="5337212"/>
              <a:ext cx="812983" cy="468052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ravoúhlá spojnice 14"/>
            <p:cNvCxnSpPr>
              <a:stCxn id="11" idx="3"/>
              <a:endCxn id="10" idx="0"/>
            </p:cNvCxnSpPr>
            <p:nvPr/>
          </p:nvCxnSpPr>
          <p:spPr>
            <a:xfrm>
              <a:off x="5492995" y="5337212"/>
              <a:ext cx="843201" cy="468052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Šipka dolů 15"/>
            <p:cNvSpPr/>
            <p:nvPr/>
          </p:nvSpPr>
          <p:spPr>
            <a:xfrm>
              <a:off x="4289317" y="4581128"/>
              <a:ext cx="247116" cy="43204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13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" y="3964594"/>
            <a:ext cx="3315000" cy="24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1498" r="2229"/>
          <a:stretch/>
        </p:blipFill>
        <p:spPr bwMode="auto">
          <a:xfrm>
            <a:off x="3644905" y="3964594"/>
            <a:ext cx="3706132" cy="24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52464" y="6018796"/>
            <a:ext cx="1215442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SOUBĚH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6360" y="4776168"/>
            <a:ext cx="1046777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KŘÍŽENÍ</a:t>
            </a:r>
            <a:endParaRPr lang="cs-CZ" sz="14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Autofit/>
          </a:bodyPr>
          <a:lstStyle/>
          <a:p>
            <a:r>
              <a:rPr lang="cs-CZ" sz="3600" i="1" dirty="0" smtClean="0"/>
              <a:t>Fyzický kontakt komunikace s řekou</a:t>
            </a:r>
            <a:endParaRPr lang="cs-CZ" sz="3600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93007" y="3573016"/>
            <a:ext cx="1009761" cy="388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silnice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433192" y="4468391"/>
            <a:ext cx="1046777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KŘÍŽENÍ</a:t>
            </a:r>
            <a:endParaRPr lang="cs-CZ" sz="1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331804" y="6006227"/>
            <a:ext cx="1215442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SOUBĚH</a:t>
            </a:r>
            <a:endParaRPr lang="cs-CZ" sz="1400" b="1" dirty="0"/>
          </a:p>
        </p:txBody>
      </p:sp>
      <p:sp>
        <p:nvSpPr>
          <p:cNvPr id="18" name="Zástupný symbol pro obsah 6"/>
          <p:cNvSpPr txBox="1">
            <a:spLocks/>
          </p:cNvSpPr>
          <p:nvPr/>
        </p:nvSpPr>
        <p:spPr>
          <a:xfrm>
            <a:off x="3644905" y="3570524"/>
            <a:ext cx="21602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železnice</a:t>
            </a:r>
            <a:endParaRPr lang="cs-CZ" sz="2000" dirty="0"/>
          </a:p>
        </p:txBody>
      </p:sp>
      <p:sp>
        <p:nvSpPr>
          <p:cNvPr id="1032" name="TextovéPole 1031"/>
          <p:cNvSpPr txBox="1"/>
          <p:nvPr/>
        </p:nvSpPr>
        <p:spPr>
          <a:xfrm>
            <a:off x="6876256" y="1221094"/>
            <a:ext cx="172819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longitudinal</a:t>
            </a:r>
            <a:r>
              <a:rPr lang="cs-CZ" dirty="0" smtClean="0"/>
              <a:t> </a:t>
            </a:r>
            <a:r>
              <a:rPr lang="cs-CZ" dirty="0" err="1" smtClean="0"/>
              <a:t>dams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channel</a:t>
            </a:r>
            <a:endParaRPr lang="cs-CZ" dirty="0"/>
          </a:p>
        </p:txBody>
      </p:sp>
      <p:sp>
        <p:nvSpPr>
          <p:cNvPr id="1033" name="TextovéPole 1032"/>
          <p:cNvSpPr txBox="1"/>
          <p:nvPr/>
        </p:nvSpPr>
        <p:spPr>
          <a:xfrm>
            <a:off x="4813895" y="1208192"/>
            <a:ext cx="1368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mosty</a:t>
            </a:r>
          </a:p>
          <a:p>
            <a:pPr algn="ctr"/>
            <a:r>
              <a:rPr lang="cs-CZ" dirty="0" smtClean="0"/>
              <a:t>propustky</a:t>
            </a:r>
            <a:endParaRPr lang="cs-CZ" dirty="0"/>
          </a:p>
        </p:txBody>
      </p:sp>
      <p:cxnSp>
        <p:nvCxnSpPr>
          <p:cNvPr id="1035" name="Přímá spojnice se šipkou 1034"/>
          <p:cNvCxnSpPr>
            <a:stCxn id="16" idx="0"/>
            <a:endCxn id="1033" idx="2"/>
          </p:cNvCxnSpPr>
          <p:nvPr/>
        </p:nvCxnSpPr>
        <p:spPr>
          <a:xfrm flipV="1">
            <a:off x="4956581" y="1854523"/>
            <a:ext cx="541390" cy="26138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Přímá spojnice se šipkou 1036"/>
          <p:cNvCxnSpPr>
            <a:stCxn id="17" idx="0"/>
            <a:endCxn id="1032" idx="1"/>
          </p:cNvCxnSpPr>
          <p:nvPr/>
        </p:nvCxnSpPr>
        <p:spPr>
          <a:xfrm flipV="1">
            <a:off x="5939525" y="1682759"/>
            <a:ext cx="936731" cy="4323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ovéPole 1038"/>
          <p:cNvSpPr txBox="1"/>
          <p:nvPr/>
        </p:nvSpPr>
        <p:spPr>
          <a:xfrm>
            <a:off x="6876256" y="2492896"/>
            <a:ext cx="172819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floodplain</a:t>
            </a:r>
            <a:r>
              <a:rPr lang="cs-CZ" dirty="0" smtClean="0"/>
              <a:t> </a:t>
            </a:r>
            <a:r>
              <a:rPr lang="cs-CZ" dirty="0" err="1" smtClean="0"/>
              <a:t>disconnection</a:t>
            </a:r>
            <a:endParaRPr lang="cs-CZ" dirty="0"/>
          </a:p>
        </p:txBody>
      </p:sp>
      <p:sp>
        <p:nvSpPr>
          <p:cNvPr id="1042" name="Šipka dolů 1041"/>
          <p:cNvSpPr/>
          <p:nvPr/>
        </p:nvSpPr>
        <p:spPr>
          <a:xfrm>
            <a:off x="7668344" y="2154777"/>
            <a:ext cx="144016" cy="336997"/>
          </a:xfrm>
          <a:prstGeom prst="down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Cíle výzkumu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Zjistit, zda existuje doložitelný </a:t>
            </a:r>
            <a:r>
              <a:rPr lang="cs-CZ" u="sng" dirty="0" smtClean="0"/>
              <a:t>vliv křížení </a:t>
            </a:r>
            <a:r>
              <a:rPr lang="cs-CZ" dirty="0" smtClean="0"/>
              <a:t>komunikace na stav vodního toku</a:t>
            </a:r>
          </a:p>
          <a:p>
            <a:r>
              <a:rPr lang="cs-CZ" dirty="0" smtClean="0"/>
              <a:t>Má křížení vliv na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morfologii</a:t>
            </a:r>
            <a:r>
              <a:rPr lang="cs-CZ" dirty="0" smtClean="0"/>
              <a:t> koryta?</a:t>
            </a:r>
          </a:p>
          <a:p>
            <a:r>
              <a:rPr lang="cs-CZ" dirty="0" smtClean="0"/>
              <a:t>Má křížení vliv na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hydraulické poměry</a:t>
            </a:r>
            <a:r>
              <a:rPr lang="cs-CZ" dirty="0" smtClean="0"/>
              <a:t> v korytě?</a:t>
            </a:r>
          </a:p>
          <a:p>
            <a:r>
              <a:rPr lang="cs-CZ" dirty="0" smtClean="0"/>
              <a:t>Má křížení vliv na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zrnitost</a:t>
            </a:r>
            <a:r>
              <a:rPr lang="cs-CZ" dirty="0" smtClean="0"/>
              <a:t> dna?</a:t>
            </a:r>
          </a:p>
          <a:p>
            <a:r>
              <a:rPr lang="cs-CZ" dirty="0" smtClean="0"/>
              <a:t>Má křížení vliv na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hydromorfologickou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kvalitu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99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Návrh vzorkování v terénu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4824" y="2276872"/>
            <a:ext cx="72008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dirty="0" smtClean="0"/>
              <a:t>H40</a:t>
            </a:r>
            <a:endParaRPr lang="cs-CZ" sz="1400" dirty="0"/>
          </a:p>
        </p:txBody>
      </p:sp>
      <p:sp>
        <p:nvSpPr>
          <p:cNvPr id="4" name="Vývojový diagram: postup 3"/>
          <p:cNvSpPr/>
          <p:nvPr/>
        </p:nvSpPr>
        <p:spPr>
          <a:xfrm>
            <a:off x="971600" y="2780928"/>
            <a:ext cx="72008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Je rovno 4"/>
          <p:cNvSpPr/>
          <p:nvPr/>
        </p:nvSpPr>
        <p:spPr>
          <a:xfrm rot="5400000">
            <a:off x="3925903" y="2666255"/>
            <a:ext cx="1296144" cy="648072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635896" y="2522239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148064" y="2528900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995936" y="2522239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877793" y="2528900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83968" y="2522239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508104" y="2528900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228184" y="2528900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596336" y="2528900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915816" y="2528900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619672" y="2566628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7236296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/>
              <a:t>D</a:t>
            </a:r>
            <a:r>
              <a:rPr lang="cs-CZ" sz="1400" dirty="0" smtClean="0"/>
              <a:t>40</a:t>
            </a:r>
            <a:endParaRPr lang="cs-CZ" sz="1400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2528628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H20</a:t>
            </a:r>
            <a:endParaRPr lang="cs-CZ" sz="1400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3275856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H10</a:t>
            </a:r>
            <a:endParaRPr lang="cs-CZ" sz="1400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3635896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H5</a:t>
            </a:r>
            <a:endParaRPr lang="cs-CZ" sz="1400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3923928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H1</a:t>
            </a:r>
            <a:endParaRPr lang="cs-CZ" sz="1400" dirty="0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5868144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D20</a:t>
            </a:r>
            <a:endParaRPr lang="cs-CZ" sz="1400" dirty="0"/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5148064" y="2285007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D10</a:t>
            </a:r>
            <a:endParaRPr lang="cs-CZ" sz="1400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4788024" y="227662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D5</a:t>
            </a:r>
            <a:endParaRPr lang="cs-CZ" sz="1400" dirty="0"/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4499992" y="227687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dirty="0" smtClean="0"/>
              <a:t>D1</a:t>
            </a:r>
            <a:endParaRPr lang="cs-CZ" sz="1400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3880528" y="1988840"/>
            <a:ext cx="1296144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504264" y="9807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série příčných profilů nad a pod křížením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32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Jaké parametry porovnávat? 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36618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PARAMETRY MĚŘENÉ V TERÉNU</a:t>
            </a:r>
          </a:p>
          <a:p>
            <a:pPr marL="0" indent="0">
              <a:buNone/>
            </a:pPr>
            <a:r>
              <a:rPr lang="cs-CZ" sz="2600" i="1" dirty="0"/>
              <a:t>Morfometrie koryta</a:t>
            </a:r>
            <a:endParaRPr lang="cs-CZ" sz="2600" dirty="0"/>
          </a:p>
          <a:p>
            <a:pPr marL="0" lvl="0" indent="0">
              <a:buNone/>
            </a:pPr>
            <a:r>
              <a:rPr lang="cs-CZ" sz="2600" dirty="0"/>
              <a:t>šířka (w) [m] </a:t>
            </a:r>
          </a:p>
          <a:p>
            <a:pPr marL="0" lvl="0" indent="0">
              <a:buNone/>
            </a:pPr>
            <a:r>
              <a:rPr lang="cs-CZ" sz="2600" dirty="0" smtClean="0"/>
              <a:t>maximální </a:t>
            </a:r>
            <a:r>
              <a:rPr lang="cs-CZ" sz="2600" dirty="0"/>
              <a:t>hloubka (</a:t>
            </a:r>
            <a:r>
              <a:rPr lang="cs-CZ" sz="2600" dirty="0" err="1"/>
              <a:t>d</a:t>
            </a:r>
            <a:r>
              <a:rPr lang="cs-CZ" sz="2600" baseline="-25000" dirty="0" err="1"/>
              <a:t>max</a:t>
            </a:r>
            <a:r>
              <a:rPr lang="cs-CZ" sz="2600" dirty="0"/>
              <a:t>) [m]</a:t>
            </a:r>
          </a:p>
          <a:p>
            <a:pPr marL="0" lvl="0" indent="0">
              <a:buNone/>
            </a:pPr>
            <a:r>
              <a:rPr lang="cs-CZ" sz="2600" dirty="0"/>
              <a:t>sklon (s) [m/m]</a:t>
            </a:r>
          </a:p>
          <a:p>
            <a:pPr marL="0" indent="0">
              <a:buNone/>
            </a:pPr>
            <a:endParaRPr lang="cs-CZ" sz="2600" i="1" dirty="0" smtClean="0"/>
          </a:p>
          <a:p>
            <a:pPr marL="0" indent="0">
              <a:buNone/>
            </a:pPr>
            <a:r>
              <a:rPr lang="cs-CZ" sz="2600" i="1" dirty="0" smtClean="0"/>
              <a:t>Zrnitost </a:t>
            </a:r>
            <a:r>
              <a:rPr lang="cs-CZ" sz="2600" i="1" dirty="0"/>
              <a:t>sedimentů</a:t>
            </a:r>
            <a:endParaRPr lang="cs-CZ" sz="2600" dirty="0"/>
          </a:p>
          <a:p>
            <a:pPr marL="0" lvl="0" indent="0">
              <a:buNone/>
            </a:pPr>
            <a:r>
              <a:rPr lang="cs-CZ" sz="2600" dirty="0" err="1"/>
              <a:t>Pebble</a:t>
            </a:r>
            <a:r>
              <a:rPr lang="cs-CZ" sz="2600" dirty="0"/>
              <a:t> </a:t>
            </a:r>
            <a:r>
              <a:rPr lang="cs-CZ" sz="2600" dirty="0" err="1"/>
              <a:t>count</a:t>
            </a:r>
            <a:r>
              <a:rPr lang="cs-CZ" sz="2600" dirty="0"/>
              <a:t> [mm]</a:t>
            </a:r>
          </a:p>
          <a:p>
            <a:pPr marL="0" lvl="0" indent="0">
              <a:buNone/>
            </a:pPr>
            <a:r>
              <a:rPr lang="cs-CZ" sz="2600" dirty="0"/>
              <a:t>Objemové </a:t>
            </a:r>
            <a:r>
              <a:rPr lang="cs-CZ" sz="2600" dirty="0" smtClean="0"/>
              <a:t>vzorky (v případě výskytu jemnějších zrnitostních frakcí)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17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dirty="0" smtClean="0"/>
              <a:t>VYPOČÍTANÉ PARAMETRY</a:t>
            </a:r>
          </a:p>
          <a:p>
            <a:pPr marL="0" lvl="0" indent="0">
              <a:buNone/>
            </a:pPr>
            <a:r>
              <a:rPr lang="cs-CZ" sz="2200" dirty="0" smtClean="0"/>
              <a:t>plocha </a:t>
            </a:r>
            <a:r>
              <a:rPr lang="cs-CZ" sz="2200" dirty="0"/>
              <a:t>průtočného profilu (A) [m</a:t>
            </a:r>
            <a:r>
              <a:rPr lang="cs-CZ" sz="2200" baseline="30000" dirty="0"/>
              <a:t>2</a:t>
            </a:r>
            <a:r>
              <a:rPr lang="cs-CZ" sz="2200" dirty="0"/>
              <a:t>]</a:t>
            </a:r>
          </a:p>
          <a:p>
            <a:pPr marL="0" indent="0">
              <a:buNone/>
            </a:pPr>
            <a:r>
              <a:rPr lang="cs-CZ" sz="2200" dirty="0" smtClean="0"/>
              <a:t>průměrná hloubka </a:t>
            </a:r>
          </a:p>
          <a:p>
            <a:pPr marL="0" indent="0">
              <a:buNone/>
            </a:pPr>
            <a:r>
              <a:rPr lang="cs-CZ" sz="2200" dirty="0" smtClean="0"/>
              <a:t>poměr šířky k průměrné hloubce (w/d) [m/m]</a:t>
            </a:r>
          </a:p>
          <a:p>
            <a:pPr marL="0" lvl="0" indent="0">
              <a:buNone/>
            </a:pPr>
            <a:r>
              <a:rPr lang="cs-CZ" sz="2200" dirty="0" smtClean="0"/>
              <a:t>hydraulický </a:t>
            </a:r>
            <a:r>
              <a:rPr lang="cs-CZ" sz="2200" dirty="0"/>
              <a:t>rádius (R) [m</a:t>
            </a:r>
            <a:r>
              <a:rPr lang="cs-CZ" sz="2200" dirty="0" smtClean="0"/>
              <a:t>]</a:t>
            </a:r>
          </a:p>
          <a:p>
            <a:pPr marL="0" lvl="0" indent="0">
              <a:buNone/>
            </a:pPr>
            <a:r>
              <a:rPr lang="cs-CZ" sz="2200" dirty="0" smtClean="0"/>
              <a:t>výkon toku (</a:t>
            </a:r>
            <a:r>
              <a:rPr lang="el-GR" sz="2200" dirty="0" smtClean="0"/>
              <a:t>ω</a:t>
            </a:r>
            <a:r>
              <a:rPr lang="cs-CZ" sz="2200" dirty="0" smtClean="0"/>
              <a:t>) [W.m</a:t>
            </a:r>
            <a:r>
              <a:rPr lang="cs-CZ" sz="2200" baseline="30000" dirty="0" smtClean="0"/>
              <a:t>-1</a:t>
            </a:r>
            <a:r>
              <a:rPr lang="cs-CZ" sz="2200" dirty="0"/>
              <a:t>]</a:t>
            </a:r>
            <a:endParaRPr lang="cs-CZ" sz="2200" dirty="0" smtClean="0"/>
          </a:p>
          <a:p>
            <a:pPr marL="0" lvl="0" indent="0">
              <a:buNone/>
            </a:pPr>
            <a:r>
              <a:rPr lang="cs-CZ" sz="2200" dirty="0" err="1" smtClean="0"/>
              <a:t>Froudeho</a:t>
            </a:r>
            <a:r>
              <a:rPr lang="cs-CZ" sz="2200" dirty="0" smtClean="0"/>
              <a:t> číslo</a:t>
            </a:r>
            <a:endParaRPr lang="cs-CZ" sz="22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Jaké parametry porovnávat? 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19576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Počet vzorkovaných křížení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Vyškovská brána, Drahanská vrchovina</a:t>
            </a:r>
          </a:p>
          <a:p>
            <a:pPr marL="0" indent="0">
              <a:buNone/>
            </a:pPr>
            <a:r>
              <a:rPr lang="cs-CZ" sz="2400" dirty="0" smtClean="0"/>
              <a:t>povodí </a:t>
            </a:r>
            <a:r>
              <a:rPr lang="cs-CZ" sz="2400" dirty="0" err="1" smtClean="0"/>
              <a:t>Litavy</a:t>
            </a:r>
            <a:r>
              <a:rPr lang="cs-CZ" sz="2400" dirty="0" smtClean="0"/>
              <a:t> (Rakovec, </a:t>
            </a:r>
            <a:r>
              <a:rPr lang="cs-CZ" sz="2400" dirty="0" err="1" smtClean="0"/>
              <a:t>Vítovický</a:t>
            </a:r>
            <a:r>
              <a:rPr lang="cs-CZ" sz="2400" dirty="0" smtClean="0"/>
              <a:t> potok, </a:t>
            </a:r>
            <a:r>
              <a:rPr lang="cs-CZ" sz="2400" dirty="0" err="1" smtClean="0"/>
              <a:t>Kovalovický</a:t>
            </a:r>
            <a:r>
              <a:rPr lang="cs-CZ" sz="2400" dirty="0" smtClean="0"/>
              <a:t> potok)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2400" dirty="0" smtClean="0"/>
              <a:t>Plán (16 lokalit)</a:t>
            </a:r>
          </a:p>
          <a:p>
            <a:pPr marL="0" indent="0">
              <a:buNone/>
            </a:pPr>
            <a:r>
              <a:rPr lang="cs-CZ" sz="2400" u="sng" dirty="0" smtClean="0"/>
              <a:t>Drahanská vrchovina</a:t>
            </a:r>
          </a:p>
          <a:p>
            <a:pPr marL="0" indent="0">
              <a:buNone/>
            </a:pPr>
            <a:r>
              <a:rPr lang="cs-CZ" sz="2400" dirty="0" smtClean="0"/>
              <a:t>4 křížení s lesní cestou – propustek</a:t>
            </a:r>
          </a:p>
          <a:p>
            <a:pPr marL="0" indent="0">
              <a:buNone/>
            </a:pPr>
            <a:r>
              <a:rPr lang="cs-CZ" sz="2400" dirty="0" smtClean="0"/>
              <a:t>4 křížení se silnicí (nižší třídy) – most</a:t>
            </a:r>
          </a:p>
          <a:p>
            <a:pPr marL="0" indent="0">
              <a:buNone/>
            </a:pPr>
            <a:r>
              <a:rPr lang="cs-CZ" sz="2400" u="sng" dirty="0" smtClean="0"/>
              <a:t>Vyškovská brána</a:t>
            </a:r>
          </a:p>
          <a:p>
            <a:pPr marL="0" indent="0">
              <a:buNone/>
            </a:pPr>
            <a:r>
              <a:rPr lang="cs-CZ" sz="2400" dirty="0" smtClean="0"/>
              <a:t>4 křížení s polní cestou – propustek</a:t>
            </a:r>
          </a:p>
          <a:p>
            <a:pPr marL="0" indent="0">
              <a:buNone/>
            </a:pPr>
            <a:r>
              <a:rPr lang="cs-CZ" sz="2400" dirty="0" smtClean="0"/>
              <a:t>4 křížení se silnicí (vyšší třídy) – most</a:t>
            </a:r>
          </a:p>
          <a:p>
            <a:pPr marL="0" indent="0">
              <a:buNone/>
            </a:pPr>
            <a:r>
              <a:rPr lang="cs-CZ" sz="2400" dirty="0" smtClean="0"/>
              <a:t>DOPOSUD HOTOVO: vrchovina (4 křížení se silnicí, 3 křížení s lesní cestou); nížina (2 křížení s polní cestou, 2 křížení se silnicí)</a:t>
            </a:r>
          </a:p>
          <a:p>
            <a:pPr marL="0" indent="0">
              <a:buNone/>
            </a:pPr>
            <a:r>
              <a:rPr lang="cs-CZ" sz="2400" dirty="0" smtClean="0"/>
              <a:t>CHYBÍ: </a:t>
            </a:r>
            <a:r>
              <a:rPr lang="cs-CZ" sz="2400" dirty="0" smtClean="0">
                <a:solidFill>
                  <a:srgbClr val="FF0000"/>
                </a:solidFill>
              </a:rPr>
              <a:t>1 křížení s lesní cestou ve vrchovině; 2 křížení s polní cestou a 2 křížení se silnicí v nížině (celkem 5 lokalit)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u="sng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807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i="1" dirty="0" smtClean="0"/>
              <a:t>Vysvětlení k jednotlivým parametrům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cs-CZ" sz="2600" i="1" dirty="0" smtClean="0"/>
              <a:t>zaměření série příčných profilů kapacitním korytem</a:t>
            </a:r>
          </a:p>
          <a:p>
            <a:pPr marL="0" lvl="0" indent="0">
              <a:buNone/>
            </a:pPr>
            <a:r>
              <a:rPr lang="cs-CZ" sz="2600" dirty="0" smtClean="0"/>
              <a:t>šířka (w) [m]</a:t>
            </a:r>
          </a:p>
          <a:p>
            <a:pPr marL="0" lvl="0" indent="0">
              <a:buNone/>
            </a:pPr>
            <a:r>
              <a:rPr lang="cs-CZ" sz="2600" dirty="0" smtClean="0"/>
              <a:t>maximální hloubka (</a:t>
            </a:r>
            <a:r>
              <a:rPr lang="cs-CZ" sz="2600" dirty="0" err="1" smtClean="0"/>
              <a:t>d</a:t>
            </a:r>
            <a:r>
              <a:rPr lang="cs-CZ" sz="2600" baseline="-25000" dirty="0" err="1" smtClean="0"/>
              <a:t>max</a:t>
            </a:r>
            <a:r>
              <a:rPr lang="cs-CZ" sz="2600" dirty="0" smtClean="0"/>
              <a:t>) [m]</a:t>
            </a:r>
          </a:p>
          <a:p>
            <a:pPr marL="0" indent="0">
              <a:buNone/>
            </a:pPr>
            <a:r>
              <a:rPr lang="cs-CZ" sz="2600" i="1" dirty="0" smtClean="0"/>
              <a:t>pásmo, měřická lať</a:t>
            </a:r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r>
              <a:rPr lang="cs-CZ" sz="2600" dirty="0" smtClean="0"/>
              <a:t>sklon (s) [m/m]</a:t>
            </a:r>
          </a:p>
          <a:p>
            <a:pPr marL="0" lvl="0" indent="0">
              <a:buNone/>
            </a:pPr>
            <a:r>
              <a:rPr lang="cs-CZ" sz="2600" i="1" dirty="0" smtClean="0"/>
              <a:t>nivelační přístroj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848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830</Words>
  <Application>Microsoft Office PowerPoint</Application>
  <PresentationFormat>Předvádění na obrazovce (4:3)</PresentationFormat>
  <Paragraphs>179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Terénní výjezd (1. listopadu 2019)</vt:lpstr>
      <vt:lpstr>Prezentace aplikace PowerPoint</vt:lpstr>
      <vt:lpstr>Fyzický kontakt komunikace s řekou</vt:lpstr>
      <vt:lpstr>Cíle výzkumu</vt:lpstr>
      <vt:lpstr>Návrh vzorkování v terénu</vt:lpstr>
      <vt:lpstr>Jaké parametry porovnávat? </vt:lpstr>
      <vt:lpstr>Jaké parametry porovnávat? </vt:lpstr>
      <vt:lpstr>Počet vzorkovaných křížení</vt:lpstr>
      <vt:lpstr>Vysvětlení k jednotlivým parametrům</vt:lpstr>
      <vt:lpstr>bankfull channel (kapacitní koryto)</vt:lpstr>
      <vt:lpstr>Vysvětlení k jednotlivým parametrům</vt:lpstr>
      <vt:lpstr>Vysvětlení k jednotlivým parametrům</vt:lpstr>
      <vt:lpstr>Vysvětlení k jednotlivým parametrům</vt:lpstr>
      <vt:lpstr>Stanovení Q pro výpočet ω</vt:lpstr>
      <vt:lpstr>Manningův součinitel drsnosti (hydraulická drsnost)</vt:lpstr>
      <vt:lpstr>Manningův součinitel drsnosti (hydraulická drsnost)</vt:lpstr>
      <vt:lpstr>Vysvětlení k jednotlivým parametrům</vt:lpstr>
      <vt:lpstr>Vyhodnocení terénních 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xxx</dc:creator>
  <cp:lastModifiedBy>Zdeněk Máčka</cp:lastModifiedBy>
  <cp:revision>23</cp:revision>
  <dcterms:created xsi:type="dcterms:W3CDTF">2019-10-30T09:52:31Z</dcterms:created>
  <dcterms:modified xsi:type="dcterms:W3CDTF">2019-10-30T20:17:25Z</dcterms:modified>
</cp:coreProperties>
</file>