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59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DC8ED-2A22-4663-9445-DE2A969559A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51ED73-EDCD-448F-9E3B-B81561C61266}">
      <dgm:prSet phldrT="[Text]" custT="1"/>
      <dgm:spPr/>
      <dgm:t>
        <a:bodyPr/>
        <a:lstStyle/>
        <a:p>
          <a:pPr algn="l"/>
          <a:r>
            <a:rPr lang="cs-CZ" sz="1600" dirty="0" smtClean="0"/>
            <a:t>Uspořádání dat do </a:t>
          </a:r>
          <a:r>
            <a:rPr lang="cs-CZ" sz="1600" dirty="0" err="1" smtClean="0"/>
            <a:t>excelovské</a:t>
          </a:r>
          <a:r>
            <a:rPr lang="cs-CZ" sz="1600" dirty="0" smtClean="0"/>
            <a:t> tabulky</a:t>
          </a:r>
          <a:endParaRPr lang="cs-CZ" sz="1600" dirty="0"/>
        </a:p>
      </dgm:t>
    </dgm:pt>
    <dgm:pt modelId="{33F8C5E2-5DDA-4449-833B-8DDB425057FB}" type="parTrans" cxnId="{573BF569-4475-4429-A183-AB1D0343DACD}">
      <dgm:prSet/>
      <dgm:spPr/>
      <dgm:t>
        <a:bodyPr/>
        <a:lstStyle/>
        <a:p>
          <a:endParaRPr lang="cs-CZ"/>
        </a:p>
      </dgm:t>
    </dgm:pt>
    <dgm:pt modelId="{3D08F383-5BFA-4D49-A6D9-98C14AB5FBDB}" type="sibTrans" cxnId="{573BF569-4475-4429-A183-AB1D0343DACD}">
      <dgm:prSet/>
      <dgm:spPr/>
      <dgm:t>
        <a:bodyPr/>
        <a:lstStyle/>
        <a:p>
          <a:endParaRPr lang="cs-CZ"/>
        </a:p>
      </dgm:t>
    </dgm:pt>
    <dgm:pt modelId="{D9CE92F0-AAFE-451D-8FB2-C03C7F4E077B}">
      <dgm:prSet phldrT="[Text]" custT="1"/>
      <dgm:spPr/>
      <dgm:t>
        <a:bodyPr/>
        <a:lstStyle/>
        <a:p>
          <a:pPr algn="l"/>
          <a:r>
            <a:rPr lang="cs-CZ" sz="1600" dirty="0" smtClean="0"/>
            <a:t>Porovnání hodnot pomocí box-plotů</a:t>
          </a:r>
          <a:endParaRPr lang="cs-CZ" sz="1600" dirty="0"/>
        </a:p>
      </dgm:t>
    </dgm:pt>
    <dgm:pt modelId="{931DD6CB-7C5B-43A6-8809-A0FAC697B6B9}" type="parTrans" cxnId="{FA20BB34-9242-4689-84F5-13AA67960EB2}">
      <dgm:prSet/>
      <dgm:spPr/>
      <dgm:t>
        <a:bodyPr/>
        <a:lstStyle/>
        <a:p>
          <a:endParaRPr lang="cs-CZ"/>
        </a:p>
      </dgm:t>
    </dgm:pt>
    <dgm:pt modelId="{AB276CF0-20D1-4B81-B48D-5DCDA890FA29}" type="sibTrans" cxnId="{FA20BB34-9242-4689-84F5-13AA67960EB2}">
      <dgm:prSet/>
      <dgm:spPr/>
      <dgm:t>
        <a:bodyPr/>
        <a:lstStyle/>
        <a:p>
          <a:endParaRPr lang="cs-CZ"/>
        </a:p>
      </dgm:t>
    </dgm:pt>
    <dgm:pt modelId="{061E0009-D680-464C-ADC0-408DF4B4326D}">
      <dgm:prSet phldrT="[Text]" custT="1"/>
      <dgm:spPr/>
      <dgm:t>
        <a:bodyPr/>
        <a:lstStyle/>
        <a:p>
          <a:pPr algn="l"/>
          <a:r>
            <a:rPr lang="cs-CZ" sz="1600" dirty="0" smtClean="0"/>
            <a:t>Test normality</a:t>
          </a:r>
          <a:endParaRPr lang="cs-CZ" sz="1600" dirty="0"/>
        </a:p>
      </dgm:t>
    </dgm:pt>
    <dgm:pt modelId="{9DC58243-0C7C-4DB2-AE86-A4C5AB65D9DE}" type="parTrans" cxnId="{3C1FBF24-285F-4B89-893C-B0CF585456CB}">
      <dgm:prSet/>
      <dgm:spPr/>
      <dgm:t>
        <a:bodyPr/>
        <a:lstStyle/>
        <a:p>
          <a:endParaRPr lang="cs-CZ"/>
        </a:p>
      </dgm:t>
    </dgm:pt>
    <dgm:pt modelId="{A20F790C-4265-418B-A105-0931B3388BC6}" type="sibTrans" cxnId="{3C1FBF24-285F-4B89-893C-B0CF585456CB}">
      <dgm:prSet/>
      <dgm:spPr/>
      <dgm:t>
        <a:bodyPr/>
        <a:lstStyle/>
        <a:p>
          <a:endParaRPr lang="cs-CZ"/>
        </a:p>
      </dgm:t>
    </dgm:pt>
    <dgm:pt modelId="{92C1C958-B02C-4549-86E0-5F77FC3048E5}">
      <dgm:prSet phldrT="[Text]" custT="1"/>
      <dgm:spPr/>
      <dgm:t>
        <a:bodyPr/>
        <a:lstStyle/>
        <a:p>
          <a:pPr algn="l"/>
          <a:r>
            <a:rPr lang="cs-CZ" sz="1600" dirty="0" smtClean="0"/>
            <a:t>Test1: Párový test pro nezávislé soubory (sloučená data, nezávisle na vzdálenosti od křížení)</a:t>
          </a:r>
          <a:endParaRPr lang="cs-CZ" sz="1600" dirty="0"/>
        </a:p>
      </dgm:t>
    </dgm:pt>
    <dgm:pt modelId="{FFD1D18B-04DA-4923-997D-8D7588F6B7D2}" type="parTrans" cxnId="{67E38C60-F6BD-49D4-BEF3-76191B76CFD4}">
      <dgm:prSet/>
      <dgm:spPr/>
      <dgm:t>
        <a:bodyPr/>
        <a:lstStyle/>
        <a:p>
          <a:endParaRPr lang="cs-CZ"/>
        </a:p>
      </dgm:t>
    </dgm:pt>
    <dgm:pt modelId="{2DA65B34-5383-499B-A941-6A84C573B762}" type="sibTrans" cxnId="{67E38C60-F6BD-49D4-BEF3-76191B76CFD4}">
      <dgm:prSet/>
      <dgm:spPr/>
      <dgm:t>
        <a:bodyPr/>
        <a:lstStyle/>
        <a:p>
          <a:endParaRPr lang="cs-CZ"/>
        </a:p>
      </dgm:t>
    </dgm:pt>
    <dgm:pt modelId="{F4547167-8621-44ED-9870-8DA656CFA375}">
      <dgm:prSet phldrT="[Text]" custT="1"/>
      <dgm:spPr/>
      <dgm:t>
        <a:bodyPr/>
        <a:lstStyle/>
        <a:p>
          <a:pPr algn="l"/>
          <a:r>
            <a:rPr lang="cs-CZ" sz="1600" dirty="0" smtClean="0"/>
            <a:t>Test2: Párový test pro závislé výběry (závisle na vzdálenosti od křížení)</a:t>
          </a:r>
          <a:endParaRPr lang="cs-CZ" sz="1600" dirty="0"/>
        </a:p>
      </dgm:t>
    </dgm:pt>
    <dgm:pt modelId="{153A21DB-590F-4630-8922-79084B4EBEA6}" type="parTrans" cxnId="{601AA2A9-DA14-402F-8872-1DCF4E4FB4B7}">
      <dgm:prSet/>
      <dgm:spPr/>
      <dgm:t>
        <a:bodyPr/>
        <a:lstStyle/>
        <a:p>
          <a:endParaRPr lang="cs-CZ"/>
        </a:p>
      </dgm:t>
    </dgm:pt>
    <dgm:pt modelId="{B143DE87-4F96-4155-A168-0543CF819DDD}" type="sibTrans" cxnId="{601AA2A9-DA14-402F-8872-1DCF4E4FB4B7}">
      <dgm:prSet/>
      <dgm:spPr/>
      <dgm:t>
        <a:bodyPr/>
        <a:lstStyle/>
        <a:p>
          <a:endParaRPr lang="cs-CZ"/>
        </a:p>
      </dgm:t>
    </dgm:pt>
    <dgm:pt modelId="{504B581E-7ADA-469E-ABB4-7D6BFCE5E616}">
      <dgm:prSet phldrT="[Text]"/>
      <dgm:spPr/>
      <dgm:t>
        <a:bodyPr/>
        <a:lstStyle/>
        <a:p>
          <a:pPr algn="l"/>
          <a:r>
            <a:rPr lang="cs-CZ" dirty="0" smtClean="0"/>
            <a:t>PCA</a:t>
          </a:r>
          <a:endParaRPr lang="cs-CZ" dirty="0"/>
        </a:p>
      </dgm:t>
    </dgm:pt>
    <dgm:pt modelId="{76E0A469-78A4-4DEF-B322-98D23EB2277E}" type="parTrans" cxnId="{4C5EA7D9-2542-4A26-ACBD-47D2181F3F23}">
      <dgm:prSet/>
      <dgm:spPr/>
      <dgm:t>
        <a:bodyPr/>
        <a:lstStyle/>
        <a:p>
          <a:endParaRPr lang="cs-CZ"/>
        </a:p>
      </dgm:t>
    </dgm:pt>
    <dgm:pt modelId="{147E0830-7B6C-43E3-BD14-406B1191D49B}" type="sibTrans" cxnId="{4C5EA7D9-2542-4A26-ACBD-47D2181F3F23}">
      <dgm:prSet/>
      <dgm:spPr/>
      <dgm:t>
        <a:bodyPr/>
        <a:lstStyle/>
        <a:p>
          <a:endParaRPr lang="cs-CZ"/>
        </a:p>
      </dgm:t>
    </dgm:pt>
    <dgm:pt modelId="{A2AF65D1-6197-4D14-913C-37173127CC21}">
      <dgm:prSet phldrT="[Text]" custT="1"/>
      <dgm:spPr/>
      <dgm:t>
        <a:bodyPr/>
        <a:lstStyle/>
        <a:p>
          <a:pPr algn="l"/>
          <a:r>
            <a:rPr lang="cs-CZ" sz="1600" dirty="0" smtClean="0"/>
            <a:t>ANOVA</a:t>
          </a:r>
          <a:endParaRPr lang="cs-CZ" sz="1600" dirty="0"/>
        </a:p>
      </dgm:t>
    </dgm:pt>
    <dgm:pt modelId="{DCDAE774-4FDF-4C65-9A14-DED7C7BAB30A}" type="parTrans" cxnId="{5E11663D-50B0-462F-B341-60D9776F7D1B}">
      <dgm:prSet/>
      <dgm:spPr/>
      <dgm:t>
        <a:bodyPr/>
        <a:lstStyle/>
        <a:p>
          <a:endParaRPr lang="cs-CZ"/>
        </a:p>
      </dgm:t>
    </dgm:pt>
    <dgm:pt modelId="{6EE15027-9D57-47FD-84E6-FC791697C477}" type="sibTrans" cxnId="{5E11663D-50B0-462F-B341-60D9776F7D1B}">
      <dgm:prSet/>
      <dgm:spPr/>
      <dgm:t>
        <a:bodyPr/>
        <a:lstStyle/>
        <a:p>
          <a:endParaRPr lang="cs-CZ"/>
        </a:p>
      </dgm:t>
    </dgm:pt>
    <dgm:pt modelId="{2D36F8B2-2C72-49B6-B56E-BA532270776E}">
      <dgm:prSet phldrT="[Text]" custT="1"/>
      <dgm:spPr/>
      <dgm:t>
        <a:bodyPr/>
        <a:lstStyle/>
        <a:p>
          <a:pPr algn="l"/>
          <a:r>
            <a:rPr lang="cs-CZ" sz="1600" dirty="0" smtClean="0"/>
            <a:t>Test </a:t>
          </a:r>
          <a:r>
            <a:rPr lang="cs-CZ" sz="1600" dirty="0" err="1" smtClean="0"/>
            <a:t>homoskedasticity</a:t>
          </a:r>
          <a:endParaRPr lang="cs-CZ" sz="1600" dirty="0"/>
        </a:p>
      </dgm:t>
    </dgm:pt>
    <dgm:pt modelId="{F421911D-6A0D-432C-AE36-B0AA3899ADEB}" type="parTrans" cxnId="{C6A0389E-0BF3-402C-A725-10959412CD97}">
      <dgm:prSet/>
      <dgm:spPr/>
      <dgm:t>
        <a:bodyPr/>
        <a:lstStyle/>
        <a:p>
          <a:endParaRPr lang="cs-CZ"/>
        </a:p>
      </dgm:t>
    </dgm:pt>
    <dgm:pt modelId="{EB4F3888-2CE6-4A36-A472-1D799E0F5A2E}" type="sibTrans" cxnId="{C6A0389E-0BF3-402C-A725-10959412CD97}">
      <dgm:prSet/>
      <dgm:spPr/>
      <dgm:t>
        <a:bodyPr/>
        <a:lstStyle/>
        <a:p>
          <a:endParaRPr lang="cs-CZ"/>
        </a:p>
      </dgm:t>
    </dgm:pt>
    <dgm:pt modelId="{5784E096-5C69-40B1-9EFF-FDAB2979CA66}" type="pres">
      <dgm:prSet presAssocID="{FB8DC8ED-2A22-4663-9445-DE2A969559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322277-615C-4BAE-BAE1-4018CF30BFB4}" type="pres">
      <dgm:prSet presAssocID="{504B581E-7ADA-469E-ABB4-7D6BFCE5E616}" presName="boxAndChildren" presStyleCnt="0"/>
      <dgm:spPr/>
    </dgm:pt>
    <dgm:pt modelId="{5E2231B3-7266-48ED-B59A-767F2FE0AFE1}" type="pres">
      <dgm:prSet presAssocID="{504B581E-7ADA-469E-ABB4-7D6BFCE5E616}" presName="parentTextBox" presStyleLbl="node1" presStyleIdx="0" presStyleCnt="8"/>
      <dgm:spPr/>
      <dgm:t>
        <a:bodyPr/>
        <a:lstStyle/>
        <a:p>
          <a:endParaRPr lang="cs-CZ"/>
        </a:p>
      </dgm:t>
    </dgm:pt>
    <dgm:pt modelId="{F396BD79-A6D4-4A3B-BADD-FE2C9B0B01E2}" type="pres">
      <dgm:prSet presAssocID="{6EE15027-9D57-47FD-84E6-FC791697C477}" presName="sp" presStyleCnt="0"/>
      <dgm:spPr/>
    </dgm:pt>
    <dgm:pt modelId="{01BF7DE8-6937-4839-B12D-087004A3FB3D}" type="pres">
      <dgm:prSet presAssocID="{A2AF65D1-6197-4D14-913C-37173127CC21}" presName="arrowAndChildren" presStyleCnt="0"/>
      <dgm:spPr/>
    </dgm:pt>
    <dgm:pt modelId="{39C14D4E-93DF-4331-B8A4-D72E6942ACF5}" type="pres">
      <dgm:prSet presAssocID="{A2AF65D1-6197-4D14-913C-37173127CC21}" presName="parentTextArrow" presStyleLbl="node1" presStyleIdx="1" presStyleCnt="8"/>
      <dgm:spPr/>
      <dgm:t>
        <a:bodyPr/>
        <a:lstStyle/>
        <a:p>
          <a:endParaRPr lang="cs-CZ"/>
        </a:p>
      </dgm:t>
    </dgm:pt>
    <dgm:pt modelId="{E63CE9D1-A353-4FDA-ABDF-7F71EFE54B3B}" type="pres">
      <dgm:prSet presAssocID="{EB4F3888-2CE6-4A36-A472-1D799E0F5A2E}" presName="sp" presStyleCnt="0"/>
      <dgm:spPr/>
    </dgm:pt>
    <dgm:pt modelId="{42431016-788F-4979-AB9C-737486FD43E6}" type="pres">
      <dgm:prSet presAssocID="{2D36F8B2-2C72-49B6-B56E-BA532270776E}" presName="arrowAndChildren" presStyleCnt="0"/>
      <dgm:spPr/>
    </dgm:pt>
    <dgm:pt modelId="{842F39D4-BF20-43C3-9FF8-5BA53E267589}" type="pres">
      <dgm:prSet presAssocID="{2D36F8B2-2C72-49B6-B56E-BA532270776E}" presName="parentTextArrow" presStyleLbl="node1" presStyleIdx="2" presStyleCnt="8" custLinFactNeighborX="1087"/>
      <dgm:spPr/>
      <dgm:t>
        <a:bodyPr/>
        <a:lstStyle/>
        <a:p>
          <a:endParaRPr lang="cs-CZ"/>
        </a:p>
      </dgm:t>
    </dgm:pt>
    <dgm:pt modelId="{59A272C7-B418-4092-ABF9-A172DE465B9A}" type="pres">
      <dgm:prSet presAssocID="{B143DE87-4F96-4155-A168-0543CF819DDD}" presName="sp" presStyleCnt="0"/>
      <dgm:spPr/>
    </dgm:pt>
    <dgm:pt modelId="{4A8FE919-EB87-489C-A40A-EE9A3BBB665F}" type="pres">
      <dgm:prSet presAssocID="{F4547167-8621-44ED-9870-8DA656CFA375}" presName="arrowAndChildren" presStyleCnt="0"/>
      <dgm:spPr/>
    </dgm:pt>
    <dgm:pt modelId="{1B27E0B0-2A10-4D7A-BB51-E73B910EAF25}" type="pres">
      <dgm:prSet presAssocID="{F4547167-8621-44ED-9870-8DA656CFA375}" presName="parentTextArrow" presStyleLbl="node1" presStyleIdx="3" presStyleCnt="8" custScaleY="105193"/>
      <dgm:spPr/>
      <dgm:t>
        <a:bodyPr/>
        <a:lstStyle/>
        <a:p>
          <a:endParaRPr lang="cs-CZ"/>
        </a:p>
      </dgm:t>
    </dgm:pt>
    <dgm:pt modelId="{1CEA499F-7ED6-4E96-AD25-C0CBDABCFB2C}" type="pres">
      <dgm:prSet presAssocID="{2DA65B34-5383-499B-A941-6A84C573B762}" presName="sp" presStyleCnt="0"/>
      <dgm:spPr/>
    </dgm:pt>
    <dgm:pt modelId="{1D43035A-1F23-4B7E-A97A-31FDBB6D73E7}" type="pres">
      <dgm:prSet presAssocID="{92C1C958-B02C-4549-86E0-5F77FC3048E5}" presName="arrowAndChildren" presStyleCnt="0"/>
      <dgm:spPr/>
    </dgm:pt>
    <dgm:pt modelId="{AC98C16D-268E-4FAE-8C34-9C5EA821CB03}" type="pres">
      <dgm:prSet presAssocID="{92C1C958-B02C-4549-86E0-5F77FC3048E5}" presName="parentTextArrow" presStyleLbl="node1" presStyleIdx="4" presStyleCnt="8"/>
      <dgm:spPr/>
      <dgm:t>
        <a:bodyPr/>
        <a:lstStyle/>
        <a:p>
          <a:endParaRPr lang="cs-CZ"/>
        </a:p>
      </dgm:t>
    </dgm:pt>
    <dgm:pt modelId="{4781696D-A05D-4EFA-9FC8-987DEB541560}" type="pres">
      <dgm:prSet presAssocID="{A20F790C-4265-418B-A105-0931B3388BC6}" presName="sp" presStyleCnt="0"/>
      <dgm:spPr/>
    </dgm:pt>
    <dgm:pt modelId="{A8202C45-A407-49B1-9FAB-0F9C10355568}" type="pres">
      <dgm:prSet presAssocID="{061E0009-D680-464C-ADC0-408DF4B4326D}" presName="arrowAndChildren" presStyleCnt="0"/>
      <dgm:spPr/>
    </dgm:pt>
    <dgm:pt modelId="{7071852B-37E0-4CD1-8B79-AFDDD8906399}" type="pres">
      <dgm:prSet presAssocID="{061E0009-D680-464C-ADC0-408DF4B4326D}" presName="parentTextArrow" presStyleLbl="node1" presStyleIdx="5" presStyleCnt="8"/>
      <dgm:spPr/>
      <dgm:t>
        <a:bodyPr/>
        <a:lstStyle/>
        <a:p>
          <a:endParaRPr lang="cs-CZ"/>
        </a:p>
      </dgm:t>
    </dgm:pt>
    <dgm:pt modelId="{5DB99226-1C27-41C8-8B09-6F8242F9820E}" type="pres">
      <dgm:prSet presAssocID="{AB276CF0-20D1-4B81-B48D-5DCDA890FA29}" presName="sp" presStyleCnt="0"/>
      <dgm:spPr/>
    </dgm:pt>
    <dgm:pt modelId="{8EE27056-31C9-4540-AAF0-07BA572D1E7F}" type="pres">
      <dgm:prSet presAssocID="{D9CE92F0-AAFE-451D-8FB2-C03C7F4E077B}" presName="arrowAndChildren" presStyleCnt="0"/>
      <dgm:spPr/>
    </dgm:pt>
    <dgm:pt modelId="{26ADB4D6-54E1-4445-9F46-87B17DFB115A}" type="pres">
      <dgm:prSet presAssocID="{D9CE92F0-AAFE-451D-8FB2-C03C7F4E077B}" presName="parentTextArrow" presStyleLbl="node1" presStyleIdx="6" presStyleCnt="8"/>
      <dgm:spPr/>
      <dgm:t>
        <a:bodyPr/>
        <a:lstStyle/>
        <a:p>
          <a:endParaRPr lang="cs-CZ"/>
        </a:p>
      </dgm:t>
    </dgm:pt>
    <dgm:pt modelId="{323A9AAE-A86F-4CDA-8578-01AE995DFAB1}" type="pres">
      <dgm:prSet presAssocID="{3D08F383-5BFA-4D49-A6D9-98C14AB5FBDB}" presName="sp" presStyleCnt="0"/>
      <dgm:spPr/>
    </dgm:pt>
    <dgm:pt modelId="{C8CD59C2-C3FE-44A1-9425-39DA7F7F0AC5}" type="pres">
      <dgm:prSet presAssocID="{6051ED73-EDCD-448F-9E3B-B81561C61266}" presName="arrowAndChildren" presStyleCnt="0"/>
      <dgm:spPr/>
    </dgm:pt>
    <dgm:pt modelId="{85E68F61-8906-40BC-AA4D-A9316656F984}" type="pres">
      <dgm:prSet presAssocID="{6051ED73-EDCD-448F-9E3B-B81561C61266}" presName="parentTextArrow" presStyleLbl="node1" presStyleIdx="7" presStyleCnt="8"/>
      <dgm:spPr/>
      <dgm:t>
        <a:bodyPr/>
        <a:lstStyle/>
        <a:p>
          <a:endParaRPr lang="cs-CZ"/>
        </a:p>
      </dgm:t>
    </dgm:pt>
  </dgm:ptLst>
  <dgm:cxnLst>
    <dgm:cxn modelId="{601AA2A9-DA14-402F-8872-1DCF4E4FB4B7}" srcId="{FB8DC8ED-2A22-4663-9445-DE2A969559AE}" destId="{F4547167-8621-44ED-9870-8DA656CFA375}" srcOrd="4" destOrd="0" parTransId="{153A21DB-590F-4630-8922-79084B4EBEA6}" sibTransId="{B143DE87-4F96-4155-A168-0543CF819DDD}"/>
    <dgm:cxn modelId="{9D3D5916-6F4D-4D92-BC6E-63A5D26205BB}" type="presOf" srcId="{061E0009-D680-464C-ADC0-408DF4B4326D}" destId="{7071852B-37E0-4CD1-8B79-AFDDD8906399}" srcOrd="0" destOrd="0" presId="urn:microsoft.com/office/officeart/2005/8/layout/process4"/>
    <dgm:cxn modelId="{2277EF25-3CE6-4E13-8168-72D12DBA5D7A}" type="presOf" srcId="{92C1C958-B02C-4549-86E0-5F77FC3048E5}" destId="{AC98C16D-268E-4FAE-8C34-9C5EA821CB03}" srcOrd="0" destOrd="0" presId="urn:microsoft.com/office/officeart/2005/8/layout/process4"/>
    <dgm:cxn modelId="{5E11663D-50B0-462F-B341-60D9776F7D1B}" srcId="{FB8DC8ED-2A22-4663-9445-DE2A969559AE}" destId="{A2AF65D1-6197-4D14-913C-37173127CC21}" srcOrd="6" destOrd="0" parTransId="{DCDAE774-4FDF-4C65-9A14-DED7C7BAB30A}" sibTransId="{6EE15027-9D57-47FD-84E6-FC791697C477}"/>
    <dgm:cxn modelId="{F5D9B512-BC91-44ED-A6F5-23B28EA01505}" type="presOf" srcId="{D9CE92F0-AAFE-451D-8FB2-C03C7F4E077B}" destId="{26ADB4D6-54E1-4445-9F46-87B17DFB115A}" srcOrd="0" destOrd="0" presId="urn:microsoft.com/office/officeart/2005/8/layout/process4"/>
    <dgm:cxn modelId="{4C5EA7D9-2542-4A26-ACBD-47D2181F3F23}" srcId="{FB8DC8ED-2A22-4663-9445-DE2A969559AE}" destId="{504B581E-7ADA-469E-ABB4-7D6BFCE5E616}" srcOrd="7" destOrd="0" parTransId="{76E0A469-78A4-4DEF-B322-98D23EB2277E}" sibTransId="{147E0830-7B6C-43E3-BD14-406B1191D49B}"/>
    <dgm:cxn modelId="{D2730EAE-0ED8-451E-A98F-63FFC356D822}" type="presOf" srcId="{6051ED73-EDCD-448F-9E3B-B81561C61266}" destId="{85E68F61-8906-40BC-AA4D-A9316656F984}" srcOrd="0" destOrd="0" presId="urn:microsoft.com/office/officeart/2005/8/layout/process4"/>
    <dgm:cxn modelId="{573BF569-4475-4429-A183-AB1D0343DACD}" srcId="{FB8DC8ED-2A22-4663-9445-DE2A969559AE}" destId="{6051ED73-EDCD-448F-9E3B-B81561C61266}" srcOrd="0" destOrd="0" parTransId="{33F8C5E2-5DDA-4449-833B-8DDB425057FB}" sibTransId="{3D08F383-5BFA-4D49-A6D9-98C14AB5FBDB}"/>
    <dgm:cxn modelId="{2246D698-32A8-4F47-8A1B-C0B3BA5B5DB9}" type="presOf" srcId="{2D36F8B2-2C72-49B6-B56E-BA532270776E}" destId="{842F39D4-BF20-43C3-9FF8-5BA53E267589}" srcOrd="0" destOrd="0" presId="urn:microsoft.com/office/officeart/2005/8/layout/process4"/>
    <dgm:cxn modelId="{ECE972C9-9315-4631-AEA1-765A7D31B058}" type="presOf" srcId="{A2AF65D1-6197-4D14-913C-37173127CC21}" destId="{39C14D4E-93DF-4331-B8A4-D72E6942ACF5}" srcOrd="0" destOrd="0" presId="urn:microsoft.com/office/officeart/2005/8/layout/process4"/>
    <dgm:cxn modelId="{3C1FBF24-285F-4B89-893C-B0CF585456CB}" srcId="{FB8DC8ED-2A22-4663-9445-DE2A969559AE}" destId="{061E0009-D680-464C-ADC0-408DF4B4326D}" srcOrd="2" destOrd="0" parTransId="{9DC58243-0C7C-4DB2-AE86-A4C5AB65D9DE}" sibTransId="{A20F790C-4265-418B-A105-0931B3388BC6}"/>
    <dgm:cxn modelId="{FA20BB34-9242-4689-84F5-13AA67960EB2}" srcId="{FB8DC8ED-2A22-4663-9445-DE2A969559AE}" destId="{D9CE92F0-AAFE-451D-8FB2-C03C7F4E077B}" srcOrd="1" destOrd="0" parTransId="{931DD6CB-7C5B-43A6-8809-A0FAC697B6B9}" sibTransId="{AB276CF0-20D1-4B81-B48D-5DCDA890FA29}"/>
    <dgm:cxn modelId="{C6A0389E-0BF3-402C-A725-10959412CD97}" srcId="{FB8DC8ED-2A22-4663-9445-DE2A969559AE}" destId="{2D36F8B2-2C72-49B6-B56E-BA532270776E}" srcOrd="5" destOrd="0" parTransId="{F421911D-6A0D-432C-AE36-B0AA3899ADEB}" sibTransId="{EB4F3888-2CE6-4A36-A472-1D799E0F5A2E}"/>
    <dgm:cxn modelId="{EC3BA994-B434-4613-8099-8A3B36FA2DF4}" type="presOf" srcId="{FB8DC8ED-2A22-4663-9445-DE2A969559AE}" destId="{5784E096-5C69-40B1-9EFF-FDAB2979CA66}" srcOrd="0" destOrd="0" presId="urn:microsoft.com/office/officeart/2005/8/layout/process4"/>
    <dgm:cxn modelId="{D7C566D5-FAA1-46BA-9A2B-13307EDA2398}" type="presOf" srcId="{504B581E-7ADA-469E-ABB4-7D6BFCE5E616}" destId="{5E2231B3-7266-48ED-B59A-767F2FE0AFE1}" srcOrd="0" destOrd="0" presId="urn:microsoft.com/office/officeart/2005/8/layout/process4"/>
    <dgm:cxn modelId="{15C41A28-6BD6-458A-9D5A-FA95BF51FB3A}" type="presOf" srcId="{F4547167-8621-44ED-9870-8DA656CFA375}" destId="{1B27E0B0-2A10-4D7A-BB51-E73B910EAF25}" srcOrd="0" destOrd="0" presId="urn:microsoft.com/office/officeart/2005/8/layout/process4"/>
    <dgm:cxn modelId="{67E38C60-F6BD-49D4-BEF3-76191B76CFD4}" srcId="{FB8DC8ED-2A22-4663-9445-DE2A969559AE}" destId="{92C1C958-B02C-4549-86E0-5F77FC3048E5}" srcOrd="3" destOrd="0" parTransId="{FFD1D18B-04DA-4923-997D-8D7588F6B7D2}" sibTransId="{2DA65B34-5383-499B-A941-6A84C573B762}"/>
    <dgm:cxn modelId="{BA125764-ED0A-46E8-B404-BB087F0A4F0F}" type="presParOf" srcId="{5784E096-5C69-40B1-9EFF-FDAB2979CA66}" destId="{41322277-615C-4BAE-BAE1-4018CF30BFB4}" srcOrd="0" destOrd="0" presId="urn:microsoft.com/office/officeart/2005/8/layout/process4"/>
    <dgm:cxn modelId="{73F8D8AB-FF1E-4264-AB93-8685244002FF}" type="presParOf" srcId="{41322277-615C-4BAE-BAE1-4018CF30BFB4}" destId="{5E2231B3-7266-48ED-B59A-767F2FE0AFE1}" srcOrd="0" destOrd="0" presId="urn:microsoft.com/office/officeart/2005/8/layout/process4"/>
    <dgm:cxn modelId="{6269E987-97CE-4651-B104-6E1307DFE6AD}" type="presParOf" srcId="{5784E096-5C69-40B1-9EFF-FDAB2979CA66}" destId="{F396BD79-A6D4-4A3B-BADD-FE2C9B0B01E2}" srcOrd="1" destOrd="0" presId="urn:microsoft.com/office/officeart/2005/8/layout/process4"/>
    <dgm:cxn modelId="{3C7C707C-3420-4F6A-A89A-3BFFD6610875}" type="presParOf" srcId="{5784E096-5C69-40B1-9EFF-FDAB2979CA66}" destId="{01BF7DE8-6937-4839-B12D-087004A3FB3D}" srcOrd="2" destOrd="0" presId="urn:microsoft.com/office/officeart/2005/8/layout/process4"/>
    <dgm:cxn modelId="{16818FC7-C817-4BD2-AB75-B7F43DC54249}" type="presParOf" srcId="{01BF7DE8-6937-4839-B12D-087004A3FB3D}" destId="{39C14D4E-93DF-4331-B8A4-D72E6942ACF5}" srcOrd="0" destOrd="0" presId="urn:microsoft.com/office/officeart/2005/8/layout/process4"/>
    <dgm:cxn modelId="{5483F6E2-783B-448E-8A4E-56F5A2778684}" type="presParOf" srcId="{5784E096-5C69-40B1-9EFF-FDAB2979CA66}" destId="{E63CE9D1-A353-4FDA-ABDF-7F71EFE54B3B}" srcOrd="3" destOrd="0" presId="urn:microsoft.com/office/officeart/2005/8/layout/process4"/>
    <dgm:cxn modelId="{6C91F6D8-F65E-4041-BBF1-FE809C35D9A2}" type="presParOf" srcId="{5784E096-5C69-40B1-9EFF-FDAB2979CA66}" destId="{42431016-788F-4979-AB9C-737486FD43E6}" srcOrd="4" destOrd="0" presId="urn:microsoft.com/office/officeart/2005/8/layout/process4"/>
    <dgm:cxn modelId="{2ACA8389-EB87-446F-8C67-32E1349F2454}" type="presParOf" srcId="{42431016-788F-4979-AB9C-737486FD43E6}" destId="{842F39D4-BF20-43C3-9FF8-5BA53E267589}" srcOrd="0" destOrd="0" presId="urn:microsoft.com/office/officeart/2005/8/layout/process4"/>
    <dgm:cxn modelId="{D0C491F3-9006-4126-91A8-881EA265B4A8}" type="presParOf" srcId="{5784E096-5C69-40B1-9EFF-FDAB2979CA66}" destId="{59A272C7-B418-4092-ABF9-A172DE465B9A}" srcOrd="5" destOrd="0" presId="urn:microsoft.com/office/officeart/2005/8/layout/process4"/>
    <dgm:cxn modelId="{F26C0B76-538B-4956-991B-B1397578EF8C}" type="presParOf" srcId="{5784E096-5C69-40B1-9EFF-FDAB2979CA66}" destId="{4A8FE919-EB87-489C-A40A-EE9A3BBB665F}" srcOrd="6" destOrd="0" presId="urn:microsoft.com/office/officeart/2005/8/layout/process4"/>
    <dgm:cxn modelId="{940B44F8-52BA-467A-B5D7-B7CCFE8DC85E}" type="presParOf" srcId="{4A8FE919-EB87-489C-A40A-EE9A3BBB665F}" destId="{1B27E0B0-2A10-4D7A-BB51-E73B910EAF25}" srcOrd="0" destOrd="0" presId="urn:microsoft.com/office/officeart/2005/8/layout/process4"/>
    <dgm:cxn modelId="{C74CA3DF-DD0B-4B8D-91F3-9DC7C33F5285}" type="presParOf" srcId="{5784E096-5C69-40B1-9EFF-FDAB2979CA66}" destId="{1CEA499F-7ED6-4E96-AD25-C0CBDABCFB2C}" srcOrd="7" destOrd="0" presId="urn:microsoft.com/office/officeart/2005/8/layout/process4"/>
    <dgm:cxn modelId="{EE0C4492-51A2-4AE9-A9AD-3D010CE94B79}" type="presParOf" srcId="{5784E096-5C69-40B1-9EFF-FDAB2979CA66}" destId="{1D43035A-1F23-4B7E-A97A-31FDBB6D73E7}" srcOrd="8" destOrd="0" presId="urn:microsoft.com/office/officeart/2005/8/layout/process4"/>
    <dgm:cxn modelId="{9DFD751A-5EE4-4DAB-B94E-74D4234EF0BF}" type="presParOf" srcId="{1D43035A-1F23-4B7E-A97A-31FDBB6D73E7}" destId="{AC98C16D-268E-4FAE-8C34-9C5EA821CB03}" srcOrd="0" destOrd="0" presId="urn:microsoft.com/office/officeart/2005/8/layout/process4"/>
    <dgm:cxn modelId="{EB5226BF-DB2C-4666-8229-2B4CADFC3CF6}" type="presParOf" srcId="{5784E096-5C69-40B1-9EFF-FDAB2979CA66}" destId="{4781696D-A05D-4EFA-9FC8-987DEB541560}" srcOrd="9" destOrd="0" presId="urn:microsoft.com/office/officeart/2005/8/layout/process4"/>
    <dgm:cxn modelId="{B0CCAF76-2A00-4D8E-89B8-EDC8D3742A32}" type="presParOf" srcId="{5784E096-5C69-40B1-9EFF-FDAB2979CA66}" destId="{A8202C45-A407-49B1-9FAB-0F9C10355568}" srcOrd="10" destOrd="0" presId="urn:microsoft.com/office/officeart/2005/8/layout/process4"/>
    <dgm:cxn modelId="{BBA66DCF-6868-4302-9A5A-440A5BF5AE9C}" type="presParOf" srcId="{A8202C45-A407-49B1-9FAB-0F9C10355568}" destId="{7071852B-37E0-4CD1-8B79-AFDDD8906399}" srcOrd="0" destOrd="0" presId="urn:microsoft.com/office/officeart/2005/8/layout/process4"/>
    <dgm:cxn modelId="{F58ED0A2-047E-4B9C-AED4-8A95A88A7C18}" type="presParOf" srcId="{5784E096-5C69-40B1-9EFF-FDAB2979CA66}" destId="{5DB99226-1C27-41C8-8B09-6F8242F9820E}" srcOrd="11" destOrd="0" presId="urn:microsoft.com/office/officeart/2005/8/layout/process4"/>
    <dgm:cxn modelId="{61D40296-8956-4B0D-9DCA-D56B738FA8CD}" type="presParOf" srcId="{5784E096-5C69-40B1-9EFF-FDAB2979CA66}" destId="{8EE27056-31C9-4540-AAF0-07BA572D1E7F}" srcOrd="12" destOrd="0" presId="urn:microsoft.com/office/officeart/2005/8/layout/process4"/>
    <dgm:cxn modelId="{9A4E4ED3-75A9-434A-8746-266C0715D976}" type="presParOf" srcId="{8EE27056-31C9-4540-AAF0-07BA572D1E7F}" destId="{26ADB4D6-54E1-4445-9F46-87B17DFB115A}" srcOrd="0" destOrd="0" presId="urn:microsoft.com/office/officeart/2005/8/layout/process4"/>
    <dgm:cxn modelId="{F526952B-ED05-44C2-8F0C-C4B4145890B0}" type="presParOf" srcId="{5784E096-5C69-40B1-9EFF-FDAB2979CA66}" destId="{323A9AAE-A86F-4CDA-8578-01AE995DFAB1}" srcOrd="13" destOrd="0" presId="urn:microsoft.com/office/officeart/2005/8/layout/process4"/>
    <dgm:cxn modelId="{D544A6B2-286B-4E15-A720-964684462788}" type="presParOf" srcId="{5784E096-5C69-40B1-9EFF-FDAB2979CA66}" destId="{C8CD59C2-C3FE-44A1-9425-39DA7F7F0AC5}" srcOrd="14" destOrd="0" presId="urn:microsoft.com/office/officeart/2005/8/layout/process4"/>
    <dgm:cxn modelId="{FB430633-59CB-4B2C-977E-056E81701ADE}" type="presParOf" srcId="{C8CD59C2-C3FE-44A1-9425-39DA7F7F0AC5}" destId="{85E68F61-8906-40BC-AA4D-A9316656F9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FFC5B-AF20-4EE8-BBE7-067EA3BEA3F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6D2DC5-8D99-4C3E-8167-2FC4A16EB176}">
      <dgm:prSet phldrT="[Text]"/>
      <dgm:spPr/>
      <dgm:t>
        <a:bodyPr/>
        <a:lstStyle/>
        <a:p>
          <a:r>
            <a:rPr lang="cs-CZ" dirty="0" err="1" smtClean="0"/>
            <a:t>Homoskedasticita</a:t>
          </a:r>
          <a:r>
            <a:rPr lang="cs-CZ" dirty="0" smtClean="0"/>
            <a:t> ANO</a:t>
          </a:r>
          <a:endParaRPr lang="cs-CZ" dirty="0"/>
        </a:p>
      </dgm:t>
    </dgm:pt>
    <dgm:pt modelId="{01599315-0FCD-4096-A761-745F309ED645}" type="parTrans" cxnId="{03210517-B213-4F15-A7DE-95F34CC675B7}">
      <dgm:prSet/>
      <dgm:spPr/>
      <dgm:t>
        <a:bodyPr/>
        <a:lstStyle/>
        <a:p>
          <a:endParaRPr lang="cs-CZ"/>
        </a:p>
      </dgm:t>
    </dgm:pt>
    <dgm:pt modelId="{C7679148-D0C7-4EBA-B929-909AC4139322}" type="sibTrans" cxnId="{03210517-B213-4F15-A7DE-95F34CC675B7}">
      <dgm:prSet/>
      <dgm:spPr/>
      <dgm:t>
        <a:bodyPr/>
        <a:lstStyle/>
        <a:p>
          <a:endParaRPr lang="cs-CZ"/>
        </a:p>
      </dgm:t>
    </dgm:pt>
    <dgm:pt modelId="{51A74721-1452-450B-82FA-74825AC02B2B}">
      <dgm:prSet phldrT="[Text]"/>
      <dgm:spPr/>
      <dgm:t>
        <a:bodyPr/>
        <a:lstStyle/>
        <a:p>
          <a:r>
            <a:rPr lang="cs-CZ" dirty="0" smtClean="0"/>
            <a:t>Test shody středních hodnot (ANOVA)</a:t>
          </a:r>
          <a:endParaRPr lang="cs-CZ" dirty="0"/>
        </a:p>
      </dgm:t>
    </dgm:pt>
    <dgm:pt modelId="{77A694DB-05C9-4794-B193-2B62061C7129}" type="parTrans" cxnId="{5FE64B5C-53DB-4DB1-808F-2A8E9D8DD9CB}">
      <dgm:prSet/>
      <dgm:spPr/>
      <dgm:t>
        <a:bodyPr/>
        <a:lstStyle/>
        <a:p>
          <a:endParaRPr lang="cs-CZ"/>
        </a:p>
      </dgm:t>
    </dgm:pt>
    <dgm:pt modelId="{659E3AA5-5883-4813-8C6B-63C52E0C7310}" type="sibTrans" cxnId="{5FE64B5C-53DB-4DB1-808F-2A8E9D8DD9CB}">
      <dgm:prSet/>
      <dgm:spPr/>
      <dgm:t>
        <a:bodyPr/>
        <a:lstStyle/>
        <a:p>
          <a:endParaRPr lang="cs-CZ"/>
        </a:p>
      </dgm:t>
    </dgm:pt>
    <dgm:pt modelId="{3CA02E76-FB32-46ED-82FC-BD775E4EC11A}">
      <dgm:prSet phldrT="[Text]"/>
      <dgm:spPr/>
      <dgm:t>
        <a:bodyPr/>
        <a:lstStyle/>
        <a:p>
          <a:r>
            <a:rPr lang="cs-CZ" dirty="0" err="1" smtClean="0"/>
            <a:t>Homoskedasticita</a:t>
          </a:r>
          <a:r>
            <a:rPr lang="cs-CZ" dirty="0" smtClean="0"/>
            <a:t> NE</a:t>
          </a:r>
          <a:endParaRPr lang="cs-CZ" dirty="0"/>
        </a:p>
      </dgm:t>
    </dgm:pt>
    <dgm:pt modelId="{BD03B375-077E-4B17-8AA4-00BBA73F45E9}" type="parTrans" cxnId="{E9790782-1CA5-481B-A7DA-F78CF3CFD2BA}">
      <dgm:prSet/>
      <dgm:spPr/>
      <dgm:t>
        <a:bodyPr/>
        <a:lstStyle/>
        <a:p>
          <a:endParaRPr lang="cs-CZ"/>
        </a:p>
      </dgm:t>
    </dgm:pt>
    <dgm:pt modelId="{958B9AE4-25D2-45B9-913F-7D45F62885BF}" type="sibTrans" cxnId="{E9790782-1CA5-481B-A7DA-F78CF3CFD2BA}">
      <dgm:prSet/>
      <dgm:spPr/>
      <dgm:t>
        <a:bodyPr/>
        <a:lstStyle/>
        <a:p>
          <a:endParaRPr lang="cs-CZ"/>
        </a:p>
      </dgm:t>
    </dgm:pt>
    <dgm:pt modelId="{CBBC0B5D-B362-4D2F-AEDB-3FFC761D7CE8}">
      <dgm:prSet phldrT="[Text]"/>
      <dgm:spPr/>
      <dgm:t>
        <a:bodyPr/>
        <a:lstStyle/>
        <a:p>
          <a:r>
            <a:rPr lang="cs-CZ" dirty="0" err="1" smtClean="0"/>
            <a:t>Kruskal-Wallisův</a:t>
          </a:r>
          <a:r>
            <a:rPr lang="cs-CZ" dirty="0" smtClean="0"/>
            <a:t> test</a:t>
          </a:r>
          <a:endParaRPr lang="cs-CZ" dirty="0"/>
        </a:p>
      </dgm:t>
    </dgm:pt>
    <dgm:pt modelId="{62241DDA-3E1D-4D26-8B65-B6E18CC4E564}" type="parTrans" cxnId="{AE218F6C-F4A1-4EE7-9A9F-D8F6EBD5F7F4}">
      <dgm:prSet/>
      <dgm:spPr/>
      <dgm:t>
        <a:bodyPr/>
        <a:lstStyle/>
        <a:p>
          <a:endParaRPr lang="cs-CZ"/>
        </a:p>
      </dgm:t>
    </dgm:pt>
    <dgm:pt modelId="{8EAB99E7-4183-43CD-A648-FFA6C39F3113}" type="sibTrans" cxnId="{AE218F6C-F4A1-4EE7-9A9F-D8F6EBD5F7F4}">
      <dgm:prSet/>
      <dgm:spPr/>
      <dgm:t>
        <a:bodyPr/>
        <a:lstStyle/>
        <a:p>
          <a:endParaRPr lang="cs-CZ"/>
        </a:p>
      </dgm:t>
    </dgm:pt>
    <dgm:pt modelId="{753E4E49-4845-4991-B811-A02F63244A29}" type="pres">
      <dgm:prSet presAssocID="{337FFC5B-AF20-4EE8-BBE7-067EA3BEA3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460DACA-413D-4BAF-8A47-1050E2517A69}" type="pres">
      <dgm:prSet presAssocID="{A26D2DC5-8D99-4C3E-8167-2FC4A16EB176}" presName="linNode" presStyleCnt="0"/>
      <dgm:spPr/>
    </dgm:pt>
    <dgm:pt modelId="{7ACF00E3-7D42-4A23-9F5E-E0768D3E22EC}" type="pres">
      <dgm:prSet presAssocID="{A26D2DC5-8D99-4C3E-8167-2FC4A16EB17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0D2BA6-4F2D-415A-A247-E3BE8ECDCEEF}" type="pres">
      <dgm:prSet presAssocID="{A26D2DC5-8D99-4C3E-8167-2FC4A16EB17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1257F4-32D1-46EC-A733-792604C82620}" type="pres">
      <dgm:prSet presAssocID="{C7679148-D0C7-4EBA-B929-909AC4139322}" presName="spacing" presStyleCnt="0"/>
      <dgm:spPr/>
    </dgm:pt>
    <dgm:pt modelId="{6EF28377-7F48-4E01-97FC-F293F232E1F5}" type="pres">
      <dgm:prSet presAssocID="{3CA02E76-FB32-46ED-82FC-BD775E4EC11A}" presName="linNode" presStyleCnt="0"/>
      <dgm:spPr/>
    </dgm:pt>
    <dgm:pt modelId="{8621901E-814C-4C5A-8F4B-93732317116A}" type="pres">
      <dgm:prSet presAssocID="{3CA02E76-FB32-46ED-82FC-BD775E4EC11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F27B55-8091-47D1-9957-78C0065D8966}" type="pres">
      <dgm:prSet presAssocID="{3CA02E76-FB32-46ED-82FC-BD775E4EC11A}" presName="childShp" presStyleLbl="bgAccFollowNode1" presStyleIdx="1" presStyleCnt="2" custScaleX="987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E64B5C-53DB-4DB1-808F-2A8E9D8DD9CB}" srcId="{A26D2DC5-8D99-4C3E-8167-2FC4A16EB176}" destId="{51A74721-1452-450B-82FA-74825AC02B2B}" srcOrd="0" destOrd="0" parTransId="{77A694DB-05C9-4794-B193-2B62061C7129}" sibTransId="{659E3AA5-5883-4813-8C6B-63C52E0C7310}"/>
    <dgm:cxn modelId="{C5AA315A-FDB7-48B6-ADEA-0488849B2F19}" type="presOf" srcId="{51A74721-1452-450B-82FA-74825AC02B2B}" destId="{8D0D2BA6-4F2D-415A-A247-E3BE8ECDCEEF}" srcOrd="0" destOrd="0" presId="urn:microsoft.com/office/officeart/2005/8/layout/vList6"/>
    <dgm:cxn modelId="{E9790782-1CA5-481B-A7DA-F78CF3CFD2BA}" srcId="{337FFC5B-AF20-4EE8-BBE7-067EA3BEA3F6}" destId="{3CA02E76-FB32-46ED-82FC-BD775E4EC11A}" srcOrd="1" destOrd="0" parTransId="{BD03B375-077E-4B17-8AA4-00BBA73F45E9}" sibTransId="{958B9AE4-25D2-45B9-913F-7D45F62885BF}"/>
    <dgm:cxn modelId="{ED1FB528-2EB9-406D-B2E8-395CCA42E95A}" type="presOf" srcId="{337FFC5B-AF20-4EE8-BBE7-067EA3BEA3F6}" destId="{753E4E49-4845-4991-B811-A02F63244A29}" srcOrd="0" destOrd="0" presId="urn:microsoft.com/office/officeart/2005/8/layout/vList6"/>
    <dgm:cxn modelId="{03210517-B213-4F15-A7DE-95F34CC675B7}" srcId="{337FFC5B-AF20-4EE8-BBE7-067EA3BEA3F6}" destId="{A26D2DC5-8D99-4C3E-8167-2FC4A16EB176}" srcOrd="0" destOrd="0" parTransId="{01599315-0FCD-4096-A761-745F309ED645}" sibTransId="{C7679148-D0C7-4EBA-B929-909AC4139322}"/>
    <dgm:cxn modelId="{71E8325C-27E8-485A-8175-6A9CBBB3C52E}" type="presOf" srcId="{CBBC0B5D-B362-4D2F-AEDB-3FFC761D7CE8}" destId="{A1F27B55-8091-47D1-9957-78C0065D8966}" srcOrd="0" destOrd="0" presId="urn:microsoft.com/office/officeart/2005/8/layout/vList6"/>
    <dgm:cxn modelId="{AE218F6C-F4A1-4EE7-9A9F-D8F6EBD5F7F4}" srcId="{3CA02E76-FB32-46ED-82FC-BD775E4EC11A}" destId="{CBBC0B5D-B362-4D2F-AEDB-3FFC761D7CE8}" srcOrd="0" destOrd="0" parTransId="{62241DDA-3E1D-4D26-8B65-B6E18CC4E564}" sibTransId="{8EAB99E7-4183-43CD-A648-FFA6C39F3113}"/>
    <dgm:cxn modelId="{05F594A1-3532-4725-97D0-BACED6F4B735}" type="presOf" srcId="{A26D2DC5-8D99-4C3E-8167-2FC4A16EB176}" destId="{7ACF00E3-7D42-4A23-9F5E-E0768D3E22EC}" srcOrd="0" destOrd="0" presId="urn:microsoft.com/office/officeart/2005/8/layout/vList6"/>
    <dgm:cxn modelId="{2F3DDD36-D6C6-4AB0-8A8D-5A665C9D8D11}" type="presOf" srcId="{3CA02E76-FB32-46ED-82FC-BD775E4EC11A}" destId="{8621901E-814C-4C5A-8F4B-93732317116A}" srcOrd="0" destOrd="0" presId="urn:microsoft.com/office/officeart/2005/8/layout/vList6"/>
    <dgm:cxn modelId="{815D0265-9435-4BC5-965C-F1BBC78AFE78}" type="presParOf" srcId="{753E4E49-4845-4991-B811-A02F63244A29}" destId="{8460DACA-413D-4BAF-8A47-1050E2517A69}" srcOrd="0" destOrd="0" presId="urn:microsoft.com/office/officeart/2005/8/layout/vList6"/>
    <dgm:cxn modelId="{31A06517-34F9-4FA6-97CC-AFF7639ECF01}" type="presParOf" srcId="{8460DACA-413D-4BAF-8A47-1050E2517A69}" destId="{7ACF00E3-7D42-4A23-9F5E-E0768D3E22EC}" srcOrd="0" destOrd="0" presId="urn:microsoft.com/office/officeart/2005/8/layout/vList6"/>
    <dgm:cxn modelId="{6F9F87BC-E186-4AC7-BC30-8D5AD821F867}" type="presParOf" srcId="{8460DACA-413D-4BAF-8A47-1050E2517A69}" destId="{8D0D2BA6-4F2D-415A-A247-E3BE8ECDCEEF}" srcOrd="1" destOrd="0" presId="urn:microsoft.com/office/officeart/2005/8/layout/vList6"/>
    <dgm:cxn modelId="{8AB5DB80-C664-4AB7-BBE5-77E8B65521AB}" type="presParOf" srcId="{753E4E49-4845-4991-B811-A02F63244A29}" destId="{D71257F4-32D1-46EC-A733-792604C82620}" srcOrd="1" destOrd="0" presId="urn:microsoft.com/office/officeart/2005/8/layout/vList6"/>
    <dgm:cxn modelId="{30D9239E-3448-4A84-BF55-D070E73AF9F4}" type="presParOf" srcId="{753E4E49-4845-4991-B811-A02F63244A29}" destId="{6EF28377-7F48-4E01-97FC-F293F232E1F5}" srcOrd="2" destOrd="0" presId="urn:microsoft.com/office/officeart/2005/8/layout/vList6"/>
    <dgm:cxn modelId="{F2471DC8-09B4-42A2-8B2B-7830E2B8CCC2}" type="presParOf" srcId="{6EF28377-7F48-4E01-97FC-F293F232E1F5}" destId="{8621901E-814C-4C5A-8F4B-93732317116A}" srcOrd="0" destOrd="0" presId="urn:microsoft.com/office/officeart/2005/8/layout/vList6"/>
    <dgm:cxn modelId="{7B5B1136-C50F-42C4-9DD1-34E1AB575BCB}" type="presParOf" srcId="{6EF28377-7F48-4E01-97FC-F293F232E1F5}" destId="{A1F27B55-8091-47D1-9957-78C0065D89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231B3-7266-48ED-B59A-767F2FE0AFE1}">
      <dsp:nvSpPr>
        <dsp:cNvPr id="0" name=""/>
        <dsp:cNvSpPr/>
      </dsp:nvSpPr>
      <dsp:spPr>
        <a:xfrm>
          <a:off x="0" y="5069948"/>
          <a:ext cx="6624736" cy="47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PCA</a:t>
          </a:r>
          <a:endParaRPr lang="cs-CZ" sz="1600" kern="1200" dirty="0"/>
        </a:p>
      </dsp:txBody>
      <dsp:txXfrm>
        <a:off x="0" y="5069948"/>
        <a:ext cx="6624736" cy="471752"/>
      </dsp:txXfrm>
    </dsp:sp>
    <dsp:sp modelId="{39C14D4E-93DF-4331-B8A4-D72E6942ACF5}">
      <dsp:nvSpPr>
        <dsp:cNvPr id="0" name=""/>
        <dsp:cNvSpPr/>
      </dsp:nvSpPr>
      <dsp:spPr>
        <a:xfrm rot="10800000">
          <a:off x="0" y="4351468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ANOVA</a:t>
          </a:r>
          <a:endParaRPr lang="cs-CZ" sz="1600" kern="1200" dirty="0"/>
        </a:p>
      </dsp:txBody>
      <dsp:txXfrm rot="10800000">
        <a:off x="0" y="4351468"/>
        <a:ext cx="6624736" cy="471444"/>
      </dsp:txXfrm>
    </dsp:sp>
    <dsp:sp modelId="{842F39D4-BF20-43C3-9FF8-5BA53E267589}">
      <dsp:nvSpPr>
        <dsp:cNvPr id="0" name=""/>
        <dsp:cNvSpPr/>
      </dsp:nvSpPr>
      <dsp:spPr>
        <a:xfrm rot="10800000">
          <a:off x="0" y="3632989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Test </a:t>
          </a:r>
          <a:r>
            <a:rPr lang="cs-CZ" sz="1600" kern="1200" dirty="0" err="1" smtClean="0"/>
            <a:t>homoskedasticity</a:t>
          </a:r>
          <a:endParaRPr lang="cs-CZ" sz="1600" kern="1200" dirty="0"/>
        </a:p>
      </dsp:txBody>
      <dsp:txXfrm rot="10800000">
        <a:off x="0" y="3632989"/>
        <a:ext cx="6624736" cy="471444"/>
      </dsp:txXfrm>
    </dsp:sp>
    <dsp:sp modelId="{1B27E0B0-2A10-4D7A-BB51-E73B910EAF25}">
      <dsp:nvSpPr>
        <dsp:cNvPr id="0" name=""/>
        <dsp:cNvSpPr/>
      </dsp:nvSpPr>
      <dsp:spPr>
        <a:xfrm rot="10800000">
          <a:off x="0" y="2876832"/>
          <a:ext cx="6624736" cy="7632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Test2: Párový test pro závislé výběry (závisle na vzdálenosti od křížení)</a:t>
          </a:r>
          <a:endParaRPr lang="cs-CZ" sz="1600" kern="1200" dirty="0"/>
        </a:p>
      </dsp:txBody>
      <dsp:txXfrm rot="10800000">
        <a:off x="0" y="2876832"/>
        <a:ext cx="6624736" cy="495926"/>
      </dsp:txXfrm>
    </dsp:sp>
    <dsp:sp modelId="{AC98C16D-268E-4FAE-8C34-9C5EA821CB03}">
      <dsp:nvSpPr>
        <dsp:cNvPr id="0" name=""/>
        <dsp:cNvSpPr/>
      </dsp:nvSpPr>
      <dsp:spPr>
        <a:xfrm rot="10800000">
          <a:off x="0" y="2158353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Test1: Párový test pro nezávislé soubory (sloučená data, nezávisle na vzdálenosti od křížení)</a:t>
          </a:r>
          <a:endParaRPr lang="cs-CZ" sz="1600" kern="1200" dirty="0"/>
        </a:p>
      </dsp:txBody>
      <dsp:txXfrm rot="10800000">
        <a:off x="0" y="2158353"/>
        <a:ext cx="6624736" cy="471444"/>
      </dsp:txXfrm>
    </dsp:sp>
    <dsp:sp modelId="{7071852B-37E0-4CD1-8B79-AFDDD8906399}">
      <dsp:nvSpPr>
        <dsp:cNvPr id="0" name=""/>
        <dsp:cNvSpPr/>
      </dsp:nvSpPr>
      <dsp:spPr>
        <a:xfrm rot="10800000">
          <a:off x="0" y="1439873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Test normality</a:t>
          </a:r>
          <a:endParaRPr lang="cs-CZ" sz="1600" kern="1200" dirty="0"/>
        </a:p>
      </dsp:txBody>
      <dsp:txXfrm rot="10800000">
        <a:off x="0" y="1439873"/>
        <a:ext cx="6624736" cy="471444"/>
      </dsp:txXfrm>
    </dsp:sp>
    <dsp:sp modelId="{26ADB4D6-54E1-4445-9F46-87B17DFB115A}">
      <dsp:nvSpPr>
        <dsp:cNvPr id="0" name=""/>
        <dsp:cNvSpPr/>
      </dsp:nvSpPr>
      <dsp:spPr>
        <a:xfrm rot="10800000">
          <a:off x="0" y="721394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Porovnání hodnot pomocí box-plotů</a:t>
          </a:r>
          <a:endParaRPr lang="cs-CZ" sz="1600" kern="1200" dirty="0"/>
        </a:p>
      </dsp:txBody>
      <dsp:txXfrm rot="10800000">
        <a:off x="0" y="721394"/>
        <a:ext cx="6624736" cy="471444"/>
      </dsp:txXfrm>
    </dsp:sp>
    <dsp:sp modelId="{85E68F61-8906-40BC-AA4D-A9316656F984}">
      <dsp:nvSpPr>
        <dsp:cNvPr id="0" name=""/>
        <dsp:cNvSpPr/>
      </dsp:nvSpPr>
      <dsp:spPr>
        <a:xfrm rot="10800000">
          <a:off x="0" y="2915"/>
          <a:ext cx="6624736" cy="7255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Uspořádání dat do </a:t>
          </a:r>
          <a:r>
            <a:rPr lang="cs-CZ" sz="1600" kern="1200" dirty="0" err="1" smtClean="0"/>
            <a:t>excelovské</a:t>
          </a:r>
          <a:r>
            <a:rPr lang="cs-CZ" sz="1600" kern="1200" dirty="0" smtClean="0"/>
            <a:t> tabulky</a:t>
          </a:r>
          <a:endParaRPr lang="cs-CZ" sz="1600" kern="1200" dirty="0"/>
        </a:p>
      </dsp:txBody>
      <dsp:txXfrm rot="10800000">
        <a:off x="0" y="2915"/>
        <a:ext cx="6624736" cy="471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D2BA6-4F2D-415A-A247-E3BE8ECDCEEF}">
      <dsp:nvSpPr>
        <dsp:cNvPr id="0" name=""/>
        <dsp:cNvSpPr/>
      </dsp:nvSpPr>
      <dsp:spPr>
        <a:xfrm>
          <a:off x="2025689" y="406"/>
          <a:ext cx="3038534" cy="15844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smtClean="0"/>
            <a:t>Test shody středních hodnot (ANOVA)</a:t>
          </a:r>
          <a:endParaRPr lang="cs-CZ" sz="2500" kern="1200" dirty="0"/>
        </a:p>
      </dsp:txBody>
      <dsp:txXfrm>
        <a:off x="2025689" y="198461"/>
        <a:ext cx="2444368" cy="1188333"/>
      </dsp:txXfrm>
    </dsp:sp>
    <dsp:sp modelId="{7ACF00E3-7D42-4A23-9F5E-E0768D3E22EC}">
      <dsp:nvSpPr>
        <dsp:cNvPr id="0" name=""/>
        <dsp:cNvSpPr/>
      </dsp:nvSpPr>
      <dsp:spPr>
        <a:xfrm>
          <a:off x="0" y="406"/>
          <a:ext cx="2025689" cy="1584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Homoskedasticita</a:t>
          </a:r>
          <a:r>
            <a:rPr lang="cs-CZ" sz="1800" kern="1200" dirty="0" smtClean="0"/>
            <a:t> ANO</a:t>
          </a:r>
          <a:endParaRPr lang="cs-CZ" sz="1800" kern="1200" dirty="0"/>
        </a:p>
      </dsp:txBody>
      <dsp:txXfrm>
        <a:off x="77346" y="77752"/>
        <a:ext cx="1870997" cy="1429751"/>
      </dsp:txXfrm>
    </dsp:sp>
    <dsp:sp modelId="{A1F27B55-8091-47D1-9957-78C0065D8966}">
      <dsp:nvSpPr>
        <dsp:cNvPr id="0" name=""/>
        <dsp:cNvSpPr/>
      </dsp:nvSpPr>
      <dsp:spPr>
        <a:xfrm>
          <a:off x="2045348" y="1743294"/>
          <a:ext cx="2999215" cy="15844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500" kern="1200" dirty="0" err="1" smtClean="0"/>
            <a:t>Kruskal-Wallisův</a:t>
          </a:r>
          <a:r>
            <a:rPr lang="cs-CZ" sz="2500" kern="1200" dirty="0" smtClean="0"/>
            <a:t> test</a:t>
          </a:r>
          <a:endParaRPr lang="cs-CZ" sz="2500" kern="1200" dirty="0"/>
        </a:p>
      </dsp:txBody>
      <dsp:txXfrm>
        <a:off x="2045348" y="1941349"/>
        <a:ext cx="2405049" cy="1188333"/>
      </dsp:txXfrm>
    </dsp:sp>
    <dsp:sp modelId="{8621901E-814C-4C5A-8F4B-93732317116A}">
      <dsp:nvSpPr>
        <dsp:cNvPr id="0" name=""/>
        <dsp:cNvSpPr/>
      </dsp:nvSpPr>
      <dsp:spPr>
        <a:xfrm>
          <a:off x="19659" y="1743294"/>
          <a:ext cx="2025689" cy="1584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Homoskedasticita</a:t>
          </a:r>
          <a:r>
            <a:rPr lang="cs-CZ" sz="1800" kern="1200" dirty="0" smtClean="0"/>
            <a:t> NE</a:t>
          </a:r>
          <a:endParaRPr lang="cs-CZ" sz="1800" kern="1200" dirty="0"/>
        </a:p>
      </dsp:txBody>
      <dsp:txXfrm>
        <a:off x="97005" y="1820640"/>
        <a:ext cx="1870997" cy="142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61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5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5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0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0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7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80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3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1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1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F43B8-7426-4A67-8545-BAC0B72A2B1C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3D7BB-DF48-4080-9F4A-4675D7239C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-6661"/>
            <a:ext cx="8352928" cy="77136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Postup vyhodnocení dat</a:t>
            </a:r>
            <a:endParaRPr lang="cs-CZ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6962670"/>
              </p:ext>
            </p:extLst>
          </p:nvPr>
        </p:nvGraphicFramePr>
        <p:xfrm>
          <a:off x="1331640" y="836712"/>
          <a:ext cx="66247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Faktorová analýza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2304256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cs-CZ" sz="2300" dirty="0" smtClean="0"/>
              <a:t>Vytvořte dva soubory: nad křížením, pod křížením; tyto soubory vyhodnoťte zvlášť</a:t>
            </a:r>
          </a:p>
          <a:p>
            <a:pPr marL="457200" indent="-457200">
              <a:buAutoNum type="arabicParenR"/>
            </a:pPr>
            <a:r>
              <a:rPr lang="cs-CZ" sz="2300" dirty="0" smtClean="0"/>
              <a:t>Porovnejte počet významných faktorů a jejich strukturu (které skutečné proměnné reprezentují) mezi oběma soubory</a:t>
            </a:r>
          </a:p>
          <a:p>
            <a:pPr marL="457200" indent="-457200">
              <a:buAutoNum type="arabicParenR"/>
            </a:pPr>
            <a:r>
              <a:rPr lang="cs-CZ" sz="2300" dirty="0" smtClean="0"/>
              <a:t>Faktorům přidejte název podle reprezentovaných skutečných proměnných, proveďte interpretaci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1074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41082" b="57900"/>
          <a:stretch/>
        </p:blipFill>
        <p:spPr bwMode="auto">
          <a:xfrm>
            <a:off x="0" y="260648"/>
            <a:ext cx="9144000" cy="34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r="45347" b="43447"/>
          <a:stretch/>
        </p:blipFill>
        <p:spPr bwMode="auto">
          <a:xfrm>
            <a:off x="1974" y="2780928"/>
            <a:ext cx="7306329" cy="40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08303" y="4088283"/>
            <a:ext cx="18356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dirty="0"/>
              <a:t>s</a:t>
            </a:r>
            <a:r>
              <a:rPr lang="cs-CZ" sz="2300" dirty="0" smtClean="0"/>
              <a:t>puštění analýzy</a:t>
            </a:r>
          </a:p>
          <a:p>
            <a:pPr algn="ctr"/>
            <a:r>
              <a:rPr lang="cs-CZ" sz="2300" dirty="0" smtClean="0"/>
              <a:t>+</a:t>
            </a:r>
          </a:p>
          <a:p>
            <a:pPr algn="ctr"/>
            <a:r>
              <a:rPr lang="cs-CZ" sz="2300" dirty="0" smtClean="0"/>
              <a:t>zadání proměnných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30980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0061" y="1705372"/>
            <a:ext cx="2735803" cy="11430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000" dirty="0" smtClean="0"/>
              <a:t>Změnit podle celkového počtu proměnných ve výpočtu</a:t>
            </a: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0" t="21331" r="55075" b="42578"/>
          <a:stretch/>
        </p:blipFill>
        <p:spPr bwMode="auto">
          <a:xfrm>
            <a:off x="467544" y="1052736"/>
            <a:ext cx="3981147" cy="32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193003" y="2276872"/>
            <a:ext cx="144016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 txBox="1">
            <a:spLocks/>
          </p:cNvSpPr>
          <p:nvPr/>
        </p:nvSpPr>
        <p:spPr>
          <a:xfrm>
            <a:off x="4647963" y="2996952"/>
            <a:ext cx="2735803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/>
              <a:t>Změnit na hodnotu nula</a:t>
            </a:r>
            <a:endParaRPr lang="cs-CZ" sz="20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3347864" y="2924944"/>
            <a:ext cx="1300099" cy="6435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8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2924944"/>
            <a:ext cx="8974832" cy="936104"/>
          </a:xfrm>
        </p:spPr>
        <p:txBody>
          <a:bodyPr>
            <a:noAutofit/>
          </a:bodyPr>
          <a:lstStyle/>
          <a:p>
            <a:pPr algn="l"/>
            <a:r>
              <a:rPr lang="cs-CZ" sz="2300" dirty="0" smtClean="0"/>
              <a:t>Zachovány mají být pouze faktory s </a:t>
            </a:r>
            <a:r>
              <a:rPr lang="cs-CZ" sz="2300" dirty="0" err="1" smtClean="0"/>
              <a:t>eigenhodnotou</a:t>
            </a:r>
            <a:r>
              <a:rPr lang="cs-CZ" sz="2300" dirty="0" smtClean="0"/>
              <a:t> ≥ 1</a:t>
            </a:r>
            <a:br>
              <a:rPr lang="cs-CZ" sz="2300" dirty="0" smtClean="0"/>
            </a:br>
            <a:r>
              <a:rPr lang="cs-CZ" sz="2300" dirty="0" smtClean="0"/>
              <a:t>Podle tabulky tedy dva faktory, které vysvětlují cca 88 % rozptylu v datech</a:t>
            </a:r>
            <a:endParaRPr lang="cs-CZ" sz="23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23216" r="43553" b="41228"/>
          <a:stretch/>
        </p:blipFill>
        <p:spPr bwMode="auto">
          <a:xfrm>
            <a:off x="179512" y="116632"/>
            <a:ext cx="3672408" cy="29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23097" r="66550" b="56700"/>
          <a:stretch/>
        </p:blipFill>
        <p:spPr bwMode="auto">
          <a:xfrm>
            <a:off x="4283968" y="116632"/>
            <a:ext cx="46812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>
            <a:endCxn id="4101" idx="1"/>
          </p:cNvCxnSpPr>
          <p:nvPr/>
        </p:nvCxnSpPr>
        <p:spPr>
          <a:xfrm flipV="1">
            <a:off x="1619672" y="1412776"/>
            <a:ext cx="266429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004048" y="908720"/>
            <a:ext cx="19442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23158" r="43553" b="40819"/>
          <a:stretch/>
        </p:blipFill>
        <p:spPr bwMode="auto">
          <a:xfrm>
            <a:off x="179509" y="3850024"/>
            <a:ext cx="3649543" cy="29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1331640" y="5336875"/>
            <a:ext cx="2952328" cy="3287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22778" r="52500" b="28259"/>
          <a:stretch/>
        </p:blipFill>
        <p:spPr bwMode="auto">
          <a:xfrm>
            <a:off x="4283968" y="4597411"/>
            <a:ext cx="2692044" cy="21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11960" y="3822139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Podle </a:t>
            </a:r>
            <a:r>
              <a:rPr lang="cs-CZ" sz="2300" dirty="0" err="1" smtClean="0"/>
              <a:t>scree</a:t>
            </a:r>
            <a:r>
              <a:rPr lang="cs-CZ" sz="2300" dirty="0" smtClean="0"/>
              <a:t> grafu by ale přicházely v úvahu až tři faktory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414592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5996" y="44624"/>
            <a:ext cx="3816424" cy="576064"/>
          </a:xfrm>
        </p:spPr>
        <p:txBody>
          <a:bodyPr>
            <a:normAutofit/>
          </a:bodyPr>
          <a:lstStyle/>
          <a:p>
            <a:r>
              <a:rPr lang="cs-CZ" sz="2300" dirty="0" smtClean="0"/>
              <a:t>Výpočet faktorových zátěží</a:t>
            </a:r>
            <a:endParaRPr lang="cs-CZ" sz="23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22705" r="43490" b="40812"/>
          <a:stretch/>
        </p:blipFill>
        <p:spPr bwMode="auto">
          <a:xfrm>
            <a:off x="-33095" y="0"/>
            <a:ext cx="3697064" cy="306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9" idx="1"/>
          </p:cNvCxnSpPr>
          <p:nvPr/>
        </p:nvCxnSpPr>
        <p:spPr>
          <a:xfrm flipH="1">
            <a:off x="1475656" y="945595"/>
            <a:ext cx="2592288" cy="6832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067944" y="622429"/>
            <a:ext cx="25202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Prozatím ponechat volbu „Bez rotace“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56792" y="1421160"/>
            <a:ext cx="38995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Zatím neměníme ani počet faktorů na kartě „Metoda extrakce faktorů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21081" r="52751" b="51986"/>
          <a:stretch/>
        </p:blipFill>
        <p:spPr bwMode="auto">
          <a:xfrm>
            <a:off x="2339752" y="3068960"/>
            <a:ext cx="665130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23928" y="2276872"/>
            <a:ext cx="50671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Síla vztahu mezi původními proměnnými a faktorem (latentní proměnnou)</a:t>
            </a:r>
            <a:endParaRPr lang="cs-CZ" sz="23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39751" y="6021288"/>
            <a:ext cx="665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 výsledkem nejsme zatím příliš spokojení (příliš mnoho proměnných pod faktorem 1, které  jsou vzájemně </a:t>
            </a:r>
            <a:r>
              <a:rPr lang="cs-CZ" sz="1600" dirty="0" err="1" smtClean="0"/>
              <a:t>korelovatelné</a:t>
            </a:r>
            <a:r>
              <a:rPr lang="cs-CZ" sz="1600" dirty="0" smtClean="0"/>
              <a:t>), provedeme ještě výpočet s rotací matice zátěží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964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3197" y="188640"/>
            <a:ext cx="5410944" cy="1143000"/>
          </a:xfrm>
        </p:spPr>
        <p:txBody>
          <a:bodyPr>
            <a:normAutofit/>
          </a:bodyPr>
          <a:lstStyle/>
          <a:p>
            <a:r>
              <a:rPr lang="cs-CZ" sz="2300" dirty="0" smtClean="0"/>
              <a:t>Hledání struktury v datech (postup s rotací matice zátěží)</a:t>
            </a:r>
            <a:endParaRPr lang="cs-CZ" sz="2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0" y="1410462"/>
            <a:ext cx="5576161" cy="19770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21056" r="55284" b="42919"/>
          <a:stretch/>
        </p:blipFill>
        <p:spPr bwMode="auto">
          <a:xfrm>
            <a:off x="0" y="0"/>
            <a:ext cx="3456384" cy="289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6" idx="1"/>
          </p:cNvCxnSpPr>
          <p:nvPr/>
        </p:nvCxnSpPr>
        <p:spPr>
          <a:xfrm flipH="1" flipV="1">
            <a:off x="2339752" y="1446421"/>
            <a:ext cx="1656184" cy="1996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995936" y="1322918"/>
            <a:ext cx="25202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Snížíme počet faktorů na tři, resp. dva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22778" r="43438" b="40741"/>
          <a:stretch/>
        </p:blipFill>
        <p:spPr bwMode="auto">
          <a:xfrm>
            <a:off x="-11568" y="3214319"/>
            <a:ext cx="3467952" cy="288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95936" y="2130838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U rotace faktorů vybereme </a:t>
            </a:r>
            <a:r>
              <a:rPr lang="cs-CZ" dirty="0" err="1" smtClean="0"/>
              <a:t>možnostu</a:t>
            </a:r>
            <a:r>
              <a:rPr lang="cs-CZ" dirty="0" smtClean="0"/>
              <a:t> „prostý </a:t>
            </a:r>
            <a:r>
              <a:rPr lang="cs-CZ" dirty="0" err="1" smtClean="0"/>
              <a:t>varimax</a:t>
            </a:r>
            <a:r>
              <a:rPr lang="cs-CZ" dirty="0" smtClean="0"/>
              <a:t>“</a:t>
            </a:r>
            <a:endParaRPr lang="cs-CZ" dirty="0"/>
          </a:p>
        </p:txBody>
      </p:sp>
      <p:cxnSp>
        <p:nvCxnSpPr>
          <p:cNvPr id="10" name="Přímá spojnice se šipkou 9"/>
          <p:cNvCxnSpPr>
            <a:stCxn id="9" idx="1"/>
          </p:cNvCxnSpPr>
          <p:nvPr/>
        </p:nvCxnSpPr>
        <p:spPr>
          <a:xfrm flipH="1">
            <a:off x="1403648" y="2592503"/>
            <a:ext cx="2592288" cy="2132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23227" r="69107" b="52571"/>
          <a:stretch/>
        </p:blipFill>
        <p:spPr bwMode="auto">
          <a:xfrm>
            <a:off x="3718456" y="4078704"/>
            <a:ext cx="3295650" cy="248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563888" y="3204845"/>
            <a:ext cx="55801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>
                <a:solidFill>
                  <a:srgbClr val="C00000"/>
                </a:solidFill>
              </a:rPr>
              <a:t>Interpretaci našich dat provádíme pomocí tabulky po rotaci matice zátěží </a:t>
            </a:r>
            <a:endParaRPr lang="cs-CZ" sz="2300" dirty="0">
              <a:solidFill>
                <a:srgbClr val="C0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092280" y="4097725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Proměnné s vysokou zátěží sdružené pod jedním faktorem spolu nekorelují, vysvětlují variabilitu pro daný faktor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2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0453"/>
            <a:ext cx="8229600" cy="634082"/>
          </a:xfrm>
        </p:spPr>
        <p:txBody>
          <a:bodyPr>
            <a:normAutofit/>
          </a:bodyPr>
          <a:lstStyle/>
          <a:p>
            <a:r>
              <a:rPr lang="cs-CZ" sz="2300" dirty="0" smtClean="0"/>
              <a:t>Výsledek lze ještě interpretovat pomocí grafu zátěží</a:t>
            </a:r>
            <a:endParaRPr lang="cs-CZ" sz="2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1" t="22529" r="25776" b="40690"/>
          <a:stretch/>
        </p:blipFill>
        <p:spPr bwMode="auto">
          <a:xfrm>
            <a:off x="179512" y="822160"/>
            <a:ext cx="4392488" cy="212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23686" r="52427" b="28061"/>
          <a:stretch/>
        </p:blipFill>
        <p:spPr bwMode="auto">
          <a:xfrm>
            <a:off x="0" y="3258705"/>
            <a:ext cx="4542403" cy="35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20454" r="52663" b="27924"/>
          <a:stretch/>
        </p:blipFill>
        <p:spPr bwMode="auto">
          <a:xfrm>
            <a:off x="4716016" y="3252540"/>
            <a:ext cx="4248472" cy="360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Porovnání hodnot pomocí box-plotů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dirty="0" smtClean="0"/>
              <a:t>Nastavte: průměr – směrodatná odchylka – min/</a:t>
            </a:r>
            <a:r>
              <a:rPr lang="cs-CZ" sz="2500" dirty="0" err="1" smtClean="0"/>
              <a:t>max</a:t>
            </a:r>
            <a:endParaRPr lang="cs-CZ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4" t="20929" r="7719" b="34025"/>
          <a:stretch/>
        </p:blipFill>
        <p:spPr bwMode="auto">
          <a:xfrm>
            <a:off x="395536" y="1412776"/>
            <a:ext cx="565604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69" b="8051"/>
          <a:stretch/>
        </p:blipFill>
        <p:spPr bwMode="auto">
          <a:xfrm>
            <a:off x="4932040" y="3336527"/>
            <a:ext cx="3976396" cy="331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Test normality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500" dirty="0" smtClean="0"/>
              <a:t>Testujte: jednotlivé vzdálenosti od křížení pro zkoumané parametry</a:t>
            </a:r>
          </a:p>
          <a:p>
            <a:pPr marL="0" indent="0">
              <a:buNone/>
            </a:pPr>
            <a:r>
              <a:rPr lang="cs-CZ" sz="2500" dirty="0" smtClean="0"/>
              <a:t>H</a:t>
            </a:r>
            <a:r>
              <a:rPr lang="cs-CZ" sz="2500" baseline="-25000" dirty="0" smtClean="0"/>
              <a:t>0</a:t>
            </a:r>
            <a:r>
              <a:rPr lang="cs-CZ" sz="2500" dirty="0" smtClean="0"/>
              <a:t>: Data mají normální rozdělení  </a:t>
            </a:r>
            <a:endParaRPr lang="cs-CZ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r="50747" b="24351"/>
          <a:stretch/>
        </p:blipFill>
        <p:spPr bwMode="auto">
          <a:xfrm>
            <a:off x="1541776" y="1628800"/>
            <a:ext cx="5550504" cy="50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4275" r="26347" b="10429"/>
          <a:stretch/>
        </p:blipFill>
        <p:spPr bwMode="auto">
          <a:xfrm>
            <a:off x="696392" y="1628800"/>
            <a:ext cx="75855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Párový test pro nezávislé soubory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620688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H</a:t>
            </a:r>
            <a:r>
              <a:rPr lang="cs-CZ" sz="2300" baseline="-25000" dirty="0" smtClean="0"/>
              <a:t>0</a:t>
            </a:r>
            <a:r>
              <a:rPr lang="cs-CZ" sz="2300" dirty="0" smtClean="0"/>
              <a:t>: Mezi hodnotami nad křížením a pod křížením není rozdíl</a:t>
            </a:r>
            <a:endParaRPr lang="cs-CZ" sz="2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r="60216" b="8087"/>
          <a:stretch/>
        </p:blipFill>
        <p:spPr bwMode="auto">
          <a:xfrm>
            <a:off x="179512" y="1420905"/>
            <a:ext cx="3882686" cy="532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3059832" y="1340768"/>
            <a:ext cx="6011501" cy="2479508"/>
            <a:chOff x="3059832" y="1340768"/>
            <a:chExt cx="6011501" cy="247950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7" t="18249" r="30808" b="47314"/>
            <a:stretch/>
          </p:blipFill>
          <p:spPr bwMode="auto">
            <a:xfrm>
              <a:off x="3059832" y="1340768"/>
              <a:ext cx="6011501" cy="2479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ál 6"/>
            <p:cNvSpPr/>
            <p:nvPr/>
          </p:nvSpPr>
          <p:spPr>
            <a:xfrm>
              <a:off x="3059832" y="2852936"/>
              <a:ext cx="1800200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3158" r="47871" b="75950"/>
          <a:stretch/>
        </p:blipFill>
        <p:spPr bwMode="auto">
          <a:xfrm>
            <a:off x="-3779" y="4293096"/>
            <a:ext cx="915587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508104" y="6215741"/>
            <a:ext cx="3456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Mann-</a:t>
            </a:r>
            <a:r>
              <a:rPr lang="cs-CZ" dirty="0" err="1" smtClean="0"/>
              <a:t>Whitneyův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0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Párový test pro závislé výběry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44707" b="28968"/>
          <a:stretch/>
        </p:blipFill>
        <p:spPr bwMode="auto">
          <a:xfrm>
            <a:off x="395536" y="1487809"/>
            <a:ext cx="6048672" cy="462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899592" y="5013176"/>
            <a:ext cx="15121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85" b="76057"/>
          <a:stretch/>
        </p:blipFill>
        <p:spPr bwMode="auto">
          <a:xfrm>
            <a:off x="459845" y="3501008"/>
            <a:ext cx="6469294" cy="25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20688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H</a:t>
            </a:r>
            <a:r>
              <a:rPr lang="cs-CZ" sz="2300" baseline="-25000" dirty="0" smtClean="0"/>
              <a:t>0</a:t>
            </a:r>
            <a:r>
              <a:rPr lang="cs-CZ" sz="2300" dirty="0" smtClean="0"/>
              <a:t>: Mezi hodnotami ve stejné vzdálenosti nad křížením a pod křížením není rozdíl</a:t>
            </a:r>
            <a:endParaRPr lang="cs-CZ" sz="23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21288" y="823588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Wilcoxonův</a:t>
            </a:r>
            <a:r>
              <a:rPr lang="cs-CZ" dirty="0" smtClean="0"/>
              <a:t> párový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1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Test </a:t>
            </a:r>
            <a:r>
              <a:rPr lang="cs-CZ" sz="3200" dirty="0" err="1" smtClean="0"/>
              <a:t>homoskedasticity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2" b="7575"/>
          <a:stretch/>
        </p:blipFill>
        <p:spPr bwMode="auto">
          <a:xfrm>
            <a:off x="470287" y="1196752"/>
            <a:ext cx="4389744" cy="54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6858000"/>
            <a:ext cx="8229600" cy="399059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24265" r="52289" b="29930"/>
          <a:stretch/>
        </p:blipFill>
        <p:spPr bwMode="auto">
          <a:xfrm>
            <a:off x="5178934" y="1326501"/>
            <a:ext cx="3019647" cy="287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24008" r="52986" b="32871"/>
          <a:stretch/>
        </p:blipFill>
        <p:spPr bwMode="auto">
          <a:xfrm>
            <a:off x="5163386" y="1366462"/>
            <a:ext cx="3384376" cy="29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7504" y="606460"/>
            <a:ext cx="59766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H</a:t>
            </a:r>
            <a:r>
              <a:rPr lang="cs-CZ" sz="2300" baseline="-25000" dirty="0" smtClean="0"/>
              <a:t>0</a:t>
            </a:r>
            <a:r>
              <a:rPr lang="cs-CZ" sz="2300" dirty="0" smtClean="0"/>
              <a:t>: Jednotlivé soubory mají stejné rozptyly</a:t>
            </a:r>
            <a:endParaRPr lang="cs-CZ" sz="23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r="52386" b="72913"/>
          <a:stretch/>
        </p:blipFill>
        <p:spPr bwMode="auto">
          <a:xfrm>
            <a:off x="107504" y="3605007"/>
            <a:ext cx="8959786" cy="313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4430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Výběr testu pro ANOVU</a:t>
            </a:r>
            <a:endParaRPr lang="cs-CZ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9355837"/>
              </p:ext>
            </p:extLst>
          </p:nvPr>
        </p:nvGraphicFramePr>
        <p:xfrm>
          <a:off x="1907704" y="980728"/>
          <a:ext cx="506422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62880"/>
            <a:ext cx="8229600" cy="97160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Kruskal-Wallisův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9906" r="56832" b="7396"/>
          <a:stretch/>
        </p:blipFill>
        <p:spPr bwMode="auto">
          <a:xfrm>
            <a:off x="179510" y="908720"/>
            <a:ext cx="495723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23687" r="54835" b="37130"/>
          <a:stretch/>
        </p:blipFill>
        <p:spPr bwMode="auto">
          <a:xfrm>
            <a:off x="5364088" y="764704"/>
            <a:ext cx="3312368" cy="31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12616" r="65878" b="62457"/>
          <a:stretch/>
        </p:blipFill>
        <p:spPr bwMode="auto">
          <a:xfrm>
            <a:off x="4211960" y="4037646"/>
            <a:ext cx="4709258" cy="25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3394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Post-hoc test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46982" b="62417"/>
          <a:stretch/>
        </p:blipFill>
        <p:spPr bwMode="auto">
          <a:xfrm>
            <a:off x="1043608" y="3452327"/>
            <a:ext cx="7850034" cy="30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40955" r="61457" b="31676"/>
          <a:stretch/>
        </p:blipFill>
        <p:spPr bwMode="auto">
          <a:xfrm>
            <a:off x="539552" y="764704"/>
            <a:ext cx="37894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346</Words>
  <Application>Microsoft Office PowerPoint</Application>
  <PresentationFormat>Předvádění na obrazovce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Postup vyhodnocení dat</vt:lpstr>
      <vt:lpstr>Porovnání hodnot pomocí box-plotů</vt:lpstr>
      <vt:lpstr>Test normality</vt:lpstr>
      <vt:lpstr>Párový test pro nezávislé soubory</vt:lpstr>
      <vt:lpstr>Párový test pro závislé výběry</vt:lpstr>
      <vt:lpstr>Test homoskedasticity</vt:lpstr>
      <vt:lpstr>Výběr testu pro ANOVU</vt:lpstr>
      <vt:lpstr>Kruskal-Wallisův test</vt:lpstr>
      <vt:lpstr>Post-hoc test</vt:lpstr>
      <vt:lpstr>Faktorová analýza</vt:lpstr>
      <vt:lpstr>Prezentace aplikace PowerPoint</vt:lpstr>
      <vt:lpstr>Změnit podle celkového počtu proměnných ve výpočtu</vt:lpstr>
      <vt:lpstr>Zachovány mají být pouze faktory s eigenhodnotou ≥ 1 Podle tabulky tedy dva faktory, které vysvětlují cca 88 % rozptylu v datech</vt:lpstr>
      <vt:lpstr>Výpočet faktorových zátěží</vt:lpstr>
      <vt:lpstr>Hledání struktury v datech (postup s rotací matice zátěží)</vt:lpstr>
      <vt:lpstr>Výsledek lze ještě interpretovat pomocí grafu zátěží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vyhodnocení dat</dc:title>
  <dc:creator>xxx</dc:creator>
  <cp:lastModifiedBy>xxx</cp:lastModifiedBy>
  <cp:revision>33</cp:revision>
  <dcterms:created xsi:type="dcterms:W3CDTF">2019-11-12T13:10:23Z</dcterms:created>
  <dcterms:modified xsi:type="dcterms:W3CDTF">2019-11-27T15:23:32Z</dcterms:modified>
</cp:coreProperties>
</file>