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5" r:id="rId4"/>
    <p:sldId id="268" r:id="rId5"/>
    <p:sldId id="270" r:id="rId6"/>
    <p:sldId id="279" r:id="rId7"/>
    <p:sldId id="271" r:id="rId8"/>
    <p:sldId id="256" r:id="rId9"/>
    <p:sldId id="259" r:id="rId10"/>
    <p:sldId id="258" r:id="rId11"/>
    <p:sldId id="266" r:id="rId12"/>
    <p:sldId id="267" r:id="rId13"/>
    <p:sldId id="278" r:id="rId14"/>
    <p:sldId id="260" r:id="rId15"/>
    <p:sldId id="272" r:id="rId16"/>
    <p:sldId id="273" r:id="rId17"/>
    <p:sldId id="261" r:id="rId18"/>
    <p:sldId id="262" r:id="rId19"/>
    <p:sldId id="274" r:id="rId20"/>
    <p:sldId id="263" r:id="rId21"/>
    <p:sldId id="264" r:id="rId22"/>
    <p:sldId id="265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06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47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92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30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99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36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87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2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93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11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37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800E-B7D5-446A-9876-A9D27C0FF074}" type="datetimeFigureOut">
              <a:rPr lang="cs-CZ" smtClean="0"/>
              <a:t>26.02.2018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72241-0222-4628-93E4-3759655B60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47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22688" y="2218544"/>
            <a:ext cx="55465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Vznik a klasifikace hornin</a:t>
            </a:r>
          </a:p>
          <a:p>
            <a:endParaRPr lang="cs-CZ" dirty="0"/>
          </a:p>
          <a:p>
            <a:pPr algn="ctr"/>
            <a:r>
              <a:rPr lang="cs-CZ" sz="2000" b="1" dirty="0"/>
              <a:t>Martin Hanáček</a:t>
            </a:r>
          </a:p>
          <a:p>
            <a:pPr algn="ctr"/>
            <a:r>
              <a:rPr lang="cs-CZ" sz="2000" b="1" dirty="0"/>
              <a:t>Ústav geologických věd MU</a:t>
            </a:r>
          </a:p>
        </p:txBody>
      </p:sp>
    </p:spTree>
    <p:extLst>
      <p:ext uri="{BB962C8B-B14F-4D97-AF65-F5344CB8AC3E}">
        <p14:creationId xmlns:p14="http://schemas.microsoft.com/office/powerpoint/2010/main" val="373179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rtin\Documents\MU\Sedimentologie\Cvičení, jaro 2011\oříznuté obrázky\vytřídění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5" y="568115"/>
            <a:ext cx="5326464" cy="16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Martin\Documents\MU\Sedimentologie\Cvičení, jaro 2011\oříznuté obrázky\Hostibejk-pod altánem (Kral. n. Vlt.).Slepencovitá poloha s oválnými až dokon. oválnými valouny Q, podp. str. klastů.Kladenské s.(westphal),II,2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5"/>
          <a:stretch>
            <a:fillRect/>
          </a:stretch>
        </p:blipFill>
        <p:spPr bwMode="auto">
          <a:xfrm>
            <a:off x="699353" y="2205893"/>
            <a:ext cx="2643554" cy="17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Martin\Documents\MU\Sedimentologie\Cvičení, jaro 2011\oříznuté obrázky\Skalice nad Svitavou, výchozy rokytenských slepenců v zářezu železnice, XII, 2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37" y="2203563"/>
            <a:ext cx="2276621" cy="170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rtin\Documents\MU\Sedimentologie\Cvičení, jaro 2011\oříznuté obrázky\zaoblení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52" y="4343662"/>
            <a:ext cx="4584253" cy="20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rtin\Documents\MU\Sedimentologie\Cvičení, jaro 2011\oříznuté obrázky\křížové zvrstvení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12" y="415536"/>
            <a:ext cx="4072689" cy="29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22180"/>
          <a:stretch/>
        </p:blipFill>
        <p:spPr>
          <a:xfrm>
            <a:off x="6976312" y="3911029"/>
            <a:ext cx="3926834" cy="228657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66252" y="120900"/>
            <a:ext cx="10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Vytřídění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639252" y="3949895"/>
            <a:ext cx="16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Zaoblení klastů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407628" y="3541697"/>
            <a:ext cx="104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Zvrstvení</a:t>
            </a:r>
          </a:p>
        </p:txBody>
      </p:sp>
    </p:spTree>
    <p:extLst>
      <p:ext uri="{BB962C8B-B14F-4D97-AF65-F5344CB8AC3E}">
        <p14:creationId xmlns:p14="http://schemas.microsoft.com/office/powerpoint/2010/main" val="135501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Users\Martin\Documents\Geologické lokality\Špicberky\Výuka\obrázky pro přednášky\vývoj Země\tumblr_lgxoa3LkB31qckbon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7" y="2984128"/>
            <a:ext cx="3142380" cy="23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Martin\Documents\Geologické lokality\Špicberky\Výuka\obrázky pro přednášky\vývoj Země\DSC014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8" y="627343"/>
            <a:ext cx="3142380" cy="23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7" t="37152" r="-22140" b="8288"/>
          <a:stretch/>
        </p:blipFill>
        <p:spPr>
          <a:xfrm>
            <a:off x="4070317" y="627343"/>
            <a:ext cx="4823188" cy="2356785"/>
          </a:xfrm>
          <a:prstGeom prst="rect">
            <a:avLst/>
          </a:prstGeom>
        </p:spPr>
      </p:pic>
      <p:pic>
        <p:nvPicPr>
          <p:cNvPr id="7" name="Picture 3" descr="C:\Users\Martin\Documents\Geologické lokality\Špicberky\Výuka\Teoretická příprava\obrázky pro přednášky\Triungen Mb environment 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74" y="2984128"/>
            <a:ext cx="3383710" cy="23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14179" r="-6466" b="-14179"/>
          <a:stretch/>
        </p:blipFill>
        <p:spPr>
          <a:xfrm>
            <a:off x="7931791" y="2984128"/>
            <a:ext cx="4110308" cy="27375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 b="5058"/>
          <a:stretch/>
        </p:blipFill>
        <p:spPr>
          <a:xfrm>
            <a:off x="8006742" y="500128"/>
            <a:ext cx="3575716" cy="2484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67255" y="96708"/>
            <a:ext cx="104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</a:rPr>
              <a:t>Psefity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639" y="5340913"/>
            <a:ext cx="33191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Nevytříděné</a:t>
            </a:r>
          </a:p>
          <a:p>
            <a:r>
              <a:rPr lang="cs-CZ" sz="1400" dirty="0"/>
              <a:t>- ostro- až </a:t>
            </a:r>
            <a:r>
              <a:rPr lang="cs-CZ" sz="1400" dirty="0" err="1"/>
              <a:t>poloostrohranné</a:t>
            </a:r>
            <a:r>
              <a:rPr lang="cs-CZ" sz="1400" dirty="0"/>
              <a:t> klasty různé </a:t>
            </a:r>
          </a:p>
          <a:p>
            <a:r>
              <a:rPr lang="cs-CZ" sz="1400" dirty="0"/>
              <a:t>velikosti, včetně balvanů.</a:t>
            </a:r>
          </a:p>
          <a:p>
            <a:r>
              <a:rPr lang="cs-CZ" sz="1400" dirty="0"/>
              <a:t>- </a:t>
            </a:r>
            <a:r>
              <a:rPr lang="cs-CZ" sz="1400" dirty="0" err="1"/>
              <a:t>mezihmota</a:t>
            </a:r>
            <a:r>
              <a:rPr lang="cs-CZ" sz="1400" dirty="0"/>
              <a:t>  (písek, </a:t>
            </a:r>
            <a:r>
              <a:rPr lang="cs-CZ" sz="1400" dirty="0" err="1"/>
              <a:t>silt</a:t>
            </a:r>
            <a:r>
              <a:rPr lang="cs-CZ" sz="1400" dirty="0"/>
              <a:t>, jíl)</a:t>
            </a:r>
          </a:p>
          <a:p>
            <a:r>
              <a:rPr lang="cs-CZ" sz="1400" dirty="0"/>
              <a:t>Krátký nedynamický transport, podhorské </a:t>
            </a:r>
          </a:p>
          <a:p>
            <a:r>
              <a:rPr lang="cs-CZ" sz="1400" dirty="0"/>
              <a:t>a ledovcové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81101" y="5340913"/>
            <a:ext cx="3592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Průměrně vytříděné</a:t>
            </a:r>
          </a:p>
          <a:p>
            <a:r>
              <a:rPr lang="cs-CZ" sz="1400" dirty="0"/>
              <a:t>- </a:t>
            </a:r>
            <a:r>
              <a:rPr lang="cs-CZ" sz="1400" dirty="0" err="1"/>
              <a:t>polozaoblené</a:t>
            </a:r>
            <a:r>
              <a:rPr lang="cs-CZ" sz="1400" dirty="0"/>
              <a:t> klasty podobné velikosti</a:t>
            </a:r>
          </a:p>
          <a:p>
            <a:r>
              <a:rPr lang="cs-CZ" sz="1400" dirty="0"/>
              <a:t>- </a:t>
            </a:r>
            <a:r>
              <a:rPr lang="cs-CZ" sz="1400" dirty="0" err="1"/>
              <a:t>mezihmota</a:t>
            </a:r>
            <a:r>
              <a:rPr lang="cs-CZ" sz="1400" dirty="0"/>
              <a:t>  (písek, jemnější složky odneseny)</a:t>
            </a:r>
          </a:p>
          <a:p>
            <a:r>
              <a:rPr lang="cs-CZ" sz="1400" dirty="0"/>
              <a:t>Delší dynamický transport, říční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813035" y="5364296"/>
            <a:ext cx="3567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Dobře vytříděné</a:t>
            </a:r>
          </a:p>
          <a:p>
            <a:r>
              <a:rPr lang="cs-CZ" sz="1400" dirty="0"/>
              <a:t>- zaoblené klasty podobné velikosti</a:t>
            </a:r>
          </a:p>
          <a:p>
            <a:r>
              <a:rPr lang="cs-CZ" sz="1400" dirty="0"/>
              <a:t>- </a:t>
            </a:r>
            <a:r>
              <a:rPr lang="cs-CZ" sz="1400" dirty="0" err="1"/>
              <a:t>mezihmota</a:t>
            </a:r>
            <a:r>
              <a:rPr lang="cs-CZ" sz="1400" dirty="0"/>
              <a:t> někdy přítomna</a:t>
            </a:r>
          </a:p>
          <a:p>
            <a:r>
              <a:rPr lang="cs-CZ" sz="1400" dirty="0"/>
              <a:t>Velmi dynamický transport, pobřežní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115256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87" y="2826456"/>
            <a:ext cx="4290646" cy="3690857"/>
          </a:xfrm>
          <a:prstGeom prst="rect">
            <a:avLst/>
          </a:prstGeom>
        </p:spPr>
      </p:pic>
      <p:pic>
        <p:nvPicPr>
          <p:cNvPr id="3" name="Picture 8" descr="psamity_evapority0002"/>
          <p:cNvPicPr>
            <a:picLocks noChangeAspect="1" noChangeArrowheads="1"/>
          </p:cNvPicPr>
          <p:nvPr/>
        </p:nvPicPr>
        <p:blipFill rotWithShape="1"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8413" r="35644" b="57683"/>
          <a:stretch/>
        </p:blipFill>
        <p:spPr bwMode="auto">
          <a:xfrm>
            <a:off x="601715" y="4671885"/>
            <a:ext cx="2988000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samity_evapority0001"/>
          <p:cNvPicPr>
            <a:picLocks noChangeAspect="1" noChangeArrowheads="1"/>
          </p:cNvPicPr>
          <p:nvPr/>
        </p:nvPicPr>
        <p:blipFill rotWithShape="1"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2865" r="43275" b="57592"/>
          <a:stretch/>
        </p:blipFill>
        <p:spPr bwMode="auto">
          <a:xfrm>
            <a:off x="8743305" y="4455885"/>
            <a:ext cx="2484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samity_evapority0003"/>
          <p:cNvPicPr>
            <a:picLocks noChangeAspect="1" noChangeArrowheads="1"/>
          </p:cNvPicPr>
          <p:nvPr/>
        </p:nvPicPr>
        <p:blipFill rotWithShape="1"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6259" r="45716" b="34843"/>
          <a:stretch/>
        </p:blipFill>
        <p:spPr bwMode="auto">
          <a:xfrm>
            <a:off x="4973666" y="704421"/>
            <a:ext cx="2244667" cy="204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67255" y="96708"/>
            <a:ext cx="119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</a:rPr>
              <a:t>Psamity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38592" y="327540"/>
            <a:ext cx="36990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Droba</a:t>
            </a:r>
          </a:p>
          <a:p>
            <a:r>
              <a:rPr lang="cs-CZ" sz="1600" dirty="0"/>
              <a:t>Písková zrna různé velikosti, větší klasty.</a:t>
            </a:r>
          </a:p>
          <a:p>
            <a:r>
              <a:rPr lang="cs-CZ" sz="1600" dirty="0"/>
              <a:t>Zrna neodolných hornin</a:t>
            </a:r>
          </a:p>
          <a:p>
            <a:r>
              <a:rPr lang="cs-CZ" sz="1600" dirty="0"/>
              <a:t>Siltová </a:t>
            </a:r>
            <a:r>
              <a:rPr lang="cs-CZ" sz="1600" dirty="0" err="1"/>
              <a:t>mezihmota</a:t>
            </a:r>
            <a:endParaRPr lang="cs-CZ" sz="1600" dirty="0"/>
          </a:p>
          <a:p>
            <a:r>
              <a:rPr lang="cs-CZ" sz="1600" dirty="0"/>
              <a:t>Krátký transport – nedostatečné vytřídění,</a:t>
            </a:r>
          </a:p>
          <a:p>
            <a:r>
              <a:rPr lang="cs-CZ" sz="1600" dirty="0"/>
              <a:t>bez destrukce neodolných zrn.</a:t>
            </a:r>
          </a:p>
          <a:p>
            <a:r>
              <a:rPr lang="cs-CZ" sz="1600" dirty="0"/>
              <a:t>Např. mořské sedimenty podél pohoří.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17733" y="2794022"/>
            <a:ext cx="33351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Křemenný pískovec</a:t>
            </a:r>
          </a:p>
          <a:p>
            <a:r>
              <a:rPr lang="cs-CZ" sz="1600" dirty="0"/>
              <a:t>Písková zrna stejné velikosti.</a:t>
            </a:r>
          </a:p>
          <a:p>
            <a:r>
              <a:rPr lang="cs-CZ" sz="1600" dirty="0"/>
              <a:t>Zrna křemene a odolných hornin.</a:t>
            </a:r>
          </a:p>
          <a:p>
            <a:r>
              <a:rPr lang="cs-CZ" sz="1600" dirty="0"/>
              <a:t>Minimum nebo absence </a:t>
            </a:r>
            <a:r>
              <a:rPr lang="cs-CZ" sz="1600" dirty="0" err="1"/>
              <a:t>mezihmoty</a:t>
            </a:r>
            <a:r>
              <a:rPr lang="cs-CZ" sz="1600" dirty="0"/>
              <a:t>.</a:t>
            </a:r>
          </a:p>
          <a:p>
            <a:r>
              <a:rPr lang="cs-CZ" sz="1600" dirty="0"/>
              <a:t>Intenzivní, dynamický transport.</a:t>
            </a:r>
          </a:p>
          <a:p>
            <a:r>
              <a:rPr lang="cs-CZ" sz="1600" dirty="0"/>
              <a:t>Např. mořské pláže.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64406" y="2794022"/>
            <a:ext cx="32923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Arkóza</a:t>
            </a:r>
          </a:p>
          <a:p>
            <a:r>
              <a:rPr lang="cs-CZ" sz="1600" dirty="0"/>
              <a:t>Písková zrna stejné velikosti.</a:t>
            </a:r>
          </a:p>
          <a:p>
            <a:r>
              <a:rPr lang="cs-CZ" sz="1600" dirty="0"/>
              <a:t>Zrna křemene a neodolných minerálů</a:t>
            </a:r>
          </a:p>
          <a:p>
            <a:r>
              <a:rPr lang="cs-CZ" sz="1600" dirty="0"/>
              <a:t>(hlavně štěpného živce)</a:t>
            </a:r>
          </a:p>
          <a:p>
            <a:r>
              <a:rPr lang="cs-CZ" sz="1600" dirty="0"/>
              <a:t>Méně siltové </a:t>
            </a:r>
            <a:r>
              <a:rPr lang="cs-CZ" sz="1600" dirty="0" err="1"/>
              <a:t>mezihmoty</a:t>
            </a:r>
            <a:r>
              <a:rPr lang="cs-CZ" sz="1600" dirty="0"/>
              <a:t>..</a:t>
            </a:r>
          </a:p>
          <a:p>
            <a:r>
              <a:rPr lang="cs-CZ" sz="1600" dirty="0"/>
              <a:t>Průměrný transport .</a:t>
            </a:r>
          </a:p>
          <a:p>
            <a:r>
              <a:rPr lang="cs-CZ" sz="1600" dirty="0"/>
              <a:t>Např. podhorské řeky.</a:t>
            </a:r>
          </a:p>
        </p:txBody>
      </p:sp>
    </p:spTree>
    <p:extLst>
      <p:ext uri="{BB962C8B-B14F-4D97-AF65-F5344CB8AC3E}">
        <p14:creationId xmlns:p14="http://schemas.microsoft.com/office/powerpoint/2010/main" val="1929047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94085" y="314273"/>
            <a:ext cx="9144000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000" b="1" dirty="0">
                <a:solidFill>
                  <a:srgbClr val="FFFF00"/>
                </a:solidFill>
                <a:latin typeface="Arial" panose="020B0604020202020204" pitchFamily="34" charset="0"/>
              </a:rPr>
              <a:t>Přehled chemických a organogenních sedimentů</a:t>
            </a:r>
          </a:p>
        </p:txBody>
      </p:sp>
      <p:graphicFrame>
        <p:nvGraphicFramePr>
          <p:cNvPr id="4" name="Group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279036"/>
              </p:ext>
            </p:extLst>
          </p:nvPr>
        </p:nvGraphicFramePr>
        <p:xfrm>
          <a:off x="1851285" y="1565223"/>
          <a:ext cx="8229600" cy="4605337"/>
        </p:xfrm>
        <a:graphic>
          <a:graphicData uri="http://schemas.openxmlformats.org/drawingml/2006/table">
            <a:tbl>
              <a:tblPr/>
              <a:tblGrid>
                <a:gridCol w="1522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6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SILICITY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ALLITY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KARBONÁTY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EVAPORITY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KAUSTOBIOLITY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6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gejzírit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laterit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travertin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kamenná sůl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rašelina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limnokvarcit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bauxit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sintr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sádrovec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hnědé, černé uhlí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6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diatomit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vápenec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anhydrit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antracit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6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spongolit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křída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zemní plyn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6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radiolarit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dolomit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ropa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1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buližník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slín, slínovec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zemní vosk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6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rohovec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opuka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asfalt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01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8" y="1524230"/>
            <a:ext cx="4530969" cy="27185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4" y="3988191"/>
            <a:ext cx="3235585" cy="24262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9" b="16301"/>
          <a:stretch/>
        </p:blipFill>
        <p:spPr>
          <a:xfrm>
            <a:off x="5565541" y="2114529"/>
            <a:ext cx="6208843" cy="35203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712655" y="1073336"/>
            <a:ext cx="5407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Vápenec</a:t>
            </a:r>
          </a:p>
          <a:p>
            <a:r>
              <a:rPr lang="cs-CZ" dirty="0"/>
              <a:t>Organogenní sediment složený z uhličitanu vápenatého.</a:t>
            </a:r>
          </a:p>
          <a:p>
            <a:r>
              <a:rPr lang="cs-CZ" dirty="0"/>
              <a:t>Vznik nejčastěji z vápenatých schránek organizmů.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04956" y="523679"/>
            <a:ext cx="4765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Silicit</a:t>
            </a:r>
          </a:p>
          <a:p>
            <a:r>
              <a:rPr lang="cs-CZ" dirty="0"/>
              <a:t>Vysrážený oxid křemičitý – konkrece v horninách.</a:t>
            </a:r>
          </a:p>
          <a:p>
            <a:r>
              <a:rPr lang="cs-CZ" dirty="0"/>
              <a:t>Původ: chemický, organický.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445330" y="5589087"/>
            <a:ext cx="453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Vápenec ze schránek hlavonožců, paleozoikum</a:t>
            </a:r>
          </a:p>
        </p:txBody>
      </p:sp>
    </p:spTree>
    <p:extLst>
      <p:ext uri="{BB962C8B-B14F-4D97-AF65-F5344CB8AC3E}">
        <p14:creationId xmlns:p14="http://schemas.microsoft.com/office/powerpoint/2010/main" val="412889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54790" y="784825"/>
            <a:ext cx="94724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Hornina se přizpůsobuje novým fyzikálně-chemickým podmínkám v zemské kůře.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Rozdíl oproti zvětrávání: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vyšší tlak a teplota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Rozdíl proti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magmatizmu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metamorfóza probíhá za pevného stavu horniny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Změna tvaru minerálů a vznik nových minerálů, změna stavby horniny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54790" y="2304213"/>
            <a:ext cx="364234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 činitelé metamorfózy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Všesměrný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litostatický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tlak)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Orientovaný tlak (stress)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Fluida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13756" r="10572" b="22117"/>
          <a:stretch/>
        </p:blipFill>
        <p:spPr>
          <a:xfrm>
            <a:off x="5127985" y="2235748"/>
            <a:ext cx="6125029" cy="3826565"/>
          </a:xfrm>
          <a:prstGeom prst="rect">
            <a:avLst/>
          </a:prstGeom>
        </p:spPr>
      </p:pic>
      <p:pic>
        <p:nvPicPr>
          <p:cNvPr id="6" name="Picture 9" descr="stebeln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10175" y="4210104"/>
            <a:ext cx="2531223" cy="20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35" y="4231995"/>
            <a:ext cx="2215015" cy="19793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602202" y="153883"/>
            <a:ext cx="5401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Metamorfované horniny</a:t>
            </a:r>
          </a:p>
        </p:txBody>
      </p:sp>
    </p:spTree>
    <p:extLst>
      <p:ext uri="{BB962C8B-B14F-4D97-AF65-F5344CB8AC3E}">
        <p14:creationId xmlns:p14="http://schemas.microsoft.com/office/powerpoint/2010/main" val="377024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15" y="0"/>
            <a:ext cx="7767784" cy="560251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9"/>
          <a:stretch/>
        </p:blipFill>
        <p:spPr>
          <a:xfrm>
            <a:off x="420426" y="3373660"/>
            <a:ext cx="5788902" cy="32558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2354" r="6724" b="3908"/>
          <a:stretch/>
        </p:blipFill>
        <p:spPr>
          <a:xfrm>
            <a:off x="6367585" y="3809387"/>
            <a:ext cx="3835957" cy="28201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63218" y="788337"/>
            <a:ext cx="36030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Vysokotlaká a nízkoteplotní m. (A)</a:t>
            </a:r>
          </a:p>
          <a:p>
            <a:r>
              <a:rPr lang="cs-CZ" b="1" dirty="0">
                <a:solidFill>
                  <a:srgbClr val="FFFF00"/>
                </a:solidFill>
              </a:rPr>
              <a:t>Vysokotlaká a vysokoteplotní m. (B)</a:t>
            </a:r>
          </a:p>
          <a:p>
            <a:endParaRPr lang="cs-CZ" b="1" dirty="0">
              <a:solidFill>
                <a:srgbClr val="FFFF00"/>
              </a:solidFill>
            </a:endParaRPr>
          </a:p>
          <a:p>
            <a:r>
              <a:rPr lang="cs-CZ" b="1" dirty="0">
                <a:solidFill>
                  <a:srgbClr val="FFFF00"/>
                </a:solidFill>
              </a:rPr>
              <a:t>Střednětlaká a </a:t>
            </a:r>
            <a:r>
              <a:rPr lang="cs-CZ" b="1" dirty="0" err="1">
                <a:solidFill>
                  <a:srgbClr val="FFFF00"/>
                </a:solidFill>
              </a:rPr>
              <a:t>středněteplotní</a:t>
            </a:r>
            <a:r>
              <a:rPr lang="cs-CZ" b="1" dirty="0">
                <a:solidFill>
                  <a:srgbClr val="FFFF00"/>
                </a:solidFill>
              </a:rPr>
              <a:t> m.</a:t>
            </a:r>
          </a:p>
          <a:p>
            <a:r>
              <a:rPr lang="cs-CZ" b="1" dirty="0">
                <a:solidFill>
                  <a:srgbClr val="FFFF00"/>
                </a:solidFill>
              </a:rPr>
              <a:t>(regionální m.) (C) </a:t>
            </a:r>
          </a:p>
          <a:p>
            <a:endParaRPr lang="cs-CZ" b="1" dirty="0">
              <a:solidFill>
                <a:srgbClr val="FFFF00"/>
              </a:solidFill>
            </a:endParaRPr>
          </a:p>
          <a:p>
            <a:r>
              <a:rPr lang="cs-CZ" b="1" dirty="0">
                <a:solidFill>
                  <a:srgbClr val="FFFF00"/>
                </a:solidFill>
              </a:rPr>
              <a:t>Vysokoteplotní a nízkotlaká m.</a:t>
            </a:r>
          </a:p>
          <a:p>
            <a:r>
              <a:rPr lang="cs-CZ" b="1" dirty="0">
                <a:solidFill>
                  <a:srgbClr val="FFFF00"/>
                </a:solidFill>
              </a:rPr>
              <a:t>(kontaktní m.) (D)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14400" y="195943"/>
            <a:ext cx="2163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Typy metamorfózy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0749" y="541784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65651" y="485013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424203" y="165785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455523" y="556064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0146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t="16859" b="2322"/>
          <a:stretch/>
        </p:blipFill>
        <p:spPr>
          <a:xfrm>
            <a:off x="5370286" y="1654629"/>
            <a:ext cx="6618514" cy="43833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1654629"/>
            <a:ext cx="5297714" cy="47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" t="10684" r="1922" b="4758"/>
          <a:stretch/>
        </p:blipFill>
        <p:spPr>
          <a:xfrm>
            <a:off x="8751799" y="3753706"/>
            <a:ext cx="3048315" cy="19536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9101" r="71428" b="52380"/>
          <a:stretch/>
        </p:blipFill>
        <p:spPr>
          <a:xfrm rot="5400000">
            <a:off x="6681799" y="690579"/>
            <a:ext cx="2063860" cy="24875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9101" r="53968" b="47513"/>
          <a:stretch/>
        </p:blipFill>
        <p:spPr>
          <a:xfrm rot="5400000">
            <a:off x="6301355" y="3376498"/>
            <a:ext cx="1977316" cy="26844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r="77937" b="51261"/>
          <a:stretch/>
        </p:blipFill>
        <p:spPr>
          <a:xfrm rot="5400000">
            <a:off x="3725124" y="529073"/>
            <a:ext cx="2063859" cy="281057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97" y="3696647"/>
            <a:ext cx="2303671" cy="197731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t="4233" r="27302" b="50053"/>
          <a:stretch/>
        </p:blipFill>
        <p:spPr>
          <a:xfrm rot="16200000">
            <a:off x="856249" y="3464360"/>
            <a:ext cx="2044134" cy="250870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385124" y="2999954"/>
            <a:ext cx="74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granit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338995" y="3020935"/>
            <a:ext cx="9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ortorula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06386" y="5807748"/>
            <a:ext cx="76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bazalt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761557" y="5740781"/>
            <a:ext cx="15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zelená břidlice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493978" y="5788751"/>
            <a:ext cx="105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amfibolit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9858213" y="580774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eklogit</a:t>
            </a:r>
          </a:p>
        </p:txBody>
      </p:sp>
      <p:cxnSp>
        <p:nvCxnSpPr>
          <p:cNvPr id="23" name="Přímá spojnice se šipkou 22"/>
          <p:cNvCxnSpPr/>
          <p:nvPr/>
        </p:nvCxnSpPr>
        <p:spPr>
          <a:xfrm>
            <a:off x="1824231" y="6268338"/>
            <a:ext cx="8247127" cy="290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5409736" y="6349715"/>
            <a:ext cx="282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Intenzita metamorfózy</a:t>
            </a:r>
          </a:p>
        </p:txBody>
      </p:sp>
      <p:sp>
        <p:nvSpPr>
          <p:cNvPr id="25" name="Šipka: doprava 24"/>
          <p:cNvSpPr/>
          <p:nvPr/>
        </p:nvSpPr>
        <p:spPr>
          <a:xfrm>
            <a:off x="5622512" y="4603702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prava 25"/>
          <p:cNvSpPr/>
          <p:nvPr/>
        </p:nvSpPr>
        <p:spPr>
          <a:xfrm>
            <a:off x="3079708" y="4618385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: doprava 26"/>
          <p:cNvSpPr/>
          <p:nvPr/>
        </p:nvSpPr>
        <p:spPr>
          <a:xfrm>
            <a:off x="8546084" y="4558469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: doprava 27"/>
          <p:cNvSpPr/>
          <p:nvPr/>
        </p:nvSpPr>
        <p:spPr>
          <a:xfrm>
            <a:off x="6148891" y="1807524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4919053" y="300505"/>
            <a:ext cx="279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Metamorfované horniny</a:t>
            </a:r>
          </a:p>
        </p:txBody>
      </p:sp>
    </p:spTree>
    <p:extLst>
      <p:ext uri="{BB962C8B-B14F-4D97-AF65-F5344CB8AC3E}">
        <p14:creationId xmlns:p14="http://schemas.microsoft.com/office/powerpoint/2010/main" val="110960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8183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6" t="3451" b="53439"/>
          <a:stretch/>
        </p:blipFill>
        <p:spPr>
          <a:xfrm>
            <a:off x="338159" y="4164358"/>
            <a:ext cx="1796446" cy="23608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45" y="311378"/>
            <a:ext cx="2217033" cy="193345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036" y="2803277"/>
            <a:ext cx="2372768" cy="17795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r="81111" b="52427"/>
          <a:stretch/>
        </p:blipFill>
        <p:spPr>
          <a:xfrm>
            <a:off x="7547129" y="2318023"/>
            <a:ext cx="1839081" cy="23457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6718" y="2661406"/>
            <a:ext cx="2354036" cy="16871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10794" r="77937" b="55344"/>
          <a:stretch/>
        </p:blipFill>
        <p:spPr>
          <a:xfrm rot="16200000">
            <a:off x="783325" y="122042"/>
            <a:ext cx="1933456" cy="2291503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249627" y="2234522"/>
            <a:ext cx="100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pískovec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616773" y="2205065"/>
            <a:ext cx="82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kvarcit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80442" y="6454568"/>
            <a:ext cx="97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vápenec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775372" y="6465361"/>
            <a:ext cx="95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mramor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315007" y="4698773"/>
            <a:ext cx="56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fylit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174185" y="4690382"/>
            <a:ext cx="58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svor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0448942" y="4681991"/>
            <a:ext cx="98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pararula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465014" y="4389017"/>
            <a:ext cx="90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jílovec,</a:t>
            </a:r>
          </a:p>
          <a:p>
            <a:r>
              <a:rPr lang="cs-CZ" b="1" dirty="0">
                <a:solidFill>
                  <a:srgbClr val="FFFF00"/>
                </a:solidFill>
              </a:rPr>
              <a:t>siltovec</a:t>
            </a:r>
          </a:p>
        </p:txBody>
      </p:sp>
      <p:cxnSp>
        <p:nvCxnSpPr>
          <p:cNvPr id="26" name="Přímá spojnice se šipkou 25"/>
          <p:cNvCxnSpPr>
            <a:cxnSpLocks/>
          </p:cNvCxnSpPr>
          <p:nvPr/>
        </p:nvCxnSpPr>
        <p:spPr>
          <a:xfrm>
            <a:off x="5195021" y="5166635"/>
            <a:ext cx="6693783" cy="2855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7227182" y="5247536"/>
            <a:ext cx="282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Intenzita metamorfózy</a:t>
            </a:r>
          </a:p>
        </p:txBody>
      </p:sp>
      <p:sp>
        <p:nvSpPr>
          <p:cNvPr id="5" name="Šipka: doprava 4"/>
          <p:cNvSpPr/>
          <p:nvPr/>
        </p:nvSpPr>
        <p:spPr>
          <a:xfrm>
            <a:off x="7275245" y="3439392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: doprava 27"/>
          <p:cNvSpPr/>
          <p:nvPr/>
        </p:nvSpPr>
        <p:spPr>
          <a:xfrm>
            <a:off x="9250799" y="3439391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: doprava 29"/>
          <p:cNvSpPr/>
          <p:nvPr/>
        </p:nvSpPr>
        <p:spPr>
          <a:xfrm>
            <a:off x="1968063" y="5208027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: doprava 30"/>
          <p:cNvSpPr/>
          <p:nvPr/>
        </p:nvSpPr>
        <p:spPr>
          <a:xfrm>
            <a:off x="2717638" y="1336275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7853461" y="389181"/>
            <a:ext cx="279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Metamorfované horniny</a:t>
            </a: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29654" r="10430" b="13495"/>
          <a:stretch/>
        </p:blipFill>
        <p:spPr>
          <a:xfrm>
            <a:off x="3004375" y="2689709"/>
            <a:ext cx="2581928" cy="17460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6" r="26874" b="54203"/>
          <a:stretch/>
        </p:blipFill>
        <p:spPr>
          <a:xfrm>
            <a:off x="2217431" y="4176718"/>
            <a:ext cx="1802984" cy="2350306"/>
          </a:xfrm>
          <a:prstGeom prst="rect">
            <a:avLst/>
          </a:prstGeom>
        </p:spPr>
      </p:pic>
      <p:sp>
        <p:nvSpPr>
          <p:cNvPr id="29" name="Šipka: doprava 28"/>
          <p:cNvSpPr/>
          <p:nvPr/>
        </p:nvSpPr>
        <p:spPr>
          <a:xfrm>
            <a:off x="5559900" y="3680903"/>
            <a:ext cx="411429" cy="25367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7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57064" y="194351"/>
            <a:ext cx="8869363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  <a:t>Minerál a hornina – definice a vlastnosti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12601" y="1418314"/>
            <a:ext cx="9180513" cy="5256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MINERÁL = anorganická homogenní přírodnina, převážně pevného někdy kapalného skupenství, která je součástí zemské kůry a jejíž složení lze vyjádřit chemickým vzorcem.</a:t>
            </a:r>
          </a:p>
          <a:p>
            <a:pPr>
              <a:defRPr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HORNINA = látkově a stavebně nehomogenní přírodnina složená z minerálů, směs minerálů;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monominerální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horniny (např. vápenec).</a:t>
            </a:r>
          </a:p>
          <a:p>
            <a:pPr marL="0" indent="0">
              <a:buFontTx/>
              <a:buNone/>
              <a:defRPr/>
            </a:pP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Způsoby tvorby hornin zemské kůry a dělení hornin do základních skupin:</a:t>
            </a:r>
          </a:p>
          <a:p>
            <a:pPr lvl="1"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utuhnutím a vykrystalizováním taveniny (</a:t>
            </a:r>
            <a:r>
              <a:rPr lang="cs-CZ" altLang="cs-CZ" sz="2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vyvřeliny/</a:t>
            </a:r>
            <a:r>
              <a:rPr lang="cs-CZ" altLang="cs-CZ" sz="2200" b="1" dirty="0" err="1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magmatity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rozrušování hornin na povrchu Země a jejich ukládání (</a:t>
            </a:r>
            <a:r>
              <a:rPr lang="cs-CZ" altLang="cs-CZ" sz="2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metamorfóza sedimentárních a vyvřelých hornin (</a:t>
            </a:r>
            <a:r>
              <a:rPr lang="cs-CZ" altLang="cs-CZ" sz="22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metamorfity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228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82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58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21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20161" y="494675"/>
            <a:ext cx="3551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Vyvřelé horniny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03257" y="2001455"/>
            <a:ext cx="8785225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GENEZE – utuhnutí roztaveného minerálního materiálu v kůře nebo na povrchu Země.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SLOŽENÍ – většinou </a:t>
            </a:r>
            <a:r>
              <a:rPr lang="cs-CZ" altLang="cs-CZ" u="sng">
                <a:latin typeface="Arial" panose="020B0604020202020204" pitchFamily="34" charset="0"/>
                <a:cs typeface="Arial" panose="020B0604020202020204" pitchFamily="34" charset="0"/>
              </a:rPr>
              <a:t>silikátové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minerály.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SILIKÁTY = sloučeniny Si a O s dalšími kovovými prvky (Al, Fe, Ca, Na, K, Mg).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8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Volný tvar: obrazec 7"/>
          <p:cNvSpPr/>
          <p:nvPr/>
        </p:nvSpPr>
        <p:spPr>
          <a:xfrm>
            <a:off x="6601804" y="274793"/>
            <a:ext cx="1444050" cy="1131920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/>
          <p:cNvSpPr/>
          <p:nvPr/>
        </p:nvSpPr>
        <p:spPr>
          <a:xfrm rot="5853791">
            <a:off x="8458083" y="1243274"/>
            <a:ext cx="1418886" cy="1151995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/>
          <p:cNvSpPr/>
          <p:nvPr/>
        </p:nvSpPr>
        <p:spPr>
          <a:xfrm rot="8378648">
            <a:off x="7594069" y="658693"/>
            <a:ext cx="1444050" cy="1131920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: obrazec 13"/>
          <p:cNvSpPr/>
          <p:nvPr/>
        </p:nvSpPr>
        <p:spPr>
          <a:xfrm rot="13519394">
            <a:off x="7161118" y="2268706"/>
            <a:ext cx="1418886" cy="1151995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: obrazec 14"/>
          <p:cNvSpPr/>
          <p:nvPr/>
        </p:nvSpPr>
        <p:spPr>
          <a:xfrm rot="10373695">
            <a:off x="6176503" y="1638375"/>
            <a:ext cx="1444050" cy="1131920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: obrazec 17"/>
          <p:cNvSpPr/>
          <p:nvPr/>
        </p:nvSpPr>
        <p:spPr>
          <a:xfrm rot="20425558">
            <a:off x="8336615" y="2572895"/>
            <a:ext cx="1228544" cy="973173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olný tvar: obrazec 27"/>
          <p:cNvSpPr/>
          <p:nvPr/>
        </p:nvSpPr>
        <p:spPr>
          <a:xfrm rot="20639987">
            <a:off x="7826183" y="1917523"/>
            <a:ext cx="1061326" cy="685530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olný tvar: obrazec 29"/>
          <p:cNvSpPr/>
          <p:nvPr/>
        </p:nvSpPr>
        <p:spPr>
          <a:xfrm rot="8515175">
            <a:off x="7138953" y="1149465"/>
            <a:ext cx="847529" cy="522129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Volný tvar: obrazec 30"/>
          <p:cNvSpPr/>
          <p:nvPr/>
        </p:nvSpPr>
        <p:spPr>
          <a:xfrm rot="17354858">
            <a:off x="7299328" y="3155111"/>
            <a:ext cx="551217" cy="496625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olný tvar: obrazec 31"/>
          <p:cNvSpPr/>
          <p:nvPr/>
        </p:nvSpPr>
        <p:spPr>
          <a:xfrm rot="7802154">
            <a:off x="6530922" y="2599949"/>
            <a:ext cx="879816" cy="538942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olný tvar: obrazec 32"/>
          <p:cNvSpPr/>
          <p:nvPr/>
        </p:nvSpPr>
        <p:spPr>
          <a:xfrm rot="3483139">
            <a:off x="6240690" y="1165562"/>
            <a:ext cx="839238" cy="553552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olný tvar: obrazec 33"/>
          <p:cNvSpPr/>
          <p:nvPr/>
        </p:nvSpPr>
        <p:spPr>
          <a:xfrm rot="18452294">
            <a:off x="8729725" y="716087"/>
            <a:ext cx="640876" cy="520352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Volný tvar: obrazec 35"/>
          <p:cNvSpPr/>
          <p:nvPr/>
        </p:nvSpPr>
        <p:spPr>
          <a:xfrm>
            <a:off x="8434112" y="2463576"/>
            <a:ext cx="616562" cy="661615"/>
          </a:xfrm>
          <a:custGeom>
            <a:avLst/>
            <a:gdLst>
              <a:gd name="connsiteX0" fmla="*/ 91440 w 534573"/>
              <a:gd name="connsiteY0" fmla="*/ 105507 h 583809"/>
              <a:gd name="connsiteX1" fmla="*/ 0 w 534573"/>
              <a:gd name="connsiteY1" fmla="*/ 583809 h 583809"/>
              <a:gd name="connsiteX2" fmla="*/ 534573 w 534573"/>
              <a:gd name="connsiteY2" fmla="*/ 49237 h 583809"/>
              <a:gd name="connsiteX3" fmla="*/ 436099 w 534573"/>
              <a:gd name="connsiteY3" fmla="*/ 0 h 583809"/>
              <a:gd name="connsiteX4" fmla="*/ 91440 w 534573"/>
              <a:gd name="connsiteY4" fmla="*/ 105507 h 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573" h="583809">
                <a:moveTo>
                  <a:pt x="91440" y="105507"/>
                </a:moveTo>
                <a:lnTo>
                  <a:pt x="0" y="583809"/>
                </a:lnTo>
                <a:lnTo>
                  <a:pt x="534573" y="49237"/>
                </a:lnTo>
                <a:lnTo>
                  <a:pt x="436099" y="0"/>
                </a:lnTo>
                <a:lnTo>
                  <a:pt x="91440" y="10550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Volný tvar: obrazec 36"/>
          <p:cNvSpPr/>
          <p:nvPr/>
        </p:nvSpPr>
        <p:spPr>
          <a:xfrm rot="17483154">
            <a:off x="7497250" y="1767880"/>
            <a:ext cx="640876" cy="520352"/>
          </a:xfrm>
          <a:custGeom>
            <a:avLst/>
            <a:gdLst>
              <a:gd name="connsiteX0" fmla="*/ 0 w 759655"/>
              <a:gd name="connsiteY0" fmla="*/ 239151 h 604911"/>
              <a:gd name="connsiteX1" fmla="*/ 407963 w 759655"/>
              <a:gd name="connsiteY1" fmla="*/ 0 h 604911"/>
              <a:gd name="connsiteX2" fmla="*/ 738554 w 759655"/>
              <a:gd name="connsiteY2" fmla="*/ 0 h 604911"/>
              <a:gd name="connsiteX3" fmla="*/ 759655 w 759655"/>
              <a:gd name="connsiteY3" fmla="*/ 604911 h 604911"/>
              <a:gd name="connsiteX4" fmla="*/ 400929 w 759655"/>
              <a:gd name="connsiteY4" fmla="*/ 597877 h 604911"/>
              <a:gd name="connsiteX5" fmla="*/ 35169 w 759655"/>
              <a:gd name="connsiteY5" fmla="*/ 386862 h 604911"/>
              <a:gd name="connsiteX6" fmla="*/ 0 w 759655"/>
              <a:gd name="connsiteY6" fmla="*/ 239151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655" h="604911">
                <a:moveTo>
                  <a:pt x="0" y="239151"/>
                </a:moveTo>
                <a:lnTo>
                  <a:pt x="407963" y="0"/>
                </a:lnTo>
                <a:lnTo>
                  <a:pt x="738554" y="0"/>
                </a:lnTo>
                <a:lnTo>
                  <a:pt x="759655" y="604911"/>
                </a:lnTo>
                <a:lnTo>
                  <a:pt x="400929" y="597877"/>
                </a:lnTo>
                <a:lnTo>
                  <a:pt x="35169" y="386862"/>
                </a:lnTo>
                <a:lnTo>
                  <a:pt x="0" y="23915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olný tvar: obrazec 37"/>
          <p:cNvSpPr/>
          <p:nvPr/>
        </p:nvSpPr>
        <p:spPr>
          <a:xfrm>
            <a:off x="8450338" y="1451224"/>
            <a:ext cx="300167" cy="414506"/>
          </a:xfrm>
          <a:custGeom>
            <a:avLst/>
            <a:gdLst>
              <a:gd name="connsiteX0" fmla="*/ 140677 w 260252"/>
              <a:gd name="connsiteY0" fmla="*/ 0 h 365760"/>
              <a:gd name="connsiteX1" fmla="*/ 0 w 260252"/>
              <a:gd name="connsiteY1" fmla="*/ 365760 h 365760"/>
              <a:gd name="connsiteX2" fmla="*/ 260252 w 260252"/>
              <a:gd name="connsiteY2" fmla="*/ 288388 h 365760"/>
              <a:gd name="connsiteX3" fmla="*/ 140677 w 260252"/>
              <a:gd name="connsiteY3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" h="365760">
                <a:moveTo>
                  <a:pt x="140677" y="0"/>
                </a:moveTo>
                <a:lnTo>
                  <a:pt x="0" y="365760"/>
                </a:lnTo>
                <a:lnTo>
                  <a:pt x="260252" y="288388"/>
                </a:lnTo>
                <a:lnTo>
                  <a:pt x="140677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/>
          <p:cNvSpPr/>
          <p:nvPr/>
        </p:nvSpPr>
        <p:spPr>
          <a:xfrm>
            <a:off x="8645041" y="1036718"/>
            <a:ext cx="340731" cy="350736"/>
          </a:xfrm>
          <a:custGeom>
            <a:avLst/>
            <a:gdLst>
              <a:gd name="connsiteX0" fmla="*/ 0 w 295422"/>
              <a:gd name="connsiteY0" fmla="*/ 309489 h 309489"/>
              <a:gd name="connsiteX1" fmla="*/ 126610 w 295422"/>
              <a:gd name="connsiteY1" fmla="*/ 0 h 309489"/>
              <a:gd name="connsiteX2" fmla="*/ 140677 w 295422"/>
              <a:gd name="connsiteY2" fmla="*/ 154745 h 309489"/>
              <a:gd name="connsiteX3" fmla="*/ 295422 w 295422"/>
              <a:gd name="connsiteY3" fmla="*/ 203982 h 309489"/>
              <a:gd name="connsiteX4" fmla="*/ 0 w 295422"/>
              <a:gd name="connsiteY4" fmla="*/ 309489 h 30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422" h="309489">
                <a:moveTo>
                  <a:pt x="0" y="309489"/>
                </a:moveTo>
                <a:lnTo>
                  <a:pt x="126610" y="0"/>
                </a:lnTo>
                <a:lnTo>
                  <a:pt x="140677" y="154745"/>
                </a:lnTo>
                <a:lnTo>
                  <a:pt x="295422" y="203982"/>
                </a:lnTo>
                <a:lnTo>
                  <a:pt x="0" y="30948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olný tvar: obrazec 40"/>
          <p:cNvSpPr/>
          <p:nvPr/>
        </p:nvSpPr>
        <p:spPr>
          <a:xfrm>
            <a:off x="8069044" y="1809931"/>
            <a:ext cx="324506" cy="263052"/>
          </a:xfrm>
          <a:custGeom>
            <a:avLst/>
            <a:gdLst>
              <a:gd name="connsiteX0" fmla="*/ 0 w 281354"/>
              <a:gd name="connsiteY0" fmla="*/ 232117 h 232117"/>
              <a:gd name="connsiteX1" fmla="*/ 91440 w 281354"/>
              <a:gd name="connsiteY1" fmla="*/ 0 h 232117"/>
              <a:gd name="connsiteX2" fmla="*/ 281354 w 281354"/>
              <a:gd name="connsiteY2" fmla="*/ 63305 h 232117"/>
              <a:gd name="connsiteX3" fmla="*/ 189914 w 281354"/>
              <a:gd name="connsiteY3" fmla="*/ 105508 h 232117"/>
              <a:gd name="connsiteX4" fmla="*/ 0 w 281354"/>
              <a:gd name="connsiteY4" fmla="*/ 232117 h 23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54" h="232117">
                <a:moveTo>
                  <a:pt x="0" y="232117"/>
                </a:moveTo>
                <a:lnTo>
                  <a:pt x="91440" y="0"/>
                </a:lnTo>
                <a:lnTo>
                  <a:pt x="281354" y="63305"/>
                </a:lnTo>
                <a:lnTo>
                  <a:pt x="189914" y="105508"/>
                </a:lnTo>
                <a:lnTo>
                  <a:pt x="0" y="23211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olný tvar: obrazec 41"/>
          <p:cNvSpPr/>
          <p:nvPr/>
        </p:nvSpPr>
        <p:spPr>
          <a:xfrm>
            <a:off x="7428146" y="2168638"/>
            <a:ext cx="227153" cy="215224"/>
          </a:xfrm>
          <a:custGeom>
            <a:avLst/>
            <a:gdLst>
              <a:gd name="connsiteX0" fmla="*/ 0 w 196947"/>
              <a:gd name="connsiteY0" fmla="*/ 91440 h 189914"/>
              <a:gd name="connsiteX1" fmla="*/ 147710 w 196947"/>
              <a:gd name="connsiteY1" fmla="*/ 0 h 189914"/>
              <a:gd name="connsiteX2" fmla="*/ 196947 w 196947"/>
              <a:gd name="connsiteY2" fmla="*/ 189914 h 189914"/>
              <a:gd name="connsiteX3" fmla="*/ 0 w 196947"/>
              <a:gd name="connsiteY3" fmla="*/ 91440 h 1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" h="189914">
                <a:moveTo>
                  <a:pt x="0" y="91440"/>
                </a:moveTo>
                <a:lnTo>
                  <a:pt x="147710" y="0"/>
                </a:lnTo>
                <a:lnTo>
                  <a:pt x="196947" y="189914"/>
                </a:lnTo>
                <a:lnTo>
                  <a:pt x="0" y="9144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olný tvar: obrazec 42"/>
          <p:cNvSpPr/>
          <p:nvPr/>
        </p:nvSpPr>
        <p:spPr>
          <a:xfrm>
            <a:off x="7525497" y="925120"/>
            <a:ext cx="527322" cy="255081"/>
          </a:xfrm>
          <a:custGeom>
            <a:avLst/>
            <a:gdLst>
              <a:gd name="connsiteX0" fmla="*/ 0 w 457200"/>
              <a:gd name="connsiteY0" fmla="*/ 218050 h 225083"/>
              <a:gd name="connsiteX1" fmla="*/ 457200 w 457200"/>
              <a:gd name="connsiteY1" fmla="*/ 0 h 225083"/>
              <a:gd name="connsiteX2" fmla="*/ 330590 w 457200"/>
              <a:gd name="connsiteY2" fmla="*/ 225083 h 225083"/>
              <a:gd name="connsiteX3" fmla="*/ 253218 w 457200"/>
              <a:gd name="connsiteY3" fmla="*/ 175846 h 225083"/>
              <a:gd name="connsiteX4" fmla="*/ 0 w 457200"/>
              <a:gd name="connsiteY4" fmla="*/ 218050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25083">
                <a:moveTo>
                  <a:pt x="0" y="218050"/>
                </a:moveTo>
                <a:lnTo>
                  <a:pt x="457200" y="0"/>
                </a:lnTo>
                <a:lnTo>
                  <a:pt x="330590" y="225083"/>
                </a:lnTo>
                <a:lnTo>
                  <a:pt x="253218" y="175846"/>
                </a:lnTo>
                <a:lnTo>
                  <a:pt x="0" y="21805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olný tvar: obrazec 43"/>
          <p:cNvSpPr/>
          <p:nvPr/>
        </p:nvSpPr>
        <p:spPr>
          <a:xfrm>
            <a:off x="7403807" y="1650505"/>
            <a:ext cx="267717" cy="444446"/>
          </a:xfrm>
          <a:custGeom>
            <a:avLst/>
            <a:gdLst>
              <a:gd name="connsiteX0" fmla="*/ 0 w 232117"/>
              <a:gd name="connsiteY0" fmla="*/ 189914 h 344659"/>
              <a:gd name="connsiteX1" fmla="*/ 232117 w 232117"/>
              <a:gd name="connsiteY1" fmla="*/ 0 h 344659"/>
              <a:gd name="connsiteX2" fmla="*/ 154745 w 232117"/>
              <a:gd name="connsiteY2" fmla="*/ 225083 h 344659"/>
              <a:gd name="connsiteX3" fmla="*/ 168812 w 232117"/>
              <a:gd name="connsiteY3" fmla="*/ 344659 h 344659"/>
              <a:gd name="connsiteX4" fmla="*/ 0 w 232117"/>
              <a:gd name="connsiteY4" fmla="*/ 189914 h 3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117" h="344659">
                <a:moveTo>
                  <a:pt x="0" y="189914"/>
                </a:moveTo>
                <a:lnTo>
                  <a:pt x="232117" y="0"/>
                </a:lnTo>
                <a:lnTo>
                  <a:pt x="154745" y="225083"/>
                </a:lnTo>
                <a:lnTo>
                  <a:pt x="168812" y="344659"/>
                </a:lnTo>
                <a:lnTo>
                  <a:pt x="0" y="189914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Volný tvar: obrazec 44"/>
          <p:cNvSpPr/>
          <p:nvPr/>
        </p:nvSpPr>
        <p:spPr>
          <a:xfrm rot="267051">
            <a:off x="6428100" y="828652"/>
            <a:ext cx="544141" cy="525336"/>
          </a:xfrm>
          <a:custGeom>
            <a:avLst/>
            <a:gdLst>
              <a:gd name="connsiteX0" fmla="*/ 0 w 450166"/>
              <a:gd name="connsiteY0" fmla="*/ 161778 h 429065"/>
              <a:gd name="connsiteX1" fmla="*/ 119576 w 450166"/>
              <a:gd name="connsiteY1" fmla="*/ 0 h 429065"/>
              <a:gd name="connsiteX2" fmla="*/ 450166 w 450166"/>
              <a:gd name="connsiteY2" fmla="*/ 429065 h 429065"/>
              <a:gd name="connsiteX3" fmla="*/ 0 w 450166"/>
              <a:gd name="connsiteY3" fmla="*/ 161778 h 42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166" h="429065">
                <a:moveTo>
                  <a:pt x="0" y="161778"/>
                </a:moveTo>
                <a:lnTo>
                  <a:pt x="119576" y="0"/>
                </a:lnTo>
                <a:lnTo>
                  <a:pt x="450166" y="429065"/>
                </a:lnTo>
                <a:lnTo>
                  <a:pt x="0" y="161778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Volný tvar: obrazec 45"/>
          <p:cNvSpPr/>
          <p:nvPr/>
        </p:nvSpPr>
        <p:spPr>
          <a:xfrm>
            <a:off x="6779134" y="2264293"/>
            <a:ext cx="649012" cy="438420"/>
          </a:xfrm>
          <a:custGeom>
            <a:avLst/>
            <a:gdLst>
              <a:gd name="connsiteX0" fmla="*/ 49237 w 562708"/>
              <a:gd name="connsiteY0" fmla="*/ 358727 h 386862"/>
              <a:gd name="connsiteX1" fmla="*/ 562708 w 562708"/>
              <a:gd name="connsiteY1" fmla="*/ 0 h 386862"/>
              <a:gd name="connsiteX2" fmla="*/ 450166 w 562708"/>
              <a:gd name="connsiteY2" fmla="*/ 295422 h 386862"/>
              <a:gd name="connsiteX3" fmla="*/ 337624 w 562708"/>
              <a:gd name="connsiteY3" fmla="*/ 225084 h 386862"/>
              <a:gd name="connsiteX4" fmla="*/ 0 w 562708"/>
              <a:gd name="connsiteY4" fmla="*/ 386862 h 386862"/>
              <a:gd name="connsiteX5" fmla="*/ 49237 w 562708"/>
              <a:gd name="connsiteY5" fmla="*/ 358727 h 38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708" h="386862">
                <a:moveTo>
                  <a:pt x="49237" y="358727"/>
                </a:moveTo>
                <a:lnTo>
                  <a:pt x="562708" y="0"/>
                </a:lnTo>
                <a:lnTo>
                  <a:pt x="450166" y="295422"/>
                </a:lnTo>
                <a:lnTo>
                  <a:pt x="337624" y="225084"/>
                </a:lnTo>
                <a:lnTo>
                  <a:pt x="0" y="386862"/>
                </a:lnTo>
                <a:lnTo>
                  <a:pt x="49237" y="35872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Volný tvar: obrazec 46"/>
          <p:cNvSpPr/>
          <p:nvPr/>
        </p:nvSpPr>
        <p:spPr>
          <a:xfrm>
            <a:off x="6933274" y="2989679"/>
            <a:ext cx="502983" cy="478277"/>
          </a:xfrm>
          <a:custGeom>
            <a:avLst/>
            <a:gdLst>
              <a:gd name="connsiteX0" fmla="*/ 0 w 436098"/>
              <a:gd name="connsiteY0" fmla="*/ 295422 h 422031"/>
              <a:gd name="connsiteX1" fmla="*/ 189914 w 436098"/>
              <a:gd name="connsiteY1" fmla="*/ 77373 h 422031"/>
              <a:gd name="connsiteX2" fmla="*/ 246185 w 436098"/>
              <a:gd name="connsiteY2" fmla="*/ 0 h 422031"/>
              <a:gd name="connsiteX3" fmla="*/ 436098 w 436098"/>
              <a:gd name="connsiteY3" fmla="*/ 84407 h 422031"/>
              <a:gd name="connsiteX4" fmla="*/ 365760 w 436098"/>
              <a:gd name="connsiteY4" fmla="*/ 267287 h 422031"/>
              <a:gd name="connsiteX5" fmla="*/ 400929 w 436098"/>
              <a:gd name="connsiteY5" fmla="*/ 422031 h 422031"/>
              <a:gd name="connsiteX6" fmla="*/ 0 w 436098"/>
              <a:gd name="connsiteY6" fmla="*/ 295422 h 42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098" h="422031">
                <a:moveTo>
                  <a:pt x="0" y="295422"/>
                </a:moveTo>
                <a:lnTo>
                  <a:pt x="189914" y="77373"/>
                </a:lnTo>
                <a:lnTo>
                  <a:pt x="246185" y="0"/>
                </a:lnTo>
                <a:lnTo>
                  <a:pt x="436098" y="84407"/>
                </a:lnTo>
                <a:lnTo>
                  <a:pt x="365760" y="267287"/>
                </a:lnTo>
                <a:lnTo>
                  <a:pt x="400929" y="422031"/>
                </a:lnTo>
                <a:lnTo>
                  <a:pt x="0" y="295422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9981173" y="614843"/>
            <a:ext cx="170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automorfní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tvar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9811736" y="1249842"/>
            <a:ext cx="204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hypautomorfní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tvar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9957192" y="1870925"/>
            <a:ext cx="17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xenomorfní tvar</a:t>
            </a:r>
          </a:p>
        </p:txBody>
      </p:sp>
      <p:sp>
        <p:nvSpPr>
          <p:cNvPr id="23" name="Volný tvar: obrazec 22"/>
          <p:cNvSpPr/>
          <p:nvPr/>
        </p:nvSpPr>
        <p:spPr>
          <a:xfrm rot="6456495">
            <a:off x="3502147" y="647672"/>
            <a:ext cx="1252024" cy="998806"/>
          </a:xfrm>
          <a:custGeom>
            <a:avLst/>
            <a:gdLst>
              <a:gd name="connsiteX0" fmla="*/ 0 w 1252024"/>
              <a:gd name="connsiteY0" fmla="*/ 478302 h 998806"/>
              <a:gd name="connsiteX1" fmla="*/ 0 w 1252024"/>
              <a:gd name="connsiteY1" fmla="*/ 478302 h 998806"/>
              <a:gd name="connsiteX2" fmla="*/ 942535 w 1252024"/>
              <a:gd name="connsiteY2" fmla="*/ 0 h 998806"/>
              <a:gd name="connsiteX3" fmla="*/ 1252024 w 1252024"/>
              <a:gd name="connsiteY3" fmla="*/ 562708 h 998806"/>
              <a:gd name="connsiteX4" fmla="*/ 337624 w 1252024"/>
              <a:gd name="connsiteY4" fmla="*/ 998806 h 998806"/>
              <a:gd name="connsiteX5" fmla="*/ 0 w 1252024"/>
              <a:gd name="connsiteY5" fmla="*/ 478302 h 9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024" h="998806">
                <a:moveTo>
                  <a:pt x="0" y="478302"/>
                </a:moveTo>
                <a:lnTo>
                  <a:pt x="0" y="478302"/>
                </a:lnTo>
                <a:lnTo>
                  <a:pt x="942535" y="0"/>
                </a:lnTo>
                <a:lnTo>
                  <a:pt x="1252024" y="562708"/>
                </a:lnTo>
                <a:lnTo>
                  <a:pt x="337624" y="998806"/>
                </a:lnTo>
                <a:lnTo>
                  <a:pt x="0" y="4783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: obrazec 24"/>
          <p:cNvSpPr/>
          <p:nvPr/>
        </p:nvSpPr>
        <p:spPr>
          <a:xfrm>
            <a:off x="3321645" y="1985015"/>
            <a:ext cx="1419225" cy="596207"/>
          </a:xfrm>
          <a:custGeom>
            <a:avLst/>
            <a:gdLst>
              <a:gd name="connsiteX0" fmla="*/ 0 w 2162175"/>
              <a:gd name="connsiteY0" fmla="*/ 457200 h 1190625"/>
              <a:gd name="connsiteX1" fmla="*/ 581025 w 2162175"/>
              <a:gd name="connsiteY1" fmla="*/ 0 h 1190625"/>
              <a:gd name="connsiteX2" fmla="*/ 1714500 w 2162175"/>
              <a:gd name="connsiteY2" fmla="*/ 0 h 1190625"/>
              <a:gd name="connsiteX3" fmla="*/ 2143125 w 2162175"/>
              <a:gd name="connsiteY3" fmla="*/ 428625 h 1190625"/>
              <a:gd name="connsiteX4" fmla="*/ 2162175 w 2162175"/>
              <a:gd name="connsiteY4" fmla="*/ 828675 h 1190625"/>
              <a:gd name="connsiteX5" fmla="*/ 1771650 w 2162175"/>
              <a:gd name="connsiteY5" fmla="*/ 1190625 h 1190625"/>
              <a:gd name="connsiteX6" fmla="*/ 609600 w 2162175"/>
              <a:gd name="connsiteY6" fmla="*/ 1190625 h 1190625"/>
              <a:gd name="connsiteX7" fmla="*/ 38100 w 2162175"/>
              <a:gd name="connsiteY7" fmla="*/ 762000 h 1190625"/>
              <a:gd name="connsiteX8" fmla="*/ 0 w 2162175"/>
              <a:gd name="connsiteY8" fmla="*/ 45720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175" h="1190625">
                <a:moveTo>
                  <a:pt x="0" y="457200"/>
                </a:moveTo>
                <a:lnTo>
                  <a:pt x="581025" y="0"/>
                </a:lnTo>
                <a:lnTo>
                  <a:pt x="1714500" y="0"/>
                </a:lnTo>
                <a:lnTo>
                  <a:pt x="2143125" y="428625"/>
                </a:lnTo>
                <a:lnTo>
                  <a:pt x="2162175" y="828675"/>
                </a:lnTo>
                <a:lnTo>
                  <a:pt x="1771650" y="1190625"/>
                </a:lnTo>
                <a:lnTo>
                  <a:pt x="609600" y="1190625"/>
                </a:lnTo>
                <a:lnTo>
                  <a:pt x="38100" y="762000"/>
                </a:lnTo>
                <a:lnTo>
                  <a:pt x="0" y="45720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Volný tvar: obrazec 34"/>
          <p:cNvSpPr/>
          <p:nvPr/>
        </p:nvSpPr>
        <p:spPr>
          <a:xfrm>
            <a:off x="3747878" y="2715838"/>
            <a:ext cx="837027" cy="1019907"/>
          </a:xfrm>
          <a:custGeom>
            <a:avLst/>
            <a:gdLst>
              <a:gd name="connsiteX0" fmla="*/ 0 w 837027"/>
              <a:gd name="connsiteY0" fmla="*/ 365760 h 914400"/>
              <a:gd name="connsiteX1" fmla="*/ 429064 w 837027"/>
              <a:gd name="connsiteY1" fmla="*/ 0 h 914400"/>
              <a:gd name="connsiteX2" fmla="*/ 837027 w 837027"/>
              <a:gd name="connsiteY2" fmla="*/ 414997 h 914400"/>
              <a:gd name="connsiteX3" fmla="*/ 372793 w 837027"/>
              <a:gd name="connsiteY3" fmla="*/ 914400 h 914400"/>
              <a:gd name="connsiteX4" fmla="*/ 0 w 837027"/>
              <a:gd name="connsiteY4" fmla="*/ 36576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027" h="914400">
                <a:moveTo>
                  <a:pt x="0" y="365760"/>
                </a:moveTo>
                <a:lnTo>
                  <a:pt x="429064" y="0"/>
                </a:lnTo>
                <a:lnTo>
                  <a:pt x="837027" y="414997"/>
                </a:lnTo>
                <a:lnTo>
                  <a:pt x="372793" y="914400"/>
                </a:lnTo>
                <a:lnTo>
                  <a:pt x="0" y="36576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/>
          <p:cNvSpPr txBox="1"/>
          <p:nvPr/>
        </p:nvSpPr>
        <p:spPr>
          <a:xfrm>
            <a:off x="4884909" y="913342"/>
            <a:ext cx="109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Minerál 1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4871185" y="2041227"/>
            <a:ext cx="109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Minerál 2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4767935" y="3010630"/>
            <a:ext cx="109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Minerál</a:t>
            </a:r>
            <a:r>
              <a:rPr lang="cs-CZ" b="1" dirty="0"/>
              <a:t> </a:t>
            </a:r>
            <a:r>
              <a:rPr lang="cs-CZ" b="1" dirty="0">
                <a:solidFill>
                  <a:srgbClr val="FFFF00"/>
                </a:solidFill>
              </a:rPr>
              <a:t>3</a:t>
            </a:r>
          </a:p>
        </p:txBody>
      </p:sp>
      <p:pic>
        <p:nvPicPr>
          <p:cNvPr id="58" name="Obrázek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89" y="3754166"/>
            <a:ext cx="6395201" cy="2166796"/>
          </a:xfrm>
          <a:prstGeom prst="rect">
            <a:avLst/>
          </a:prstGeom>
        </p:spPr>
      </p:pic>
      <p:sp>
        <p:nvSpPr>
          <p:cNvPr id="59" name="TextovéPole 58"/>
          <p:cNvSpPr txBox="1"/>
          <p:nvPr/>
        </p:nvSpPr>
        <p:spPr>
          <a:xfrm>
            <a:off x="5723711" y="5899438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jen xenomorfní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7701168" y="5858737"/>
            <a:ext cx="2327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auto-,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hyp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a xenomorfní</a:t>
            </a:r>
          </a:p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hypautomorfní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stavba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9685002" y="5899438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dominantně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automorfní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3" y="3848694"/>
            <a:ext cx="3354365" cy="251577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57406" y="471519"/>
            <a:ext cx="31537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Krystalizace minerálů z taveniny</a:t>
            </a:r>
          </a:p>
          <a:p>
            <a:r>
              <a:rPr lang="cs-CZ" dirty="0"/>
              <a:t>Řídící faktory:</a:t>
            </a:r>
          </a:p>
          <a:p>
            <a:r>
              <a:rPr lang="cs-CZ" dirty="0"/>
              <a:t>chemické složení taveniny,</a:t>
            </a:r>
          </a:p>
          <a:p>
            <a:r>
              <a:rPr lang="cs-CZ" dirty="0"/>
              <a:t>teplota a </a:t>
            </a:r>
            <a:r>
              <a:rPr lang="cs-CZ" dirty="0" err="1"/>
              <a:t>a</a:t>
            </a:r>
            <a:r>
              <a:rPr lang="cs-CZ" dirty="0"/>
              <a:t> tlak – různá pozice,</a:t>
            </a:r>
          </a:p>
          <a:p>
            <a:r>
              <a:rPr lang="cs-CZ" dirty="0"/>
              <a:t>tvar a velikost magmatických </a:t>
            </a:r>
          </a:p>
          <a:p>
            <a:r>
              <a:rPr lang="cs-CZ" dirty="0"/>
              <a:t>těles v zemské kůře.</a:t>
            </a:r>
          </a:p>
          <a:p>
            <a:endParaRPr lang="cs-CZ" dirty="0"/>
          </a:p>
          <a:p>
            <a:r>
              <a:rPr lang="cs-CZ" dirty="0"/>
              <a:t>Postupná krystalizace minerálů.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88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2" r="40140" b="42618"/>
          <a:stretch/>
        </p:blipFill>
        <p:spPr>
          <a:xfrm>
            <a:off x="1379765" y="3297684"/>
            <a:ext cx="2200824" cy="158990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95" y="1596571"/>
            <a:ext cx="6575370" cy="3948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28" y="300005"/>
            <a:ext cx="1840284" cy="1851770"/>
          </a:xfrm>
          <a:prstGeom prst="rect">
            <a:avLst/>
          </a:prstGeom>
        </p:spPr>
      </p:pic>
      <p:pic>
        <p:nvPicPr>
          <p:cNvPr id="7" name="Picture 8" descr="vsesmer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71" y="4876582"/>
            <a:ext cx="2808835" cy="18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porovi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8454" y="279555"/>
            <a:ext cx="2735865" cy="17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5" y="265523"/>
            <a:ext cx="1559070" cy="188005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9" y="3308692"/>
            <a:ext cx="1193126" cy="1567890"/>
          </a:xfrm>
          <a:prstGeom prst="rect">
            <a:avLst/>
          </a:prstGeom>
        </p:spPr>
      </p:pic>
      <p:pic>
        <p:nvPicPr>
          <p:cNvPr id="12" name="Picture 9" descr="porfyrick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r="64750"/>
          <a:stretch/>
        </p:blipFill>
        <p:spPr>
          <a:xfrm>
            <a:off x="10079743" y="4203635"/>
            <a:ext cx="1801726" cy="25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Šipka: doprava 12"/>
          <p:cNvSpPr/>
          <p:nvPr/>
        </p:nvSpPr>
        <p:spPr>
          <a:xfrm rot="19223103">
            <a:off x="4241114" y="5022070"/>
            <a:ext cx="607665" cy="4201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/>
          <p:cNvCxnSpPr>
            <a:cxnSpLocks/>
          </p:cNvCxnSpPr>
          <p:nvPr/>
        </p:nvCxnSpPr>
        <p:spPr>
          <a:xfrm flipH="1" flipV="1">
            <a:off x="8998858" y="3384122"/>
            <a:ext cx="1415902" cy="1174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cxnSpLocks/>
          </p:cNvCxnSpPr>
          <p:nvPr/>
        </p:nvCxnSpPr>
        <p:spPr>
          <a:xfrm flipH="1">
            <a:off x="7155543" y="1800665"/>
            <a:ext cx="2024742" cy="3607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cxnSpLocks/>
          </p:cNvCxnSpPr>
          <p:nvPr/>
        </p:nvCxnSpPr>
        <p:spPr>
          <a:xfrm flipH="1" flipV="1">
            <a:off x="6809888" y="4558872"/>
            <a:ext cx="3496498" cy="4165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cxnSpLocks/>
          </p:cNvCxnSpPr>
          <p:nvPr/>
        </p:nvCxnSpPr>
        <p:spPr>
          <a:xfrm flipH="1" flipV="1">
            <a:off x="6320196" y="5305102"/>
            <a:ext cx="4418744" cy="2236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cxnSpLocks/>
          </p:cNvCxnSpPr>
          <p:nvPr/>
        </p:nvCxnSpPr>
        <p:spPr>
          <a:xfrm>
            <a:off x="3423821" y="1921482"/>
            <a:ext cx="1249715" cy="10181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cxnSpLocks/>
          </p:cNvCxnSpPr>
          <p:nvPr/>
        </p:nvCxnSpPr>
        <p:spPr>
          <a:xfrm>
            <a:off x="3458506" y="1914275"/>
            <a:ext cx="1504137" cy="2774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007296" y="303893"/>
            <a:ext cx="46698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Plutonické (hlubinné) vyvřeliny </a:t>
            </a:r>
            <a:r>
              <a:rPr 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velká tělesa -</a:t>
            </a:r>
          </a:p>
          <a:p>
            <a:r>
              <a:rPr 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batolit, pluton, (masiv) a malá tělesa - lakolit</a:t>
            </a:r>
          </a:p>
          <a:p>
            <a:r>
              <a:rPr lang="cs-CZ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Žilné vyvřeliny </a:t>
            </a:r>
            <a:r>
              <a:rPr 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pravé a ložní žíly</a:t>
            </a:r>
          </a:p>
          <a:p>
            <a:r>
              <a:rPr lang="cs-CZ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Výlevné vyvřeliny </a:t>
            </a:r>
            <a:r>
              <a:rPr lang="cs-CZ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lávové výlevy, sopky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532200" y="1933226"/>
            <a:ext cx="678987" cy="180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4629060" y="1885254"/>
            <a:ext cx="6030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>
                <a:latin typeface="Arial" panose="020B0604020202020204" pitchFamily="34" charset="0"/>
                <a:cs typeface="Arial" panose="020B0604020202020204" pitchFamily="34" charset="0"/>
              </a:rPr>
              <a:t>výlev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781460" y="2037654"/>
            <a:ext cx="6030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>
                <a:latin typeface="Arial" panose="020B0604020202020204" pitchFamily="34" charset="0"/>
                <a:cs typeface="Arial" panose="020B0604020202020204" pitchFamily="34" charset="0"/>
              </a:rPr>
              <a:t>výlev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7185595" y="1623499"/>
            <a:ext cx="678987" cy="180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7212208" y="1585205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>
                <a:latin typeface="Arial" panose="020B0604020202020204" pitchFamily="34" charset="0"/>
                <a:cs typeface="Arial" panose="020B0604020202020204" pitchFamily="34" charset="0"/>
              </a:rPr>
              <a:t>sopka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383029" y="5587706"/>
            <a:ext cx="55867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Plutonické vyvřeliny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Pomalé tuhnutí magmatu a krystalizace.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podobně nebo stejně velká zrna, </a:t>
            </a:r>
            <a:r>
              <a:rPr lang="cs-CZ" sz="13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hypautomorfie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 masivů – </a:t>
            </a:r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stejnoměrně zrnitá stavba 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(stejně velké krystaly)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Okraje masivů, pně, lakolity – </a:t>
            </a:r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porfyrická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stavba (</a:t>
            </a:r>
            <a:r>
              <a:rPr lang="cs-CZ" sz="13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automorfní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vyrostlice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cs-CZ" sz="13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hypautomorfně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vykrystalovaná </a:t>
            </a:r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hmota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různá krystalizace.</a:t>
            </a:r>
          </a:p>
          <a:p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29388" y="6049065"/>
            <a:ext cx="115127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stejnoměrně </a:t>
            </a: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zrnitá stavba</a:t>
            </a:r>
          </a:p>
          <a:p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plutonitu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0109856" y="3659445"/>
            <a:ext cx="14478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porfyrická stavba</a:t>
            </a:r>
          </a:p>
          <a:p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plutonitu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10012436" y="2081814"/>
            <a:ext cx="23038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Výlevné vyvřeliny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Porfyrická, </a:t>
            </a:r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pórovitá stavba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Vulkanické sklo 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rychlé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uhnutí a náhlá krystalizace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24329" y="2162916"/>
            <a:ext cx="30556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Žilné a výlevné vyvřeliny</a:t>
            </a:r>
          </a:p>
          <a:p>
            <a:r>
              <a:rPr lang="cs-CZ" sz="1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Porfyrická stavba 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jasně </a:t>
            </a:r>
            <a:r>
              <a:rPr lang="cs-CZ" sz="13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automorfní</a:t>
            </a:r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vyrostlice a jemnější základní hmota</a:t>
            </a:r>
          </a:p>
          <a:p>
            <a:r>
              <a:rPr lang="cs-CZ" sz="1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vícefázová krystalizace.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3765" y="4912386"/>
            <a:ext cx="15872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Zbytková tavenina,</a:t>
            </a: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žíly v masivech –</a:t>
            </a: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Pegmatity (jen </a:t>
            </a: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velké krystaly)</a:t>
            </a:r>
          </a:p>
        </p:txBody>
      </p:sp>
    </p:spTree>
    <p:extLst>
      <p:ext uri="{BB962C8B-B14F-4D97-AF65-F5344CB8AC3E}">
        <p14:creationId xmlns:p14="http://schemas.microsoft.com/office/powerpoint/2010/main" val="234632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00" y="510533"/>
            <a:ext cx="2725042" cy="21255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75" y="3824922"/>
            <a:ext cx="2691384" cy="18379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r="77352" b="45608"/>
          <a:stretch/>
        </p:blipFill>
        <p:spPr>
          <a:xfrm>
            <a:off x="3398307" y="3584239"/>
            <a:ext cx="1516562" cy="20725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1" y="3584239"/>
            <a:ext cx="2763454" cy="20725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r="77937" b="51261"/>
          <a:stretch/>
        </p:blipFill>
        <p:spPr>
          <a:xfrm rot="5400000">
            <a:off x="6221586" y="3482336"/>
            <a:ext cx="1767853" cy="24074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3" t="4755" r="23492" b="48371"/>
          <a:stretch/>
        </p:blipFill>
        <p:spPr>
          <a:xfrm>
            <a:off x="9118191" y="318610"/>
            <a:ext cx="1747775" cy="23895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4801" y="774700"/>
            <a:ext cx="4767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Ultrabazické vyvřeliny - obsah SiO2 pod 44 %</a:t>
            </a:r>
          </a:p>
          <a:p>
            <a:r>
              <a:rPr lang="cs-CZ" b="1" dirty="0">
                <a:solidFill>
                  <a:srgbClr val="FFFF00"/>
                </a:solidFill>
              </a:rPr>
              <a:t>Bazické vyvřeliny - obsah SiO2 44-52 %</a:t>
            </a:r>
          </a:p>
          <a:p>
            <a:r>
              <a:rPr lang="cs-CZ" b="1" dirty="0">
                <a:solidFill>
                  <a:srgbClr val="FFFF00"/>
                </a:solidFill>
              </a:rPr>
              <a:t>Intermediální vyvřeliny - obsah SiO2 52-65 %</a:t>
            </a:r>
          </a:p>
          <a:p>
            <a:r>
              <a:rPr lang="cs-CZ" b="1" dirty="0">
                <a:solidFill>
                  <a:srgbClr val="FFFF00"/>
                </a:solidFill>
              </a:rPr>
              <a:t>Kyselé vyvřeliny  - obsah SiO2 min. 65 %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4801" y="2742404"/>
            <a:ext cx="49577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Intermediální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diorit </a:t>
            </a:r>
            <a:r>
              <a:rPr lang="cs-CZ" sz="1400" dirty="0"/>
              <a:t>(intermediální plagioklas, křemen, biotit, amfibol)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andezit.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28400" y="2609174"/>
            <a:ext cx="4585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Bazické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gabro</a:t>
            </a:r>
            <a:r>
              <a:rPr lang="cs-CZ" sz="1400" dirty="0"/>
              <a:t> (bazický plagioklas, pyroxen, amfibol, olivín)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bazalt</a:t>
            </a:r>
            <a:r>
              <a:rPr lang="cs-CZ" sz="1400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096000" y="5615135"/>
            <a:ext cx="5596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Kyselé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granit </a:t>
            </a:r>
            <a:r>
              <a:rPr lang="cs-CZ" sz="1400" dirty="0"/>
              <a:t>(křemen, draselný živec, kyselý plagioklas, biotit, muskovit)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ryolit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020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00" y="510533"/>
            <a:ext cx="2725042" cy="21255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75" y="3824922"/>
            <a:ext cx="2691384" cy="18379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r="77352" b="45608"/>
          <a:stretch/>
        </p:blipFill>
        <p:spPr>
          <a:xfrm>
            <a:off x="3398307" y="3584239"/>
            <a:ext cx="1516562" cy="20725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1" y="3584239"/>
            <a:ext cx="2763454" cy="20725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r="77937" b="51261"/>
          <a:stretch/>
        </p:blipFill>
        <p:spPr>
          <a:xfrm rot="5400000">
            <a:off x="6221586" y="3482336"/>
            <a:ext cx="1767853" cy="24074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3" t="4755" r="23492" b="48371"/>
          <a:stretch/>
        </p:blipFill>
        <p:spPr>
          <a:xfrm>
            <a:off x="9118191" y="318610"/>
            <a:ext cx="1747775" cy="23895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4801" y="774700"/>
            <a:ext cx="4767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Ultrabazické vyvřeliny - obsah SiO2 pod 44 %</a:t>
            </a:r>
          </a:p>
          <a:p>
            <a:r>
              <a:rPr lang="cs-CZ" b="1" dirty="0">
                <a:solidFill>
                  <a:srgbClr val="FFFF00"/>
                </a:solidFill>
              </a:rPr>
              <a:t>Bazické vyvřeliny - obsah SiO2 44-52 %</a:t>
            </a:r>
          </a:p>
          <a:p>
            <a:r>
              <a:rPr lang="cs-CZ" b="1" dirty="0">
                <a:solidFill>
                  <a:srgbClr val="FFFF00"/>
                </a:solidFill>
              </a:rPr>
              <a:t>Intermediální vyvřeliny - obsah SiO2 52-65 %</a:t>
            </a:r>
          </a:p>
          <a:p>
            <a:r>
              <a:rPr lang="cs-CZ" b="1" dirty="0">
                <a:solidFill>
                  <a:srgbClr val="FFFF00"/>
                </a:solidFill>
              </a:rPr>
              <a:t>Kyselé vyvřeliny  - obsah SiO2 min. 65 %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4801" y="2742404"/>
            <a:ext cx="49577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Intermediální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diorit </a:t>
            </a:r>
            <a:r>
              <a:rPr lang="cs-CZ" sz="1400" dirty="0"/>
              <a:t>(intermediální plagioklas, křemen, biotit, amfibol)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andezit.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28400" y="2609174"/>
            <a:ext cx="4585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Bazické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gabro</a:t>
            </a:r>
            <a:r>
              <a:rPr lang="cs-CZ" sz="1400" dirty="0"/>
              <a:t> (bazický plagioklas, pyroxen, amfibol, olivín)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bazalt</a:t>
            </a:r>
            <a:r>
              <a:rPr lang="cs-CZ" sz="1400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096000" y="5615135"/>
            <a:ext cx="5596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Kyselé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granit </a:t>
            </a:r>
            <a:r>
              <a:rPr lang="cs-CZ" sz="1400" dirty="0"/>
              <a:t>(křemen, draselný živec, kyselý plagioklas, biotit, muskovit)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ryolit</a:t>
            </a:r>
            <a:r>
              <a:rPr lang="cs-CZ" sz="1400" dirty="0"/>
              <a:t>.</a:t>
            </a:r>
          </a:p>
        </p:txBody>
      </p:sp>
      <p:pic>
        <p:nvPicPr>
          <p:cNvPr id="1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088078" y="297616"/>
            <a:ext cx="4806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Sedimentární horniny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846528" y="1303118"/>
            <a:ext cx="9036050" cy="4530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cs-CZ" altLang="cs-CZ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Způsoby vzniku sedimentárních hornin: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sz="200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destrukce jiných hornin (úlomkovité </a:t>
            </a:r>
            <a:r>
              <a:rPr lang="en-US" altLang="cs-CZ" sz="260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klastické</a:t>
            </a:r>
            <a:r>
              <a:rPr lang="en-US" altLang="cs-CZ" sz="260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sedimenty)</a:t>
            </a:r>
          </a:p>
          <a:p>
            <a:pPr lvl="1">
              <a:defRPr/>
            </a:pPr>
            <a:r>
              <a:rPr lang="cs-CZ" altLang="cs-CZ" sz="2200">
                <a:latin typeface="Arial" panose="020B0604020202020204" pitchFamily="34" charset="0"/>
                <a:cs typeface="Arial" panose="020B0604020202020204" pitchFamily="34" charset="0"/>
              </a:rPr>
              <a:t>zvětrávání → eroze → transport → uložení (sedimentace)</a:t>
            </a:r>
          </a:p>
          <a:p>
            <a:pPr lvl="1">
              <a:defRPr/>
            </a:pPr>
            <a:r>
              <a:rPr lang="cs-CZ" altLang="cs-CZ" sz="2200">
                <a:latin typeface="Arial" panose="020B0604020202020204" pitchFamily="34" charset="0"/>
                <a:cs typeface="Arial" panose="020B0604020202020204" pitchFamily="34" charset="0"/>
              </a:rPr>
              <a:t>zdroje minerálního materiálu: vyvřelé, metamorfované, sedimentární horniny, organická hmota</a:t>
            </a:r>
          </a:p>
          <a:p>
            <a:pPr marL="457200" lvl="1" indent="0">
              <a:buFontTx/>
              <a:buNone/>
              <a:defRPr/>
            </a:pP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chemické nebo biogenní vysrážení z roztoků (chemické sedimenty)</a:t>
            </a:r>
          </a:p>
          <a:p>
            <a:pPr marL="0" indent="0">
              <a:buFontTx/>
              <a:buNone/>
              <a:defRPr/>
            </a:pP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činnost organismů (organogenní sedimenty)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5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16368"/>
            <a:ext cx="7419444" cy="44516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329" y="239150"/>
            <a:ext cx="1338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Zvětrávání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fyzikální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biogenní</a:t>
            </a:r>
          </a:p>
        </p:txBody>
      </p:sp>
      <p:sp>
        <p:nvSpPr>
          <p:cNvPr id="4" name="Šipka: doprava 3"/>
          <p:cNvSpPr/>
          <p:nvPr/>
        </p:nvSpPr>
        <p:spPr>
          <a:xfrm>
            <a:off x="2018091" y="754966"/>
            <a:ext cx="506436" cy="1929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828685" y="645981"/>
            <a:ext cx="1726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Eroze (transport)</a:t>
            </a:r>
          </a:p>
        </p:txBody>
      </p:sp>
      <p:sp>
        <p:nvSpPr>
          <p:cNvPr id="6" name="Šipka: doprava 5"/>
          <p:cNvSpPr/>
          <p:nvPr/>
        </p:nvSpPr>
        <p:spPr>
          <a:xfrm>
            <a:off x="4712407" y="756317"/>
            <a:ext cx="506436" cy="1929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375810" y="715187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Sedimentace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673444" y="385953"/>
            <a:ext cx="43877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Sedimentační prostředí</a:t>
            </a:r>
          </a:p>
          <a:p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Terestrická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ledovcové, aluviální, fluviální, limnické, eolické</a:t>
            </a:r>
          </a:p>
          <a:p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Přechodná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deltové, pobřežní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tidální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plážové, bar.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ost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cs-CZ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Mořská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Mělkomořské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(šelfové)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Kontinentálního svahu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Hlubokomořské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5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27" descr="C:\Users\Martin\Documents\MU\Sedimentologie\Cvičení, jaro 2011\oříznuté obrázky\granulometr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0914"/>
            <a:ext cx="3479800" cy="57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747979"/>
              </p:ext>
            </p:extLst>
          </p:nvPr>
        </p:nvGraphicFramePr>
        <p:xfrm>
          <a:off x="4279900" y="1000408"/>
          <a:ext cx="7239000" cy="4943193"/>
        </p:xfrm>
        <a:graphic>
          <a:graphicData uri="http://schemas.openxmlformats.org/drawingml/2006/table">
            <a:tbl>
              <a:tblPr/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1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PSEFITY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PSAMITY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ALEURITY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PELITY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štěrky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písky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silty</a:t>
                      </a:r>
                      <a:r>
                        <a:rPr kumimoji="0" lang="cs-CZ" altLang="cs-CZ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/ (prachy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jíly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brekcie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pískovce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spraše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jílovce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1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slepence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křemence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prachovce</a:t>
                      </a:r>
                      <a:endParaRPr kumimoji="0" lang="en-GB" altLang="cs-CZ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jílovité břidlice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arkózy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droby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cs-CZ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277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1023</Words>
  <Application>Microsoft Office PowerPoint</Application>
  <PresentationFormat>Širokoúhlá obrazovka</PresentationFormat>
  <Paragraphs>256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88</cp:revision>
  <dcterms:created xsi:type="dcterms:W3CDTF">2017-02-24T19:52:20Z</dcterms:created>
  <dcterms:modified xsi:type="dcterms:W3CDTF">2018-02-26T07:43:33Z</dcterms:modified>
</cp:coreProperties>
</file>