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47" r:id="rId3"/>
    <p:sldId id="362" r:id="rId4"/>
    <p:sldId id="287" r:id="rId5"/>
    <p:sldId id="366" r:id="rId6"/>
    <p:sldId id="292" r:id="rId7"/>
    <p:sldId id="389" r:id="rId8"/>
    <p:sldId id="363" r:id="rId9"/>
    <p:sldId id="364" r:id="rId10"/>
    <p:sldId id="365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49" r:id="rId22"/>
    <p:sldId id="294" r:id="rId23"/>
    <p:sldId id="295" r:id="rId24"/>
    <p:sldId id="270" r:id="rId25"/>
    <p:sldId id="271" r:id="rId26"/>
    <p:sldId id="272" r:id="rId27"/>
    <p:sldId id="297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B21994-3E43-412E-B1D7-15B2174DDA28}" type="datetimeFigureOut">
              <a:rPr lang="cs-CZ"/>
              <a:pPr>
                <a:defRPr/>
              </a:pPr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6C0B98-EAB1-4C7A-BDAE-EC3BBB533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02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361A5-92FB-4910-A82B-B56533C42A04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452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35F-CCD0-4A29-B1F3-1DB2688D4D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5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1FFC-0995-45C9-889F-180004087E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1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08A8-4081-4C1C-A7A6-3A885AC9B5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82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47B5-6A49-4CE2-B8D7-D02869EA3F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33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1844-0EAB-47C2-8B4B-7BE5DE630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6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B80-D7D3-4AFF-94C6-03E26B8F49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2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AE8-C903-4303-97FB-517102845A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C503-4737-4584-91D4-EE3CE1676E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21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B8D9-BFFF-4957-97FA-AC1D08E29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74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A656-D944-4017-AF9C-1C35F96EEE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74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392A-8BE9-4A46-910B-D776E126BD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2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FD6D-1E2A-44EB-AEF1-0433AB93D3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3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BD1E-5208-409E-8ECD-EE3BD78D31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2612BC-B4D5-4B30-B048-5C723EBB37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CC3300"/>
                </a:solidFill>
              </a:rPr>
              <a:t>Molecular identification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1008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mtClean="0">
                <a:solidFill>
                  <a:schemeClr val="accent2"/>
                </a:solidFill>
              </a:rPr>
              <a:t>Species, individual, sex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140200" y="2781300"/>
          <a:ext cx="36893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3" imgW="3934663" imgH="2535326" progId="CorelDraw.Graphic.9">
                  <p:embed/>
                </p:oleObj>
              </mc:Choice>
              <mc:Fallback>
                <p:oleObj name="CorelDRAW" r:id="rId3" imgW="3934663" imgH="2535326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36893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20938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 descr="http://www.nhbs.com/images/jackets_resizer_xlarge/19/196496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7638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ysek02 kopie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16900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63938" y="620713"/>
            <a:ext cx="2176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Comic Sans MS" panose="030F0702030302020204" pitchFamily="66" charset="0"/>
              </a:rPr>
              <a:t>Ind. SR 3</a:t>
            </a:r>
          </a:p>
        </p:txBody>
      </p:sp>
      <p:pic>
        <p:nvPicPr>
          <p:cNvPr id="12292" name="Picture 4" descr="otter_otocena_hn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892300" cy="142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59425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5219700" y="5695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5076825" y="59118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47879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3635375" y="14128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851275" y="126841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5. 4. 2003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351588" y="58404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6480175" y="57340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5" name="AutoShape 13"/>
          <p:cNvSpPr>
            <a:spLocks noChangeArrowheads="1"/>
          </p:cNvSpPr>
          <p:nvPr/>
        </p:nvSpPr>
        <p:spPr bwMode="auto">
          <a:xfrm>
            <a:off x="6659563" y="5695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6" name="AutoShape 14"/>
          <p:cNvSpPr>
            <a:spLocks noChangeArrowheads="1"/>
          </p:cNvSpPr>
          <p:nvPr/>
        </p:nvSpPr>
        <p:spPr bwMode="auto">
          <a:xfrm>
            <a:off x="6815138" y="57340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7" name="AutoShape 15"/>
          <p:cNvSpPr>
            <a:spLocks noChangeArrowheads="1"/>
          </p:cNvSpPr>
          <p:nvPr/>
        </p:nvSpPr>
        <p:spPr bwMode="auto">
          <a:xfrm>
            <a:off x="6732588" y="59483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6516688" y="6002338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3635375" y="17732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119563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851275" y="1628775"/>
            <a:ext cx="147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4. 11. 2003</a:t>
            </a:r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6372225" y="60928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6300788" y="5661025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189663" y="60563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6084888" y="5949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6" name="AutoShape 24"/>
          <p:cNvSpPr>
            <a:spLocks noChangeArrowheads="1"/>
          </p:cNvSpPr>
          <p:nvPr/>
        </p:nvSpPr>
        <p:spPr bwMode="auto">
          <a:xfrm>
            <a:off x="6048375" y="5551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7" name="AutoShape 25"/>
          <p:cNvSpPr>
            <a:spLocks noChangeArrowheads="1"/>
          </p:cNvSpPr>
          <p:nvPr/>
        </p:nvSpPr>
        <p:spPr bwMode="auto">
          <a:xfrm>
            <a:off x="6084888" y="5805488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5940425" y="5805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9" name="AutoShape 27"/>
          <p:cNvSpPr>
            <a:spLocks noChangeArrowheads="1"/>
          </p:cNvSpPr>
          <p:nvPr/>
        </p:nvSpPr>
        <p:spPr bwMode="auto">
          <a:xfrm>
            <a:off x="5724525" y="55880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0" name="AutoShape 28"/>
          <p:cNvSpPr>
            <a:spLocks noChangeArrowheads="1"/>
          </p:cNvSpPr>
          <p:nvPr/>
        </p:nvSpPr>
        <p:spPr bwMode="auto">
          <a:xfrm>
            <a:off x="5651500" y="58769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1" name="AutoShape 29"/>
          <p:cNvSpPr>
            <a:spLocks noChangeArrowheads="1"/>
          </p:cNvSpPr>
          <p:nvPr/>
        </p:nvSpPr>
        <p:spPr bwMode="auto">
          <a:xfrm>
            <a:off x="3635375" y="21336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3851275" y="19891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3366FF"/>
                </a:solidFill>
                <a:latin typeface="Comic Sans MS" panose="030F0702030302020204" pitchFamily="66" charset="0"/>
              </a:rPr>
              <a:t>10. 11. 2003</a:t>
            </a:r>
          </a:p>
        </p:txBody>
      </p:sp>
      <p:sp>
        <p:nvSpPr>
          <p:cNvPr id="161823" name="AutoShape 31"/>
          <p:cNvSpPr>
            <a:spLocks noChangeArrowheads="1"/>
          </p:cNvSpPr>
          <p:nvPr/>
        </p:nvSpPr>
        <p:spPr bwMode="auto">
          <a:xfrm>
            <a:off x="4859338" y="59118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4" name="AutoShape 32"/>
          <p:cNvSpPr>
            <a:spLocks noChangeArrowheads="1"/>
          </p:cNvSpPr>
          <p:nvPr/>
        </p:nvSpPr>
        <p:spPr bwMode="auto">
          <a:xfrm>
            <a:off x="50038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5" name="AutoShape 33"/>
          <p:cNvSpPr>
            <a:spLocks noChangeArrowheads="1"/>
          </p:cNvSpPr>
          <p:nvPr/>
        </p:nvSpPr>
        <p:spPr bwMode="auto">
          <a:xfrm>
            <a:off x="4572000" y="5949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6" name="AutoShape 34"/>
          <p:cNvSpPr>
            <a:spLocks noChangeArrowheads="1"/>
          </p:cNvSpPr>
          <p:nvPr/>
        </p:nvSpPr>
        <p:spPr bwMode="auto">
          <a:xfrm>
            <a:off x="4389438" y="57070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7" name="AutoShape 35"/>
          <p:cNvSpPr>
            <a:spLocks noChangeArrowheads="1"/>
          </p:cNvSpPr>
          <p:nvPr/>
        </p:nvSpPr>
        <p:spPr bwMode="auto">
          <a:xfrm>
            <a:off x="3635375" y="24923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3851275" y="2349500"/>
            <a:ext cx="1543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11. 11. 2003</a:t>
            </a:r>
          </a:p>
        </p:txBody>
      </p:sp>
      <p:sp>
        <p:nvSpPr>
          <p:cNvPr id="161829" name="AutoShape 37"/>
          <p:cNvSpPr>
            <a:spLocks noChangeArrowheads="1"/>
          </p:cNvSpPr>
          <p:nvPr/>
        </p:nvSpPr>
        <p:spPr bwMode="auto">
          <a:xfrm>
            <a:off x="41402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0" name="AutoShape 38"/>
          <p:cNvSpPr>
            <a:spLocks noChangeArrowheads="1"/>
          </p:cNvSpPr>
          <p:nvPr/>
        </p:nvSpPr>
        <p:spPr bwMode="auto">
          <a:xfrm>
            <a:off x="3635375" y="28527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1" name="Text Box 39"/>
          <p:cNvSpPr txBox="1">
            <a:spLocks noChangeArrowheads="1"/>
          </p:cNvSpPr>
          <p:nvPr/>
        </p:nvSpPr>
        <p:spPr bwMode="auto">
          <a:xfrm>
            <a:off x="3851275" y="270827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30. </a:t>
            </a: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12</a:t>
            </a: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. 2003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116013" y="56610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500 m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971550" y="60213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2627313" y="4581525"/>
            <a:ext cx="80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333399"/>
                </a:solidFill>
              </a:rPr>
              <a:t>Hornad</a:t>
            </a:r>
          </a:p>
        </p:txBody>
      </p: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4716463" y="4437063"/>
            <a:ext cx="331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>
                <a:latin typeface="Comic Sans MS" panose="030F0702030302020204" pitchFamily="66" charset="0"/>
              </a:rPr>
              <a:t>Spatial activity in mountain habitat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  <p:bldP spid="161799" grpId="0" animBg="1"/>
      <p:bldP spid="161800" grpId="0" animBg="1"/>
      <p:bldP spid="161801" grpId="0" animBg="1"/>
      <p:bldP spid="161802" grpId="0"/>
      <p:bldP spid="161803" grpId="0" animBg="1"/>
      <p:bldP spid="161804" grpId="0" animBg="1"/>
      <p:bldP spid="161805" grpId="0" animBg="1"/>
      <p:bldP spid="161806" grpId="0" animBg="1"/>
      <p:bldP spid="161807" grpId="0" animBg="1"/>
      <p:bldP spid="161808" grpId="0" animBg="1"/>
      <p:bldP spid="161809" grpId="0" animBg="1"/>
      <p:bldP spid="161811" grpId="0"/>
      <p:bldP spid="161812" grpId="0" animBg="1"/>
      <p:bldP spid="161813" grpId="0" animBg="1"/>
      <p:bldP spid="161814" grpId="0" animBg="1"/>
      <p:bldP spid="161815" grpId="0" animBg="1"/>
      <p:bldP spid="161816" grpId="0" animBg="1"/>
      <p:bldP spid="161817" grpId="0" animBg="1"/>
      <p:bldP spid="161818" grpId="0" animBg="1"/>
      <p:bldP spid="161819" grpId="0" animBg="1"/>
      <p:bldP spid="161820" grpId="0" animBg="1"/>
      <p:bldP spid="161821" grpId="0" animBg="1"/>
      <p:bldP spid="161822" grpId="0"/>
      <p:bldP spid="161823" grpId="0" animBg="1"/>
      <p:bldP spid="161824" grpId="0" animBg="1"/>
      <p:bldP spid="161825" grpId="0" animBg="1"/>
      <p:bldP spid="161826" grpId="0" animBg="1"/>
      <p:bldP spid="161827" grpId="0" animBg="1"/>
      <p:bldP spid="161828" grpId="0"/>
      <p:bldP spid="161829" grpId="0" animBg="1"/>
      <p:bldP spid="161830" grpId="0" animBg="1"/>
      <p:bldP spid="1618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rgbClr val="FF3300"/>
                </a:solidFill>
              </a:rPr>
              <a:t>Human forensic genetics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7991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accent2"/>
                </a:solidFill>
              </a:rPr>
              <a:t>Pozůstatky vojáků z války</a:t>
            </a:r>
            <a:r>
              <a:rPr lang="cs-CZ" altLang="cs-CZ" sz="2400" smtClean="0">
                <a:solidFill>
                  <a:schemeClr val="accent2"/>
                </a:solidFill>
              </a:rPr>
              <a:t> </a:t>
            </a:r>
            <a:r>
              <a:rPr lang="cs-CZ" altLang="cs-CZ" sz="2400" smtClean="0"/>
              <a:t>Vietnam a Korea</a:t>
            </a:r>
            <a:r>
              <a:rPr lang="cs-CZ" altLang="cs-CZ" sz="2000" smtClean="0">
                <a:solidFill>
                  <a:schemeClr val="accent2"/>
                </a:solidFill>
              </a:rPr>
              <a:t> </a:t>
            </a:r>
            <a:r>
              <a:rPr lang="cs-CZ" altLang="cs-CZ" sz="2400" smtClean="0">
                <a:solidFill>
                  <a:schemeClr val="accent2"/>
                </a:solidFill>
              </a:rPr>
              <a:t/>
            </a:r>
            <a:br>
              <a:rPr lang="cs-CZ" altLang="cs-CZ" sz="2400" smtClean="0">
                <a:solidFill>
                  <a:schemeClr val="accent2"/>
                </a:solidFill>
              </a:rPr>
            </a:br>
            <a:r>
              <a:rPr lang="cs-CZ" altLang="cs-CZ" sz="2000" smtClean="0">
                <a:solidFill>
                  <a:schemeClr val="accent2"/>
                </a:solidFill>
              </a:rPr>
              <a:t/>
            </a:r>
            <a:br>
              <a:rPr lang="cs-CZ" altLang="cs-CZ" sz="2000" smtClean="0">
                <a:solidFill>
                  <a:schemeClr val="accent2"/>
                </a:solidFill>
              </a:rPr>
            </a:br>
            <a:r>
              <a:rPr lang="cs-CZ" altLang="cs-CZ" sz="2000" smtClean="0"/>
              <a:t>Identifikace na základě mtDNA příbuzných osob </a:t>
            </a:r>
            <a:br>
              <a:rPr lang="cs-CZ" altLang="cs-CZ" sz="2000" smtClean="0"/>
            </a:br>
            <a:r>
              <a:rPr lang="cs-CZ" altLang="cs-CZ" sz="1800" smtClean="0"/>
              <a:t>(lze jen někdy)</a:t>
            </a:r>
            <a:br>
              <a:rPr lang="cs-CZ" altLang="cs-CZ" sz="1800" smtClean="0"/>
            </a:br>
            <a:r>
              <a:rPr lang="cs-CZ" altLang="cs-CZ" sz="1800" smtClean="0"/>
              <a:t>V současnosti: vzorek DNA (krve) při odvodu, jiné markery</a:t>
            </a: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1600" smtClean="0">
                <a:solidFill>
                  <a:schemeClr val="accent2"/>
                </a:solidFill>
              </a:rPr>
              <a:t>Armed Forces Repository of Specimen Samples for the Identification of Remains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accent2"/>
                </a:solidFill>
              </a:rPr>
              <a:t>Soudní pře</a:t>
            </a:r>
            <a:br>
              <a:rPr lang="cs-CZ" altLang="cs-CZ" sz="2400" b="1" smtClean="0">
                <a:solidFill>
                  <a:schemeClr val="accent2"/>
                </a:solidFill>
              </a:rPr>
            </a:br>
            <a:r>
              <a:rPr lang="cs-CZ" altLang="cs-CZ" sz="2000" smtClean="0"/>
              <a:t>Clinton-Lewinská</a:t>
            </a:r>
            <a:br>
              <a:rPr lang="cs-CZ" altLang="cs-CZ" sz="2000" smtClean="0"/>
            </a:br>
            <a:r>
              <a:rPr lang="cs-CZ" altLang="cs-CZ" sz="2000" smtClean="0"/>
              <a:t>Pozůstatky ruského cara Nikolaje II</a:t>
            </a:r>
            <a:r>
              <a:rPr lang="cs-CZ" altLang="cs-CZ" sz="1600" smtClean="0">
                <a:solidFill>
                  <a:schemeClr val="accent2"/>
                </a:solidFill>
              </a:rPr>
              <a:t/>
            </a:r>
            <a:br>
              <a:rPr lang="cs-CZ" altLang="cs-CZ" sz="1600" smtClean="0">
                <a:solidFill>
                  <a:schemeClr val="accent2"/>
                </a:solidFill>
              </a:rPr>
            </a:br>
            <a:endParaRPr lang="cs-CZ" altLang="cs-CZ" sz="1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accent2"/>
                </a:solidFill>
              </a:rPr>
              <a:t>Kriminalistika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solidFill>
                  <a:schemeClr val="accent2"/>
                </a:solidFill>
              </a:rPr>
              <a:t>Oběti tragických událostí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 smtClean="0"/>
          </a:p>
          <a:p>
            <a:pPr eaLnBrk="1" hangingPunct="1">
              <a:lnSpc>
                <a:spcPct val="90000"/>
              </a:lnSpc>
            </a:pPr>
            <a:endParaRPr lang="cs-CZ" altLang="cs-CZ" sz="18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pic>
        <p:nvPicPr>
          <p:cNvPr id="13316" name="Picture 4" descr="461921_Clinton_Lewin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284538"/>
            <a:ext cx="2159000" cy="1619250"/>
          </a:xfrm>
        </p:spPr>
      </p:pic>
      <p:pic>
        <p:nvPicPr>
          <p:cNvPr id="13317" name="Picture 5" descr="New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638" y="0"/>
            <a:ext cx="1884362" cy="2349500"/>
          </a:xfrm>
        </p:spPr>
      </p:pic>
      <p:pic>
        <p:nvPicPr>
          <p:cNvPr id="13318" name="Picture 6" descr="Czar-Nicholas-II-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868863"/>
            <a:ext cx="2159000" cy="16192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3300"/>
                </a:solidFill>
              </a:rPr>
              <a:t>Klony</a:t>
            </a:r>
            <a:br>
              <a:rPr lang="cs-CZ" altLang="cs-CZ" sz="4000" smtClean="0">
                <a:solidFill>
                  <a:srgbClr val="FF3300"/>
                </a:solidFill>
              </a:rPr>
            </a:br>
            <a:r>
              <a:rPr lang="cs-CZ" altLang="cs-CZ" sz="3200" smtClean="0">
                <a:solidFill>
                  <a:schemeClr val="accent2"/>
                </a:solidFill>
              </a:rPr>
              <a:t>Bambus</a:t>
            </a:r>
            <a:r>
              <a:rPr lang="cs-CZ" altLang="cs-CZ" sz="4000" smtClean="0">
                <a:solidFill>
                  <a:srgbClr val="FF3300"/>
                </a:solidFill>
              </a:rPr>
              <a:t> </a:t>
            </a:r>
            <a:r>
              <a:rPr lang="cs-CZ" altLang="cs-CZ" sz="2800" i="1" smtClean="0">
                <a:solidFill>
                  <a:schemeClr val="accent2"/>
                </a:solidFill>
              </a:rPr>
              <a:t>Sasa senanensis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111750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Suyama et al. 2000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Plocha 10 hektarů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AFLP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22 klonů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Klon na ploše 300 m v průměru</a:t>
            </a:r>
          </a:p>
        </p:txBody>
      </p:sp>
      <p:pic>
        <p:nvPicPr>
          <p:cNvPr id="14340" name="Picture 4" descr="s_senanensis_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57338"/>
            <a:ext cx="3021013" cy="45259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FF3300"/>
                </a:solidFill>
              </a:rPr>
              <a:t>Slavní klonální bezobratlí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Rotifera – Bdelloidea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Ostracoda (</a:t>
            </a:r>
            <a:r>
              <a:rPr lang="cs-CZ" altLang="cs-CZ" sz="2800" i="1" smtClean="0"/>
              <a:t>Darwinula</a:t>
            </a:r>
            <a:r>
              <a:rPr lang="cs-CZ" altLang="cs-CZ" sz="2800" smtClean="0"/>
              <a:t>)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Partenogenetické klony vysokého stáří</a:t>
            </a:r>
            <a:br>
              <a:rPr lang="cs-CZ" altLang="cs-CZ" sz="2800" smtClean="0"/>
            </a:br>
            <a:r>
              <a:rPr lang="cs-CZ" altLang="cs-CZ" sz="2400" smtClean="0">
                <a:solidFill>
                  <a:schemeClr val="accent2"/>
                </a:solidFill>
              </a:rPr>
              <a:t>(milióny let)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500438"/>
            <a:ext cx="2914650" cy="2185987"/>
          </a:xfr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43525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84750" y="1936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5734050"/>
            <a:ext cx="217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000000"/>
                </a:solidFill>
              </a:rPr>
              <a:t>Darwinula stevensoni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678237" cy="18700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225"/>
            <a:ext cx="3538538" cy="45259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organismy složené z buněk s různými genotypy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i="1" smtClean="0"/>
              <a:t>Dictyostelium discoideum</a:t>
            </a:r>
            <a:r>
              <a:rPr lang="cs-CZ" altLang="cs-CZ" sz="2800" smtClean="0"/>
              <a:t> </a:t>
            </a:r>
            <a:br>
              <a:rPr lang="cs-CZ" altLang="cs-CZ" sz="2800" smtClean="0"/>
            </a:br>
            <a:r>
              <a:rPr lang="cs-CZ" altLang="cs-CZ" sz="2000" smtClean="0"/>
              <a:t>chimérismus je pravidelná součást života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84400"/>
            <a:ext cx="4787900" cy="4016375"/>
          </a:xfrm>
        </p:spPr>
      </p:pic>
      <p:pic>
        <p:nvPicPr>
          <p:cNvPr id="1638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0"/>
            <a:ext cx="2870200" cy="1822450"/>
          </a:xfrm>
        </p:spPr>
      </p:pic>
      <p:sp>
        <p:nvSpPr>
          <p:cNvPr id="1638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>
                <a:solidFill>
                  <a:srgbClr val="FF3300"/>
                </a:solidFill>
              </a:rPr>
              <a:t>Genetické chiméry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Genetické chiméry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/>
            <a:r>
              <a:rPr lang="cs-CZ" altLang="cs-CZ" sz="2800" i="1" smtClean="0"/>
              <a:t>Ficus </a:t>
            </a:r>
            <a:r>
              <a:rPr lang="cs-CZ" altLang="cs-CZ" sz="2800" smtClean="0"/>
              <a:t>srůst kořenů různých jedinců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sumky</a:t>
            </a:r>
            <a:r>
              <a:rPr lang="cs-CZ" altLang="cs-CZ" sz="2800" i="1" smtClean="0"/>
              <a:t> Botryllus schlosseri</a:t>
            </a:r>
            <a:r>
              <a:rPr lang="cs-CZ" altLang="cs-CZ" sz="2800" smtClean="0"/>
              <a:t> chimérické kolonie </a:t>
            </a:r>
            <a:br>
              <a:rPr lang="cs-CZ" altLang="cs-CZ" sz="2800" smtClean="0"/>
            </a:br>
            <a:r>
              <a:rPr lang="cs-CZ" altLang="cs-CZ" sz="2800" smtClean="0"/>
              <a:t>příbuzní jedinci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i="1" smtClean="0"/>
              <a:t>Diplosoma listerianum</a:t>
            </a:r>
            <a:r>
              <a:rPr lang="cs-CZ" altLang="cs-CZ" sz="2800" smtClean="0"/>
              <a:t> </a:t>
            </a:r>
            <a:br>
              <a:rPr lang="cs-CZ" altLang="cs-CZ" sz="2800" smtClean="0"/>
            </a:br>
            <a:r>
              <a:rPr lang="cs-CZ" altLang="cs-CZ" sz="2800" smtClean="0"/>
              <a:t>i nepříbuzní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997200"/>
            <a:ext cx="2159000" cy="1438275"/>
          </a:xfrm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268413"/>
            <a:ext cx="2159000" cy="1620837"/>
          </a:xfrm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159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i="1" smtClean="0">
                <a:solidFill>
                  <a:srgbClr val="FF3300"/>
                </a:solidFill>
              </a:rPr>
              <a:t>Celleporella hyalina </a:t>
            </a:r>
            <a:r>
              <a:rPr lang="cs-CZ" altLang="cs-CZ" sz="3600" smtClean="0">
                <a:solidFill>
                  <a:srgbClr val="FF3300"/>
                </a:solidFill>
              </a:rPr>
              <a:t>(Bryozoa)</a:t>
            </a:r>
            <a:r>
              <a:rPr lang="cs-CZ" altLang="cs-CZ" smtClean="0">
                <a:solidFill>
                  <a:srgbClr val="FF3300"/>
                </a:solidFill>
              </a:rPr>
              <a:t/>
            </a:r>
            <a:br>
              <a:rPr lang="cs-CZ" altLang="cs-CZ" smtClean="0">
                <a:solidFill>
                  <a:srgbClr val="FF3300"/>
                </a:solidFill>
              </a:rPr>
            </a:br>
            <a:r>
              <a:rPr lang="cs-CZ" altLang="cs-CZ" sz="2000" smtClean="0">
                <a:solidFill>
                  <a:schemeClr val="accent2"/>
                </a:solidFill>
              </a:rPr>
              <a:t>Hughes et al. 2004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1149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3350"/>
            <a:ext cx="4743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Pravděpodobnost fůze koreluje s příbuzností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Histokompatibilita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Lepší rozpoznávání v pokročilejších fázích</a:t>
            </a:r>
            <a:br>
              <a:rPr lang="cs-CZ" altLang="cs-CZ" sz="1800" smtClean="0"/>
            </a:br>
            <a:r>
              <a:rPr lang="cs-CZ" altLang="cs-CZ" sz="1800" smtClean="0">
                <a:cs typeface="Arial" panose="020B0604020202020204" pitchFamily="34" charset="0"/>
              </a:rPr>
              <a:t>→ dozrávání imunokompetence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cs typeface="Arial" panose="020B0604020202020204" pitchFamily="34" charset="0"/>
              </a:rPr>
              <a:t>Speciální proteiny (spongikany...)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50825" y="485775"/>
            <a:ext cx="4259263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FF3300"/>
                </a:solidFill>
              </a:rPr>
              <a:t>Ceratioid anglerfish</a:t>
            </a:r>
          </a:p>
        </p:txBody>
      </p:sp>
      <p:pic>
        <p:nvPicPr>
          <p:cNvPr id="19459" name="Picture 2" descr="File:Representatives of ceratioid fami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913187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 txBox="1">
            <a:spLocks noChangeArrowheads="1"/>
          </p:cNvSpPr>
          <p:nvPr/>
        </p:nvSpPr>
        <p:spPr bwMode="auto">
          <a:xfrm>
            <a:off x="539750" y="1916113"/>
            <a:ext cx="35385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miniaturní samec po narození vyhledá samici, její kůže vyloučí hydrolytický enzym a samec přiroste</a:t>
            </a:r>
          </a:p>
          <a:p>
            <a:pPr eaLnBrk="1" hangingPunct="1"/>
            <a:endParaRPr lang="cs-CZ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vzniká hermafroditická chiméra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FF3300"/>
                </a:solidFill>
              </a:rPr>
              <a:t>Genetické chiméry – „microchimerism“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052513"/>
            <a:ext cx="50514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kosman bělovousý </a:t>
            </a:r>
            <a:r>
              <a:rPr lang="cs-CZ" altLang="cs-CZ" sz="1800" i="1" smtClean="0"/>
              <a:t>Callithrix jacchus </a:t>
            </a:r>
            <a:r>
              <a:rPr lang="cs-CZ" altLang="cs-CZ" sz="1800" smtClean="0"/>
              <a:t>(asi i rod </a:t>
            </a:r>
            <a:r>
              <a:rPr lang="cs-CZ" altLang="cs-CZ" sz="1800" i="1" smtClean="0"/>
              <a:t>Saguinus</a:t>
            </a:r>
            <a:r>
              <a:rPr lang="cs-CZ" altLang="cs-CZ" sz="18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i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dizygotická dvojčata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DNA fingerprinting krve - hematopoietické chiméry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během embryonálního vývoje vzájemná výměna buněk kostní dřeně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týká se to asi jen krve (neinvazivní metody – chlupy, trus </a:t>
            </a:r>
            <a:r>
              <a:rPr lang="cs-CZ" altLang="cs-CZ" sz="1800" smtClean="0">
                <a:cs typeface="Arial" panose="020B0604020202020204" pitchFamily="34" charset="0"/>
              </a:rPr>
              <a:t>→ jeden genotyp)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průnik embryonálních erytroblastů a volné DNA přes placentu i u člověka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(pohlaví dítěte před narozením lze určit i pomocí PCR sekvencí typických pro Chr Y, jako templát je periferní krev matky)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</p:txBody>
      </p:sp>
      <p:pic>
        <p:nvPicPr>
          <p:cNvPr id="20484" name="Picture 4" descr="title07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644900"/>
            <a:ext cx="1503363" cy="2016125"/>
          </a:xfrm>
        </p:spPr>
      </p:pic>
      <p:pic>
        <p:nvPicPr>
          <p:cNvPr id="20485" name="Picture 5" descr="sagui_de_tufos_branco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905125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cs-CZ" altLang="cs-CZ" sz="3200" smtClean="0"/>
              <a:t>Canine transmissible venereal tumor (CTVT)</a:t>
            </a:r>
          </a:p>
        </p:txBody>
      </p:sp>
      <p:pic>
        <p:nvPicPr>
          <p:cNvPr id="2150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4441825" cy="4525962"/>
          </a:xfrm>
        </p:spPr>
      </p:pic>
      <p:pic>
        <p:nvPicPr>
          <p:cNvPr id="2150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92188"/>
            <a:ext cx="27352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5588"/>
            <a:ext cx="2095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859338" y="3309938"/>
            <a:ext cx="33528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000000"/>
                </a:solidFill>
              </a:rPr>
              <a:t>Devil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facial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tumour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disease</a:t>
            </a:r>
            <a:endParaRPr lang="cs-CZ" b="1" dirty="0">
              <a:solidFill>
                <a:srgbClr val="000000"/>
              </a:solidFill>
            </a:endParaRPr>
          </a:p>
          <a:p>
            <a:pPr>
              <a:defRPr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cancer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>
                <a:solidFill>
                  <a:srgbClr val="000000"/>
                </a:solidFill>
              </a:rPr>
              <a:t>„single cell </a:t>
            </a: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wolf</a:t>
            </a:r>
            <a:r>
              <a:rPr lang="cs-CZ" b="1" dirty="0">
                <a:solidFill>
                  <a:srgbClr val="000000"/>
                </a:solidFill>
              </a:rPr>
              <a:t>“</a:t>
            </a:r>
          </a:p>
        </p:txBody>
      </p:sp>
      <p:pic>
        <p:nvPicPr>
          <p:cNvPr id="21511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592638"/>
            <a:ext cx="2930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Identification of individuals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DNA fingerprinting</a:t>
            </a:r>
          </a:p>
          <a:p>
            <a:r>
              <a:rPr lang="cs-CZ" altLang="cs-CZ" smtClean="0"/>
              <a:t>(DNA profiling)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FF3300"/>
                </a:solidFill>
              </a:rPr>
              <a:t>Známé „lidské chiméry“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40407" r="23152" b="16637"/>
          <a:stretch>
            <a:fillRect/>
          </a:stretch>
        </p:blipFill>
        <p:spPr>
          <a:xfrm>
            <a:off x="539750" y="4221163"/>
            <a:ext cx="3887788" cy="19446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4643438" y="4365625"/>
            <a:ext cx="364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geneticky nepotvrzené mateřství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chiméra matky</a:t>
            </a:r>
          </a:p>
        </p:txBody>
      </p:sp>
      <p:pic>
        <p:nvPicPr>
          <p:cNvPr id="22533" name="Picture 4" descr="Foekje Dill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780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bdélník 6"/>
          <p:cNvSpPr>
            <a:spLocks noChangeArrowheads="1"/>
          </p:cNvSpPr>
          <p:nvPr/>
        </p:nvSpPr>
        <p:spPr bwMode="auto">
          <a:xfrm>
            <a:off x="2916238" y="2349500"/>
            <a:ext cx="4787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46XX/46XY woman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holandská atletka, mistryně na 100 a 200 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odmítla test na pohlaví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mozaika zjištěna až posmrtně (v r. 2007)</a:t>
            </a:r>
          </a:p>
        </p:txBody>
      </p:sp>
      <p:sp>
        <p:nvSpPr>
          <p:cNvPr id="22535" name="Obdélník 7"/>
          <p:cNvSpPr>
            <a:spLocks noChangeArrowheads="1"/>
          </p:cNvSpPr>
          <p:nvPr/>
        </p:nvSpPr>
        <p:spPr bwMode="auto">
          <a:xfrm>
            <a:off x="2916238" y="19161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Foekje Dillema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Identification of sex</a:t>
            </a:r>
          </a:p>
        </p:txBody>
      </p:sp>
      <p:sp>
        <p:nvSpPr>
          <p:cNvPr id="2355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DNA sexing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FF3300"/>
                </a:solidFill>
              </a:rPr>
              <a:t>Why?</a:t>
            </a:r>
            <a:endParaRPr lang="en-GB" altLang="cs-CZ" sz="3600" smtClean="0">
              <a:solidFill>
                <a:srgbClr val="FF33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 smtClean="0"/>
              <a:t>species without sex dimorphism (birds, but also many mammals)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 smtClean="0"/>
              <a:t>embryos, larvae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 smtClean="0"/>
              <a:t>non-invasive methods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endParaRPr lang="en-GB" altLang="cs-CZ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Genetic sex identification</a:t>
            </a:r>
            <a:endParaRPr lang="en-GB" altLang="cs-CZ" smtClean="0">
              <a:solidFill>
                <a:srgbClr val="FF33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9925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cs-CZ" altLang="cs-CZ" sz="2800" smtClean="0"/>
              <a:t>genetic sex determination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 smtClean="0"/>
              <a:t>birds (</a:t>
            </a:r>
            <a:r>
              <a:rPr lang="cs-CZ" altLang="cs-CZ" sz="2800" smtClean="0">
                <a:cs typeface="Times New Roman" panose="02020603050405020304" pitchFamily="18" charset="0"/>
              </a:rPr>
              <a:t>♂</a:t>
            </a:r>
            <a:r>
              <a:rPr lang="cs-CZ" altLang="cs-CZ" sz="2800" smtClean="0"/>
              <a:t>=ZZ, </a:t>
            </a:r>
            <a:r>
              <a:rPr lang="cs-CZ" altLang="cs-CZ" sz="2800" smtClean="0">
                <a:cs typeface="Times New Roman" panose="02020603050405020304" pitchFamily="18" charset="0"/>
              </a:rPr>
              <a:t>♀</a:t>
            </a:r>
            <a:r>
              <a:rPr lang="cs-CZ" altLang="cs-CZ" sz="2800" smtClean="0"/>
              <a:t>=ZW)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 smtClean="0"/>
              <a:t>mammals (</a:t>
            </a:r>
            <a:r>
              <a:rPr lang="cs-CZ" altLang="cs-CZ" sz="2800" smtClean="0">
                <a:cs typeface="Times New Roman" panose="02020603050405020304" pitchFamily="18" charset="0"/>
              </a:rPr>
              <a:t>♂</a:t>
            </a:r>
            <a:r>
              <a:rPr lang="cs-CZ" altLang="cs-CZ" sz="2800" smtClean="0"/>
              <a:t>=XY, </a:t>
            </a:r>
            <a:r>
              <a:rPr lang="cs-CZ" altLang="cs-CZ" sz="2800" smtClean="0">
                <a:cs typeface="Times New Roman" panose="02020603050405020304" pitchFamily="18" charset="0"/>
              </a:rPr>
              <a:t>♀</a:t>
            </a:r>
            <a:r>
              <a:rPr lang="cs-CZ" altLang="cs-CZ" sz="2800" smtClean="0"/>
              <a:t>=XX)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 smtClean="0"/>
              <a:t>DNA amplification of W/Y chromosome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 smtClean="0"/>
              <a:t>W, Y – small chromosomes</a:t>
            </a:r>
            <a:endParaRPr lang="en-GB" altLang="cs-CZ" sz="2800" smtClean="0"/>
          </a:p>
        </p:txBody>
      </p:sp>
      <p:pic>
        <p:nvPicPr>
          <p:cNvPr id="25604" name="Picture 5" descr="http://www.nature.com/scitable/content/18935/pierce_4_10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41438"/>
            <a:ext cx="2571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</p:spPr>
        <p:txBody>
          <a:bodyPr/>
          <a:lstStyle/>
          <a:p>
            <a:pPr algn="l" eaLnBrk="1" hangingPunct="1"/>
            <a:r>
              <a:rPr lang="cs-CZ" altLang="cs-CZ" sz="3600" smtClean="0">
                <a:solidFill>
                  <a:srgbClr val="FF3300"/>
                </a:solidFill>
              </a:rPr>
              <a:t>Sex identification – birds</a:t>
            </a:r>
            <a:br>
              <a:rPr lang="cs-CZ" altLang="cs-CZ" sz="3600" smtClean="0">
                <a:solidFill>
                  <a:srgbClr val="FF3300"/>
                </a:solidFill>
              </a:rPr>
            </a:br>
            <a:r>
              <a:rPr lang="cs-CZ" altLang="cs-CZ" sz="2400" i="1" smtClean="0">
                <a:solidFill>
                  <a:schemeClr val="tx1"/>
                </a:solidFill>
              </a:rPr>
              <a:t>Griffith et al. 1998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56165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i="1" smtClean="0"/>
              <a:t>CHD1W</a:t>
            </a:r>
            <a:r>
              <a:rPr lang="cs-CZ" altLang="cs-CZ" sz="2000" smtClean="0"/>
              <a:t> and </a:t>
            </a:r>
            <a:r>
              <a:rPr lang="cs-CZ" altLang="cs-CZ" sz="2000" i="1" smtClean="0"/>
              <a:t>CHD1Z</a:t>
            </a:r>
            <a:r>
              <a:rPr lang="cs-CZ" altLang="cs-CZ" sz="2000" smtClean="0"/>
              <a:t>, genes at sex chromosomes (</a:t>
            </a:r>
            <a:r>
              <a:rPr lang="cs-CZ" altLang="cs-CZ" sz="2000" u="sng" smtClean="0"/>
              <a:t>c</a:t>
            </a:r>
            <a:r>
              <a:rPr lang="cs-CZ" altLang="cs-CZ" sz="2000" smtClean="0"/>
              <a:t>hromobox-</a:t>
            </a:r>
            <a:r>
              <a:rPr lang="cs-CZ" altLang="cs-CZ" sz="2000" u="sng" smtClean="0"/>
              <a:t>h</a:t>
            </a:r>
            <a:r>
              <a:rPr lang="cs-CZ" altLang="cs-CZ" sz="2000" smtClean="0"/>
              <a:t>elicase-</a:t>
            </a:r>
            <a:r>
              <a:rPr lang="cs-CZ" altLang="cs-CZ" sz="2000" u="sng" smtClean="0"/>
              <a:t>D</a:t>
            </a:r>
            <a:r>
              <a:rPr lang="cs-CZ" altLang="cs-CZ" sz="2000" smtClean="0"/>
              <a:t>NA-binding gene (CHD) – Griffiths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Tiwari 1995)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Primers amplifying introns of both genes</a:t>
            </a:r>
            <a:endParaRPr lang="cs-CZ" altLang="cs-CZ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Introns differ by their length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Up to three primer combinations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Problematic species, e.g. Struthioniformes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25" y="188913"/>
          <a:ext cx="3475038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orelPhotoPaint.Image.9" r:id="rId4" imgW="2107937" imgH="965079" progId="">
                  <p:embed/>
                </p:oleObj>
              </mc:Choice>
              <mc:Fallback>
                <p:oleObj name="CorelPhotoPaint.Image.9" r:id="rId4" imgW="2107937" imgH="96507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88913"/>
                        <a:ext cx="3475038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72225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11863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65150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9295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732588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24750" y="126841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885113" y="126206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pic>
        <p:nvPicPr>
          <p:cNvPr id="26636" name="Picture 12" descr="ostr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708275"/>
            <a:ext cx="2482850" cy="30972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i="1" smtClean="0">
                <a:solidFill>
                  <a:srgbClr val="FF3300"/>
                </a:solidFill>
              </a:rPr>
              <a:t>Manorina melanocephala</a:t>
            </a:r>
            <a:r>
              <a:rPr lang="cs-CZ" altLang="cs-CZ" sz="4000" smtClean="0"/>
              <a:t> </a:t>
            </a:r>
            <a:r>
              <a:rPr lang="cs-CZ" altLang="cs-CZ" sz="2800" smtClean="0">
                <a:solidFill>
                  <a:schemeClr val="accent2"/>
                </a:solidFill>
              </a:rPr>
              <a:t>(Meliphagidae) </a:t>
            </a:r>
            <a:r>
              <a:rPr lang="cs-CZ" altLang="cs-CZ" sz="2000" i="1" smtClean="0">
                <a:solidFill>
                  <a:schemeClr val="tx1"/>
                </a:solidFill>
              </a:rPr>
              <a:t>Arnold et al. 2001</a:t>
            </a:r>
            <a:r>
              <a:rPr lang="cs-CZ" altLang="cs-CZ" sz="400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6130925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Sons = „helpers“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In adults</a:t>
            </a:r>
            <a:br>
              <a:rPr lang="cs-CZ" altLang="cs-CZ" sz="2400" smtClean="0"/>
            </a:br>
            <a:r>
              <a:rPr lang="cs-CZ" altLang="cs-CZ" sz="2000" smtClean="0">
                <a:solidFill>
                  <a:schemeClr val="accent2"/>
                </a:solidFill>
              </a:rPr>
              <a:t>2,31 males vs. 1 female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Offspring in nests</a:t>
            </a:r>
            <a:br>
              <a:rPr lang="cs-CZ" altLang="cs-CZ" sz="2400" smtClean="0"/>
            </a:br>
            <a:r>
              <a:rPr lang="cs-CZ" altLang="cs-CZ" sz="2000" smtClean="0">
                <a:solidFill>
                  <a:schemeClr val="accent2"/>
                </a:solidFill>
              </a:rPr>
              <a:t>sex ratio 1:1 (57:57)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Males are hatching first</a:t>
            </a:r>
            <a:br>
              <a:rPr lang="cs-CZ" altLang="cs-CZ" sz="2400" smtClean="0"/>
            </a:br>
            <a:r>
              <a:rPr lang="cs-CZ" altLang="cs-CZ" sz="2000" smtClean="0">
                <a:solidFill>
                  <a:schemeClr val="accent2"/>
                </a:solidFill>
              </a:rPr>
              <a:t>(in 17 out of 18 nests)</a:t>
            </a:r>
            <a:br>
              <a:rPr lang="cs-CZ" altLang="cs-CZ" sz="2000" smtClean="0">
                <a:solidFill>
                  <a:schemeClr val="accent2"/>
                </a:solidFill>
              </a:rPr>
            </a:br>
            <a:r>
              <a:rPr lang="cs-CZ" altLang="cs-CZ" sz="2400" smtClean="0"/>
              <a:t>they are bigger and heavier when leaving the nest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  <p:pic>
        <p:nvPicPr>
          <p:cNvPr id="28676" name="Picture 4" descr="OW_NoisyMinerThumbnai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0"/>
            <a:ext cx="2571750" cy="3429000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96050" y="35210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medosavka hlučná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Sex identification - mammals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Amplification of a gene at Y-chromosome (</a:t>
            </a:r>
            <a:r>
              <a:rPr lang="cs-CZ" altLang="cs-CZ" sz="2400" i="1" smtClean="0"/>
              <a:t>Sry</a:t>
            </a:r>
            <a:r>
              <a:rPr lang="cs-CZ" altLang="cs-CZ" sz="2400" smtClean="0"/>
              <a:t>)</a:t>
            </a:r>
            <a:br>
              <a:rPr lang="cs-CZ" altLang="cs-CZ" sz="2400" smtClean="0"/>
            </a:br>
            <a:r>
              <a:rPr lang="cs-CZ" altLang="cs-CZ" sz="1800" smtClean="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 smtClean="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 smtClean="0"/>
          </a:p>
          <a:p>
            <a:pPr eaLnBrk="1" hangingPunct="1"/>
            <a:r>
              <a:rPr lang="cs-CZ" altLang="cs-CZ" sz="2400" i="1" smtClean="0"/>
              <a:t>Microtus cabrerae </a:t>
            </a:r>
            <a:br>
              <a:rPr lang="cs-CZ" altLang="cs-CZ" sz="2400" i="1" smtClean="0"/>
            </a:br>
            <a:r>
              <a:rPr lang="cs-CZ" altLang="cs-CZ" sz="1800" smtClean="0">
                <a:solidFill>
                  <a:schemeClr val="accent2"/>
                </a:solidFill>
              </a:rPr>
              <a:t>Sry at Chr X</a:t>
            </a:r>
            <a:br>
              <a:rPr lang="cs-CZ" altLang="cs-CZ" sz="1800" smtClean="0">
                <a:solidFill>
                  <a:schemeClr val="accent2"/>
                </a:solidFill>
              </a:rPr>
            </a:br>
            <a:r>
              <a:rPr lang="cs-CZ" altLang="cs-CZ" sz="2400" i="1" smtClean="0"/>
              <a:t>Ellobius, Tokudaia </a:t>
            </a:r>
            <a:br>
              <a:rPr lang="cs-CZ" altLang="cs-CZ" sz="2400" i="1" smtClean="0"/>
            </a:br>
            <a:r>
              <a:rPr lang="cs-CZ" altLang="cs-CZ" sz="1800" smtClean="0">
                <a:solidFill>
                  <a:schemeClr val="accent2"/>
                </a:solidFill>
              </a:rPr>
              <a:t>Sry completely missing</a:t>
            </a:r>
          </a:p>
          <a:p>
            <a:pPr eaLnBrk="1" hangingPunct="1"/>
            <a:r>
              <a:rPr lang="cs-CZ" altLang="cs-CZ" sz="2400" i="1" smtClean="0"/>
              <a:t>Nannomys</a:t>
            </a:r>
          </a:p>
          <a:p>
            <a:pPr eaLnBrk="1" hangingPunct="1">
              <a:buFontTx/>
              <a:buNone/>
            </a:pPr>
            <a:r>
              <a:rPr lang="cs-CZ" altLang="cs-CZ" sz="1800" smtClean="0">
                <a:solidFill>
                  <a:schemeClr val="accent2"/>
                </a:solidFill>
              </a:rPr>
              <a:t>     Large variability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i="1" smtClean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464425" y="3030538"/>
            <a:ext cx="137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and Konečný (2003)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35375" y="4240213"/>
            <a:ext cx="5400675" cy="2339975"/>
            <a:chOff x="2290" y="2671"/>
            <a:chExt cx="3402" cy="1474"/>
          </a:xfrm>
        </p:grpSpPr>
        <p:pic>
          <p:nvPicPr>
            <p:cNvPr id="29705" name="Picture 6" descr="slepu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3339"/>
              <a:ext cx="973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7" descr="pro1re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2931"/>
              <a:ext cx="97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8" descr="usagi_to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3158"/>
              <a:ext cx="1270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3301" y="2671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Ellobius</a:t>
              </a:r>
            </a:p>
          </p:txBody>
        </p:sp>
        <p:sp>
          <p:nvSpPr>
            <p:cNvPr id="29709" name="Text Box 10"/>
            <p:cNvSpPr txBox="1">
              <a:spLocks noChangeArrowheads="1"/>
            </p:cNvSpPr>
            <p:nvPr/>
          </p:nvSpPr>
          <p:spPr bwMode="auto">
            <a:xfrm>
              <a:off x="4304" y="2931"/>
              <a:ext cx="1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Tokudaia osimensis</a:t>
              </a:r>
            </a:p>
          </p:txBody>
        </p:sp>
        <p:pic>
          <p:nvPicPr>
            <p:cNvPr id="29710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22"/>
              <a:ext cx="961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2359" y="2791"/>
              <a:ext cx="8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M. cabrerae</a:t>
              </a:r>
            </a:p>
          </p:txBody>
        </p:sp>
      </p:grpSp>
      <p:pic>
        <p:nvPicPr>
          <p:cNvPr id="14" name="Picture 8" descr="DSC_55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605" b="9570"/>
          <a:stretch>
            <a:fillRect/>
          </a:stretch>
        </p:blipFill>
        <p:spPr bwMode="auto">
          <a:xfrm>
            <a:off x="6929438" y="3643313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43563" y="378618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Nannomys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Amplification of a gene at Y-chromosome (</a:t>
            </a:r>
            <a:r>
              <a:rPr lang="cs-CZ" altLang="cs-CZ" sz="2400" i="1" smtClean="0"/>
              <a:t>Sry</a:t>
            </a:r>
            <a:r>
              <a:rPr lang="cs-CZ" altLang="cs-CZ" sz="2400" smtClean="0"/>
              <a:t>)</a:t>
            </a:r>
            <a:br>
              <a:rPr lang="cs-CZ" altLang="cs-CZ" sz="2400" smtClean="0"/>
            </a:br>
            <a:r>
              <a:rPr lang="cs-CZ" altLang="cs-CZ" sz="1800" smtClean="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 smtClean="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 smtClean="0"/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i="1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468313" y="4292600"/>
            <a:ext cx="7775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Faecal analyses: species-specific primers are required to avoid a cross amplification with species in the diet</a:t>
            </a:r>
          </a:p>
        </p:txBody>
      </p:sp>
      <p:pic>
        <p:nvPicPr>
          <p:cNvPr id="30725" name="Picture 15" descr="bea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9462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odocoi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11064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3563938" y="544512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/>
              <a:t>x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992813" y="5176838"/>
            <a:ext cx="2076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Murphy et al. 2003</a:t>
            </a:r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7929563" y="3357563"/>
            <a:ext cx="1196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 Konečný 2003</a:t>
            </a:r>
          </a:p>
        </p:txBody>
      </p:sp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Sex identification - mammals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anchor="t"/>
          <a:lstStyle/>
          <a:p>
            <a:pPr eaLnBrk="1" hangingPunct="1"/>
            <a:r>
              <a:rPr lang="cs-CZ" altLang="cs-CZ" sz="4000" smtClean="0">
                <a:solidFill>
                  <a:srgbClr val="FF3300"/>
                </a:solidFill>
              </a:rPr>
              <a:t>Identification of individuals – why?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848600" cy="396081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if we do not see the individual </a:t>
            </a:r>
          </a:p>
          <a:p>
            <a:pPr eaLnBrk="1" hangingPunct="1"/>
            <a:r>
              <a:rPr lang="cs-CZ" altLang="cs-CZ" sz="2400" smtClean="0"/>
              <a:t>non-invasive genetics – elusive animals, samples from faeces, urines, hairs – can be joined with individual variation of their diet</a:t>
            </a:r>
          </a:p>
          <a:p>
            <a:pPr eaLnBrk="1" hangingPunct="1"/>
            <a:r>
              <a:rPr lang="cs-CZ" altLang="cs-CZ" sz="2400" smtClean="0"/>
              <a:t>forensic genetics – identification of DNA in animal products, poachers, etc.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species conservation – e.g. in falconary (confirmation of parentage)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Microsatellites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Tandem repetitions of short motifs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DNA extraction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PCR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Detection of alleles </a:t>
            </a:r>
            <a:br>
              <a:rPr lang="cs-CZ" altLang="cs-CZ" sz="2000" smtClean="0"/>
            </a:br>
            <a:r>
              <a:rPr lang="cs-CZ" altLang="cs-CZ" sz="2000" smtClean="0">
                <a:cs typeface="Arial" panose="020B0604020202020204" pitchFamily="34" charset="0"/>
              </a:rPr>
              <a:t>→ </a:t>
            </a:r>
            <a:r>
              <a:rPr lang="cs-CZ" altLang="cs-CZ" sz="2000" smtClean="0"/>
              <a:t>sequencer, fragment analysis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6600" y="2708275"/>
            <a:ext cx="5157788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89560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38835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67488" y="2003425"/>
            <a:ext cx="1816100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cs-CZ" altLang="cs-CZ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86488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367713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08538" y="31400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42753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840898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4767263" y="16287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438626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836771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60" name="Picture 19" descr="tools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52963"/>
            <a:ext cx="28575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0" descr="3LOKCE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70388"/>
            <a:ext cx="33147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5364163" y="5805488"/>
            <a:ext cx="3603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Oval 22"/>
          <p:cNvSpPr>
            <a:spLocks noChangeArrowheads="1"/>
          </p:cNvSpPr>
          <p:nvPr/>
        </p:nvSpPr>
        <p:spPr bwMode="auto">
          <a:xfrm>
            <a:off x="4068763" y="44370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4068763" y="4581525"/>
            <a:ext cx="1587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356100" y="4581525"/>
            <a:ext cx="1588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2771775" y="5734050"/>
            <a:ext cx="36036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7" name="Rectangle 26"/>
          <p:cNvSpPr>
            <a:spLocks noChangeArrowheads="1"/>
          </p:cNvSpPr>
          <p:nvPr/>
        </p:nvSpPr>
        <p:spPr bwMode="auto">
          <a:xfrm>
            <a:off x="5292725" y="609282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H="1">
            <a:off x="3635375" y="6237288"/>
            <a:ext cx="1657350" cy="0"/>
          </a:xfrm>
          <a:prstGeom prst="line">
            <a:avLst/>
          </a:prstGeom>
          <a:noFill/>
          <a:ln w="38100" cap="rnd">
            <a:solidFill>
              <a:srgbClr val="CC33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9" name="Rectangle 28"/>
          <p:cNvSpPr>
            <a:spLocks noChangeArrowheads="1"/>
          </p:cNvSpPr>
          <p:nvPr/>
        </p:nvSpPr>
        <p:spPr bwMode="auto">
          <a:xfrm>
            <a:off x="2843213" y="6021388"/>
            <a:ext cx="7921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detector</a:t>
            </a:r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4408488" y="5967413"/>
            <a:ext cx="62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laser</a:t>
            </a:r>
            <a:br>
              <a:rPr lang="cs-CZ" altLang="cs-CZ" sz="1600"/>
            </a:br>
            <a:endParaRPr lang="cs-CZ" altLang="cs-CZ" sz="1600"/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 rot="5400000">
            <a:off x="3753644" y="5044281"/>
            <a:ext cx="935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capillary</a:t>
            </a:r>
          </a:p>
        </p:txBody>
      </p:sp>
      <p:sp>
        <p:nvSpPr>
          <p:cNvPr id="6172" name="Line 31"/>
          <p:cNvSpPr>
            <a:spLocks noChangeShapeType="1"/>
          </p:cNvSpPr>
          <p:nvPr/>
        </p:nvSpPr>
        <p:spPr bwMode="auto">
          <a:xfrm>
            <a:off x="3995738" y="479742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Individual human identification</a:t>
            </a:r>
          </a:p>
        </p:txBody>
      </p:sp>
      <p:pic>
        <p:nvPicPr>
          <p:cNvPr id="7171" name="Picture 2" descr="https://tools.lifetechnologies.com/content/sfs/prodImages/high/4473287_and_4473289_FINAL65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b="28516"/>
          <a:stretch>
            <a:fillRect/>
          </a:stretch>
        </p:blipFill>
        <p:spPr bwMode="auto">
          <a:xfrm>
            <a:off x="5580063" y="4221163"/>
            <a:ext cx="33829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cstl.nist.gov/strbase/kits/Identif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3940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www.bodetech.com/wp-content/uploads/2011/01/analyze-the-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083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468313" y="5445125"/>
            <a:ext cx="429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16 loci = reliable individual identification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(Euro-American population)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cs-CZ" altLang="cs-CZ" sz="2800" smtClean="0">
                <a:solidFill>
                  <a:srgbClr val="FF3300"/>
                </a:solidFill>
              </a:rPr>
              <a:t>Identification of individuals depends on level of polymorphism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25" y="1203325"/>
            <a:ext cx="3898900" cy="1370013"/>
          </a:xfrm>
        </p:spPr>
        <p:txBody>
          <a:bodyPr/>
          <a:lstStyle/>
          <a:p>
            <a:pPr eaLnBrk="1" hangingPunct="1"/>
            <a:r>
              <a:rPr lang="cs-CZ" altLang="cs-CZ" sz="1600" smtClean="0"/>
              <a:t>multilocus microsatellite fingerprinting – power estimated as „probability of identity“ (P</a:t>
            </a:r>
            <a:r>
              <a:rPr lang="cs-CZ" altLang="cs-CZ" sz="1600" baseline="-25000" smtClean="0"/>
              <a:t>(ID)</a:t>
            </a:r>
            <a:r>
              <a:rPr lang="cs-CZ" altLang="cs-CZ" sz="1600" smtClean="0"/>
              <a:t>) (Waits et al. 2001) – e.g. GenAlex program</a:t>
            </a:r>
          </a:p>
          <a:p>
            <a:pPr eaLnBrk="1" hangingPunct="1"/>
            <a:endParaRPr lang="cs-CZ" altLang="cs-CZ" sz="1600" smtClean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1452563"/>
          <a:ext cx="2952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Rovnice" r:id="rId3" imgW="1854200" imgH="254000" progId="Equation.3">
                  <p:embed/>
                </p:oleObj>
              </mc:Choice>
              <mc:Fallback>
                <p:oleObj name="Rovnice" r:id="rId3" imgW="18542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52563"/>
                        <a:ext cx="2952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2420938"/>
            <a:ext cx="8423275" cy="2065337"/>
            <a:chOff x="249" y="1525"/>
            <a:chExt cx="5306" cy="1301"/>
          </a:xfrm>
        </p:grpSpPr>
        <p:graphicFrame>
          <p:nvGraphicFramePr>
            <p:cNvPr id="8202" name="Object 7"/>
            <p:cNvGraphicFramePr>
              <a:graphicFrameLocks noChangeAspect="1"/>
            </p:cNvGraphicFramePr>
            <p:nvPr/>
          </p:nvGraphicFramePr>
          <p:xfrm>
            <a:off x="2426" y="1661"/>
            <a:ext cx="312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Rovnice" r:id="rId5" imgW="3378200" imgH="254000" progId="Equation.3">
                    <p:embed/>
                  </p:oleObj>
                </mc:Choice>
                <mc:Fallback>
                  <p:oleObj name="Rovnice" r:id="rId5" imgW="3378200" imgH="254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661"/>
                          <a:ext cx="3129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03" name="Picture 8" descr="PIsi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525"/>
              <a:ext cx="204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703" y="2614"/>
              <a:ext cx="14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Number of loci (H=0.6)</a:t>
              </a:r>
            </a:p>
          </p:txBody>
        </p:sp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 rot="-5400000">
              <a:off x="-66" y="1976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</a:t>
              </a:r>
              <a:r>
                <a:rPr lang="cs-CZ" altLang="cs-CZ" sz="1800" baseline="-25000"/>
                <a:t>(ID)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1020" y="1842"/>
              <a:ext cx="43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FF0000"/>
                  </a:solidFill>
                </a:rPr>
                <a:t>Random</a:t>
              </a:r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1020" y="1570"/>
              <a:ext cx="318" cy="953"/>
            </a:xfrm>
            <a:custGeom>
              <a:avLst/>
              <a:gdLst>
                <a:gd name="T0" fmla="*/ 0 w 318"/>
                <a:gd name="T1" fmla="*/ 0 h 953"/>
                <a:gd name="T2" fmla="*/ 0 w 318"/>
                <a:gd name="T3" fmla="*/ 318 h 953"/>
                <a:gd name="T4" fmla="*/ 91 w 318"/>
                <a:gd name="T5" fmla="*/ 817 h 953"/>
                <a:gd name="T6" fmla="*/ 227 w 318"/>
                <a:gd name="T7" fmla="*/ 953 h 953"/>
                <a:gd name="T8" fmla="*/ 318 w 318"/>
                <a:gd name="T9" fmla="*/ 953 h 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953"/>
                <a:gd name="T17" fmla="*/ 318 w 318"/>
                <a:gd name="T18" fmla="*/ 953 h 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953">
                  <a:moveTo>
                    <a:pt x="0" y="0"/>
                  </a:moveTo>
                  <a:lnTo>
                    <a:pt x="0" y="318"/>
                  </a:lnTo>
                  <a:lnTo>
                    <a:pt x="91" y="817"/>
                  </a:lnTo>
                  <a:lnTo>
                    <a:pt x="227" y="953"/>
                  </a:lnTo>
                  <a:lnTo>
                    <a:pt x="318" y="953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8" name="Text Box 13"/>
            <p:cNvSpPr txBox="1">
              <a:spLocks noChangeArrowheads="1"/>
            </p:cNvSpPr>
            <p:nvPr/>
          </p:nvSpPr>
          <p:spPr bwMode="auto">
            <a:xfrm>
              <a:off x="1655" y="1842"/>
              <a:ext cx="284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chemeClr val="accent2"/>
                  </a:solidFill>
                </a:rPr>
                <a:t>Sibs</a:t>
              </a:r>
            </a:p>
          </p:txBody>
        </p:sp>
        <p:sp>
          <p:nvSpPr>
            <p:cNvPr id="8209" name="Freeform 14"/>
            <p:cNvSpPr>
              <a:spLocks/>
            </p:cNvSpPr>
            <p:nvPr/>
          </p:nvSpPr>
          <p:spPr bwMode="auto">
            <a:xfrm>
              <a:off x="1610" y="1616"/>
              <a:ext cx="454" cy="907"/>
            </a:xfrm>
            <a:custGeom>
              <a:avLst/>
              <a:gdLst>
                <a:gd name="T0" fmla="*/ 0 w 454"/>
                <a:gd name="T1" fmla="*/ 0 h 907"/>
                <a:gd name="T2" fmla="*/ 0 w 454"/>
                <a:gd name="T3" fmla="*/ 90 h 907"/>
                <a:gd name="T4" fmla="*/ 91 w 454"/>
                <a:gd name="T5" fmla="*/ 499 h 907"/>
                <a:gd name="T6" fmla="*/ 181 w 454"/>
                <a:gd name="T7" fmla="*/ 725 h 907"/>
                <a:gd name="T8" fmla="*/ 317 w 454"/>
                <a:gd name="T9" fmla="*/ 862 h 907"/>
                <a:gd name="T10" fmla="*/ 408 w 454"/>
                <a:gd name="T11" fmla="*/ 907 h 907"/>
                <a:gd name="T12" fmla="*/ 454 w 454"/>
                <a:gd name="T13" fmla="*/ 907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907"/>
                <a:gd name="T23" fmla="*/ 454 w 454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907">
                  <a:moveTo>
                    <a:pt x="0" y="0"/>
                  </a:moveTo>
                  <a:lnTo>
                    <a:pt x="0" y="90"/>
                  </a:lnTo>
                  <a:lnTo>
                    <a:pt x="91" y="499"/>
                  </a:lnTo>
                  <a:lnTo>
                    <a:pt x="181" y="725"/>
                  </a:lnTo>
                  <a:lnTo>
                    <a:pt x="317" y="862"/>
                  </a:lnTo>
                  <a:lnTo>
                    <a:pt x="408" y="907"/>
                  </a:lnTo>
                  <a:lnTo>
                    <a:pt x="454" y="907"/>
                  </a:lnTo>
                </a:path>
              </a:pathLst>
            </a:custGeom>
            <a:noFill/>
            <a:ln w="444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3850" y="3427413"/>
            <a:ext cx="8569325" cy="2698750"/>
            <a:chOff x="204" y="2159"/>
            <a:chExt cx="5398" cy="1700"/>
          </a:xfrm>
        </p:grpSpPr>
        <p:sp>
          <p:nvSpPr>
            <p:cNvPr id="8199" name="Rectangle 16"/>
            <p:cNvSpPr>
              <a:spLocks noChangeArrowheads="1"/>
            </p:cNvSpPr>
            <p:nvPr/>
          </p:nvSpPr>
          <p:spPr bwMode="auto">
            <a:xfrm>
              <a:off x="204" y="3022"/>
              <a:ext cx="24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700"/>
                <a:t>pilot studies with tissue samples are required to identify </a:t>
              </a:r>
              <a:r>
                <a:rPr lang="cs-CZ" altLang="cs-CZ" sz="2000"/>
                <a:t>P</a:t>
              </a:r>
              <a:r>
                <a:rPr lang="cs-CZ" altLang="cs-CZ" sz="2000" baseline="-25000"/>
                <a:t>(ID)</a:t>
              </a:r>
              <a:r>
                <a:rPr lang="cs-CZ" altLang="cs-CZ" sz="1700"/>
                <a:t> in a population studied by e.g. non-invasive methods</a:t>
              </a:r>
            </a:p>
          </p:txBody>
        </p:sp>
        <p:pic>
          <p:nvPicPr>
            <p:cNvPr id="8200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159"/>
              <a:ext cx="2903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8" descr="vomba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840"/>
              <a:ext cx="5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3300"/>
                </a:solidFill>
              </a:rPr>
              <a:t>Brown bears in Pyrenees</a:t>
            </a:r>
            <a:br>
              <a:rPr lang="cs-CZ" altLang="cs-CZ" sz="4000" smtClean="0">
                <a:solidFill>
                  <a:srgbClr val="FF3300"/>
                </a:solidFill>
              </a:rPr>
            </a:br>
            <a:r>
              <a:rPr lang="cs-CZ" altLang="cs-CZ" sz="2400" i="1" smtClean="0">
                <a:solidFill>
                  <a:schemeClr val="accent2"/>
                </a:solidFill>
              </a:rPr>
              <a:t>Taberlet et al. 1997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811587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Faeces and hairs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24 microsatellites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4 males and 1 female with unique multilocus genotypes </a:t>
            </a:r>
            <a:r>
              <a:rPr lang="cs-CZ" altLang="cs-CZ" sz="1800" smtClean="0">
                <a:solidFill>
                  <a:schemeClr val="accent2"/>
                </a:solidFill>
              </a:rPr>
              <a:t>(more than according footprints and photos)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Multiple-tube approach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25" y="2349500"/>
          <a:ext cx="4454525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PhotoPaint.Image.9" r:id="rId3" imgW="4314286" imgH="4333333" progId="">
                  <p:embed/>
                </p:oleObj>
              </mc:Choice>
              <mc:Fallback>
                <p:oleObj name="CorelPhotoPaint.Image.9" r:id="rId3" imgW="4314286" imgH="433333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349500"/>
                        <a:ext cx="4454525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52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196975"/>
            <a:ext cx="1333500" cy="190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1666875" cy="1238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Spatial activity of otters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248150" cy="604837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P. Hájková – PhD thesis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10244" name="Picture 11" descr="vydra_sne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2946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604250" cy="882650"/>
          </a:xfrm>
          <a:noFill/>
        </p:spPr>
        <p:txBody>
          <a:bodyPr/>
          <a:lstStyle/>
          <a:p>
            <a:pPr eaLnBrk="1" hangingPunct="1"/>
            <a:r>
              <a:rPr lang="cs-CZ" altLang="cs-CZ" sz="2600" smtClean="0">
                <a:latin typeface="Comic Sans MS" panose="030F0702030302020204" pitchFamily="66" charset="0"/>
              </a:rPr>
              <a:t>Identified individuals - Hornád, NP Slovenský Raj</a:t>
            </a:r>
          </a:p>
        </p:txBody>
      </p:sp>
      <p:pic>
        <p:nvPicPr>
          <p:cNvPr id="11267" name="Picture 3" descr="mapa_komplet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35938" cy="566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27988" y="45561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920038" y="45815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848600" y="4508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0279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920038" y="4329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81208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596188" y="45450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488238" y="4400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3802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639050" y="42560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753903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67625" y="43656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7740650" y="46529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858000" y="38973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948488" y="3738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18363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7164388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56438" y="39338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8405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804025" y="3644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6659563" y="38242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6588125" y="35480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6443663" y="37163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637222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6300788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6156325" y="35734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7729538" y="4530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794625" y="43291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7451725" y="45450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5667375" y="1863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5795963" y="1916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6411913" y="24749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6372225" y="2349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6227763" y="26368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6372225" y="27447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4321175" y="136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6227763" y="27813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26114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2627313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2841625" y="396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2820988" y="37893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28432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255587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1" name="AutoShape 47"/>
          <p:cNvSpPr>
            <a:spLocks noChangeArrowheads="1"/>
          </p:cNvSpPr>
          <p:nvPr/>
        </p:nvSpPr>
        <p:spPr bwMode="auto">
          <a:xfrm>
            <a:off x="2627313" y="32131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>
            <a:off x="2733675" y="29972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2914650" y="32131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2792413" y="32559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26273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2627313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916238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2971800" y="33464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2771775" y="28527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2949575" y="29241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2863850" y="263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3051175" y="269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3059113" y="141287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4" name="AutoShape 60"/>
          <p:cNvSpPr>
            <a:spLocks noChangeArrowheads="1"/>
          </p:cNvSpPr>
          <p:nvPr/>
        </p:nvSpPr>
        <p:spPr bwMode="auto">
          <a:xfrm>
            <a:off x="3181350" y="1485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5" name="AutoShape 61"/>
          <p:cNvSpPr>
            <a:spLocks noChangeArrowheads="1"/>
          </p:cNvSpPr>
          <p:nvPr/>
        </p:nvSpPr>
        <p:spPr bwMode="auto">
          <a:xfrm>
            <a:off x="3309938" y="14716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6" name="AutoShape 62"/>
          <p:cNvSpPr>
            <a:spLocks noChangeArrowheads="1"/>
          </p:cNvSpPr>
          <p:nvPr/>
        </p:nvSpPr>
        <p:spPr bwMode="auto">
          <a:xfrm>
            <a:off x="3132138" y="11795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7" name="AutoShape 63"/>
          <p:cNvSpPr>
            <a:spLocks noChangeArrowheads="1"/>
          </p:cNvSpPr>
          <p:nvPr/>
        </p:nvSpPr>
        <p:spPr bwMode="auto">
          <a:xfrm>
            <a:off x="3276600" y="12223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8" name="AutoShape 64"/>
          <p:cNvSpPr>
            <a:spLocks noChangeArrowheads="1"/>
          </p:cNvSpPr>
          <p:nvPr/>
        </p:nvSpPr>
        <p:spPr bwMode="auto">
          <a:xfrm>
            <a:off x="3419475" y="1233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9" name="AutoShape 65"/>
          <p:cNvSpPr>
            <a:spLocks noChangeArrowheads="1"/>
          </p:cNvSpPr>
          <p:nvPr/>
        </p:nvSpPr>
        <p:spPr bwMode="auto">
          <a:xfrm>
            <a:off x="4173538" y="13414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5076825" y="14128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1" name="AutoShape 67"/>
          <p:cNvSpPr>
            <a:spLocks noChangeArrowheads="1"/>
          </p:cNvSpPr>
          <p:nvPr/>
        </p:nvSpPr>
        <p:spPr bwMode="auto">
          <a:xfrm>
            <a:off x="5022850" y="17002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2" name="AutoShape 68"/>
          <p:cNvSpPr>
            <a:spLocks noChangeArrowheads="1"/>
          </p:cNvSpPr>
          <p:nvPr/>
        </p:nvSpPr>
        <p:spPr bwMode="auto">
          <a:xfrm>
            <a:off x="7218363" y="36337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3" name="AutoShape 69"/>
          <p:cNvSpPr>
            <a:spLocks noChangeArrowheads="1"/>
          </p:cNvSpPr>
          <p:nvPr/>
        </p:nvSpPr>
        <p:spPr bwMode="auto">
          <a:xfrm>
            <a:off x="7110413" y="3511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4" name="AutoShape 70"/>
          <p:cNvSpPr>
            <a:spLocks noChangeArrowheads="1"/>
          </p:cNvSpPr>
          <p:nvPr/>
        </p:nvSpPr>
        <p:spPr bwMode="auto">
          <a:xfrm>
            <a:off x="7019925" y="3392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5" name="AutoShape 71"/>
          <p:cNvSpPr>
            <a:spLocks noChangeArrowheads="1"/>
          </p:cNvSpPr>
          <p:nvPr/>
        </p:nvSpPr>
        <p:spPr bwMode="auto">
          <a:xfrm>
            <a:off x="5292725" y="48688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6" name="Text Box 72"/>
          <p:cNvSpPr txBox="1">
            <a:spLocks noChangeArrowheads="1"/>
          </p:cNvSpPr>
          <p:nvPr/>
        </p:nvSpPr>
        <p:spPr bwMode="auto">
          <a:xfrm>
            <a:off x="5435600" y="47244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SR 1</a:t>
            </a:r>
          </a:p>
        </p:txBody>
      </p:sp>
      <p:sp>
        <p:nvSpPr>
          <p:cNvPr id="11337" name="AutoShape 73"/>
          <p:cNvSpPr>
            <a:spLocks noChangeArrowheads="1"/>
          </p:cNvSpPr>
          <p:nvPr/>
        </p:nvSpPr>
        <p:spPr bwMode="auto">
          <a:xfrm>
            <a:off x="5292725" y="5229225"/>
            <a:ext cx="100013" cy="100013"/>
          </a:xfrm>
          <a:prstGeom prst="octagon">
            <a:avLst>
              <a:gd name="adj" fmla="val 2856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5435600" y="5084763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SR 2</a:t>
            </a:r>
          </a:p>
        </p:txBody>
      </p:sp>
      <p:sp>
        <p:nvSpPr>
          <p:cNvPr id="11339" name="AutoShape 75"/>
          <p:cNvSpPr>
            <a:spLocks noChangeArrowheads="1"/>
          </p:cNvSpPr>
          <p:nvPr/>
        </p:nvSpPr>
        <p:spPr bwMode="auto">
          <a:xfrm>
            <a:off x="5292725" y="55895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543560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SR 3</a:t>
            </a:r>
          </a:p>
        </p:txBody>
      </p:sp>
      <p:sp>
        <p:nvSpPr>
          <p:cNvPr id="11341" name="AutoShape 77"/>
          <p:cNvSpPr>
            <a:spLocks noChangeArrowheads="1"/>
          </p:cNvSpPr>
          <p:nvPr/>
        </p:nvSpPr>
        <p:spPr bwMode="auto">
          <a:xfrm>
            <a:off x="5292725" y="59499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543560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FF"/>
                </a:solidFill>
                <a:latin typeface="Comic Sans MS" panose="030F0702030302020204" pitchFamily="66" charset="0"/>
              </a:rPr>
              <a:t>SR 4</a:t>
            </a:r>
          </a:p>
        </p:txBody>
      </p:sp>
      <p:sp>
        <p:nvSpPr>
          <p:cNvPr id="11343" name="AutoShape 79"/>
          <p:cNvSpPr>
            <a:spLocks noChangeArrowheads="1"/>
          </p:cNvSpPr>
          <p:nvPr/>
        </p:nvSpPr>
        <p:spPr bwMode="auto">
          <a:xfrm>
            <a:off x="5292725" y="6308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5435600" y="616585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Comic Sans MS" panose="030F0702030302020204" pitchFamily="66" charset="0"/>
              </a:rPr>
              <a:t>SR 5</a:t>
            </a:r>
          </a:p>
        </p:txBody>
      </p:sp>
      <p:sp>
        <p:nvSpPr>
          <p:cNvPr id="11345" name="AutoShape 81"/>
          <p:cNvSpPr>
            <a:spLocks noChangeArrowheads="1"/>
          </p:cNvSpPr>
          <p:nvPr/>
        </p:nvSpPr>
        <p:spPr bwMode="auto">
          <a:xfrm>
            <a:off x="6732588" y="48688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877050" y="472440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99"/>
                </a:solidFill>
                <a:latin typeface="Comic Sans MS" panose="030F0702030302020204" pitchFamily="66" charset="0"/>
              </a:rPr>
              <a:t>SR 6</a:t>
            </a:r>
          </a:p>
        </p:txBody>
      </p:sp>
      <p:sp>
        <p:nvSpPr>
          <p:cNvPr id="11347" name="AutoShape 83"/>
          <p:cNvSpPr>
            <a:spLocks noChangeArrowheads="1"/>
          </p:cNvSpPr>
          <p:nvPr/>
        </p:nvSpPr>
        <p:spPr bwMode="auto">
          <a:xfrm>
            <a:off x="6732588" y="52292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6877050" y="50847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FF"/>
                </a:solidFill>
                <a:latin typeface="Comic Sans MS" panose="030F0702030302020204" pitchFamily="66" charset="0"/>
              </a:rPr>
              <a:t>SR 7</a:t>
            </a:r>
          </a:p>
        </p:txBody>
      </p:sp>
      <p:sp>
        <p:nvSpPr>
          <p:cNvPr id="11349" name="AutoShape 85"/>
          <p:cNvSpPr>
            <a:spLocks noChangeArrowheads="1"/>
          </p:cNvSpPr>
          <p:nvPr/>
        </p:nvSpPr>
        <p:spPr bwMode="auto">
          <a:xfrm>
            <a:off x="6732588" y="55895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687705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9900"/>
                </a:solidFill>
                <a:latin typeface="Comic Sans MS" panose="030F0702030302020204" pitchFamily="66" charset="0"/>
              </a:rPr>
              <a:t>SR 8</a:t>
            </a:r>
          </a:p>
        </p:txBody>
      </p:sp>
      <p:sp>
        <p:nvSpPr>
          <p:cNvPr id="11351" name="AutoShape 87"/>
          <p:cNvSpPr>
            <a:spLocks noChangeArrowheads="1"/>
          </p:cNvSpPr>
          <p:nvPr/>
        </p:nvSpPr>
        <p:spPr bwMode="auto">
          <a:xfrm>
            <a:off x="6732588" y="59499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687705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99"/>
                </a:solidFill>
                <a:latin typeface="Comic Sans MS" panose="030F0702030302020204" pitchFamily="66" charset="0"/>
              </a:rPr>
              <a:t>SR 9</a:t>
            </a:r>
          </a:p>
        </p:txBody>
      </p:sp>
      <p:sp>
        <p:nvSpPr>
          <p:cNvPr id="11353" name="AutoShape 89"/>
          <p:cNvSpPr>
            <a:spLocks noChangeArrowheads="1"/>
          </p:cNvSpPr>
          <p:nvPr/>
        </p:nvSpPr>
        <p:spPr bwMode="auto">
          <a:xfrm>
            <a:off x="6732588" y="6308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0858" name="Text Box 90"/>
          <p:cNvSpPr txBox="1">
            <a:spLocks noChangeArrowheads="1"/>
          </p:cNvSpPr>
          <p:nvPr/>
        </p:nvSpPr>
        <p:spPr bwMode="auto">
          <a:xfrm>
            <a:off x="6877050" y="6165850"/>
            <a:ext cx="866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SR 10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3635375" y="609282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km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3184525" y="496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3708400" y="64531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358" name="Picture 94" descr="vyd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305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923</Words>
  <Application>Microsoft Office PowerPoint</Application>
  <PresentationFormat>On-screen Show (4:3)</PresentationFormat>
  <Paragraphs>201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Výchozí návrh</vt:lpstr>
      <vt:lpstr>CorelDRAW</vt:lpstr>
      <vt:lpstr>Rovnice</vt:lpstr>
      <vt:lpstr>CorelPhotoPaint.Image.9</vt:lpstr>
      <vt:lpstr>Molecular identification </vt:lpstr>
      <vt:lpstr>Identification of individuals</vt:lpstr>
      <vt:lpstr>Identification of individuals – why?</vt:lpstr>
      <vt:lpstr>Microsatellites </vt:lpstr>
      <vt:lpstr>Individual human identification</vt:lpstr>
      <vt:lpstr>Identification of individuals depends on level of polymorphism</vt:lpstr>
      <vt:lpstr>Brown bears in Pyrenees Taberlet et al. 1997</vt:lpstr>
      <vt:lpstr>Spatial activity of otters</vt:lpstr>
      <vt:lpstr>Identified individuals - Hornád, NP Slovenský Raj</vt:lpstr>
      <vt:lpstr>PowerPoint Presentation</vt:lpstr>
      <vt:lpstr>Human forensic genetics</vt:lpstr>
      <vt:lpstr>Klony Bambus Sasa senanensis</vt:lpstr>
      <vt:lpstr>Slavní klonální bezobratlí</vt:lpstr>
      <vt:lpstr>Genetické chiméry</vt:lpstr>
      <vt:lpstr>Genetické chiméry</vt:lpstr>
      <vt:lpstr>Celleporella hyalina (Bryozoa) Hughes et al. 2004</vt:lpstr>
      <vt:lpstr>Ceratioid anglerfish</vt:lpstr>
      <vt:lpstr>Genetické chiméry – „microchimerism“</vt:lpstr>
      <vt:lpstr>Canine transmissible venereal tumor (CTVT)</vt:lpstr>
      <vt:lpstr>Známé „lidské chiméry“</vt:lpstr>
      <vt:lpstr>Identification of sex</vt:lpstr>
      <vt:lpstr>Why?</vt:lpstr>
      <vt:lpstr>Genetic sex identification</vt:lpstr>
      <vt:lpstr>Sex identification – birds Griffith et al. 1998</vt:lpstr>
      <vt:lpstr>Manorina melanocephala (Meliphagidae) Arnold et al. 2001 </vt:lpstr>
      <vt:lpstr>Sex identification - mammals</vt:lpstr>
      <vt:lpstr>Sex identification - mammals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identifikace</dc:title>
  <dc:creator>Pavel</dc:creator>
  <cp:lastModifiedBy>Josef Bryja</cp:lastModifiedBy>
  <cp:revision>142</cp:revision>
  <dcterms:created xsi:type="dcterms:W3CDTF">2006-02-22T19:34:58Z</dcterms:created>
  <dcterms:modified xsi:type="dcterms:W3CDTF">2020-11-10T20:28:00Z</dcterms:modified>
</cp:coreProperties>
</file>