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84" r:id="rId3"/>
    <p:sldId id="325" r:id="rId4"/>
    <p:sldId id="291" r:id="rId5"/>
    <p:sldId id="360" r:id="rId6"/>
    <p:sldId id="361" r:id="rId7"/>
    <p:sldId id="295" r:id="rId8"/>
    <p:sldId id="292" r:id="rId9"/>
    <p:sldId id="300" r:id="rId10"/>
    <p:sldId id="327" r:id="rId11"/>
    <p:sldId id="269" r:id="rId12"/>
    <p:sldId id="270" r:id="rId13"/>
    <p:sldId id="271" r:id="rId14"/>
    <p:sldId id="328" r:id="rId15"/>
    <p:sldId id="329" r:id="rId16"/>
    <p:sldId id="385" r:id="rId17"/>
    <p:sldId id="331" r:id="rId18"/>
    <p:sldId id="278" r:id="rId19"/>
    <p:sldId id="264" r:id="rId20"/>
    <p:sldId id="332" r:id="rId21"/>
    <p:sldId id="279" r:id="rId22"/>
    <p:sldId id="333" r:id="rId23"/>
    <p:sldId id="334" r:id="rId24"/>
    <p:sldId id="335" r:id="rId25"/>
    <p:sldId id="336" r:id="rId26"/>
    <p:sldId id="280" r:id="rId27"/>
    <p:sldId id="386" r:id="rId28"/>
    <p:sldId id="387" r:id="rId29"/>
    <p:sldId id="388" r:id="rId30"/>
    <p:sldId id="321" r:id="rId31"/>
    <p:sldId id="326" r:id="rId32"/>
    <p:sldId id="347" r:id="rId33"/>
    <p:sldId id="348" r:id="rId34"/>
    <p:sldId id="349" r:id="rId35"/>
    <p:sldId id="350" r:id="rId36"/>
    <p:sldId id="351" r:id="rId37"/>
    <p:sldId id="352" r:id="rId38"/>
    <p:sldId id="353" r:id="rId39"/>
    <p:sldId id="356" r:id="rId40"/>
    <p:sldId id="354" r:id="rId41"/>
    <p:sldId id="320" r:id="rId42"/>
    <p:sldId id="316" r:id="rId43"/>
    <p:sldId id="309" r:id="rId44"/>
    <p:sldId id="272" r:id="rId45"/>
    <p:sldId id="273" r:id="rId46"/>
    <p:sldId id="274" r:id="rId47"/>
    <p:sldId id="263" r:id="rId48"/>
    <p:sldId id="389" r:id="rId49"/>
    <p:sldId id="337" r:id="rId50"/>
    <p:sldId id="286" r:id="rId51"/>
    <p:sldId id="362" r:id="rId52"/>
    <p:sldId id="287" r:id="rId53"/>
    <p:sldId id="289" r:id="rId54"/>
    <p:sldId id="338" r:id="rId55"/>
    <p:sldId id="339" r:id="rId56"/>
    <p:sldId id="340" r:id="rId57"/>
    <p:sldId id="341" r:id="rId58"/>
    <p:sldId id="314" r:id="rId59"/>
    <p:sldId id="313" r:id="rId60"/>
    <p:sldId id="267" r:id="rId61"/>
    <p:sldId id="305" r:id="rId62"/>
    <p:sldId id="355" r:id="rId63"/>
    <p:sldId id="359" r:id="rId64"/>
    <p:sldId id="357" r:id="rId65"/>
    <p:sldId id="358" r:id="rId66"/>
    <p:sldId id="304" r:id="rId67"/>
    <p:sldId id="324" r:id="rId68"/>
    <p:sldId id="363" r:id="rId69"/>
    <p:sldId id="365" r:id="rId70"/>
    <p:sldId id="367" r:id="rId71"/>
    <p:sldId id="299" r:id="rId72"/>
    <p:sldId id="259" r:id="rId73"/>
    <p:sldId id="383" r:id="rId74"/>
    <p:sldId id="368" r:id="rId75"/>
    <p:sldId id="369" r:id="rId76"/>
    <p:sldId id="346" r:id="rId77"/>
    <p:sldId id="342" r:id="rId78"/>
    <p:sldId id="390" r:id="rId79"/>
    <p:sldId id="391" r:id="rId80"/>
    <p:sldId id="345" r:id="rId81"/>
    <p:sldId id="296" r:id="rId82"/>
    <p:sldId id="297" r:id="rId83"/>
    <p:sldId id="298" r:id="rId84"/>
    <p:sldId id="308" r:id="rId85"/>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78">
          <p15:clr>
            <a:srgbClr val="A4A3A4"/>
          </p15:clr>
        </p15:guide>
        <p15:guide id="2" pos="3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FFFF66"/>
    <a:srgbClr val="F00000"/>
    <a:srgbClr val="FFFF99"/>
    <a:srgbClr val="B9FFA3"/>
    <a:srgbClr val="FFFF00"/>
    <a:srgbClr val="FFCCFF"/>
    <a:srgbClr val="EAEAEA"/>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660"/>
  </p:normalViewPr>
  <p:slideViewPr>
    <p:cSldViewPr snapToGrid="0" showGuides="1">
      <p:cViewPr varScale="1">
        <p:scale>
          <a:sx n="88" d="100"/>
          <a:sy n="88" d="100"/>
        </p:scale>
        <p:origin x="384" y="34"/>
      </p:cViewPr>
      <p:guideLst>
        <p:guide orient="horz" pos="178"/>
        <p:guide pos="321"/>
      </p:guideLst>
    </p:cSldViewPr>
  </p:slideViewPr>
  <p:notesTextViewPr>
    <p:cViewPr>
      <p:scale>
        <a:sx n="100" d="100"/>
        <a:sy n="100" d="100"/>
      </p:scale>
      <p:origin x="0" y="0"/>
    </p:cViewPr>
  </p:notesTextViewPr>
  <p:sorterViewPr>
    <p:cViewPr>
      <p:scale>
        <a:sx n="66" d="100"/>
        <a:sy n="66" d="100"/>
      </p:scale>
      <p:origin x="0" y="2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cs-CZ"/>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cs-CZ"/>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cs-CZ"/>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2293152-71C8-443F-ADA7-B3A1CCBD90E4}" type="slidenum">
              <a:rPr lang="cs-CZ"/>
              <a:pPr>
                <a:defRPr/>
              </a:pPr>
              <a:t>‹#›</a:t>
            </a:fld>
            <a:endParaRPr lang="cs-CZ"/>
          </a:p>
        </p:txBody>
      </p:sp>
    </p:spTree>
    <p:extLst>
      <p:ext uri="{BB962C8B-B14F-4D97-AF65-F5344CB8AC3E}">
        <p14:creationId xmlns:p14="http://schemas.microsoft.com/office/powerpoint/2010/main" val="145376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3BEF24F-DF10-4371-B1CC-78F62EC13FFA}" type="slidenum">
              <a:rPr lang="cs-CZ" smtClean="0">
                <a:latin typeface="Arial" pitchFamily="34" charset="0"/>
                <a:cs typeface="Arial" pitchFamily="34" charset="0"/>
              </a:rPr>
              <a:pPr/>
              <a:t>2</a:t>
            </a:fld>
            <a:endParaRPr lang="cs-CZ">
              <a:latin typeface="Arial" pitchFamily="34" charset="0"/>
              <a:cs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33040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55453E4-D54A-4B6B-8A95-8A0DFFCC2560}" type="slidenum">
              <a:rPr lang="cs-CZ" smtClean="0">
                <a:latin typeface="Arial" pitchFamily="34" charset="0"/>
                <a:cs typeface="Arial" pitchFamily="34" charset="0"/>
              </a:rPr>
              <a:pPr/>
              <a:t>16</a:t>
            </a:fld>
            <a:endParaRPr lang="cs-CZ">
              <a:latin typeface="Arial" pitchFamily="34" charset="0"/>
              <a:cs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69188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00C5D18-96D3-4677-9B4D-D6EFBDB26A3B}" type="slidenum">
              <a:rPr lang="cs-CZ" smtClean="0">
                <a:latin typeface="Arial" pitchFamily="34" charset="0"/>
                <a:cs typeface="Arial" pitchFamily="34" charset="0"/>
              </a:rPr>
              <a:pPr/>
              <a:t>17</a:t>
            </a:fld>
            <a:endParaRPr lang="cs-CZ">
              <a:latin typeface="Arial" pitchFamily="34" charset="0"/>
              <a:cs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138067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5A6139C-873B-4B9E-B30F-9F184AE31834}" type="slidenum">
              <a:rPr lang="cs-CZ" smtClean="0">
                <a:latin typeface="Arial" pitchFamily="34" charset="0"/>
                <a:cs typeface="Arial" pitchFamily="34" charset="0"/>
              </a:rPr>
              <a:pPr/>
              <a:t>18</a:t>
            </a:fld>
            <a:endParaRPr lang="cs-CZ">
              <a:latin typeface="Arial" pitchFamily="34" charset="0"/>
              <a:cs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According to theory, secondary contact will produce a set of parallel coincident and concordant clines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it means that these clines have the same position and the same shape or at least the width.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53728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723E7F5-EA8D-4CC5-B886-8CDAD1A2C4A6}" type="slidenum">
              <a:rPr lang="cs-CZ" smtClean="0">
                <a:latin typeface="Arial" pitchFamily="34" charset="0"/>
                <a:cs typeface="Arial" pitchFamily="34" charset="0"/>
              </a:rPr>
              <a:pPr/>
              <a:t>19</a:t>
            </a:fld>
            <a:endParaRPr lang="cs-CZ">
              <a:latin typeface="Arial" pitchFamily="34" charset="0"/>
              <a:cs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58492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D88495B-3138-4DB5-891D-4919B3BB06BA}" type="slidenum">
              <a:rPr lang="en-GB" sz="1200"/>
              <a:pPr algn="r"/>
              <a:t>20</a:t>
            </a:fld>
            <a:endParaRPr lang="en-GB"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21983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EEA5715-873D-4446-A999-23AEBFAFA61D}" type="slidenum">
              <a:rPr lang="cs-CZ" smtClean="0">
                <a:latin typeface="Arial" pitchFamily="34" charset="0"/>
                <a:cs typeface="Arial" pitchFamily="34" charset="0"/>
              </a:rPr>
              <a:pPr/>
              <a:t>21</a:t>
            </a:fld>
            <a:endParaRPr lang="cs-CZ">
              <a:latin typeface="Arial" pitchFamily="34" charset="0"/>
              <a:cs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But as the time is passing, clines for neutral loci get wider in comparison with loci under selection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so concordance diminishes; conversely, selection against hybrids tends to maintain the clines at the same place.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4750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40B4F6-2AC1-412F-9A02-32F1196922B6}" type="slidenum">
              <a:rPr lang="en-GB" sz="1200"/>
              <a:pPr algn="r"/>
              <a:t>22</a:t>
            </a:fld>
            <a:endParaRPr lang="en-GB"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57418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F81A1-CD42-404A-BB0D-F8320F96606D}" type="slidenum">
              <a:rPr lang="en-GB" sz="1200"/>
              <a:pPr algn="r"/>
              <a:t>23</a:t>
            </a:fld>
            <a:endParaRPr lang="en-GB"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90970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6A315AE-402F-4287-A6AE-FAFC1AA91D0A}" type="slidenum">
              <a:rPr lang="en-GB" sz="1200"/>
              <a:pPr algn="r"/>
              <a:t>24</a:t>
            </a:fld>
            <a:endParaRPr lang="en-GB" sz="120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107418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F3EBBBC-A26D-4556-B2EE-53D99633B386}" type="slidenum">
              <a:rPr lang="en-GB" sz="1200"/>
              <a:pPr algn="r"/>
              <a:t>25</a:t>
            </a:fld>
            <a:endParaRPr lang="en-GB" sz="120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67400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FB0B1A-D2D8-4C74-9AF3-DB7952D1F2B7}" type="slidenum">
              <a:rPr lang="cs-CZ" smtClean="0">
                <a:latin typeface="Arial" pitchFamily="34" charset="0"/>
                <a:cs typeface="Arial" pitchFamily="34" charset="0"/>
              </a:rPr>
              <a:pPr/>
              <a:t>4</a:t>
            </a:fld>
            <a:endParaRPr lang="cs-CZ">
              <a:latin typeface="Arial" pitchFamily="34" charset="0"/>
              <a:cs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656094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EFB9379-9E47-43F8-8AA5-8957A4F4C2E9}" type="slidenum">
              <a:rPr lang="cs-CZ" smtClean="0">
                <a:latin typeface="Arial" pitchFamily="34" charset="0"/>
                <a:cs typeface="Arial" pitchFamily="34" charset="0"/>
              </a:rPr>
              <a:pPr/>
              <a:t>26</a:t>
            </a:fld>
            <a:endParaRPr lang="cs-CZ">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But as the time is passing, clines for neutral loci get wider in comparison with loci under selection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so concordance diminishes; conversely, selection against hybrids tends to maintain the clines at the same place.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565696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861712B-2AEF-4F40-B372-98CBA2FDC3A5}" type="slidenum">
              <a:rPr lang="cs-CZ" smtClean="0">
                <a:latin typeface="Arial" pitchFamily="34" charset="0"/>
                <a:cs typeface="Arial" pitchFamily="34" charset="0"/>
              </a:rPr>
              <a:pPr/>
              <a:t>27</a:t>
            </a:fld>
            <a:endParaRPr lang="cs-CZ">
              <a:latin typeface="Arial" pitchFamily="34" charset="0"/>
              <a:cs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Sometimes we can see one or more clines which are not coincident so we have to find some explanation for the pattern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but still it holds that the clines are parallel </a:t>
            </a:r>
          </a:p>
          <a:p>
            <a:pPr eaLnBrk="1" hangingPunct="1"/>
            <a:r>
              <a:rPr lang="en-US">
                <a:latin typeface="Arial" pitchFamily="34" charset="0"/>
                <a:cs typeface="Arial" pitchFamily="34" charset="0"/>
              </a:rPr>
              <a:t>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37828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120104-905C-4C74-A8D3-A255645C18EB}" type="slidenum">
              <a:rPr lang="cs-CZ" smtClean="0">
                <a:latin typeface="Arial" pitchFamily="34" charset="0"/>
                <a:cs typeface="Arial" pitchFamily="34" charset="0"/>
              </a:rPr>
              <a:pPr/>
              <a:t>28</a:t>
            </a:fld>
            <a:endParaRPr lang="cs-CZ">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So even in this case we can use cline models – either based on diffusion approximation – or any other model, and to estimate cline parameters.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But what to do when the clines are not parallel?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Clearly, in this case one of the basic assumptions of cline theory is violated and it is not obvious what should we do in such a case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7262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A6F2E92-1F0D-4056-9585-49EF7EB4FD3E}" type="slidenum">
              <a:rPr lang="cs-CZ" smtClean="0">
                <a:latin typeface="Arial" pitchFamily="34" charset="0"/>
                <a:cs typeface="Arial" pitchFamily="34" charset="0"/>
              </a:rPr>
              <a:pPr/>
              <a:t>29</a:t>
            </a:fld>
            <a:endParaRPr lang="cs-CZ">
              <a:latin typeface="Arial" pitchFamily="34" charset="0"/>
              <a:cs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223351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0CBAFD5-EC41-4768-AC34-F9570751E1A9}" type="slidenum">
              <a:rPr lang="cs-CZ" smtClean="0">
                <a:latin typeface="Arial" pitchFamily="34" charset="0"/>
                <a:cs typeface="Arial" pitchFamily="34" charset="0"/>
              </a:rPr>
              <a:pPr/>
              <a:t>30</a:t>
            </a:fld>
            <a:endParaRPr lang="cs-CZ">
              <a:latin typeface="Arial" pitchFamily="34" charset="0"/>
              <a:cs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289651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3FFBFF0-3B48-43CF-8E0D-031C96984EF9}" type="slidenum">
              <a:rPr lang="cs-CZ" smtClean="0">
                <a:latin typeface="Arial" pitchFamily="34" charset="0"/>
                <a:cs typeface="Arial" pitchFamily="34" charset="0"/>
              </a:rPr>
              <a:pPr/>
              <a:t>32</a:t>
            </a:fld>
            <a:endParaRPr lang="cs-CZ">
              <a:latin typeface="Arial" pitchFamily="34" charset="0"/>
              <a:cs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834201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910F17B-6BD5-4619-A431-BB7D1006DF8D}" type="slidenum">
              <a:rPr lang="cs-CZ" smtClean="0">
                <a:latin typeface="Arial" pitchFamily="34" charset="0"/>
                <a:cs typeface="Arial" pitchFamily="34" charset="0"/>
              </a:rPr>
              <a:pPr/>
              <a:t>33</a:t>
            </a:fld>
            <a:endParaRPr lang="cs-CZ">
              <a:latin typeface="Arial" pitchFamily="34" charset="0"/>
              <a:cs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338281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F2944B2-3521-4B6D-8638-C64453E76C8B}" type="slidenum">
              <a:rPr lang="cs-CZ" smtClean="0">
                <a:latin typeface="Arial" pitchFamily="34" charset="0"/>
                <a:cs typeface="Arial" pitchFamily="34" charset="0"/>
              </a:rPr>
              <a:pPr/>
              <a:t>34</a:t>
            </a:fld>
            <a:endParaRPr lang="cs-CZ">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3016554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C4466F8-83E1-4D6F-BA7A-7E716AB941CF}" type="slidenum">
              <a:rPr lang="cs-CZ" smtClean="0">
                <a:latin typeface="Arial" pitchFamily="34" charset="0"/>
                <a:cs typeface="Arial" pitchFamily="34" charset="0"/>
              </a:rPr>
              <a:pPr/>
              <a:t>35</a:t>
            </a:fld>
            <a:endParaRPr lang="cs-CZ">
              <a:latin typeface="Arial" pitchFamily="34" charset="0"/>
              <a:cs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1706159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F72032A-244B-4675-BE78-3CCC106F5F92}" type="slidenum">
              <a:rPr lang="cs-CZ" smtClean="0">
                <a:latin typeface="Arial" pitchFamily="34" charset="0"/>
                <a:cs typeface="Arial" pitchFamily="34" charset="0"/>
              </a:rPr>
              <a:pPr/>
              <a:t>36</a:t>
            </a:fld>
            <a:endParaRPr lang="cs-CZ">
              <a:latin typeface="Arial" pitchFamily="34" charset="0"/>
              <a:cs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252620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24C39D8-ED39-4E06-A0F6-A8B2A313F3B7}" type="slidenum">
              <a:rPr lang="cs-CZ" smtClean="0">
                <a:latin typeface="Arial" pitchFamily="34" charset="0"/>
                <a:cs typeface="Arial" pitchFamily="34" charset="0"/>
              </a:rPr>
              <a:pPr/>
              <a:t>7</a:t>
            </a:fld>
            <a:endParaRPr lang="cs-CZ">
              <a:latin typeface="Arial" pitchFamily="34" charset="0"/>
              <a:cs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746266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6A3B43-821E-4CD5-BFD5-0293A3FCA6FE}" type="slidenum">
              <a:rPr lang="cs-CZ" smtClean="0">
                <a:latin typeface="Arial" pitchFamily="34" charset="0"/>
                <a:cs typeface="Arial" pitchFamily="34" charset="0"/>
              </a:rPr>
              <a:pPr/>
              <a:t>37</a:t>
            </a:fld>
            <a:endParaRPr lang="cs-CZ">
              <a:latin typeface="Arial" pitchFamily="34" charset="0"/>
              <a:cs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4157511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A77751F-3854-4450-AD61-20E787F10A5C}" type="slidenum">
              <a:rPr lang="cs-CZ" smtClean="0">
                <a:latin typeface="Arial" pitchFamily="34" charset="0"/>
                <a:cs typeface="Arial" pitchFamily="34" charset="0"/>
              </a:rPr>
              <a:pPr/>
              <a:t>40</a:t>
            </a:fld>
            <a:endParaRPr lang="cs-CZ">
              <a:latin typeface="Arial" pitchFamily="34" charset="0"/>
              <a:cs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3509880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114395-A8A1-408E-B905-11A979271871}" type="slidenum">
              <a:rPr lang="cs-CZ" smtClean="0">
                <a:latin typeface="Arial" pitchFamily="34" charset="0"/>
                <a:cs typeface="Arial" pitchFamily="34" charset="0"/>
              </a:rPr>
              <a:pPr/>
              <a:t>41</a:t>
            </a:fld>
            <a:endParaRPr lang="cs-CZ">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572434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4D3072D-6DE4-44BB-AA60-569E08BC29F7}" type="slidenum">
              <a:rPr lang="cs-CZ" smtClean="0">
                <a:latin typeface="Arial" pitchFamily="34" charset="0"/>
                <a:cs typeface="Arial" pitchFamily="34" charset="0"/>
              </a:rPr>
              <a:pPr/>
              <a:t>42</a:t>
            </a:fld>
            <a:endParaRPr lang="cs-CZ">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913866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654F4CE-85C9-4FC1-877F-DD3B58E010AC}" type="slidenum">
              <a:rPr lang="cs-CZ" smtClean="0">
                <a:latin typeface="Arial" pitchFamily="34" charset="0"/>
                <a:cs typeface="Arial" pitchFamily="34" charset="0"/>
              </a:rPr>
              <a:pPr/>
              <a:t>43</a:t>
            </a:fld>
            <a:endParaRPr lang="cs-CZ">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450829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4FF2EA7-C68A-458D-9E85-B4681C3B449D}" type="slidenum">
              <a:rPr lang="cs-CZ" smtClean="0">
                <a:latin typeface="Arial" pitchFamily="34" charset="0"/>
                <a:cs typeface="Arial" pitchFamily="34" charset="0"/>
              </a:rPr>
              <a:pPr/>
              <a:t>44</a:t>
            </a:fld>
            <a:endParaRPr lang="cs-CZ">
              <a:latin typeface="Arial" pitchFamily="34" charset="0"/>
              <a:cs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633871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7A1980C-6B7A-40DC-8EA0-8C339ABADF53}" type="slidenum">
              <a:rPr lang="cs-CZ" smtClean="0">
                <a:latin typeface="Arial" pitchFamily="34" charset="0"/>
                <a:cs typeface="Arial" pitchFamily="34" charset="0"/>
              </a:rPr>
              <a:pPr/>
              <a:t>45</a:t>
            </a:fld>
            <a:endParaRPr lang="cs-CZ">
              <a:latin typeface="Arial" pitchFamily="34" charset="0"/>
              <a:cs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794645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AC0855D-5E51-4818-B6AF-07C9F5C3157E}" type="slidenum">
              <a:rPr lang="cs-CZ" smtClean="0">
                <a:latin typeface="Arial" pitchFamily="34" charset="0"/>
                <a:cs typeface="Arial" pitchFamily="34" charset="0"/>
              </a:rPr>
              <a:pPr/>
              <a:t>46</a:t>
            </a:fld>
            <a:endParaRPr lang="cs-CZ">
              <a:latin typeface="Arial" pitchFamily="34" charset="0"/>
              <a:cs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70394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821CFDF8-6345-4A5D-AAB2-716CBA5EEC6D}" type="slidenum">
              <a:rPr lang="cs-CZ" smtClean="0">
                <a:latin typeface="Arial" pitchFamily="34" charset="0"/>
                <a:cs typeface="Arial" pitchFamily="34" charset="0"/>
              </a:rPr>
              <a:pPr/>
              <a:t>47</a:t>
            </a:fld>
            <a:endParaRPr lang="cs-CZ">
              <a:latin typeface="Arial" pitchFamily="34" charset="0"/>
              <a:cs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4006150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4F23195-477E-4494-B996-0CDAAF8439DD}" type="slidenum">
              <a:rPr lang="cs-CZ" smtClean="0">
                <a:latin typeface="Arial" pitchFamily="34" charset="0"/>
                <a:cs typeface="Arial" pitchFamily="34" charset="0"/>
              </a:rPr>
              <a:pPr/>
              <a:t>48</a:t>
            </a:fld>
            <a:endParaRPr lang="cs-CZ">
              <a:latin typeface="Arial" pitchFamily="34" charset="0"/>
              <a:cs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94859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AD05C34-2702-4C34-87DD-30FDDA93354A}" type="slidenum">
              <a:rPr lang="cs-CZ" smtClean="0">
                <a:latin typeface="Arial" pitchFamily="34" charset="0"/>
                <a:cs typeface="Arial" pitchFamily="34" charset="0"/>
              </a:rPr>
              <a:pPr/>
              <a:t>8</a:t>
            </a:fld>
            <a:endParaRPr lang="cs-CZ">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8521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3D4B17F-5351-4608-9E35-20AEC39F7A3E}" type="slidenum">
              <a:rPr lang="cs-CZ" smtClean="0">
                <a:latin typeface="Arial" pitchFamily="34" charset="0"/>
                <a:cs typeface="Arial" pitchFamily="34" charset="0"/>
              </a:rPr>
              <a:pPr/>
              <a:t>49</a:t>
            </a:fld>
            <a:endParaRPr lang="cs-CZ">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2675169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99E3B26-FC2C-45A2-AAE0-815CD4E11970}" type="slidenum">
              <a:rPr lang="cs-CZ" smtClean="0">
                <a:latin typeface="Arial" pitchFamily="34" charset="0"/>
                <a:cs typeface="Arial" pitchFamily="34" charset="0"/>
              </a:rPr>
              <a:pPr/>
              <a:t>50</a:t>
            </a:fld>
            <a:endParaRPr lang="cs-CZ">
              <a:latin typeface="Arial" pitchFamily="34" charset="0"/>
              <a:cs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Monotonic clines for all the markers along the consensus direction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all the autosomal and the X clines are pretty coincident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the Y, when the cline estimated for the consensus orientation, is wider and shifted to the west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2963939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51</a:t>
            </a:fld>
            <a:endParaRPr lang="cs-CZ">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a:latin typeface="Arial" pitchFamily="34" charset="0"/>
                <a:cs typeface="Arial" pitchFamily="34" charset="0"/>
              </a:rPr>
              <a:t>musculus</a:t>
            </a:r>
            <a:r>
              <a:rPr lang="en-US">
                <a:latin typeface="Arial" pitchFamily="34" charset="0"/>
                <a:cs typeface="Arial" pitchFamily="34" charset="0"/>
              </a:rPr>
              <a:t> Y introgression the sex ratio was close to parity and significantly different from the former two.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211703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E439D21-55BA-4A22-A794-B55AB0A99024}" type="slidenum">
              <a:rPr lang="cs-CZ" smtClean="0">
                <a:latin typeface="Arial" pitchFamily="34" charset="0"/>
                <a:cs typeface="Arial" pitchFamily="34" charset="0"/>
              </a:rPr>
              <a:pPr/>
              <a:t>52</a:t>
            </a:fld>
            <a:endParaRPr lang="cs-CZ">
              <a:latin typeface="Arial" pitchFamily="34" charset="0"/>
              <a:cs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Here is the Y cline estimated along its own direction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you can notice that the change is very abrupt and similar to the change of the X chromosome along the consensus.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for comparison, we included also the Y monotonic cline for the consensus direction we saw on the previous slide.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657969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53</a:t>
            </a:fld>
            <a:endParaRPr lang="cs-CZ">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a:latin typeface="Arial" pitchFamily="34" charset="0"/>
                <a:cs typeface="Arial" pitchFamily="34" charset="0"/>
              </a:rPr>
              <a:t>musculus</a:t>
            </a:r>
            <a:r>
              <a:rPr lang="en-US">
                <a:latin typeface="Arial" pitchFamily="34" charset="0"/>
                <a:cs typeface="Arial" pitchFamily="34" charset="0"/>
              </a:rPr>
              <a:t> Y introgression the sex ratio was close to parity and significantly different from the former two.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4230395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E0FA4A8-139D-44AD-9E8C-E6FFCF618B24}" type="slidenum">
              <a:rPr lang="cs-CZ" smtClean="0">
                <a:latin typeface="Arial" pitchFamily="34" charset="0"/>
                <a:cs typeface="Arial" pitchFamily="34" charset="0"/>
              </a:rPr>
              <a:pPr/>
              <a:t>56</a:t>
            </a:fld>
            <a:endParaRPr lang="cs-CZ">
              <a:latin typeface="Arial" pitchFamily="34" charset="0"/>
              <a:cs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latin typeface="Times New Roman" pitchFamily="18" charset="0"/>
              <a:cs typeface="Arial" pitchFamily="34" charset="0"/>
            </a:endParaRPr>
          </a:p>
        </p:txBody>
      </p:sp>
    </p:spTree>
    <p:extLst>
      <p:ext uri="{BB962C8B-B14F-4D97-AF65-F5344CB8AC3E}">
        <p14:creationId xmlns:p14="http://schemas.microsoft.com/office/powerpoint/2010/main" val="1278883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906E7C8-4AB0-4872-9BD3-AA4ADEC086D8}" type="slidenum">
              <a:rPr lang="cs-CZ" smtClean="0">
                <a:latin typeface="Arial" pitchFamily="34" charset="0"/>
                <a:cs typeface="Arial" pitchFamily="34" charset="0"/>
              </a:rPr>
              <a:pPr/>
              <a:t>57</a:t>
            </a:fld>
            <a:endParaRPr lang="cs-CZ">
              <a:latin typeface="Arial" pitchFamily="34" charset="0"/>
              <a:cs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a:latin typeface="Times New Roman" pitchFamily="18" charset="0"/>
              <a:cs typeface="Arial" pitchFamily="34" charset="0"/>
            </a:endParaRPr>
          </a:p>
        </p:txBody>
      </p:sp>
    </p:spTree>
    <p:extLst>
      <p:ext uri="{BB962C8B-B14F-4D97-AF65-F5344CB8AC3E}">
        <p14:creationId xmlns:p14="http://schemas.microsoft.com/office/powerpoint/2010/main" val="2155293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0A275FB-5F0C-4609-A60C-A2472C9002C8}" type="slidenum">
              <a:rPr lang="cs-CZ" smtClean="0">
                <a:latin typeface="Arial" pitchFamily="34" charset="0"/>
                <a:cs typeface="Arial" pitchFamily="34" charset="0"/>
              </a:rPr>
              <a:pPr/>
              <a:t>58</a:t>
            </a:fld>
            <a:endParaRPr lang="cs-CZ">
              <a:latin typeface="Arial" pitchFamily="34" charset="0"/>
              <a:cs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882984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5A45145-D822-413D-ACA9-80C7823BA148}" type="slidenum">
              <a:rPr lang="cs-CZ" smtClean="0">
                <a:latin typeface="Arial" pitchFamily="34" charset="0"/>
                <a:cs typeface="Arial" pitchFamily="34" charset="0"/>
              </a:rPr>
              <a:pPr/>
              <a:t>59</a:t>
            </a:fld>
            <a:endParaRPr lang="cs-CZ">
              <a:latin typeface="Arial" pitchFamily="34" charset="0"/>
              <a:cs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467339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174D7A03-4171-43A1-8123-91E9A3B3C045}" type="slidenum">
              <a:rPr lang="cs-CZ" smtClean="0">
                <a:latin typeface="Arial" pitchFamily="34" charset="0"/>
                <a:cs typeface="Arial" pitchFamily="34" charset="0"/>
              </a:rPr>
              <a:pPr/>
              <a:t>60</a:t>
            </a:fld>
            <a:endParaRPr lang="cs-CZ">
              <a:latin typeface="Arial" pitchFamily="34" charset="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08733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8E3B348-7963-48A2-92D9-1EA05AA44E07}" type="slidenum">
              <a:rPr lang="cs-CZ" smtClean="0">
                <a:latin typeface="Arial" pitchFamily="34" charset="0"/>
                <a:cs typeface="Arial" pitchFamily="34" charset="0"/>
              </a:rPr>
              <a:pPr/>
              <a:t>11</a:t>
            </a:fld>
            <a:endParaRPr lang="cs-CZ">
              <a:latin typeface="Arial" pitchFamily="34" charset="0"/>
              <a:cs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36815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B091171-354E-4A00-B754-0560E008BB7F}" type="slidenum">
              <a:rPr lang="cs-CZ" smtClean="0">
                <a:latin typeface="Arial" pitchFamily="34" charset="0"/>
                <a:cs typeface="Arial" pitchFamily="34" charset="0"/>
              </a:rPr>
              <a:pPr/>
              <a:t>61</a:t>
            </a:fld>
            <a:endParaRPr lang="cs-CZ">
              <a:latin typeface="Arial" pitchFamily="34" charset="0"/>
              <a:cs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401024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62</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858099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63</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511283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64</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99312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65</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438658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423990D-71CC-4D69-B8FC-42777114E29C}" type="slidenum">
              <a:rPr lang="cs-CZ" smtClean="0">
                <a:latin typeface="Arial" pitchFamily="34" charset="0"/>
                <a:cs typeface="Arial" pitchFamily="34" charset="0"/>
              </a:rPr>
              <a:pPr/>
              <a:t>66</a:t>
            </a:fld>
            <a:endParaRPr lang="cs-CZ">
              <a:latin typeface="Arial" pitchFamily="34" charset="0"/>
              <a:cs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728453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60CE0F0-3BA1-4FDD-BEC7-F1B494B23C81}" type="slidenum">
              <a:rPr lang="cs-CZ" smtClean="0">
                <a:latin typeface="Arial" pitchFamily="34" charset="0"/>
                <a:cs typeface="Arial" pitchFamily="34" charset="0"/>
              </a:rPr>
              <a:pPr/>
              <a:t>67</a:t>
            </a:fld>
            <a:endParaRPr lang="cs-CZ">
              <a:latin typeface="Arial" pitchFamily="34" charset="0"/>
              <a:cs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326794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worse – for these calculation I have assumed a generation time of one year. For longer lived organisms the situation is </a:t>
            </a:r>
            <a:r>
              <a:rPr lang="en-US" baseline="0"/>
              <a:t>even worse….</a:t>
            </a:r>
            <a:endParaRPr lang="en-US" dirty="0"/>
          </a:p>
        </p:txBody>
      </p:sp>
      <p:sp>
        <p:nvSpPr>
          <p:cNvPr id="4" name="Slide Number Placeholder 3"/>
          <p:cNvSpPr>
            <a:spLocks noGrp="1"/>
          </p:cNvSpPr>
          <p:nvPr>
            <p:ph type="sldNum" sz="quarter" idx="10"/>
          </p:nvPr>
        </p:nvSpPr>
        <p:spPr/>
        <p:txBody>
          <a:bodyPr/>
          <a:lstStyle/>
          <a:p>
            <a:fld id="{7EC7AA22-5B60-204A-9CEE-D749ADF891D0}" type="slidenum">
              <a:rPr lang="en-US" smtClean="0"/>
              <a:pPr/>
              <a:t>69</a:t>
            </a:fld>
            <a:endParaRPr lang="en-US"/>
          </a:p>
        </p:txBody>
      </p:sp>
    </p:spTree>
    <p:extLst>
      <p:ext uri="{BB962C8B-B14F-4D97-AF65-F5344CB8AC3E}">
        <p14:creationId xmlns:p14="http://schemas.microsoft.com/office/powerpoint/2010/main" val="13319272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2F958BC-6DD8-45AF-B2BF-3B677B091366}" type="slidenum">
              <a:rPr lang="en-GB" smtClean="0">
                <a:latin typeface="Arial" pitchFamily="34" charset="0"/>
                <a:cs typeface="Arial" pitchFamily="34" charset="0"/>
              </a:rPr>
              <a:pPr/>
              <a:t>77</a:t>
            </a:fld>
            <a:endParaRPr lang="en-GB">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06176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78</a:t>
            </a:fld>
            <a:endParaRPr lang="cs-CZ">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248962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CBF2192-21B0-4D19-91B2-ED364587E97E}" type="slidenum">
              <a:rPr lang="cs-CZ" smtClean="0">
                <a:latin typeface="Arial" pitchFamily="34" charset="0"/>
                <a:cs typeface="Arial" pitchFamily="34" charset="0"/>
              </a:rPr>
              <a:pPr/>
              <a:t>12</a:t>
            </a:fld>
            <a:endParaRPr lang="cs-CZ">
              <a:latin typeface="Arial" pitchFamily="34" charset="0"/>
              <a:cs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561473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79</a:t>
            </a:fld>
            <a:endParaRPr lang="cs-CZ">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1818028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3BCC5B8-A176-4231-A044-8363F29CF053}" type="slidenum">
              <a:rPr lang="cs-CZ" smtClean="0">
                <a:latin typeface="Arial" pitchFamily="34" charset="0"/>
                <a:cs typeface="Arial" pitchFamily="34" charset="0"/>
              </a:rPr>
              <a:pPr/>
              <a:t>80</a:t>
            </a:fld>
            <a:endParaRPr lang="cs-CZ">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1299906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E680ECD-9519-4122-BDFE-B759E1AAA800}" type="slidenum">
              <a:rPr lang="cs-CZ" smtClean="0">
                <a:latin typeface="Arial" pitchFamily="34" charset="0"/>
                <a:cs typeface="Arial" pitchFamily="34" charset="0"/>
              </a:rPr>
              <a:pPr/>
              <a:t>81</a:t>
            </a:fld>
            <a:endParaRPr lang="cs-CZ">
              <a:latin typeface="Arial" pitchFamily="34" charset="0"/>
              <a:cs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2771223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B98C66B-F02A-449A-82E9-37C3EC6DF01A}" type="slidenum">
              <a:rPr lang="cs-CZ" smtClean="0">
                <a:latin typeface="Arial" pitchFamily="34" charset="0"/>
                <a:cs typeface="Arial" pitchFamily="34" charset="0"/>
              </a:rPr>
              <a:pPr/>
              <a:t>82</a:t>
            </a:fld>
            <a:endParaRPr lang="cs-CZ">
              <a:latin typeface="Arial" pitchFamily="34" charset="0"/>
              <a:cs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69160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E7182E7-4265-4433-B932-A1B30AE8B910}" type="slidenum">
              <a:rPr lang="cs-CZ" smtClean="0">
                <a:latin typeface="Arial" pitchFamily="34" charset="0"/>
                <a:cs typeface="Arial" pitchFamily="34" charset="0"/>
              </a:rPr>
              <a:pPr/>
              <a:t>83</a:t>
            </a:fld>
            <a:endParaRPr lang="cs-CZ">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1629868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5D0E47A9-A67D-430A-A3F9-3DD6020B5D5A}" type="slidenum">
              <a:rPr lang="cs-CZ" smtClean="0">
                <a:latin typeface="Arial" pitchFamily="34" charset="0"/>
                <a:cs typeface="Arial" pitchFamily="34" charset="0"/>
              </a:rPr>
              <a:pPr/>
              <a:t>84</a:t>
            </a:fld>
            <a:endParaRPr lang="cs-CZ">
              <a:latin typeface="Arial" pitchFamily="34" charset="0"/>
              <a:cs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50383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323E5B1-2D37-4BED-982B-F3C6574AA9AD}" type="slidenum">
              <a:rPr lang="cs-CZ" smtClean="0">
                <a:latin typeface="Arial" pitchFamily="34" charset="0"/>
                <a:cs typeface="Arial" pitchFamily="34" charset="0"/>
              </a:rPr>
              <a:pPr/>
              <a:t>13</a:t>
            </a:fld>
            <a:endParaRPr lang="cs-CZ">
              <a:latin typeface="Arial" pitchFamily="34" charset="0"/>
              <a:cs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90294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3C5FEAE-BF92-4619-990E-0BB41059420D}" type="slidenum">
              <a:rPr lang="cs-CZ" smtClean="0">
                <a:latin typeface="Arial" pitchFamily="34" charset="0"/>
                <a:cs typeface="Arial" pitchFamily="34" charset="0"/>
              </a:rPr>
              <a:pPr/>
              <a:t>14</a:t>
            </a:fld>
            <a:endParaRPr lang="cs-CZ">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88694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45040D7-66B4-4FDD-B80D-AFDB2081B5C4}" type="slidenum">
              <a:rPr lang="cs-CZ" smtClean="0">
                <a:latin typeface="Arial" pitchFamily="34" charset="0"/>
                <a:cs typeface="Arial" pitchFamily="34" charset="0"/>
              </a:rPr>
              <a:pPr/>
              <a:t>15</a:t>
            </a:fld>
            <a:endParaRPr lang="cs-CZ">
              <a:latin typeface="Arial" pitchFamily="34" charset="0"/>
              <a:cs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90241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156FFF2-956E-41CE-A567-0BC2EC4FF51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005C3C-EBEA-4426-82D0-505F95FA75A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44F65C-1910-425A-9829-82262D54D3CE}"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96A5B9FB-62E6-4027-AB3B-DA782952312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F4D99E-BD7F-4027-8617-5296F27E032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48E858C-F3CB-4D51-8B2E-87DAD9DB19B9}"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5BE8074-E9B4-4E6B-9D15-DE160D231A6F}"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2BA9366-19A3-48FF-9D0B-E6BB9BE5C006}"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111D583-EF32-47A4-8F9B-D7EA08FAC428}"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C41D6D51-88D2-44FF-852B-B2FEA956C99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A312437-BCEA-40E9-8A32-18ACB4AD92DA}"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244198F-4B42-4163-AC99-F8EFD9599CB2}"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866AB9-01F0-45AF-B222-C4C03BD2FB8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4.w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53.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6.wmf"/><Relationship Id="rId5" Type="http://schemas.openxmlformats.org/officeDocument/2006/relationships/oleObject" Target="../embeddings/oleObject4.bin"/><Relationship Id="rId4" Type="http://schemas.openxmlformats.org/officeDocument/2006/relationships/image" Target="../media/image55.wmf"/></Relationships>
</file>

<file path=ppt/slides/_rels/slide46.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62.w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9.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9.bin"/><Relationship Id="rId14" Type="http://schemas.openxmlformats.org/officeDocument/2006/relationships/image" Target="../media/image63.wmf"/></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84.wmf"/><Relationship Id="rId4" Type="http://schemas.openxmlformats.org/officeDocument/2006/relationships/oleObject" Target="../embeddings/oleObject12.bin"/></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7.jpeg"/><Relationship Id="rId4" Type="http://schemas.openxmlformats.org/officeDocument/2006/relationships/image" Target="../media/image106.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2.jpeg"/><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Lejsek černohlavý (Ficedula hypoleuca)"/>
          <p:cNvPicPr>
            <a:picLocks noChangeAspect="1" noChangeArrowheads="1"/>
          </p:cNvPicPr>
          <p:nvPr/>
        </p:nvPicPr>
        <p:blipFill>
          <a:blip r:embed="rId2" cstate="print"/>
          <a:srcRect l="23233" t="11739" b="14996"/>
          <a:stretch>
            <a:fillRect/>
          </a:stretch>
        </p:blipFill>
        <p:spPr bwMode="auto">
          <a:xfrm>
            <a:off x="2432518" y="2282545"/>
            <a:ext cx="2227262" cy="1590675"/>
          </a:xfrm>
          <a:prstGeom prst="rect">
            <a:avLst/>
          </a:prstGeom>
          <a:noFill/>
          <a:ln w="9525">
            <a:noFill/>
            <a:miter lim="800000"/>
            <a:headEnd/>
            <a:tailEnd/>
          </a:ln>
        </p:spPr>
      </p:pic>
      <p:pic>
        <p:nvPicPr>
          <p:cNvPr id="7171" name="Picture 11" descr="Bence"/>
          <p:cNvPicPr>
            <a:picLocks noChangeAspect="1" noChangeArrowheads="1"/>
          </p:cNvPicPr>
          <p:nvPr/>
        </p:nvPicPr>
        <p:blipFill>
          <a:blip r:embed="rId3" cstate="print"/>
          <a:srcRect r="8461"/>
          <a:stretch>
            <a:fillRect/>
          </a:stretch>
        </p:blipFill>
        <p:spPr bwMode="auto">
          <a:xfrm>
            <a:off x="173505" y="2284132"/>
            <a:ext cx="2178050" cy="1589088"/>
          </a:xfrm>
          <a:prstGeom prst="rect">
            <a:avLst/>
          </a:prstGeom>
          <a:noFill/>
          <a:ln w="9525">
            <a:noFill/>
            <a:miter lim="800000"/>
            <a:headEnd/>
            <a:tailEnd/>
          </a:ln>
        </p:spPr>
      </p:pic>
      <p:pic>
        <p:nvPicPr>
          <p:cNvPr id="7172" name="Picture 19" descr="main_photo"/>
          <p:cNvPicPr>
            <a:picLocks noChangeAspect="1" noChangeArrowheads="1"/>
          </p:cNvPicPr>
          <p:nvPr/>
        </p:nvPicPr>
        <p:blipFill>
          <a:blip r:embed="rId4" cstate="print"/>
          <a:srcRect l="15730" t="7649" r="7971" b="9300"/>
          <a:stretch>
            <a:fillRect/>
          </a:stretch>
        </p:blipFill>
        <p:spPr bwMode="auto">
          <a:xfrm>
            <a:off x="4623547" y="3956703"/>
            <a:ext cx="2001838" cy="1635125"/>
          </a:xfrm>
          <a:prstGeom prst="rect">
            <a:avLst/>
          </a:prstGeom>
          <a:noFill/>
          <a:ln w="9525">
            <a:noFill/>
            <a:miter lim="800000"/>
            <a:headEnd/>
            <a:tailEnd/>
          </a:ln>
        </p:spPr>
      </p:pic>
      <p:pic>
        <p:nvPicPr>
          <p:cNvPr id="7173" name="Picture 21" descr="svartkraake11_1129806335_1175933268"/>
          <p:cNvPicPr>
            <a:picLocks noChangeAspect="1" noChangeArrowheads="1"/>
          </p:cNvPicPr>
          <p:nvPr/>
        </p:nvPicPr>
        <p:blipFill>
          <a:blip r:embed="rId5" cstate="print"/>
          <a:srcRect t="10510" r="8800"/>
          <a:stretch>
            <a:fillRect/>
          </a:stretch>
        </p:blipFill>
        <p:spPr bwMode="auto">
          <a:xfrm>
            <a:off x="6689911" y="4025060"/>
            <a:ext cx="2138363" cy="1398587"/>
          </a:xfrm>
          <a:prstGeom prst="rect">
            <a:avLst/>
          </a:prstGeom>
          <a:noFill/>
          <a:ln w="9525">
            <a:noFill/>
            <a:miter lim="800000"/>
            <a:headEnd/>
            <a:tailEnd/>
          </a:ln>
        </p:spPr>
      </p:pic>
      <p:pic>
        <p:nvPicPr>
          <p:cNvPr id="7174" name="Picture 17" descr="Iris-brevicaulis-14"/>
          <p:cNvPicPr>
            <a:picLocks noChangeAspect="1" noChangeArrowheads="1"/>
          </p:cNvPicPr>
          <p:nvPr/>
        </p:nvPicPr>
        <p:blipFill>
          <a:blip r:embed="rId6" cstate="print"/>
          <a:srcRect/>
          <a:stretch>
            <a:fillRect/>
          </a:stretch>
        </p:blipFill>
        <p:spPr bwMode="auto">
          <a:xfrm>
            <a:off x="2197194" y="3968844"/>
            <a:ext cx="1639887" cy="1616075"/>
          </a:xfrm>
          <a:prstGeom prst="rect">
            <a:avLst/>
          </a:prstGeom>
          <a:noFill/>
          <a:ln w="9525">
            <a:noFill/>
            <a:miter lim="800000"/>
            <a:headEnd/>
            <a:tailEnd/>
          </a:ln>
        </p:spPr>
      </p:pic>
      <p:pic>
        <p:nvPicPr>
          <p:cNvPr id="7175" name="Picture 15" descr="iris_fulva_red"/>
          <p:cNvPicPr>
            <a:picLocks noChangeAspect="1" noChangeArrowheads="1"/>
          </p:cNvPicPr>
          <p:nvPr/>
        </p:nvPicPr>
        <p:blipFill>
          <a:blip r:embed="rId7" cstate="print"/>
          <a:srcRect/>
          <a:stretch>
            <a:fillRect/>
          </a:stretch>
        </p:blipFill>
        <p:spPr bwMode="auto">
          <a:xfrm>
            <a:off x="439831" y="3972019"/>
            <a:ext cx="1647825" cy="1609725"/>
          </a:xfrm>
          <a:prstGeom prst="rect">
            <a:avLst/>
          </a:prstGeom>
          <a:noFill/>
          <a:ln w="9525">
            <a:noFill/>
            <a:miter lim="800000"/>
            <a:headEnd/>
            <a:tailEnd/>
          </a:ln>
        </p:spPr>
      </p:pic>
      <p:pic>
        <p:nvPicPr>
          <p:cNvPr id="7176" name="Picture 22"/>
          <p:cNvPicPr>
            <a:picLocks noChangeAspect="1" noChangeArrowheads="1"/>
          </p:cNvPicPr>
          <p:nvPr/>
        </p:nvPicPr>
        <p:blipFill>
          <a:blip r:embed="rId8" cstate="print"/>
          <a:srcRect b="4379"/>
          <a:stretch>
            <a:fillRect/>
          </a:stretch>
        </p:blipFill>
        <p:spPr bwMode="auto">
          <a:xfrm>
            <a:off x="7062507" y="1691996"/>
            <a:ext cx="1781175" cy="2058988"/>
          </a:xfrm>
          <a:prstGeom prst="rect">
            <a:avLst/>
          </a:prstGeom>
          <a:noFill/>
          <a:ln w="9525">
            <a:noFill/>
            <a:miter lim="800000"/>
            <a:headEnd/>
            <a:tailEnd/>
          </a:ln>
        </p:spPr>
      </p:pic>
      <p:pic>
        <p:nvPicPr>
          <p:cNvPr id="7177" name="Picture 6" descr="varie2"/>
          <p:cNvPicPr>
            <a:picLocks noChangeAspect="1" noChangeArrowheads="1"/>
          </p:cNvPicPr>
          <p:nvPr/>
        </p:nvPicPr>
        <p:blipFill>
          <a:blip r:embed="rId9" cstate="print"/>
          <a:srcRect/>
          <a:stretch>
            <a:fillRect/>
          </a:stretch>
        </p:blipFill>
        <p:spPr bwMode="auto">
          <a:xfrm>
            <a:off x="4943569" y="2125663"/>
            <a:ext cx="2079625" cy="1695450"/>
          </a:xfrm>
          <a:prstGeom prst="rect">
            <a:avLst/>
          </a:prstGeom>
          <a:noFill/>
          <a:ln w="9525">
            <a:noFill/>
            <a:miter lim="800000"/>
            <a:headEnd/>
            <a:tailEnd/>
          </a:ln>
        </p:spPr>
      </p:pic>
      <p:sp>
        <p:nvSpPr>
          <p:cNvPr id="7178" name="Text Box 7"/>
          <p:cNvSpPr txBox="1">
            <a:spLocks noChangeArrowheads="1"/>
          </p:cNvSpPr>
          <p:nvPr/>
        </p:nvSpPr>
        <p:spPr bwMode="auto">
          <a:xfrm>
            <a:off x="0" y="0"/>
            <a:ext cx="9144000" cy="1249363"/>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p:txBody>
      </p:sp>
      <p:sp>
        <p:nvSpPr>
          <p:cNvPr id="7179" name="Text Box 8"/>
          <p:cNvSpPr txBox="1">
            <a:spLocks noChangeArrowheads="1"/>
          </p:cNvSpPr>
          <p:nvPr/>
        </p:nvSpPr>
        <p:spPr bwMode="auto">
          <a:xfrm>
            <a:off x="1716088" y="257175"/>
            <a:ext cx="5892800" cy="609600"/>
          </a:xfrm>
          <a:prstGeom prst="rect">
            <a:avLst/>
          </a:prstGeom>
          <a:noFill/>
          <a:ln w="9525">
            <a:noFill/>
            <a:round/>
            <a:headEnd/>
            <a:tailEnd/>
          </a:ln>
        </p:spPr>
        <p:txBody>
          <a:bodyPr lIns="90000" tIns="45000" rIns="90000" bIns="45000"/>
          <a:lstStyle/>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6600"/>
                </a:solidFill>
                <a:ea typeface="SimSun" pitchFamily="2" charset="-122"/>
              </a:rPr>
              <a:t>MODULARIZACE VÝUKY EVOLUČNÍ A EKOLOGICKÉ BIOLOGIE</a:t>
            </a:r>
          </a:p>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0000"/>
                </a:solidFill>
                <a:ea typeface="SimSun" pitchFamily="2" charset="-122"/>
              </a:rPr>
              <a:t>CZ.1.07/2.2.00/15.0204</a:t>
            </a:r>
          </a:p>
        </p:txBody>
      </p:sp>
      <p:pic>
        <p:nvPicPr>
          <p:cNvPr id="7180" name="Picture 11" descr="PF_72_100_grey_tr"/>
          <p:cNvPicPr>
            <a:picLocks noChangeAspect="1" noChangeArrowheads="1"/>
          </p:cNvPicPr>
          <p:nvPr/>
        </p:nvPicPr>
        <p:blipFill>
          <a:blip r:embed="rId10" cstate="print"/>
          <a:srcRect/>
          <a:stretch>
            <a:fillRect/>
          </a:stretch>
        </p:blipFill>
        <p:spPr bwMode="auto">
          <a:xfrm>
            <a:off x="223838" y="133350"/>
            <a:ext cx="1011237" cy="1008063"/>
          </a:xfrm>
          <a:prstGeom prst="rect">
            <a:avLst/>
          </a:prstGeom>
          <a:noFill/>
          <a:ln w="9525">
            <a:noFill/>
            <a:miter lim="800000"/>
            <a:headEnd/>
            <a:tailEnd/>
          </a:ln>
        </p:spPr>
      </p:pic>
      <p:pic>
        <p:nvPicPr>
          <p:cNvPr id="7181" name="Picture 12" descr="ubz_cz_black_transparent"/>
          <p:cNvPicPr>
            <a:picLocks noChangeAspect="1" noChangeArrowheads="1"/>
          </p:cNvPicPr>
          <p:nvPr/>
        </p:nvPicPr>
        <p:blipFill>
          <a:blip r:embed="rId11" cstate="print"/>
          <a:srcRect/>
          <a:stretch>
            <a:fillRect/>
          </a:stretch>
        </p:blipFill>
        <p:spPr bwMode="auto">
          <a:xfrm>
            <a:off x="7932738" y="130175"/>
            <a:ext cx="1008062" cy="1009650"/>
          </a:xfrm>
          <a:prstGeom prst="rect">
            <a:avLst/>
          </a:prstGeom>
          <a:noFill/>
          <a:ln w="9525">
            <a:noFill/>
            <a:miter lim="800000"/>
            <a:headEnd/>
            <a:tailEnd/>
          </a:ln>
        </p:spPr>
      </p:pic>
      <p:sp>
        <p:nvSpPr>
          <p:cNvPr id="7182" name="Text Box 5"/>
          <p:cNvSpPr txBox="1">
            <a:spLocks noChangeArrowheads="1"/>
          </p:cNvSpPr>
          <p:nvPr/>
        </p:nvSpPr>
        <p:spPr bwMode="auto">
          <a:xfrm>
            <a:off x="0" y="5554663"/>
            <a:ext cx="9144000" cy="1308100"/>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p:txBody>
      </p:sp>
      <p:pic>
        <p:nvPicPr>
          <p:cNvPr id="7183" name="Picture 6"/>
          <p:cNvPicPr>
            <a:picLocks noChangeAspect="1" noChangeArrowheads="1"/>
          </p:cNvPicPr>
          <p:nvPr/>
        </p:nvPicPr>
        <p:blipFill>
          <a:blip r:embed="rId12" cstate="print"/>
          <a:srcRect/>
          <a:stretch>
            <a:fillRect/>
          </a:stretch>
        </p:blipFill>
        <p:spPr bwMode="auto">
          <a:xfrm>
            <a:off x="1489075" y="5672138"/>
            <a:ext cx="6281738" cy="1057275"/>
          </a:xfrm>
          <a:prstGeom prst="rect">
            <a:avLst/>
          </a:prstGeom>
          <a:noFill/>
          <a:ln w="76200">
            <a:solidFill>
              <a:schemeClr val="bg1"/>
            </a:solidFill>
            <a:round/>
            <a:headEnd/>
            <a:tailEnd/>
          </a:ln>
        </p:spPr>
      </p:pic>
      <p:sp>
        <p:nvSpPr>
          <p:cNvPr id="7184" name="Text Box 4"/>
          <p:cNvSpPr txBox="1">
            <a:spLocks noChangeArrowheads="1"/>
          </p:cNvSpPr>
          <p:nvPr/>
        </p:nvSpPr>
        <p:spPr bwMode="auto">
          <a:xfrm>
            <a:off x="1476191" y="858748"/>
            <a:ext cx="5718489" cy="1200329"/>
          </a:xfrm>
          <a:prstGeom prst="rect">
            <a:avLst/>
          </a:prstGeom>
          <a:solidFill>
            <a:srgbClr val="FFFF66"/>
          </a:solidFill>
          <a:ln w="9525">
            <a:noFill/>
            <a:miter lim="800000"/>
            <a:headEnd/>
            <a:tailEnd/>
          </a:ln>
        </p:spPr>
        <p:txBody>
          <a:bodyPr wrap="none">
            <a:spAutoFit/>
          </a:bodyPr>
          <a:lstStyle/>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HYBRIDIZATION AND </a:t>
            </a:r>
            <a:endPar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 Z</a:t>
            </a:r>
            <a:r>
              <a:rPr lang="en-GB"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O</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N</a:t>
            </a:r>
            <a:r>
              <a:rPr lang="en-GB"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ES</a:t>
            </a:r>
            <a:endPar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p:txBody>
      </p:sp>
      <p:sp>
        <p:nvSpPr>
          <p:cNvPr id="2" name="Obdélník 1">
            <a:extLst>
              <a:ext uri="{FF2B5EF4-FFF2-40B4-BE49-F238E27FC236}">
                <a16:creationId xmlns:a16="http://schemas.microsoft.com/office/drawing/2014/main" id="{F9190CB7-A162-4F2F-9217-3A8AC6822A76}"/>
              </a:ext>
            </a:extLst>
          </p:cNvPr>
          <p:cNvSpPr/>
          <p:nvPr/>
        </p:nvSpPr>
        <p:spPr>
          <a:xfrm>
            <a:off x="690113" y="4025059"/>
            <a:ext cx="7080700" cy="1892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tok genů: </a:t>
            </a:r>
            <a:r>
              <a:rPr lang="cs-CZ" dirty="0" err="1">
                <a:solidFill>
                  <a:schemeClr val="tx1"/>
                </a:solidFill>
              </a:rPr>
              <a:t>Fst</a:t>
            </a:r>
            <a:r>
              <a:rPr lang="cs-CZ" dirty="0">
                <a:solidFill>
                  <a:schemeClr val="tx1"/>
                </a:solidFill>
              </a:rPr>
              <a:t>, </a:t>
            </a:r>
            <a:r>
              <a:rPr lang="cs-CZ" dirty="0" err="1">
                <a:solidFill>
                  <a:schemeClr val="tx1"/>
                </a:solidFill>
              </a:rPr>
              <a:t>Dxy</a:t>
            </a:r>
            <a:endParaRPr lang="cs-CZ" dirty="0">
              <a:solidFill>
                <a:schemeClr val="tx1"/>
              </a:solidFill>
            </a:endParaRPr>
          </a:p>
          <a:p>
            <a:pPr algn="ctr"/>
            <a:r>
              <a:rPr lang="cs-CZ" dirty="0">
                <a:solidFill>
                  <a:schemeClr val="tx1"/>
                </a:solidFill>
              </a:rPr>
              <a:t>test </a:t>
            </a:r>
            <a:r>
              <a:rPr lang="cs-CZ" dirty="0" err="1">
                <a:solidFill>
                  <a:schemeClr val="tx1"/>
                </a:solidFill>
              </a:rPr>
              <a:t>Patterson´s</a:t>
            </a:r>
            <a:r>
              <a:rPr lang="cs-CZ" dirty="0">
                <a:solidFill>
                  <a:schemeClr val="tx1"/>
                </a:solidFill>
              </a:rPr>
              <a:t> D = ABBA/BABA</a:t>
            </a:r>
          </a:p>
          <a:p>
            <a:pPr algn="ctr"/>
            <a:r>
              <a:rPr lang="cs-CZ" dirty="0" err="1">
                <a:solidFill>
                  <a:schemeClr val="tx1"/>
                </a:solidFill>
              </a:rPr>
              <a:t>ghost</a:t>
            </a:r>
            <a:r>
              <a:rPr lang="cs-CZ" dirty="0">
                <a:solidFill>
                  <a:schemeClr val="tx1"/>
                </a:solidFill>
              </a:rPr>
              <a:t> introgression: Zhang19 (mám PDF)</a:t>
            </a:r>
            <a:endParaRPr lang="en-GB"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4131" r="10596" b="25545"/>
          <a:stretch>
            <a:fillRect/>
          </a:stretch>
        </p:blipFill>
        <p:spPr bwMode="auto">
          <a:xfrm>
            <a:off x="982663" y="1200150"/>
            <a:ext cx="2265362" cy="2679700"/>
          </a:xfrm>
          <a:prstGeom prst="rect">
            <a:avLst/>
          </a:prstGeom>
          <a:noFill/>
          <a:ln w="9525">
            <a:noFill/>
            <a:miter lim="800000"/>
            <a:headEnd/>
            <a:tailEnd/>
          </a:ln>
          <a:effectLst>
            <a:softEdge rad="127000"/>
          </a:effectLst>
        </p:spPr>
      </p:pic>
      <p:sp>
        <p:nvSpPr>
          <p:cNvPr id="8" name="Oválný popisek 7"/>
          <p:cNvSpPr/>
          <p:nvPr/>
        </p:nvSpPr>
        <p:spPr>
          <a:xfrm>
            <a:off x="3992563" y="974725"/>
            <a:ext cx="3529012" cy="1630363"/>
          </a:xfrm>
          <a:prstGeom prst="wedgeEllipseCallout">
            <a:avLst>
              <a:gd name="adj1" fmla="val -96714"/>
              <a:gd name="adj2" fmla="val 23770"/>
            </a:avLst>
          </a:prstGeom>
          <a:solidFill>
            <a:srgbClr val="B9FFA3"/>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Most hybrid zones are </a:t>
            </a:r>
            <a:br>
              <a:rPr lang="en-US" dirty="0">
                <a:solidFill>
                  <a:schemeClr val="tx1"/>
                </a:solidFill>
              </a:rPr>
            </a:br>
            <a:r>
              <a:rPr lang="en-US" dirty="0">
                <a:solidFill>
                  <a:srgbClr val="0066FF"/>
                </a:solidFill>
              </a:rPr>
              <a:t>tension zones</a:t>
            </a:r>
            <a:r>
              <a:rPr lang="en-US" dirty="0">
                <a:solidFill>
                  <a:schemeClr val="tx1"/>
                </a:solidFill>
              </a:rPr>
              <a:t>.</a:t>
            </a:r>
            <a:endParaRPr lang="cs-CZ" dirty="0">
              <a:solidFill>
                <a:schemeClr val="tx1"/>
              </a:solidFill>
            </a:endParaRPr>
          </a:p>
        </p:txBody>
      </p:sp>
      <p:sp>
        <p:nvSpPr>
          <p:cNvPr id="14340" name="TextovéPole 8"/>
          <p:cNvSpPr txBox="1">
            <a:spLocks noChangeArrowheads="1"/>
          </p:cNvSpPr>
          <p:nvPr/>
        </p:nvSpPr>
        <p:spPr bwMode="auto">
          <a:xfrm>
            <a:off x="1516063" y="3868738"/>
            <a:ext cx="1243012" cy="338137"/>
          </a:xfrm>
          <a:prstGeom prst="rect">
            <a:avLst/>
          </a:prstGeom>
          <a:noFill/>
          <a:ln w="9525">
            <a:noFill/>
            <a:miter lim="800000"/>
            <a:headEnd/>
            <a:tailEnd/>
          </a:ln>
        </p:spPr>
        <p:txBody>
          <a:bodyPr wrap="none">
            <a:spAutoFit/>
          </a:bodyPr>
          <a:lstStyle/>
          <a:p>
            <a:r>
              <a:rPr lang="en-US" sz="1600"/>
              <a:t>Nick Barton</a:t>
            </a:r>
            <a:endParaRPr lang="cs-CZ" sz="1600"/>
          </a:p>
        </p:txBody>
      </p:sp>
      <p:sp>
        <p:nvSpPr>
          <p:cNvPr id="14341" name="TextovéPole 9"/>
          <p:cNvSpPr txBox="1">
            <a:spLocks noChangeArrowheads="1"/>
          </p:cNvSpPr>
          <p:nvPr/>
        </p:nvSpPr>
        <p:spPr bwMode="auto">
          <a:xfrm>
            <a:off x="2732088" y="4691063"/>
            <a:ext cx="5805487" cy="646112"/>
          </a:xfrm>
          <a:prstGeom prst="rect">
            <a:avLst/>
          </a:prstGeom>
          <a:noFill/>
          <a:ln w="9525">
            <a:noFill/>
            <a:miter lim="800000"/>
            <a:headEnd/>
            <a:tailEnd/>
          </a:ln>
        </p:spPr>
        <p:txBody>
          <a:bodyPr>
            <a:spAutoFit/>
          </a:bodyPr>
          <a:lstStyle/>
          <a:p>
            <a:pPr algn="ctr"/>
            <a:r>
              <a:rPr lang="en-US"/>
              <a:t>... i.e., they are maintained by balance between dispersal and selection (Barton &amp; Hewitt, 1985)</a:t>
            </a:r>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minnie"/>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5363" name="Picture 4" descr="jerry"/>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5364" name="Rectangle 5"/>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5365" name="Rectangle 6"/>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366" name="Rectangle 7"/>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5367" name="Text Box 8"/>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
        <p:nvSpPr>
          <p:cNvPr id="22537" name="Line 9"/>
          <p:cNvSpPr>
            <a:spLocks noChangeShapeType="1"/>
          </p:cNvSpPr>
          <p:nvPr/>
        </p:nvSpPr>
        <p:spPr bwMode="auto">
          <a:xfrm flipH="1">
            <a:off x="2333242" y="2866231"/>
            <a:ext cx="4478337" cy="0"/>
          </a:xfrm>
          <a:prstGeom prst="line">
            <a:avLst/>
          </a:prstGeom>
          <a:noFill/>
          <a:ln w="38100">
            <a:solidFill>
              <a:schemeClr val="tx1"/>
            </a:solidFill>
            <a:prstDash val="dash"/>
            <a:round/>
            <a:headEnd/>
            <a:tailEnd type="triangle" w="med" len="med"/>
          </a:ln>
        </p:spPr>
        <p:txBody>
          <a:bodyPr/>
          <a:lstStyle/>
          <a:p>
            <a:endParaRPr lang="cs-CZ"/>
          </a:p>
        </p:txBody>
      </p:sp>
      <p:sp>
        <p:nvSpPr>
          <p:cNvPr id="22541" name="AutoShape 13"/>
          <p:cNvSpPr>
            <a:spLocks noChangeArrowheads="1"/>
          </p:cNvSpPr>
          <p:nvPr/>
        </p:nvSpPr>
        <p:spPr bwMode="auto">
          <a:xfrm rot="-2653547">
            <a:off x="6608379" y="2413793"/>
            <a:ext cx="236538" cy="185738"/>
          </a:xfrm>
          <a:custGeom>
            <a:avLst/>
            <a:gdLst>
              <a:gd name="T0" fmla="*/ 1710272848 w 21600"/>
              <a:gd name="T1" fmla="*/ 102821321 h 21600"/>
              <a:gd name="T2" fmla="*/ 461111040 w 21600"/>
              <a:gd name="T3" fmla="*/ 507760042 h 21600"/>
              <a:gd name="T4" fmla="*/ 1710272848 w 21600"/>
              <a:gd name="T5" fmla="*/ 1015520084 h 21600"/>
              <a:gd name="T6" fmla="*/ 2147483647 w 21600"/>
              <a:gd name="T7" fmla="*/ 507760042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
        <p:nvSpPr>
          <p:cNvPr id="22542" name="AutoShape 14"/>
          <p:cNvSpPr>
            <a:spLocks noChangeArrowheads="1"/>
          </p:cNvSpPr>
          <p:nvPr/>
        </p:nvSpPr>
        <p:spPr bwMode="auto">
          <a:xfrm rot="-600915">
            <a:off x="6936992" y="2210593"/>
            <a:ext cx="155575" cy="139700"/>
          </a:xfrm>
          <a:custGeom>
            <a:avLst/>
            <a:gdLst>
              <a:gd name="T0" fmla="*/ 210504596 w 21600"/>
              <a:gd name="T1" fmla="*/ 24749870 h 21600"/>
              <a:gd name="T2" fmla="*/ 56754676 w 21600"/>
              <a:gd name="T3" fmla="*/ 122218363 h 21600"/>
              <a:gd name="T4" fmla="*/ 210504596 w 21600"/>
              <a:gd name="T5" fmla="*/ 244436934 h 21600"/>
              <a:gd name="T6" fmla="*/ 361927129 w 21600"/>
              <a:gd name="T7" fmla="*/ 122218363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54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41" grpId="0" animBg="1"/>
      <p:bldP spid="225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minnie">
            <a:extLst>
              <a:ext uri="{FF2B5EF4-FFF2-40B4-BE49-F238E27FC236}">
                <a16:creationId xmlns:a16="http://schemas.microsoft.com/office/drawing/2014/main" id="{52C82050-1A74-41DB-85E5-7E6070A39923}"/>
              </a:ext>
            </a:extLst>
          </p:cNvPr>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2" name="Picture 4" descr="jerry">
            <a:extLst>
              <a:ext uri="{FF2B5EF4-FFF2-40B4-BE49-F238E27FC236}">
                <a16:creationId xmlns:a16="http://schemas.microsoft.com/office/drawing/2014/main" id="{CA25ECBB-C3DE-4110-9D45-9D68AC7A7F6C}"/>
              </a:ext>
            </a:extLst>
          </p:cNvPr>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3" name="Rectangle 5">
            <a:extLst>
              <a:ext uri="{FF2B5EF4-FFF2-40B4-BE49-F238E27FC236}">
                <a16:creationId xmlns:a16="http://schemas.microsoft.com/office/drawing/2014/main" id="{ADD31196-C926-4401-A6E7-1D5B2136A743}"/>
              </a:ext>
            </a:extLst>
          </p:cNvPr>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4" name="Rectangle 6">
            <a:extLst>
              <a:ext uri="{FF2B5EF4-FFF2-40B4-BE49-F238E27FC236}">
                <a16:creationId xmlns:a16="http://schemas.microsoft.com/office/drawing/2014/main" id="{BC05AB67-FD9D-4D3A-91C0-2119FDED9239}"/>
              </a:ext>
            </a:extLst>
          </p:cNvPr>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 name="Rectangle 7">
            <a:extLst>
              <a:ext uri="{FF2B5EF4-FFF2-40B4-BE49-F238E27FC236}">
                <a16:creationId xmlns:a16="http://schemas.microsoft.com/office/drawing/2014/main" id="{5A578057-FBFD-4261-AADC-D82426A1DA05}"/>
              </a:ext>
            </a:extLst>
          </p:cNvPr>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6390" name="Line 7"/>
          <p:cNvSpPr>
            <a:spLocks noChangeShapeType="1"/>
          </p:cNvSpPr>
          <p:nvPr/>
        </p:nvSpPr>
        <p:spPr bwMode="auto">
          <a:xfrm flipH="1">
            <a:off x="3002388" y="3847307"/>
            <a:ext cx="2913063" cy="0"/>
          </a:xfrm>
          <a:prstGeom prst="line">
            <a:avLst/>
          </a:prstGeom>
          <a:noFill/>
          <a:ln w="76200">
            <a:solidFill>
              <a:srgbClr val="0066FF"/>
            </a:solidFill>
            <a:round/>
            <a:headEnd/>
            <a:tailEnd type="triangle" w="med" len="med"/>
          </a:ln>
        </p:spPr>
        <p:txBody>
          <a:bodyPr/>
          <a:lstStyle/>
          <a:p>
            <a:endParaRPr lang="cs-CZ"/>
          </a:p>
        </p:txBody>
      </p:sp>
      <p:sp>
        <p:nvSpPr>
          <p:cNvPr id="16391" name="Text Box 8"/>
          <p:cNvSpPr txBox="1">
            <a:spLocks noChangeArrowheads="1"/>
          </p:cNvSpPr>
          <p:nvPr/>
        </p:nvSpPr>
        <p:spPr bwMode="auto">
          <a:xfrm>
            <a:off x="3829476" y="3991769"/>
            <a:ext cx="1309974" cy="400110"/>
          </a:xfrm>
          <a:prstGeom prst="rect">
            <a:avLst/>
          </a:prstGeom>
          <a:noFill/>
          <a:ln w="9525">
            <a:noFill/>
            <a:miter lim="800000"/>
            <a:headEnd/>
            <a:tailEnd/>
          </a:ln>
        </p:spPr>
        <p:txBody>
          <a:bodyPr wrap="none">
            <a:spAutoFit/>
          </a:bodyPr>
          <a:lstStyle/>
          <a:p>
            <a:r>
              <a:rPr lang="cs-CZ" sz="2000" b="1" dirty="0" err="1"/>
              <a:t>dispersal</a:t>
            </a:r>
            <a:endParaRPr lang="cs-CZ" sz="2000" b="1" dirty="0"/>
          </a:p>
        </p:txBody>
      </p:sp>
      <p:sp>
        <p:nvSpPr>
          <p:cNvPr id="16392" name="Text Box 12"/>
          <p:cNvSpPr txBox="1">
            <a:spLocks noChangeArrowheads="1"/>
          </p:cNvSpPr>
          <p:nvPr/>
        </p:nvSpPr>
        <p:spPr bwMode="auto">
          <a:xfrm>
            <a:off x="3156130" y="5355588"/>
            <a:ext cx="2544286" cy="461665"/>
          </a:xfrm>
          <a:prstGeom prst="rect">
            <a:avLst/>
          </a:prstGeom>
          <a:noFill/>
          <a:ln w="9525">
            <a:noFill/>
            <a:miter lim="800000"/>
            <a:headEnd/>
            <a:tailEnd/>
          </a:ln>
        </p:spPr>
        <p:txBody>
          <a:bodyPr wrap="none">
            <a:spAutoFit/>
          </a:bodyPr>
          <a:lstStyle/>
          <a:p>
            <a:pPr algn="ctr"/>
            <a:r>
              <a:rPr lang="cs-CZ" sz="2400" dirty="0">
                <a:solidFill>
                  <a:srgbClr val="E60000"/>
                </a:solidFill>
                <a:sym typeface="Symbol" pitchFamily="18" charset="2"/>
              </a:rPr>
              <a:t> </a:t>
            </a:r>
            <a:r>
              <a:rPr lang="cs-CZ" sz="2400" dirty="0" err="1">
                <a:solidFill>
                  <a:srgbClr val="E60000"/>
                </a:solidFill>
                <a:sym typeface="Symbol" pitchFamily="18" charset="2"/>
              </a:rPr>
              <a:t>zone</a:t>
            </a:r>
            <a:r>
              <a:rPr lang="cs-CZ" sz="2400" dirty="0">
                <a:solidFill>
                  <a:srgbClr val="E60000"/>
                </a:solidFill>
                <a:sym typeface="Symbol" pitchFamily="18" charset="2"/>
              </a:rPr>
              <a:t> </a:t>
            </a:r>
            <a:r>
              <a:rPr lang="cs-CZ" sz="2400" dirty="0" err="1">
                <a:solidFill>
                  <a:srgbClr val="E60000"/>
                </a:solidFill>
                <a:sym typeface="Symbol" pitchFamily="18" charset="2"/>
              </a:rPr>
              <a:t>widening</a:t>
            </a:r>
            <a:endParaRPr lang="cs-CZ" sz="2400" dirty="0">
              <a:solidFill>
                <a:srgbClr val="E60000"/>
              </a:solidFill>
              <a:sym typeface="Symbol" pitchFamily="18" charset="2"/>
            </a:endParaRPr>
          </a:p>
        </p:txBody>
      </p:sp>
      <p:sp>
        <p:nvSpPr>
          <p:cNvPr id="16393" name="Line 13"/>
          <p:cNvSpPr>
            <a:spLocks noChangeShapeType="1"/>
          </p:cNvSpPr>
          <p:nvPr/>
        </p:nvSpPr>
        <p:spPr bwMode="auto">
          <a:xfrm>
            <a:off x="2759501" y="3461544"/>
            <a:ext cx="2995612" cy="0"/>
          </a:xfrm>
          <a:prstGeom prst="line">
            <a:avLst/>
          </a:prstGeom>
          <a:noFill/>
          <a:ln w="76200">
            <a:solidFill>
              <a:srgbClr val="FF0000"/>
            </a:solidFill>
            <a:round/>
            <a:headEnd/>
            <a:tailEnd type="triangle" w="med" len="med"/>
          </a:ln>
        </p:spPr>
        <p:txBody>
          <a:bodyPr/>
          <a:lstStyle/>
          <a:p>
            <a:endParaRPr lang="cs-CZ"/>
          </a:p>
        </p:txBody>
      </p:sp>
      <p:sp>
        <p:nvSpPr>
          <p:cNvPr id="10" name="Text Box 8">
            <a:extLst>
              <a:ext uri="{FF2B5EF4-FFF2-40B4-BE49-F238E27FC236}">
                <a16:creationId xmlns:a16="http://schemas.microsoft.com/office/drawing/2014/main" id="{8B6558D0-AC9A-455A-878B-DD0EC1A3B5CE}"/>
              </a:ext>
            </a:extLst>
          </p:cNvPr>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minnie">
            <a:extLst>
              <a:ext uri="{FF2B5EF4-FFF2-40B4-BE49-F238E27FC236}">
                <a16:creationId xmlns:a16="http://schemas.microsoft.com/office/drawing/2014/main" id="{70133C98-B9C5-42FE-9CF3-0E3A60F9F17F}"/>
              </a:ext>
            </a:extLst>
          </p:cNvPr>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7" name="Picture 4" descr="jerry">
            <a:extLst>
              <a:ext uri="{FF2B5EF4-FFF2-40B4-BE49-F238E27FC236}">
                <a16:creationId xmlns:a16="http://schemas.microsoft.com/office/drawing/2014/main" id="{1413F645-A412-465A-A56A-AF39544680B3}"/>
              </a:ext>
            </a:extLst>
          </p:cNvPr>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8" name="Rectangle 5">
            <a:extLst>
              <a:ext uri="{FF2B5EF4-FFF2-40B4-BE49-F238E27FC236}">
                <a16:creationId xmlns:a16="http://schemas.microsoft.com/office/drawing/2014/main" id="{7AD2965A-D1B4-43A9-BFF9-26DF5749EB20}"/>
              </a:ext>
            </a:extLst>
          </p:cNvPr>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9" name="Rectangle 6">
            <a:extLst>
              <a:ext uri="{FF2B5EF4-FFF2-40B4-BE49-F238E27FC236}">
                <a16:creationId xmlns:a16="http://schemas.microsoft.com/office/drawing/2014/main" id="{B28FAEE0-0251-47EF-81E6-75A56B044D5A}"/>
              </a:ext>
            </a:extLst>
          </p:cNvPr>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20" name="Rectangle 7">
            <a:extLst>
              <a:ext uri="{FF2B5EF4-FFF2-40B4-BE49-F238E27FC236}">
                <a16:creationId xmlns:a16="http://schemas.microsoft.com/office/drawing/2014/main" id="{8431BFD3-0D75-40B2-9BF1-12D588569EBD}"/>
              </a:ext>
            </a:extLst>
          </p:cNvPr>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7416" name="Text Box 9"/>
          <p:cNvSpPr txBox="1">
            <a:spLocks noChangeArrowheads="1"/>
          </p:cNvSpPr>
          <p:nvPr/>
        </p:nvSpPr>
        <p:spPr bwMode="auto">
          <a:xfrm>
            <a:off x="3708327" y="3678238"/>
            <a:ext cx="1295547" cy="1015663"/>
          </a:xfrm>
          <a:prstGeom prst="rect">
            <a:avLst/>
          </a:prstGeom>
          <a:noFill/>
          <a:ln w="9525">
            <a:noFill/>
            <a:miter lim="800000"/>
            <a:headEnd/>
            <a:tailEnd/>
          </a:ln>
        </p:spPr>
        <p:txBody>
          <a:bodyPr wrap="none">
            <a:spAutoFit/>
          </a:bodyPr>
          <a:lstStyle/>
          <a:p>
            <a:pPr algn="ctr"/>
            <a:r>
              <a:rPr lang="cs-CZ" sz="2000" b="1" dirty="0" err="1"/>
              <a:t>selection</a:t>
            </a:r>
            <a:endParaRPr lang="cs-CZ" sz="2000" b="1" dirty="0"/>
          </a:p>
          <a:p>
            <a:pPr algn="ctr"/>
            <a:r>
              <a:rPr lang="cs-CZ" sz="2000" b="1" dirty="0" err="1"/>
              <a:t>against</a:t>
            </a:r>
            <a:endParaRPr lang="cs-CZ" sz="2000" b="1" dirty="0"/>
          </a:p>
          <a:p>
            <a:pPr algn="ctr"/>
            <a:r>
              <a:rPr lang="cs-CZ" sz="2000" b="1" dirty="0" err="1"/>
              <a:t>hybrids</a:t>
            </a:r>
            <a:r>
              <a:rPr lang="cs-CZ" sz="2000" b="1" dirty="0"/>
              <a:t>!</a:t>
            </a:r>
          </a:p>
        </p:txBody>
      </p:sp>
      <p:sp>
        <p:nvSpPr>
          <p:cNvPr id="17417" name="Text Box 14"/>
          <p:cNvSpPr txBox="1">
            <a:spLocks noChangeArrowheads="1"/>
          </p:cNvSpPr>
          <p:nvPr/>
        </p:nvSpPr>
        <p:spPr bwMode="auto">
          <a:xfrm>
            <a:off x="3819525" y="2338388"/>
            <a:ext cx="869950" cy="1189037"/>
          </a:xfrm>
          <a:prstGeom prst="rect">
            <a:avLst/>
          </a:prstGeom>
          <a:noFill/>
          <a:ln w="9525">
            <a:noFill/>
            <a:miter lim="800000"/>
            <a:headEnd/>
            <a:tailEnd/>
          </a:ln>
        </p:spPr>
        <p:txBody>
          <a:bodyPr wrap="none">
            <a:spAutoFit/>
          </a:bodyPr>
          <a:lstStyle/>
          <a:p>
            <a:r>
              <a:rPr lang="cs-CZ" sz="7200" b="1"/>
              <a:t>♀</a:t>
            </a:r>
          </a:p>
        </p:txBody>
      </p:sp>
      <p:sp>
        <p:nvSpPr>
          <p:cNvPr id="17418" name="Text Box 15"/>
          <p:cNvSpPr txBox="1">
            <a:spLocks noChangeArrowheads="1"/>
          </p:cNvSpPr>
          <p:nvPr/>
        </p:nvSpPr>
        <p:spPr bwMode="auto">
          <a:xfrm rot="1187619">
            <a:off x="4198938" y="2036763"/>
            <a:ext cx="869950" cy="1189037"/>
          </a:xfrm>
          <a:prstGeom prst="rect">
            <a:avLst/>
          </a:prstGeom>
          <a:noFill/>
          <a:ln w="9525">
            <a:noFill/>
            <a:miter lim="800000"/>
            <a:headEnd/>
            <a:tailEnd/>
          </a:ln>
        </p:spPr>
        <p:txBody>
          <a:bodyPr wrap="none">
            <a:spAutoFit/>
          </a:bodyPr>
          <a:lstStyle/>
          <a:p>
            <a:r>
              <a:rPr lang="cs-CZ" sz="7200" b="1"/>
              <a:t>♂</a:t>
            </a:r>
          </a:p>
        </p:txBody>
      </p:sp>
      <p:sp>
        <p:nvSpPr>
          <p:cNvPr id="17419" name="Text Box 16"/>
          <p:cNvSpPr txBox="1">
            <a:spLocks noChangeArrowheads="1"/>
          </p:cNvSpPr>
          <p:nvPr/>
        </p:nvSpPr>
        <p:spPr bwMode="auto">
          <a:xfrm>
            <a:off x="3929063" y="1890713"/>
            <a:ext cx="854075" cy="1555750"/>
          </a:xfrm>
          <a:prstGeom prst="rect">
            <a:avLst/>
          </a:prstGeom>
          <a:noFill/>
          <a:ln w="9525">
            <a:noFill/>
            <a:miter lim="800000"/>
            <a:headEnd/>
            <a:tailEnd/>
          </a:ln>
        </p:spPr>
        <p:txBody>
          <a:bodyPr wrap="none">
            <a:spAutoFit/>
          </a:bodyPr>
          <a:lstStyle/>
          <a:p>
            <a:r>
              <a:rPr lang="cs-CZ" sz="9600" b="1" dirty="0">
                <a:solidFill>
                  <a:srgbClr val="00CC00"/>
                </a:solidFill>
                <a:sym typeface="Symbol" pitchFamily="18" charset="2"/>
              </a:rPr>
              <a:t></a:t>
            </a:r>
          </a:p>
        </p:txBody>
      </p:sp>
      <p:sp>
        <p:nvSpPr>
          <p:cNvPr id="26642" name="Text Box 18"/>
          <p:cNvSpPr txBox="1">
            <a:spLocks noChangeArrowheads="1"/>
          </p:cNvSpPr>
          <p:nvPr/>
        </p:nvSpPr>
        <p:spPr bwMode="auto">
          <a:xfrm>
            <a:off x="0" y="5984334"/>
            <a:ext cx="9144000" cy="707886"/>
          </a:xfrm>
          <a:prstGeom prst="rect">
            <a:avLst/>
          </a:prstGeom>
          <a:noFill/>
          <a:ln w="9525">
            <a:noFill/>
            <a:miter lim="800000"/>
            <a:headEnd/>
            <a:tailEnd/>
          </a:ln>
        </p:spPr>
        <p:txBody>
          <a:bodyPr>
            <a:spAutoFit/>
          </a:bodyPr>
          <a:lstStyle/>
          <a:p>
            <a:pPr algn="ctr"/>
            <a:r>
              <a:rPr lang="cs-CZ" sz="2000" dirty="0"/>
              <a:t>Ten</a:t>
            </a:r>
            <a:r>
              <a:rPr lang="en-GB" sz="2000" dirty="0" err="1"/>
              <a:t>sion</a:t>
            </a:r>
            <a:r>
              <a:rPr lang="en-GB" sz="2000" dirty="0"/>
              <a:t> zone is maintained by</a:t>
            </a:r>
            <a:r>
              <a:rPr lang="cs-CZ" sz="2000" dirty="0"/>
              <a:t> </a:t>
            </a:r>
            <a:r>
              <a:rPr lang="cs-CZ" sz="2000" dirty="0" err="1"/>
              <a:t>dynamic</a:t>
            </a:r>
            <a:r>
              <a:rPr lang="en-GB" sz="2000" dirty="0"/>
              <a:t> equilibrium </a:t>
            </a:r>
          </a:p>
          <a:p>
            <a:pPr algn="ctr"/>
            <a:r>
              <a:rPr lang="en-GB" sz="2000" dirty="0"/>
              <a:t>between</a:t>
            </a:r>
            <a:r>
              <a:rPr lang="cs-CZ" sz="2000" dirty="0"/>
              <a:t> </a:t>
            </a:r>
            <a:r>
              <a:rPr lang="cs-CZ" sz="2000" i="1" dirty="0" err="1"/>
              <a:t>disper</a:t>
            </a:r>
            <a:r>
              <a:rPr lang="en-GB" sz="2000" i="1" dirty="0" err="1"/>
              <a:t>sal</a:t>
            </a:r>
            <a:r>
              <a:rPr lang="cs-CZ" sz="2000" dirty="0"/>
              <a:t> a</a:t>
            </a:r>
            <a:r>
              <a:rPr lang="en-GB" sz="2000" dirty="0" err="1"/>
              <a:t>nd</a:t>
            </a:r>
            <a:r>
              <a:rPr lang="cs-CZ" sz="2000" dirty="0"/>
              <a:t> </a:t>
            </a:r>
            <a:r>
              <a:rPr lang="cs-CZ" sz="2000" i="1" dirty="0" err="1"/>
              <a:t>selec</a:t>
            </a:r>
            <a:r>
              <a:rPr lang="en-GB" sz="2000" i="1" dirty="0" err="1"/>
              <a:t>tion</a:t>
            </a:r>
            <a:endParaRPr lang="cs-CZ" sz="2000" i="1" dirty="0"/>
          </a:p>
        </p:txBody>
      </p:sp>
      <p:sp>
        <p:nvSpPr>
          <p:cNvPr id="14" name="Text Box 8">
            <a:extLst>
              <a:ext uri="{FF2B5EF4-FFF2-40B4-BE49-F238E27FC236}">
                <a16:creationId xmlns:a16="http://schemas.microsoft.com/office/drawing/2014/main" id="{40EEB956-8354-4CCC-9162-A86987B0599F}"/>
              </a:ext>
            </a:extLst>
          </p:cNvPr>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
        <p:nvSpPr>
          <p:cNvPr id="24" name="Text Box 12">
            <a:extLst>
              <a:ext uri="{FF2B5EF4-FFF2-40B4-BE49-F238E27FC236}">
                <a16:creationId xmlns:a16="http://schemas.microsoft.com/office/drawing/2014/main" id="{212A5D59-3FEC-4F94-81A9-0D0B115AA64F}"/>
              </a:ext>
            </a:extLst>
          </p:cNvPr>
          <p:cNvSpPr txBox="1">
            <a:spLocks noChangeArrowheads="1"/>
          </p:cNvSpPr>
          <p:nvPr/>
        </p:nvSpPr>
        <p:spPr bwMode="auto">
          <a:xfrm>
            <a:off x="3088002" y="5355588"/>
            <a:ext cx="2680542" cy="461665"/>
          </a:xfrm>
          <a:prstGeom prst="rect">
            <a:avLst/>
          </a:prstGeom>
          <a:noFill/>
          <a:ln w="9525">
            <a:noFill/>
            <a:miter lim="800000"/>
            <a:headEnd/>
            <a:tailEnd/>
          </a:ln>
        </p:spPr>
        <p:txBody>
          <a:bodyPr wrap="none">
            <a:spAutoFit/>
          </a:bodyPr>
          <a:lstStyle/>
          <a:p>
            <a:pPr algn="ctr"/>
            <a:r>
              <a:rPr lang="cs-CZ" sz="2400" dirty="0">
                <a:solidFill>
                  <a:srgbClr val="E60000"/>
                </a:solidFill>
                <a:sym typeface="Symbol" pitchFamily="18" charset="2"/>
              </a:rPr>
              <a:t> </a:t>
            </a:r>
            <a:r>
              <a:rPr lang="cs-CZ" sz="2400" dirty="0" err="1">
                <a:solidFill>
                  <a:srgbClr val="E60000"/>
                </a:solidFill>
                <a:sym typeface="Symbol" pitchFamily="18" charset="2"/>
              </a:rPr>
              <a:t>zone</a:t>
            </a:r>
            <a:r>
              <a:rPr lang="cs-CZ" sz="2400" dirty="0">
                <a:solidFill>
                  <a:srgbClr val="E60000"/>
                </a:solidFill>
                <a:sym typeface="Symbol" pitchFamily="18" charset="2"/>
              </a:rPr>
              <a:t> </a:t>
            </a:r>
            <a:r>
              <a:rPr lang="en-GB" sz="2400" dirty="0" err="1">
                <a:solidFill>
                  <a:srgbClr val="E60000"/>
                </a:solidFill>
                <a:sym typeface="Symbol" pitchFamily="18" charset="2"/>
              </a:rPr>
              <a:t>narro</a:t>
            </a:r>
            <a:r>
              <a:rPr lang="cs-CZ" sz="2400" dirty="0" err="1">
                <a:solidFill>
                  <a:srgbClr val="E60000"/>
                </a:solidFill>
                <a:sym typeface="Symbol" pitchFamily="18" charset="2"/>
              </a:rPr>
              <a:t>wing</a:t>
            </a:r>
            <a:endParaRPr lang="cs-CZ" sz="2400" dirty="0">
              <a:solidFill>
                <a:srgbClr val="E60000"/>
              </a:solidFill>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2"/>
                                        </p:tgtEl>
                                        <p:attrNameLst>
                                          <p:attrName>style.visibility</p:attrName>
                                        </p:attrNameLst>
                                      </p:cBhvr>
                                      <p:to>
                                        <p:strVal val="visible"/>
                                      </p:to>
                                    </p:set>
                                    <p:anim calcmode="lin" valueType="num">
                                      <p:cBhvr additive="base">
                                        <p:cTn id="7" dur="500" fill="hold"/>
                                        <p:tgtEl>
                                          <p:spTgt spid="26642"/>
                                        </p:tgtEl>
                                        <p:attrNameLst>
                                          <p:attrName>ppt_x</p:attrName>
                                        </p:attrNameLst>
                                      </p:cBhvr>
                                      <p:tavLst>
                                        <p:tav tm="0">
                                          <p:val>
                                            <p:strVal val="#ppt_x"/>
                                          </p:val>
                                        </p:tav>
                                        <p:tav tm="100000">
                                          <p:val>
                                            <p:strVal val="#ppt_x"/>
                                          </p:val>
                                        </p:tav>
                                      </p:tavLst>
                                    </p:anim>
                                    <p:anim calcmode="lin" valueType="num">
                                      <p:cBhvr additive="base">
                                        <p:cTn id="8" dur="500" fill="hold"/>
                                        <p:tgtEl>
                                          <p:spTgt spid="26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7" descr="Hybridization_Fig.3.jpg"/>
          <p:cNvPicPr>
            <a:picLocks noChangeAspect="1"/>
          </p:cNvPicPr>
          <p:nvPr/>
        </p:nvPicPr>
        <p:blipFill>
          <a:blip r:embed="rId3" cstate="print"/>
          <a:srcRect l="2518" r="51945" b="48672"/>
          <a:stretch>
            <a:fillRect/>
          </a:stretch>
        </p:blipFill>
        <p:spPr bwMode="auto">
          <a:xfrm>
            <a:off x="2124075" y="765175"/>
            <a:ext cx="4751388" cy="2808288"/>
          </a:xfrm>
          <a:prstGeom prst="rect">
            <a:avLst/>
          </a:prstGeom>
          <a:noFill/>
          <a:ln w="9525">
            <a:noFill/>
            <a:miter lim="800000"/>
            <a:headEnd/>
            <a:tailEnd/>
          </a:ln>
        </p:spPr>
      </p:pic>
      <p:sp>
        <p:nvSpPr>
          <p:cNvPr id="9" name="Zaoblený obdélníkový popisek 8"/>
          <p:cNvSpPr/>
          <p:nvPr/>
        </p:nvSpPr>
        <p:spPr>
          <a:xfrm>
            <a:off x="723718" y="3987799"/>
            <a:ext cx="2534779" cy="1134573"/>
          </a:xfrm>
          <a:prstGeom prst="wedgeRoundRectCallout">
            <a:avLst>
              <a:gd name="adj1" fmla="val 63070"/>
              <a:gd name="adj2" fmla="val -11161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a:t>
            </a:r>
            <a:r>
              <a:rPr lang="en-GB" dirty="0" err="1">
                <a:solidFill>
                  <a:schemeClr val="tx1"/>
                </a:solidFill>
              </a:rPr>
              <a:t>sion</a:t>
            </a:r>
            <a:r>
              <a:rPr lang="en-GB" dirty="0">
                <a:solidFill>
                  <a:schemeClr val="tx1"/>
                </a:solidFill>
              </a:rPr>
              <a:t> zone moves along the gradient of population density</a:t>
            </a:r>
            <a:endParaRPr lang="cs-CZ" dirty="0">
              <a:solidFill>
                <a:schemeClr val="tx1"/>
              </a:solidFill>
            </a:endParaRPr>
          </a:p>
        </p:txBody>
      </p:sp>
      <p:sp>
        <p:nvSpPr>
          <p:cNvPr id="4" name="Text Box 36"/>
          <p:cNvSpPr txBox="1">
            <a:spLocks noChangeArrowheads="1"/>
          </p:cNvSpPr>
          <p:nvPr/>
        </p:nvSpPr>
        <p:spPr bwMode="auto">
          <a:xfrm>
            <a:off x="509588" y="5347607"/>
            <a:ext cx="8122783" cy="1015663"/>
          </a:xfrm>
          <a:prstGeom prst="rect">
            <a:avLst/>
          </a:prstGeom>
          <a:solidFill>
            <a:srgbClr val="FFFF99"/>
          </a:solidFill>
          <a:ln w="9525">
            <a:noFill/>
            <a:miter lim="800000"/>
            <a:headEnd/>
            <a:tailEnd/>
          </a:ln>
        </p:spPr>
        <p:txBody>
          <a:bodyPr wrap="square">
            <a:spAutoFit/>
          </a:bodyPr>
          <a:lstStyle/>
          <a:p>
            <a:pPr algn="ctr"/>
            <a:r>
              <a:rPr lang="cs-CZ" sz="2000" dirty="0">
                <a:solidFill>
                  <a:srgbClr val="F00000"/>
                </a:solidFill>
              </a:rPr>
              <a:t>Ten</a:t>
            </a:r>
            <a:r>
              <a:rPr lang="en-GB" sz="2000" dirty="0" err="1">
                <a:solidFill>
                  <a:srgbClr val="F00000"/>
                </a:solidFill>
              </a:rPr>
              <a:t>sion</a:t>
            </a:r>
            <a:r>
              <a:rPr lang="en-GB" sz="2000" dirty="0">
                <a:solidFill>
                  <a:srgbClr val="F00000"/>
                </a:solidFill>
              </a:rPr>
              <a:t> zone is independent</a:t>
            </a:r>
            <a:r>
              <a:rPr lang="cs-CZ" sz="2000" dirty="0">
                <a:solidFill>
                  <a:srgbClr val="F00000"/>
                </a:solidFill>
              </a:rPr>
              <a:t> </a:t>
            </a:r>
            <a:r>
              <a:rPr lang="en-GB" sz="2000" dirty="0">
                <a:solidFill>
                  <a:srgbClr val="F00000"/>
                </a:solidFill>
              </a:rPr>
              <a:t>of external conditions</a:t>
            </a:r>
            <a:r>
              <a:rPr lang="cs-CZ" sz="2000" dirty="0">
                <a:solidFill>
                  <a:srgbClr val="F00000"/>
                </a:solidFill>
              </a:rPr>
              <a:t> (</a:t>
            </a:r>
            <a:r>
              <a:rPr lang="cs-CZ" sz="2000" i="1" dirty="0" err="1">
                <a:solidFill>
                  <a:srgbClr val="F00000"/>
                </a:solidFill>
              </a:rPr>
              <a:t>intrinsic</a:t>
            </a:r>
            <a:r>
              <a:rPr lang="cs-CZ" sz="2000" i="1" dirty="0">
                <a:solidFill>
                  <a:srgbClr val="F00000"/>
                </a:solidFill>
              </a:rPr>
              <a:t> </a:t>
            </a:r>
            <a:r>
              <a:rPr lang="cs-CZ" sz="2000" i="1" dirty="0" err="1">
                <a:solidFill>
                  <a:srgbClr val="F00000"/>
                </a:solidFill>
              </a:rPr>
              <a:t>selection</a:t>
            </a:r>
            <a:r>
              <a:rPr lang="cs-CZ" sz="2000" dirty="0">
                <a:solidFill>
                  <a:srgbClr val="F00000"/>
                </a:solidFill>
              </a:rPr>
              <a:t>) </a:t>
            </a:r>
          </a:p>
          <a:p>
            <a:pPr algn="ctr"/>
            <a:r>
              <a:rPr lang="cs-CZ" sz="2000" dirty="0">
                <a:solidFill>
                  <a:srgbClr val="F00000"/>
                </a:solidFill>
                <a:sym typeface="Symbol" pitchFamily="18" charset="2"/>
              </a:rPr>
              <a:t> </a:t>
            </a:r>
            <a:r>
              <a:rPr lang="en-GB" sz="2000" dirty="0">
                <a:solidFill>
                  <a:srgbClr val="F00000"/>
                </a:solidFill>
              </a:rPr>
              <a:t>its movement ends at a</a:t>
            </a:r>
            <a:r>
              <a:rPr lang="cs-CZ" sz="2000" dirty="0">
                <a:solidFill>
                  <a:srgbClr val="F00000"/>
                </a:solidFill>
              </a:rPr>
              <a:t> </a:t>
            </a:r>
            <a:r>
              <a:rPr lang="cs-CZ" sz="2000" dirty="0" err="1">
                <a:solidFill>
                  <a:srgbClr val="F00000"/>
                </a:solidFill>
              </a:rPr>
              <a:t>geogra</a:t>
            </a:r>
            <a:r>
              <a:rPr lang="en-GB" sz="2000" dirty="0" err="1">
                <a:solidFill>
                  <a:srgbClr val="F00000"/>
                </a:solidFill>
              </a:rPr>
              <a:t>phical</a:t>
            </a:r>
            <a:r>
              <a:rPr lang="en-GB" sz="2000" dirty="0">
                <a:solidFill>
                  <a:srgbClr val="F00000"/>
                </a:solidFill>
              </a:rPr>
              <a:t> barrier or in the area</a:t>
            </a:r>
            <a:r>
              <a:rPr lang="cs-CZ" sz="2000" dirty="0">
                <a:solidFill>
                  <a:srgbClr val="F00000"/>
                </a:solidFill>
              </a:rPr>
              <a:t> </a:t>
            </a:r>
          </a:p>
          <a:p>
            <a:pPr algn="ctr"/>
            <a:r>
              <a:rPr lang="cs-CZ" sz="2000" dirty="0">
                <a:solidFill>
                  <a:srgbClr val="F00000"/>
                </a:solidFill>
              </a:rPr>
              <a:t>o</a:t>
            </a:r>
            <a:r>
              <a:rPr lang="en-GB" sz="2000" dirty="0">
                <a:solidFill>
                  <a:srgbClr val="F00000"/>
                </a:solidFill>
              </a:rPr>
              <a:t>f the lowest</a:t>
            </a:r>
            <a:r>
              <a:rPr lang="cs-CZ" sz="2000" dirty="0">
                <a:solidFill>
                  <a:srgbClr val="F00000"/>
                </a:solidFill>
              </a:rPr>
              <a:t> </a:t>
            </a:r>
            <a:r>
              <a:rPr lang="cs-CZ" sz="2000" dirty="0" err="1">
                <a:solidFill>
                  <a:srgbClr val="F00000"/>
                </a:solidFill>
              </a:rPr>
              <a:t>populat</a:t>
            </a:r>
            <a:r>
              <a:rPr lang="en-GB" sz="2000" dirty="0">
                <a:solidFill>
                  <a:srgbClr val="F00000"/>
                </a:solidFill>
              </a:rPr>
              <a:t>ion density</a:t>
            </a:r>
            <a:r>
              <a:rPr lang="cs-CZ" sz="2000" dirty="0">
                <a:solidFill>
                  <a:srgbClr val="F00000"/>
                </a:solidFill>
              </a:rPr>
              <a:t> („</a:t>
            </a:r>
            <a:r>
              <a:rPr lang="cs-CZ" sz="2000" i="1" dirty="0" err="1">
                <a:solidFill>
                  <a:srgbClr val="F00000"/>
                </a:solidFill>
              </a:rPr>
              <a:t>population</a:t>
            </a:r>
            <a:r>
              <a:rPr lang="en-GB" sz="2000" i="1" dirty="0">
                <a:solidFill>
                  <a:srgbClr val="F00000"/>
                </a:solidFill>
              </a:rPr>
              <a:t>/density</a:t>
            </a:r>
            <a:r>
              <a:rPr lang="cs-CZ" sz="2000" i="1" dirty="0">
                <a:solidFill>
                  <a:srgbClr val="F00000"/>
                </a:solidFill>
              </a:rPr>
              <a:t> </a:t>
            </a:r>
            <a:r>
              <a:rPr lang="cs-CZ" sz="2000" i="1" dirty="0" err="1">
                <a:solidFill>
                  <a:srgbClr val="F00000"/>
                </a:solidFill>
              </a:rPr>
              <a:t>trough</a:t>
            </a:r>
            <a:r>
              <a:rPr lang="cs-CZ" sz="2000" dirty="0">
                <a:solidFill>
                  <a:srgbClr val="F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5" descr="Hybridization_Fig.3.jpg"/>
          <p:cNvPicPr>
            <a:picLocks noChangeAspect="1"/>
          </p:cNvPicPr>
          <p:nvPr/>
        </p:nvPicPr>
        <p:blipFill>
          <a:blip r:embed="rId3" cstate="print"/>
          <a:srcRect l="2518" r="51945"/>
          <a:stretch>
            <a:fillRect/>
          </a:stretch>
        </p:blipFill>
        <p:spPr bwMode="auto">
          <a:xfrm>
            <a:off x="2124075" y="765175"/>
            <a:ext cx="4751388" cy="5470525"/>
          </a:xfrm>
          <a:prstGeom prst="rect">
            <a:avLst/>
          </a:prstGeom>
          <a:noFill/>
          <a:ln w="9525">
            <a:noFill/>
            <a:miter lim="800000"/>
            <a:headEnd/>
            <a:tailEnd/>
          </a:ln>
        </p:spPr>
      </p:pic>
      <p:sp>
        <p:nvSpPr>
          <p:cNvPr id="4" name="Zaoblený obdélníkový popisek 3"/>
          <p:cNvSpPr/>
          <p:nvPr/>
        </p:nvSpPr>
        <p:spPr>
          <a:xfrm>
            <a:off x="6372225" y="3141663"/>
            <a:ext cx="2303463" cy="574675"/>
          </a:xfrm>
          <a:prstGeom prst="wedgeRoundRectCallout">
            <a:avLst>
              <a:gd name="adj1" fmla="val -130303"/>
              <a:gd name="adj2" fmla="val 5695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a:t>
            </a:r>
            <a:r>
              <a:rPr lang="cs-CZ" dirty="0" err="1">
                <a:solidFill>
                  <a:schemeClr val="tx1"/>
                </a:solidFill>
              </a:rPr>
              <a:t>population</a:t>
            </a:r>
            <a:r>
              <a:rPr lang="cs-CZ" dirty="0">
                <a:solidFill>
                  <a:schemeClr val="tx1"/>
                </a:solidFill>
              </a:rPr>
              <a:t> </a:t>
            </a:r>
            <a:r>
              <a:rPr lang="cs-CZ" dirty="0" err="1">
                <a:solidFill>
                  <a:schemeClr val="tx1"/>
                </a:solidFill>
              </a:rPr>
              <a:t>trough</a:t>
            </a:r>
            <a:r>
              <a:rPr lang="cs-CZ"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1" descr="Hybridization_Fig.3.jpg"/>
          <p:cNvPicPr>
            <a:picLocks noChangeAspect="1"/>
          </p:cNvPicPr>
          <p:nvPr/>
        </p:nvPicPr>
        <p:blipFill rotWithShape="1">
          <a:blip r:embed="rId3" cstate="print"/>
          <a:srcRect l="56149" b="52749"/>
          <a:stretch/>
        </p:blipFill>
        <p:spPr bwMode="auto">
          <a:xfrm>
            <a:off x="1258888" y="1484313"/>
            <a:ext cx="6548437" cy="3698732"/>
          </a:xfrm>
          <a:prstGeom prst="rect">
            <a:avLst/>
          </a:prstGeom>
          <a:noFill/>
          <a:ln w="9525">
            <a:noFill/>
            <a:miter lim="800000"/>
            <a:headEnd/>
            <a:tailEnd/>
          </a:ln>
        </p:spPr>
      </p:pic>
      <p:sp>
        <p:nvSpPr>
          <p:cNvPr id="6" name="Zaoblený obdélníkový popisek 5"/>
          <p:cNvSpPr/>
          <p:nvPr/>
        </p:nvSpPr>
        <p:spPr>
          <a:xfrm>
            <a:off x="592138" y="1421437"/>
            <a:ext cx="2906712" cy="818526"/>
          </a:xfrm>
          <a:prstGeom prst="wedgeRoundRectCallout">
            <a:avLst>
              <a:gd name="adj1" fmla="val 78494"/>
              <a:gd name="adj2" fmla="val 123946"/>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a:t>
            </a:r>
            <a:r>
              <a:rPr lang="en-GB" dirty="0" err="1">
                <a:solidFill>
                  <a:schemeClr val="tx1"/>
                </a:solidFill>
              </a:rPr>
              <a:t>sion</a:t>
            </a:r>
            <a:r>
              <a:rPr lang="en-GB" dirty="0">
                <a:solidFill>
                  <a:schemeClr val="tx1"/>
                </a:solidFill>
              </a:rPr>
              <a:t> zone moves along</a:t>
            </a:r>
            <a:r>
              <a:rPr lang="cs-CZ" dirty="0">
                <a:solidFill>
                  <a:schemeClr val="tx1"/>
                </a:solidFill>
              </a:rPr>
              <a:t> </a:t>
            </a:r>
            <a:r>
              <a:rPr lang="en-GB" dirty="0">
                <a:solidFill>
                  <a:schemeClr val="tx1"/>
                </a:solidFill>
              </a:rPr>
              <a:t>population </a:t>
            </a:r>
            <a:r>
              <a:rPr lang="cs-CZ" dirty="0">
                <a:solidFill>
                  <a:schemeClr val="tx1"/>
                </a:solidFill>
              </a:rPr>
              <a:t>gradient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 descr="Hybridization_Fig.3.jpg"/>
          <p:cNvPicPr>
            <a:picLocks noChangeAspect="1"/>
          </p:cNvPicPr>
          <p:nvPr/>
        </p:nvPicPr>
        <p:blipFill>
          <a:blip r:embed="rId3" cstate="print"/>
          <a:srcRect l="56149" t="52428" b="-1187"/>
          <a:stretch>
            <a:fillRect/>
          </a:stretch>
        </p:blipFill>
        <p:spPr bwMode="auto">
          <a:xfrm>
            <a:off x="1258888" y="1484313"/>
            <a:ext cx="6548437" cy="38163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spect="1" noChangeArrowheads="1"/>
          </p:cNvSpPr>
          <p:nvPr/>
        </p:nvSpPr>
        <p:spPr bwMode="auto">
          <a:xfrm>
            <a:off x="3654425" y="2566988"/>
            <a:ext cx="1073150" cy="842962"/>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7" name="AutoShape 3"/>
          <p:cNvSpPr>
            <a:spLocks noChangeAspect="1" noChangeArrowheads="1"/>
          </p:cNvSpPr>
          <p:nvPr/>
        </p:nvSpPr>
        <p:spPr bwMode="auto">
          <a:xfrm flipH="1">
            <a:off x="4727575" y="2566988"/>
            <a:ext cx="1073150" cy="842962"/>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sp>
        <p:nvSpPr>
          <p:cNvPr id="47108" name="AutoShape 4"/>
          <p:cNvSpPr>
            <a:spLocks noChangeAspect="1" noChangeArrowheads="1"/>
          </p:cNvSpPr>
          <p:nvPr/>
        </p:nvSpPr>
        <p:spPr bwMode="auto">
          <a:xfrm>
            <a:off x="3654425" y="3797300"/>
            <a:ext cx="1073150" cy="842963"/>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9" name="AutoShape 5"/>
          <p:cNvSpPr>
            <a:spLocks noChangeAspect="1" noChangeArrowheads="1"/>
          </p:cNvSpPr>
          <p:nvPr/>
        </p:nvSpPr>
        <p:spPr bwMode="auto">
          <a:xfrm flipH="1">
            <a:off x="4727575" y="3797300"/>
            <a:ext cx="1073150" cy="842963"/>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grpSp>
        <p:nvGrpSpPr>
          <p:cNvPr id="2" name="Group 6"/>
          <p:cNvGrpSpPr>
            <a:grpSpLocks/>
          </p:cNvGrpSpPr>
          <p:nvPr/>
        </p:nvGrpSpPr>
        <p:grpSpPr bwMode="auto">
          <a:xfrm>
            <a:off x="1517650" y="2138363"/>
            <a:ext cx="6400800" cy="3070225"/>
            <a:chOff x="2174" y="1518"/>
            <a:chExt cx="1559" cy="1934"/>
          </a:xfrm>
        </p:grpSpPr>
        <p:sp>
          <p:nvSpPr>
            <p:cNvPr id="22541" name="Rectangle 7"/>
            <p:cNvSpPr>
              <a:spLocks noChangeArrowheads="1"/>
            </p:cNvSpPr>
            <p:nvPr/>
          </p:nvSpPr>
          <p:spPr bwMode="auto">
            <a:xfrm>
              <a:off x="2174" y="1518"/>
              <a:ext cx="1559" cy="1934"/>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22542" name="Rectangle 8"/>
            <p:cNvSpPr>
              <a:spLocks noChangeArrowheads="1"/>
            </p:cNvSpPr>
            <p:nvPr/>
          </p:nvSpPr>
          <p:spPr bwMode="auto">
            <a:xfrm>
              <a:off x="2174" y="1518"/>
              <a:ext cx="783" cy="1934"/>
            </a:xfrm>
            <a:prstGeom prst="rect">
              <a:avLst/>
            </a:prstGeom>
            <a:solidFill>
              <a:srgbClr val="0000CC"/>
            </a:solidFill>
            <a:ln w="9525">
              <a:solidFill>
                <a:schemeClr val="tx1"/>
              </a:solidFill>
              <a:miter lim="800000"/>
              <a:headEnd/>
              <a:tailEnd/>
            </a:ln>
          </p:spPr>
          <p:txBody>
            <a:bodyPr wrap="none" anchor="ctr"/>
            <a:lstStyle/>
            <a:p>
              <a:endParaRPr lang="cs-CZ"/>
            </a:p>
          </p:txBody>
        </p:sp>
      </p:grpSp>
      <p:sp>
        <p:nvSpPr>
          <p:cNvPr id="47113" name="Rectangle 9"/>
          <p:cNvSpPr>
            <a:spLocks noChangeArrowheads="1"/>
          </p:cNvSpPr>
          <p:nvPr/>
        </p:nvSpPr>
        <p:spPr bwMode="auto">
          <a:xfrm>
            <a:off x="4594225" y="2138363"/>
            <a:ext cx="246063" cy="3067050"/>
          </a:xfrm>
          <a:prstGeom prst="rect">
            <a:avLst/>
          </a:prstGeom>
          <a:gradFill rotWithShape="1">
            <a:gsLst>
              <a:gs pos="0">
                <a:srgbClr val="0000CC"/>
              </a:gs>
              <a:gs pos="100000">
                <a:srgbClr val="FF0000"/>
              </a:gs>
            </a:gsLst>
            <a:lin ang="0" scaled="1"/>
          </a:gradFill>
          <a:ln w="9525">
            <a:noFill/>
            <a:miter lim="800000"/>
            <a:headEnd/>
            <a:tailEnd/>
          </a:ln>
        </p:spPr>
        <p:txBody>
          <a:bodyPr wrap="none" anchor="ctr"/>
          <a:lstStyle/>
          <a:p>
            <a:endParaRPr lang="cs-CZ"/>
          </a:p>
        </p:txBody>
      </p:sp>
      <p:sp>
        <p:nvSpPr>
          <p:cNvPr id="17418" name="Text Box 13"/>
          <p:cNvSpPr txBox="1">
            <a:spLocks noChangeArrowheads="1"/>
          </p:cNvSpPr>
          <p:nvPr/>
        </p:nvSpPr>
        <p:spPr bwMode="auto">
          <a:xfrm>
            <a:off x="1176338" y="1323975"/>
            <a:ext cx="2404826" cy="400110"/>
          </a:xfrm>
          <a:prstGeom prst="rect">
            <a:avLst/>
          </a:prstGeom>
          <a:noFill/>
          <a:ln w="9525">
            <a:noFill/>
            <a:miter lim="800000"/>
            <a:headEnd/>
            <a:tailEnd/>
          </a:ln>
        </p:spPr>
        <p:txBody>
          <a:bodyPr wrap="none">
            <a:spAutoFit/>
          </a:bodyPr>
          <a:lstStyle/>
          <a:p>
            <a:r>
              <a:rPr lang="en-US" sz="2000" dirty="0"/>
              <a:t>secondary</a:t>
            </a:r>
            <a:r>
              <a:rPr lang="cs-CZ" sz="2000" dirty="0"/>
              <a:t> </a:t>
            </a:r>
            <a:r>
              <a:rPr lang="en-GB" sz="2000" dirty="0"/>
              <a:t>c</a:t>
            </a:r>
            <a:r>
              <a:rPr lang="cs-CZ" sz="2000" dirty="0" err="1"/>
              <a:t>onta</a:t>
            </a:r>
            <a:r>
              <a:rPr lang="en-GB" sz="2000" dirty="0"/>
              <a:t>c</a:t>
            </a:r>
            <a:r>
              <a:rPr lang="cs-CZ" sz="2000" dirty="0"/>
              <a:t>t</a:t>
            </a:r>
            <a:r>
              <a:rPr lang="en-US" sz="2000" dirty="0"/>
              <a:t>:</a:t>
            </a:r>
            <a:endParaRPr lang="en-US" sz="2000" dirty="0">
              <a:sym typeface="Symbol" pitchFamily="18" charset="2"/>
            </a:endParaRPr>
          </a:p>
        </p:txBody>
      </p:sp>
      <p:sp>
        <p:nvSpPr>
          <p:cNvPr id="47118" name="Text Box 14"/>
          <p:cNvSpPr txBox="1">
            <a:spLocks noChangeArrowheads="1"/>
          </p:cNvSpPr>
          <p:nvPr/>
        </p:nvSpPr>
        <p:spPr bwMode="auto">
          <a:xfrm>
            <a:off x="4318000" y="1323975"/>
            <a:ext cx="3905236" cy="400110"/>
          </a:xfrm>
          <a:prstGeom prst="rect">
            <a:avLst/>
          </a:prstGeom>
          <a:noFill/>
          <a:ln w="9525">
            <a:noFill/>
            <a:miter lim="800000"/>
            <a:headEnd/>
            <a:tailEnd/>
          </a:ln>
        </p:spPr>
        <p:txBody>
          <a:bodyPr wrap="none">
            <a:spAutoFit/>
          </a:bodyPr>
          <a:lstStyle/>
          <a:p>
            <a:r>
              <a:rPr lang="en-GB" sz="2000" dirty="0">
                <a:solidFill>
                  <a:srgbClr val="E60000"/>
                </a:solidFill>
                <a:sym typeface="Symbol" pitchFamily="18" charset="2"/>
              </a:rPr>
              <a:t>c</a:t>
            </a:r>
            <a:r>
              <a:rPr lang="en-US" sz="2000" dirty="0" err="1">
                <a:solidFill>
                  <a:srgbClr val="E60000"/>
                </a:solidFill>
                <a:sym typeface="Symbol" pitchFamily="18" charset="2"/>
              </a:rPr>
              <a:t>oincident</a:t>
            </a:r>
            <a:r>
              <a:rPr lang="en-US" sz="2000" dirty="0">
                <a:solidFill>
                  <a:srgbClr val="E60000"/>
                </a:solidFill>
                <a:sym typeface="Symbol" pitchFamily="18" charset="2"/>
              </a:rPr>
              <a:t> and </a:t>
            </a:r>
            <a:r>
              <a:rPr lang="en-GB" sz="2000" dirty="0">
                <a:solidFill>
                  <a:srgbClr val="E60000"/>
                </a:solidFill>
                <a:sym typeface="Symbol" pitchFamily="18" charset="2"/>
              </a:rPr>
              <a:t>c</a:t>
            </a:r>
            <a:r>
              <a:rPr lang="en-US" sz="2000" dirty="0">
                <a:solidFill>
                  <a:srgbClr val="E60000"/>
                </a:solidFill>
                <a:sym typeface="Symbol" pitchFamily="18" charset="2"/>
              </a:rPr>
              <a:t>on</a:t>
            </a:r>
            <a:r>
              <a:rPr lang="en-GB" sz="2000" dirty="0">
                <a:solidFill>
                  <a:srgbClr val="E60000"/>
                </a:solidFill>
                <a:sym typeface="Symbol" pitchFamily="18" charset="2"/>
              </a:rPr>
              <a:t>c</a:t>
            </a:r>
            <a:r>
              <a:rPr lang="en-US" sz="2000" dirty="0" err="1">
                <a:solidFill>
                  <a:srgbClr val="E60000"/>
                </a:solidFill>
                <a:sym typeface="Symbol" pitchFamily="18" charset="2"/>
              </a:rPr>
              <a:t>ordant</a:t>
            </a:r>
            <a:r>
              <a:rPr lang="en-US" sz="2000" dirty="0">
                <a:solidFill>
                  <a:srgbClr val="E60000"/>
                </a:solidFill>
                <a:sym typeface="Symbol" pitchFamily="18" charset="2"/>
              </a:rPr>
              <a:t> clines</a:t>
            </a:r>
            <a:endParaRPr lang="cs-CZ" sz="2000" dirty="0">
              <a:solidFill>
                <a:srgbClr val="E60000"/>
              </a:solidFill>
            </a:endParaRPr>
          </a:p>
        </p:txBody>
      </p:sp>
      <p:sp>
        <p:nvSpPr>
          <p:cNvPr id="47119" name="AutoShape 15"/>
          <p:cNvSpPr>
            <a:spLocks noChangeArrowheads="1"/>
          </p:cNvSpPr>
          <p:nvPr/>
        </p:nvSpPr>
        <p:spPr bwMode="auto">
          <a:xfrm>
            <a:off x="3765550" y="1333500"/>
            <a:ext cx="476250" cy="376238"/>
          </a:xfrm>
          <a:prstGeom prst="rightArrow">
            <a:avLst>
              <a:gd name="adj1" fmla="val 50000"/>
              <a:gd name="adj2" fmla="val 31646"/>
            </a:avLst>
          </a:prstGeom>
          <a:solidFill>
            <a:srgbClr val="66FF33"/>
          </a:solidFill>
          <a:ln w="9525">
            <a:solidFill>
              <a:schemeClr val="tx1"/>
            </a:solidFill>
            <a:miter lim="800000"/>
            <a:headEnd/>
            <a:tailEnd/>
          </a:ln>
        </p:spPr>
        <p:txBody>
          <a:bodyPr wrap="none" anchor="ctr"/>
          <a:lstStyle/>
          <a:p>
            <a:endParaRPr lang="cs-CZ"/>
          </a:p>
        </p:txBody>
      </p:sp>
      <p:sp>
        <p:nvSpPr>
          <p:cNvPr id="22539" name="Text Box 16"/>
          <p:cNvSpPr txBox="1">
            <a:spLocks noChangeArrowheads="1"/>
          </p:cNvSpPr>
          <p:nvPr/>
        </p:nvSpPr>
        <p:spPr bwMode="auto">
          <a:xfrm>
            <a:off x="3443742" y="273050"/>
            <a:ext cx="2473754" cy="461665"/>
          </a:xfrm>
          <a:prstGeom prst="rect">
            <a:avLst/>
          </a:prstGeom>
          <a:solidFill>
            <a:srgbClr val="FFFF66"/>
          </a:solidFill>
          <a:ln w="9525">
            <a:noFill/>
            <a:miter lim="800000"/>
            <a:headEnd/>
            <a:tailEnd/>
          </a:ln>
        </p:spPr>
        <p:txBody>
          <a:bodyPr wrap="none">
            <a:spAutoFit/>
          </a:bodyPr>
          <a:lstStyle/>
          <a:p>
            <a:r>
              <a:rPr lang="cs-CZ" sz="2400" b="1" dirty="0">
                <a:solidFill>
                  <a:srgbClr val="E60000"/>
                </a:solidFill>
                <a:effectLst>
                  <a:outerShdw blurRad="50800" dist="38100" dir="2700000" algn="tl" rotWithShape="0">
                    <a:prstClr val="black">
                      <a:alpha val="40000"/>
                    </a:prstClr>
                  </a:outerShdw>
                </a:effectLst>
              </a:rPr>
              <a:t>T</a:t>
            </a:r>
            <a:r>
              <a:rPr lang="en-GB" sz="2400" b="1" dirty="0">
                <a:solidFill>
                  <a:srgbClr val="E60000"/>
                </a:solidFill>
                <a:effectLst>
                  <a:outerShdw blurRad="50800" dist="38100" dir="2700000" algn="tl" rotWithShape="0">
                    <a:prstClr val="black">
                      <a:alpha val="40000"/>
                    </a:prstClr>
                  </a:outerShdw>
                </a:effectLst>
              </a:rPr>
              <a:t>h</a:t>
            </a:r>
            <a:r>
              <a:rPr lang="cs-CZ" sz="2400" b="1" dirty="0" err="1">
                <a:solidFill>
                  <a:srgbClr val="E60000"/>
                </a:solidFill>
                <a:effectLst>
                  <a:outerShdw blurRad="50800" dist="38100" dir="2700000" algn="tl" rotWithShape="0">
                    <a:prstClr val="black">
                      <a:alpha val="40000"/>
                    </a:prstClr>
                  </a:outerShdw>
                </a:effectLst>
              </a:rPr>
              <a:t>eor</a:t>
            </a:r>
            <a:r>
              <a:rPr lang="en-GB" sz="2400" b="1" dirty="0">
                <a:solidFill>
                  <a:srgbClr val="E60000"/>
                </a:solidFill>
                <a:effectLst>
                  <a:outerShdw blurRad="50800" dist="38100" dir="2700000" algn="tl" rotWithShape="0">
                    <a:prstClr val="black">
                      <a:alpha val="40000"/>
                    </a:prstClr>
                  </a:outerShdw>
                </a:effectLst>
              </a:rPr>
              <a:t>y of cline</a:t>
            </a:r>
            <a:r>
              <a:rPr lang="en-US" sz="2400" b="1" dirty="0">
                <a:solidFill>
                  <a:srgbClr val="E60000"/>
                </a:solidFill>
                <a:effectLst>
                  <a:outerShdw blurRad="50800" dist="38100" dir="2700000" algn="tl" rotWithShape="0">
                    <a:prstClr val="black">
                      <a:alpha val="40000"/>
                    </a:prstClr>
                  </a:outerShdw>
                </a:effectLst>
              </a:rPr>
              <a:t>:</a:t>
            </a:r>
            <a:endParaRPr lang="cs-CZ" sz="2400" b="1" dirty="0">
              <a:solidFill>
                <a:srgbClr val="E60000"/>
              </a:solidFill>
              <a:effectLst>
                <a:outerShdw blurRad="50800" dist="38100" dir="2700000" algn="tl" rotWithShape="0">
                  <a:prstClr val="black">
                    <a:alpha val="40000"/>
                  </a:prstClr>
                </a:outerShdw>
              </a:effectLst>
            </a:endParaRPr>
          </a:p>
        </p:txBody>
      </p:sp>
      <p:sp>
        <p:nvSpPr>
          <p:cNvPr id="22540" name="TextovéPole 15"/>
          <p:cNvSpPr txBox="1">
            <a:spLocks noChangeArrowheads="1"/>
          </p:cNvSpPr>
          <p:nvPr/>
        </p:nvSpPr>
        <p:spPr bwMode="auto">
          <a:xfrm>
            <a:off x="509588" y="5574620"/>
            <a:ext cx="8027839" cy="830997"/>
          </a:xfrm>
          <a:prstGeom prst="rect">
            <a:avLst/>
          </a:prstGeom>
          <a:noFill/>
          <a:ln w="9525">
            <a:noFill/>
            <a:miter lim="800000"/>
            <a:headEnd/>
            <a:tailEnd/>
          </a:ln>
        </p:spPr>
        <p:txBody>
          <a:bodyPr wrap="none">
            <a:spAutoFit/>
          </a:bodyPr>
          <a:lstStyle/>
          <a:p>
            <a:pPr defTabSz="360000"/>
            <a:r>
              <a:rPr lang="en-GB" sz="2400" dirty="0"/>
              <a:t>C</a:t>
            </a:r>
            <a:r>
              <a:rPr lang="cs-CZ" sz="2400" dirty="0"/>
              <a:t>lin</a:t>
            </a:r>
            <a:r>
              <a:rPr lang="en-GB" sz="2400" dirty="0"/>
              <a:t>e</a:t>
            </a:r>
            <a:r>
              <a:rPr lang="cs-CZ" sz="2400" dirty="0"/>
              <a:t> =</a:t>
            </a:r>
            <a:r>
              <a:rPr lang="en-GB" sz="2400" dirty="0"/>
              <a:t> gradient of trait(s) (</a:t>
            </a:r>
            <a:r>
              <a:rPr lang="en-GB" sz="2400" dirty="0" err="1"/>
              <a:t>eg.</a:t>
            </a:r>
            <a:r>
              <a:rPr lang="en-GB" sz="2400" dirty="0"/>
              <a:t> allele frequency </a:t>
            </a:r>
            <a:r>
              <a:rPr lang="cs-CZ" sz="2400" dirty="0"/>
              <a:t>o</a:t>
            </a:r>
            <a:r>
              <a:rPr lang="en-GB" sz="2400" dirty="0"/>
              <a:t>r</a:t>
            </a:r>
            <a:r>
              <a:rPr lang="cs-CZ" sz="2400" dirty="0"/>
              <a:t> </a:t>
            </a:r>
            <a:r>
              <a:rPr lang="en-GB" sz="2400" dirty="0"/>
              <a:t>mean</a:t>
            </a:r>
            <a:r>
              <a:rPr lang="cs-CZ" sz="2400" dirty="0"/>
              <a:t> </a:t>
            </a:r>
          </a:p>
          <a:p>
            <a:pPr defTabSz="360000"/>
            <a:r>
              <a:rPr lang="cs-CZ" sz="2400" dirty="0"/>
              <a:t>	</a:t>
            </a:r>
            <a:r>
              <a:rPr lang="en-GB" sz="2400" dirty="0"/>
              <a:t>of quantitative trait)</a:t>
            </a:r>
            <a:r>
              <a:rPr lang="cs-CZ" sz="2400" dirty="0"/>
              <a:t> </a:t>
            </a:r>
            <a:r>
              <a:rPr lang="en-GB" sz="2400" dirty="0"/>
              <a:t>across spatially continuous habitat</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47107"/>
                                        </p:tgtEl>
                                        <p:attrNameLst>
                                          <p:attrName>style.visibility</p:attrName>
                                        </p:attrNameLst>
                                      </p:cBhvr>
                                      <p:to>
                                        <p:strVal val="visible"/>
                                      </p:to>
                                    </p:set>
                                    <p:anim calcmode="lin" valueType="num">
                                      <p:cBhvr additive="base">
                                        <p:cTn id="10" dur="500" fill="hold"/>
                                        <p:tgtEl>
                                          <p:spTgt spid="47107"/>
                                        </p:tgtEl>
                                        <p:attrNameLst>
                                          <p:attrName>ppt_x</p:attrName>
                                        </p:attrNameLst>
                                      </p:cBhvr>
                                      <p:tavLst>
                                        <p:tav tm="0">
                                          <p:val>
                                            <p:strVal val="1+#ppt_w/2"/>
                                          </p:val>
                                        </p:tav>
                                        <p:tav tm="100000">
                                          <p:val>
                                            <p:strVal val="#ppt_x"/>
                                          </p:val>
                                        </p:tav>
                                      </p:tavLst>
                                    </p:anim>
                                    <p:anim calcmode="lin" valueType="num">
                                      <p:cBhvr additive="base">
                                        <p:cTn id="11" dur="500" fill="hold"/>
                                        <p:tgtEl>
                                          <p:spTgt spid="4710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7106"/>
                                        </p:tgtEl>
                                        <p:attrNameLst>
                                          <p:attrName>style.visibility</p:attrName>
                                        </p:attrNameLst>
                                      </p:cBhvr>
                                      <p:to>
                                        <p:strVal val="visible"/>
                                      </p:to>
                                    </p:set>
                                    <p:anim calcmode="lin" valueType="num">
                                      <p:cBhvr additive="base">
                                        <p:cTn id="14" dur="500" fill="hold"/>
                                        <p:tgtEl>
                                          <p:spTgt spid="47106"/>
                                        </p:tgtEl>
                                        <p:attrNameLst>
                                          <p:attrName>ppt_x</p:attrName>
                                        </p:attrNameLst>
                                      </p:cBhvr>
                                      <p:tavLst>
                                        <p:tav tm="0">
                                          <p:val>
                                            <p:strVal val="0-#ppt_w/2"/>
                                          </p:val>
                                        </p:tav>
                                        <p:tav tm="100000">
                                          <p:val>
                                            <p:strVal val="#ppt_x"/>
                                          </p:val>
                                        </p:tav>
                                      </p:tavLst>
                                    </p:anim>
                                    <p:anim calcmode="lin" valueType="num">
                                      <p:cBhvr additive="base">
                                        <p:cTn id="15" dur="500" fill="hold"/>
                                        <p:tgtEl>
                                          <p:spTgt spid="47106"/>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500"/>
                                  </p:stCondLst>
                                  <p:childTnLst>
                                    <p:set>
                                      <p:cBhvr>
                                        <p:cTn id="18" dur="1" fill="hold">
                                          <p:stCondLst>
                                            <p:cond delay="0"/>
                                          </p:stCondLst>
                                        </p:cTn>
                                        <p:tgtEl>
                                          <p:spTgt spid="47108"/>
                                        </p:tgtEl>
                                        <p:attrNameLst>
                                          <p:attrName>style.visibility</p:attrName>
                                        </p:attrNameLst>
                                      </p:cBhvr>
                                      <p:to>
                                        <p:strVal val="visible"/>
                                      </p:to>
                                    </p:set>
                                    <p:anim calcmode="lin" valueType="num">
                                      <p:cBhvr additive="base">
                                        <p:cTn id="19" dur="500" fill="hold"/>
                                        <p:tgtEl>
                                          <p:spTgt spid="47108"/>
                                        </p:tgtEl>
                                        <p:attrNameLst>
                                          <p:attrName>ppt_x</p:attrName>
                                        </p:attrNameLst>
                                      </p:cBhvr>
                                      <p:tavLst>
                                        <p:tav tm="0">
                                          <p:val>
                                            <p:strVal val="0-#ppt_w/2"/>
                                          </p:val>
                                        </p:tav>
                                        <p:tav tm="100000">
                                          <p:val>
                                            <p:strVal val="#ppt_x"/>
                                          </p:val>
                                        </p:tav>
                                      </p:tavLst>
                                    </p:anim>
                                    <p:anim calcmode="lin" valueType="num">
                                      <p:cBhvr additive="base">
                                        <p:cTn id="20" dur="500" fill="hold"/>
                                        <p:tgtEl>
                                          <p:spTgt spid="4710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47109"/>
                                        </p:tgtEl>
                                        <p:attrNameLst>
                                          <p:attrName>style.visibility</p:attrName>
                                        </p:attrNameLst>
                                      </p:cBhvr>
                                      <p:to>
                                        <p:strVal val="visible"/>
                                      </p:to>
                                    </p:set>
                                    <p:anim calcmode="lin" valueType="num">
                                      <p:cBhvr additive="base">
                                        <p:cTn id="23" dur="500" fill="hold"/>
                                        <p:tgtEl>
                                          <p:spTgt spid="47109"/>
                                        </p:tgtEl>
                                        <p:attrNameLst>
                                          <p:attrName>ppt_x</p:attrName>
                                        </p:attrNameLst>
                                      </p:cBhvr>
                                      <p:tavLst>
                                        <p:tav tm="0">
                                          <p:val>
                                            <p:strVal val="1+#ppt_w/2"/>
                                          </p:val>
                                        </p:tav>
                                        <p:tav tm="100000">
                                          <p:val>
                                            <p:strVal val="#ppt_x"/>
                                          </p:val>
                                        </p:tav>
                                      </p:tavLst>
                                    </p:anim>
                                    <p:anim calcmode="lin" valueType="num">
                                      <p:cBhvr additive="base">
                                        <p:cTn id="24" dur="500" fill="hold"/>
                                        <p:tgtEl>
                                          <p:spTgt spid="4710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9" presetClass="entr" presetSubtype="0" fill="hold" nodeType="after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47113"/>
                                        </p:tgtEl>
                                        <p:attrNameLst>
                                          <p:attrName>style.visibility</p:attrName>
                                        </p:attrNameLst>
                                      </p:cBhvr>
                                      <p:to>
                                        <p:strVal val="visible"/>
                                      </p:to>
                                    </p:set>
                                    <p:animEffect transition="in" filter="dissolve">
                                      <p:cBhvr>
                                        <p:cTn id="32" dur="500"/>
                                        <p:tgtEl>
                                          <p:spTgt spid="47113"/>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7119"/>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47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47107" grpId="0" animBg="1"/>
      <p:bldP spid="47108" grpId="0" animBg="1"/>
      <p:bldP spid="47109" grpId="0" animBg="1"/>
      <p:bldP spid="47113" grpId="0" animBg="1"/>
      <p:bldP spid="17418" grpId="0"/>
      <p:bldP spid="47118" grpId="0"/>
      <p:bldP spid="471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1956481" y="1450068"/>
            <a:ext cx="2695575" cy="3981450"/>
            <a:chOff x="1740" y="581"/>
            <a:chExt cx="1698" cy="2508"/>
          </a:xfrm>
        </p:grpSpPr>
        <p:grpSp>
          <p:nvGrpSpPr>
            <p:cNvPr id="24582" name="Group 8"/>
            <p:cNvGrpSpPr>
              <a:grpSpLocks/>
            </p:cNvGrpSpPr>
            <p:nvPr/>
          </p:nvGrpSpPr>
          <p:grpSpPr bwMode="auto">
            <a:xfrm>
              <a:off x="1740" y="1924"/>
              <a:ext cx="1698" cy="1165"/>
              <a:chOff x="1740" y="1924"/>
              <a:chExt cx="1698" cy="1165"/>
            </a:xfrm>
          </p:grpSpPr>
          <p:sp>
            <p:nvSpPr>
              <p:cNvPr id="24586" name="Freeform 4"/>
              <p:cNvSpPr>
                <a:spLocks/>
              </p:cNvSpPr>
              <p:nvPr/>
            </p:nvSpPr>
            <p:spPr bwMode="auto">
              <a:xfrm>
                <a:off x="1740" y="1930"/>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rgbClr val="F00000"/>
                </a:solidFill>
                <a:round/>
                <a:headEnd type="none" w="med" len="med"/>
                <a:tailEnd type="none" w="med" len="med"/>
              </a:ln>
            </p:spPr>
            <p:txBody>
              <a:bodyPr/>
              <a:lstStyle/>
              <a:p>
                <a:endParaRPr lang="cs-CZ"/>
              </a:p>
            </p:txBody>
          </p:sp>
          <p:sp>
            <p:nvSpPr>
              <p:cNvPr id="24587" name="Freeform 6"/>
              <p:cNvSpPr>
                <a:spLocks/>
              </p:cNvSpPr>
              <p:nvPr/>
            </p:nvSpPr>
            <p:spPr bwMode="auto">
              <a:xfrm>
                <a:off x="1740" y="1924"/>
                <a:ext cx="1696" cy="1165"/>
              </a:xfrm>
              <a:custGeom>
                <a:avLst/>
                <a:gdLst>
                  <a:gd name="T0" fmla="*/ 0 w 1696"/>
                  <a:gd name="T1" fmla="*/ 1165 h 1165"/>
                  <a:gd name="T2" fmla="*/ 1396 w 1696"/>
                  <a:gd name="T3" fmla="*/ 2 h 1165"/>
                  <a:gd name="T4" fmla="*/ 1696 w 1696"/>
                  <a:gd name="T5" fmla="*/ 4 h 1165"/>
                  <a:gd name="T6" fmla="*/ 0 60000 65536"/>
                  <a:gd name="T7" fmla="*/ 0 60000 65536"/>
                  <a:gd name="T8" fmla="*/ 0 60000 65536"/>
                  <a:gd name="T9" fmla="*/ 0 w 1696"/>
                  <a:gd name="T10" fmla="*/ 0 h 1165"/>
                  <a:gd name="T11" fmla="*/ 1696 w 1696"/>
                  <a:gd name="T12" fmla="*/ 1165 h 1165"/>
                </a:gdLst>
                <a:ahLst/>
                <a:cxnLst>
                  <a:cxn ang="T6">
                    <a:pos x="T0" y="T1"/>
                  </a:cxn>
                  <a:cxn ang="T7">
                    <a:pos x="T2" y="T3"/>
                  </a:cxn>
                  <a:cxn ang="T8">
                    <a:pos x="T4" y="T5"/>
                  </a:cxn>
                </a:cxnLst>
                <a:rect l="T9" t="T10" r="T11" b="T12"/>
                <a:pathLst>
                  <a:path w="1696" h="1165">
                    <a:moveTo>
                      <a:pt x="0" y="1165"/>
                    </a:moveTo>
                    <a:cubicBezTo>
                      <a:pt x="1121" y="1165"/>
                      <a:pt x="196" y="6"/>
                      <a:pt x="1396" y="2"/>
                    </a:cubicBezTo>
                    <a:cubicBezTo>
                      <a:pt x="1448" y="2"/>
                      <a:pt x="1694" y="0"/>
                      <a:pt x="1696" y="4"/>
                    </a:cubicBezTo>
                  </a:path>
                </a:pathLst>
              </a:custGeom>
              <a:noFill/>
              <a:ln w="57150" cmpd="sng">
                <a:solidFill>
                  <a:srgbClr val="008000"/>
                </a:solidFill>
                <a:round/>
                <a:headEnd type="none" w="med" len="med"/>
                <a:tailEnd type="none" w="med" len="med"/>
              </a:ln>
            </p:spPr>
            <p:txBody>
              <a:bodyPr/>
              <a:lstStyle/>
              <a:p>
                <a:endParaRPr lang="cs-CZ"/>
              </a:p>
            </p:txBody>
          </p:sp>
        </p:grpSp>
        <p:grpSp>
          <p:nvGrpSpPr>
            <p:cNvPr id="24583" name="Group 9"/>
            <p:cNvGrpSpPr>
              <a:grpSpLocks/>
            </p:cNvGrpSpPr>
            <p:nvPr/>
          </p:nvGrpSpPr>
          <p:grpSpPr bwMode="auto">
            <a:xfrm>
              <a:off x="1740" y="581"/>
              <a:ext cx="1698" cy="1159"/>
              <a:chOff x="1740" y="493"/>
              <a:chExt cx="1698" cy="1159"/>
            </a:xfrm>
          </p:grpSpPr>
          <p:sp>
            <p:nvSpPr>
              <p:cNvPr id="24584" name="Freeform 2"/>
              <p:cNvSpPr>
                <a:spLocks/>
              </p:cNvSpPr>
              <p:nvPr/>
            </p:nvSpPr>
            <p:spPr bwMode="auto">
              <a:xfrm>
                <a:off x="1740" y="493"/>
                <a:ext cx="1698" cy="1158"/>
              </a:xfrm>
              <a:custGeom>
                <a:avLst/>
                <a:gdLst>
                  <a:gd name="T0" fmla="*/ 0 w 2526"/>
                  <a:gd name="T1" fmla="*/ 423 h 1620"/>
                  <a:gd name="T2" fmla="*/ 516 w 2526"/>
                  <a:gd name="T3" fmla="*/ 0 h 1620"/>
                  <a:gd name="T4" fmla="*/ 0 60000 65536"/>
                  <a:gd name="T5" fmla="*/ 0 60000 65536"/>
                  <a:gd name="T6" fmla="*/ 0 w 2526"/>
                  <a:gd name="T7" fmla="*/ 0 h 1620"/>
                  <a:gd name="T8" fmla="*/ 2526 w 2526"/>
                  <a:gd name="T9" fmla="*/ 1620 h 1620"/>
                </a:gdLst>
                <a:ahLst/>
                <a:cxnLst>
                  <a:cxn ang="T4">
                    <a:pos x="T0" y="T1"/>
                  </a:cxn>
                  <a:cxn ang="T5">
                    <a:pos x="T2" y="T3"/>
                  </a:cxn>
                </a:cxnLst>
                <a:rect l="T6" t="T7" r="T8" b="T9"/>
                <a:pathLst>
                  <a:path w="2526" h="1620">
                    <a:moveTo>
                      <a:pt x="0" y="1620"/>
                    </a:moveTo>
                    <a:cubicBezTo>
                      <a:pt x="1500" y="1614"/>
                      <a:pt x="962" y="6"/>
                      <a:pt x="2526" y="0"/>
                    </a:cubicBezTo>
                  </a:path>
                </a:pathLst>
              </a:custGeom>
              <a:noFill/>
              <a:ln w="57150" cmpd="sng">
                <a:solidFill>
                  <a:srgbClr val="F00000"/>
                </a:solidFill>
                <a:round/>
                <a:headEnd type="none" w="med" len="med"/>
                <a:tailEnd type="none" w="med" len="med"/>
              </a:ln>
            </p:spPr>
            <p:txBody>
              <a:bodyPr/>
              <a:lstStyle/>
              <a:p>
                <a:endParaRPr lang="cs-CZ"/>
              </a:p>
            </p:txBody>
          </p:sp>
          <p:sp>
            <p:nvSpPr>
              <p:cNvPr id="24585" name="Freeform 7"/>
              <p:cNvSpPr>
                <a:spLocks/>
              </p:cNvSpPr>
              <p:nvPr/>
            </p:nvSpPr>
            <p:spPr bwMode="auto">
              <a:xfrm>
                <a:off x="1740" y="493"/>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chemeClr val="accent2"/>
                </a:solidFill>
                <a:round/>
                <a:headEnd type="none" w="med" len="med"/>
                <a:tailEnd type="none" w="med" len="med"/>
              </a:ln>
            </p:spPr>
            <p:txBody>
              <a:bodyPr/>
              <a:lstStyle/>
              <a:p>
                <a:endParaRPr lang="cs-CZ"/>
              </a:p>
            </p:txBody>
          </p:sp>
        </p:grpSp>
      </p:grpSp>
      <p:sp>
        <p:nvSpPr>
          <p:cNvPr id="24579" name="Text Box 11"/>
          <p:cNvSpPr txBox="1">
            <a:spLocks noChangeArrowheads="1"/>
          </p:cNvSpPr>
          <p:nvPr/>
        </p:nvSpPr>
        <p:spPr bwMode="auto">
          <a:xfrm>
            <a:off x="3515579" y="2290930"/>
            <a:ext cx="5362365" cy="400110"/>
          </a:xfrm>
          <a:prstGeom prst="rect">
            <a:avLst/>
          </a:prstGeom>
          <a:noFill/>
          <a:ln w="9525">
            <a:noFill/>
            <a:miter lim="800000"/>
            <a:headEnd/>
            <a:tailEnd/>
          </a:ln>
        </p:spPr>
        <p:txBody>
          <a:bodyPr wrap="none">
            <a:spAutoFit/>
          </a:bodyPr>
          <a:lstStyle/>
          <a:p>
            <a:r>
              <a:rPr lang="en-GB" sz="2000" dirty="0">
                <a:solidFill>
                  <a:srgbClr val="E60000"/>
                </a:solidFill>
              </a:rPr>
              <a:t>c</a:t>
            </a:r>
            <a:r>
              <a:rPr lang="cs-CZ" sz="2000" dirty="0" err="1">
                <a:solidFill>
                  <a:srgbClr val="E60000"/>
                </a:solidFill>
              </a:rPr>
              <a:t>oincidence</a:t>
            </a:r>
            <a:r>
              <a:rPr lang="cs-CZ" sz="2000" dirty="0">
                <a:solidFill>
                  <a:srgbClr val="F00000"/>
                </a:solidFill>
              </a:rPr>
              <a:t> </a:t>
            </a:r>
            <a:r>
              <a:rPr lang="cs-CZ" sz="2000" dirty="0"/>
              <a:t>= </a:t>
            </a:r>
            <a:r>
              <a:rPr lang="en-GB" sz="2000" dirty="0"/>
              <a:t>same positions of zone centres</a:t>
            </a:r>
            <a:endParaRPr lang="cs-CZ" sz="2000" dirty="0"/>
          </a:p>
        </p:txBody>
      </p:sp>
      <p:sp>
        <p:nvSpPr>
          <p:cNvPr id="24580" name="Text Box 12"/>
          <p:cNvSpPr txBox="1">
            <a:spLocks noChangeArrowheads="1"/>
          </p:cNvSpPr>
          <p:nvPr/>
        </p:nvSpPr>
        <p:spPr bwMode="auto">
          <a:xfrm>
            <a:off x="3548911" y="4733158"/>
            <a:ext cx="406713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cs-CZ" sz="2000" dirty="0">
                <a:solidFill>
                  <a:srgbClr val="E60000"/>
                </a:solidFill>
              </a:rPr>
              <a:t>on</a:t>
            </a:r>
            <a:r>
              <a:rPr lang="en-GB" sz="2000" dirty="0">
                <a:solidFill>
                  <a:srgbClr val="E60000"/>
                </a:solidFill>
              </a:rPr>
              <a:t>c</a:t>
            </a:r>
            <a:r>
              <a:rPr lang="cs-CZ" sz="2000" dirty="0" err="1">
                <a:solidFill>
                  <a:srgbClr val="E60000"/>
                </a:solidFill>
              </a:rPr>
              <a:t>ordance</a:t>
            </a:r>
            <a:r>
              <a:rPr lang="cs-CZ" sz="2000" dirty="0"/>
              <a:t> = </a:t>
            </a:r>
            <a:r>
              <a:rPr lang="en-GB" sz="2000" dirty="0"/>
              <a:t>same cline shapes</a:t>
            </a:r>
            <a:endParaRPr lang="cs-CZ" sz="2000" dirty="0"/>
          </a:p>
          <a:p>
            <a:pPr algn="ctr"/>
            <a:r>
              <a:rPr lang="cs-CZ" sz="2000" dirty="0"/>
              <a:t>(</a:t>
            </a:r>
            <a:r>
              <a:rPr lang="en-GB" sz="2000" dirty="0"/>
              <a:t>in practice usually same widths</a:t>
            </a:r>
            <a:r>
              <a:rPr lang="cs-CZ" sz="2000" dirty="0"/>
              <a:t>)</a:t>
            </a:r>
          </a:p>
        </p:txBody>
      </p:sp>
      <p:sp>
        <p:nvSpPr>
          <p:cNvPr id="11" name="Zaoblený obdélníkový popisek 10"/>
          <p:cNvSpPr/>
          <p:nvPr/>
        </p:nvSpPr>
        <p:spPr>
          <a:xfrm>
            <a:off x="1954893" y="1477056"/>
            <a:ext cx="903288" cy="436562"/>
          </a:xfrm>
          <a:prstGeom prst="wedgeRoundRectCallout">
            <a:avLst>
              <a:gd name="adj1" fmla="val 109493"/>
              <a:gd name="adj2" fmla="val 48385"/>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clines</a:t>
            </a:r>
            <a:endParaRPr lang="cs-CZ"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8FF50C71-887B-4480-BC8B-02E22A4C6085}"/>
              </a:ext>
            </a:extLst>
          </p:cNvPr>
          <p:cNvGrpSpPr/>
          <p:nvPr/>
        </p:nvGrpSpPr>
        <p:grpSpPr>
          <a:xfrm>
            <a:off x="4892675" y="3086100"/>
            <a:ext cx="4136069" cy="3481804"/>
            <a:chOff x="4892675" y="3086100"/>
            <a:chExt cx="4136069" cy="3481804"/>
          </a:xfrm>
        </p:grpSpPr>
        <p:pic>
          <p:nvPicPr>
            <p:cNvPr id="83972" name="Picture 4"/>
            <p:cNvPicPr>
              <a:picLocks noChangeAspect="1" noChangeArrowheads="1"/>
            </p:cNvPicPr>
            <p:nvPr/>
          </p:nvPicPr>
          <p:blipFill>
            <a:blip r:embed="rId3" cstate="print"/>
            <a:srcRect l="9000" t="5377" r="6166" b="7600"/>
            <a:stretch>
              <a:fillRect/>
            </a:stretch>
          </p:blipFill>
          <p:spPr bwMode="auto">
            <a:xfrm>
              <a:off x="4892675" y="3086100"/>
              <a:ext cx="4040188" cy="3108325"/>
            </a:xfrm>
            <a:prstGeom prst="rect">
              <a:avLst/>
            </a:prstGeom>
            <a:noFill/>
            <a:ln w="9525">
              <a:noFill/>
              <a:miter lim="800000"/>
              <a:headEnd/>
              <a:tailEnd/>
            </a:ln>
          </p:spPr>
        </p:pic>
        <p:sp>
          <p:nvSpPr>
            <p:cNvPr id="83973" name="Text Box 5"/>
            <p:cNvSpPr txBox="1">
              <a:spLocks noChangeArrowheads="1"/>
            </p:cNvSpPr>
            <p:nvPr/>
          </p:nvSpPr>
          <p:spPr bwMode="auto">
            <a:xfrm>
              <a:off x="4892675" y="6229350"/>
              <a:ext cx="4136069" cy="338554"/>
            </a:xfrm>
            <a:prstGeom prst="rect">
              <a:avLst/>
            </a:prstGeom>
            <a:noFill/>
            <a:ln w="9525">
              <a:noFill/>
              <a:miter lim="800000"/>
              <a:headEnd/>
              <a:tailEnd/>
            </a:ln>
          </p:spPr>
          <p:txBody>
            <a:bodyPr wrap="none">
              <a:spAutoFit/>
            </a:bodyPr>
            <a:lstStyle/>
            <a:p>
              <a:pPr eaLnBrk="0" hangingPunct="0"/>
              <a:r>
                <a:rPr lang="en-GB" sz="1600" dirty="0"/>
                <a:t>greenish warbler</a:t>
              </a:r>
              <a:r>
                <a:rPr lang="cs-CZ" sz="1600" dirty="0"/>
                <a:t> (</a:t>
              </a:r>
              <a:r>
                <a:rPr lang="cs-CZ" sz="1600" i="1" dirty="0" err="1"/>
                <a:t>Philloscopus</a:t>
              </a:r>
              <a:r>
                <a:rPr lang="cs-CZ" sz="1600" i="1" dirty="0"/>
                <a:t> </a:t>
              </a:r>
              <a:r>
                <a:rPr lang="cs-CZ" sz="1600" i="1" dirty="0" err="1"/>
                <a:t>trochiloides</a:t>
              </a:r>
              <a:r>
                <a:rPr lang="cs-CZ" sz="1600" dirty="0"/>
                <a:t>)</a:t>
              </a:r>
            </a:p>
          </p:txBody>
        </p:sp>
      </p:grpSp>
      <p:sp>
        <p:nvSpPr>
          <p:cNvPr id="83974" name="Text Box 6"/>
          <p:cNvSpPr txBox="1">
            <a:spLocks noChangeArrowheads="1"/>
          </p:cNvSpPr>
          <p:nvPr/>
        </p:nvSpPr>
        <p:spPr bwMode="auto">
          <a:xfrm>
            <a:off x="481013" y="1052513"/>
            <a:ext cx="1624163" cy="400110"/>
          </a:xfrm>
          <a:prstGeom prst="rect">
            <a:avLst/>
          </a:prstGeom>
          <a:noFill/>
          <a:ln w="9525">
            <a:noFill/>
            <a:miter lim="800000"/>
            <a:headEnd/>
            <a:tailEnd/>
          </a:ln>
        </p:spPr>
        <p:txBody>
          <a:bodyPr wrap="none">
            <a:spAutoFit/>
          </a:bodyPr>
          <a:lstStyle/>
          <a:p>
            <a:pPr eaLnBrk="0" hangingPunct="0"/>
            <a:r>
              <a:rPr lang="en-GB" sz="2000" dirty="0"/>
              <a:t>ring species</a:t>
            </a:r>
            <a:r>
              <a:rPr lang="cs-CZ" sz="2000" dirty="0"/>
              <a:t>:</a:t>
            </a:r>
          </a:p>
        </p:txBody>
      </p:sp>
      <p:pic>
        <p:nvPicPr>
          <p:cNvPr id="83975" name="Picture 7" descr="Ensatina_ring"/>
          <p:cNvPicPr>
            <a:picLocks noChangeAspect="1" noChangeArrowheads="1"/>
          </p:cNvPicPr>
          <p:nvPr/>
        </p:nvPicPr>
        <p:blipFill>
          <a:blip r:embed="rId4" cstate="print"/>
          <a:srcRect/>
          <a:stretch>
            <a:fillRect/>
          </a:stretch>
        </p:blipFill>
        <p:spPr bwMode="auto">
          <a:xfrm>
            <a:off x="722313" y="1730375"/>
            <a:ext cx="3668712" cy="4573588"/>
          </a:xfrm>
          <a:prstGeom prst="rect">
            <a:avLst/>
          </a:prstGeom>
          <a:noFill/>
          <a:ln w="9525">
            <a:noFill/>
            <a:miter lim="800000"/>
            <a:headEnd/>
            <a:tailEnd/>
          </a:ln>
        </p:spPr>
      </p:pic>
      <p:sp>
        <p:nvSpPr>
          <p:cNvPr id="83976" name="Text Box 8"/>
          <p:cNvSpPr txBox="1">
            <a:spLocks noChangeArrowheads="1"/>
          </p:cNvSpPr>
          <p:nvPr/>
        </p:nvSpPr>
        <p:spPr bwMode="auto">
          <a:xfrm>
            <a:off x="282575" y="6367463"/>
            <a:ext cx="3071813" cy="336550"/>
          </a:xfrm>
          <a:prstGeom prst="rect">
            <a:avLst/>
          </a:prstGeom>
          <a:noFill/>
          <a:ln w="9525">
            <a:noFill/>
            <a:miter lim="800000"/>
            <a:headEnd/>
            <a:tailEnd/>
          </a:ln>
        </p:spPr>
        <p:txBody>
          <a:bodyPr wrap="none">
            <a:spAutoFit/>
          </a:bodyPr>
          <a:lstStyle/>
          <a:p>
            <a:pPr eaLnBrk="0" hangingPunct="0"/>
            <a:r>
              <a:rPr lang="cs-CZ" sz="1600" i="1"/>
              <a:t>Ensatina eschscholtzii - klauberi</a:t>
            </a:r>
            <a:endParaRPr lang="cs-CZ" sz="1600"/>
          </a:p>
        </p:txBody>
      </p:sp>
      <p:sp>
        <p:nvSpPr>
          <p:cNvPr id="8199" name="Text Box 9"/>
          <p:cNvSpPr txBox="1">
            <a:spLocks noChangeArrowheads="1"/>
          </p:cNvSpPr>
          <p:nvPr/>
        </p:nvSpPr>
        <p:spPr bwMode="auto">
          <a:xfrm>
            <a:off x="692604" y="357641"/>
            <a:ext cx="2735044" cy="461665"/>
          </a:xfrm>
          <a:prstGeom prst="rect">
            <a:avLst/>
          </a:prstGeom>
          <a:noFill/>
          <a:ln w="9525">
            <a:noFill/>
            <a:miter lim="800000"/>
            <a:headEnd/>
            <a:tailEnd/>
          </a:ln>
        </p:spPr>
        <p:txBody>
          <a:bodyPr wrap="none">
            <a:spAutoFit/>
          </a:bodyPr>
          <a:lstStyle/>
          <a:p>
            <a:r>
              <a:rPr lang="cs-CZ" sz="2400" dirty="0">
                <a:solidFill>
                  <a:srgbClr val="E60000"/>
                </a:solidFill>
              </a:rPr>
              <a:t>Se</a:t>
            </a:r>
            <a:r>
              <a:rPr lang="en-GB" sz="2400" dirty="0" err="1">
                <a:solidFill>
                  <a:srgbClr val="E60000"/>
                </a:solidFill>
              </a:rPr>
              <a:t>condary</a:t>
            </a:r>
            <a:r>
              <a:rPr lang="cs-CZ" sz="2400" dirty="0">
                <a:solidFill>
                  <a:srgbClr val="E60000"/>
                </a:solidFill>
              </a:rPr>
              <a:t> </a:t>
            </a:r>
            <a:r>
              <a:rPr lang="en-GB" sz="2400" dirty="0">
                <a:solidFill>
                  <a:srgbClr val="E60000"/>
                </a:solidFill>
              </a:rPr>
              <a:t>c</a:t>
            </a:r>
            <a:r>
              <a:rPr lang="cs-CZ" sz="2400" dirty="0" err="1">
                <a:solidFill>
                  <a:srgbClr val="E60000"/>
                </a:solidFill>
              </a:rPr>
              <a:t>onta</a:t>
            </a:r>
            <a:r>
              <a:rPr lang="en-GB" sz="2400" dirty="0">
                <a:solidFill>
                  <a:srgbClr val="E60000"/>
                </a:solidFill>
              </a:rPr>
              <a:t>c</a:t>
            </a:r>
            <a:r>
              <a:rPr lang="cs-CZ" sz="2400" dirty="0">
                <a:solidFill>
                  <a:srgbClr val="E60000"/>
                </a:solidFill>
              </a:rPr>
              <a:t>t</a:t>
            </a:r>
          </a:p>
        </p:txBody>
      </p:sp>
      <p:grpSp>
        <p:nvGrpSpPr>
          <p:cNvPr id="8200" name="Group 11"/>
          <p:cNvGrpSpPr>
            <a:grpSpLocks/>
          </p:cNvGrpSpPr>
          <p:nvPr/>
        </p:nvGrpSpPr>
        <p:grpSpPr bwMode="auto">
          <a:xfrm>
            <a:off x="4264026" y="303213"/>
            <a:ext cx="4471988" cy="2586037"/>
            <a:chOff x="2686" y="191"/>
            <a:chExt cx="2817" cy="1629"/>
          </a:xfrm>
        </p:grpSpPr>
        <p:pic>
          <p:nvPicPr>
            <p:cNvPr id="8202" name="Picture 2"/>
            <p:cNvPicPr>
              <a:picLocks noChangeAspect="1" noChangeArrowheads="1"/>
            </p:cNvPicPr>
            <p:nvPr/>
          </p:nvPicPr>
          <p:blipFill>
            <a:blip r:embed="rId5" cstate="print"/>
            <a:srcRect/>
            <a:stretch>
              <a:fillRect/>
            </a:stretch>
          </p:blipFill>
          <p:spPr bwMode="auto">
            <a:xfrm>
              <a:off x="3189" y="287"/>
              <a:ext cx="2314" cy="1533"/>
            </a:xfrm>
            <a:prstGeom prst="rect">
              <a:avLst/>
            </a:prstGeom>
            <a:noFill/>
            <a:ln w="9525">
              <a:noFill/>
              <a:miter lim="800000"/>
              <a:headEnd/>
              <a:tailEnd/>
            </a:ln>
          </p:spPr>
        </p:pic>
        <p:sp>
          <p:nvSpPr>
            <p:cNvPr id="8203" name="Text Box 3"/>
            <p:cNvSpPr txBox="1">
              <a:spLocks noChangeArrowheads="1"/>
            </p:cNvSpPr>
            <p:nvPr/>
          </p:nvSpPr>
          <p:spPr bwMode="auto">
            <a:xfrm>
              <a:off x="2686" y="191"/>
              <a:ext cx="805" cy="366"/>
            </a:xfrm>
            <a:prstGeom prst="rect">
              <a:avLst/>
            </a:prstGeom>
            <a:noFill/>
            <a:ln w="9525">
              <a:noFill/>
              <a:miter lim="800000"/>
              <a:headEnd/>
              <a:tailEnd/>
            </a:ln>
          </p:spPr>
          <p:txBody>
            <a:bodyPr wrap="none">
              <a:spAutoFit/>
            </a:bodyPr>
            <a:lstStyle/>
            <a:p>
              <a:r>
                <a:rPr lang="cs-CZ" sz="1600" i="1" dirty="0" err="1"/>
                <a:t>Chorthippus</a:t>
              </a:r>
              <a:br>
                <a:rPr lang="cs-CZ" sz="1600" i="1" dirty="0"/>
              </a:br>
              <a:r>
                <a:rPr lang="cs-CZ" sz="1600" i="1" dirty="0"/>
                <a:t> </a:t>
              </a:r>
              <a:r>
                <a:rPr lang="cs-CZ" sz="1600" i="1" dirty="0" err="1"/>
                <a:t>parallelus</a:t>
              </a:r>
              <a:endParaRPr lang="cs-CZ" sz="1600" i="1" dirty="0"/>
            </a:p>
          </p:txBody>
        </p:sp>
        <p:sp>
          <p:nvSpPr>
            <p:cNvPr id="8204" name="Line 10"/>
            <p:cNvSpPr>
              <a:spLocks noChangeShapeType="1"/>
            </p:cNvSpPr>
            <p:nvPr/>
          </p:nvSpPr>
          <p:spPr bwMode="auto">
            <a:xfrm>
              <a:off x="3684" y="1230"/>
              <a:ext cx="170" cy="135"/>
            </a:xfrm>
            <a:prstGeom prst="line">
              <a:avLst/>
            </a:prstGeom>
            <a:noFill/>
            <a:ln w="76200">
              <a:solidFill>
                <a:srgbClr val="F00000"/>
              </a:solidFill>
              <a:round/>
              <a:headEnd/>
              <a:tailEnd/>
            </a:ln>
          </p:spPr>
          <p:txBody>
            <a:bodyPr/>
            <a:lstStyle/>
            <a:p>
              <a:endParaRPr lang="cs-CZ"/>
            </a:p>
          </p:txBody>
        </p:sp>
      </p:grpSp>
      <p:sp>
        <p:nvSpPr>
          <p:cNvPr id="8201" name="AutoShape 12"/>
          <p:cNvSpPr>
            <a:spLocks noChangeArrowheads="1"/>
          </p:cNvSpPr>
          <p:nvPr/>
        </p:nvSpPr>
        <p:spPr bwMode="auto">
          <a:xfrm>
            <a:off x="3838575" y="1154113"/>
            <a:ext cx="1517650" cy="609600"/>
          </a:xfrm>
          <a:prstGeom prst="wedgeRectCallout">
            <a:avLst>
              <a:gd name="adj1" fmla="val 96130"/>
              <a:gd name="adj2" fmla="val 33856"/>
            </a:avLst>
          </a:prstGeom>
          <a:solidFill>
            <a:schemeClr val="bg1">
              <a:lumMod val="95000"/>
            </a:schemeClr>
          </a:solidFill>
          <a:ln w="9525">
            <a:solidFill>
              <a:schemeClr val="tx1"/>
            </a:solidFill>
            <a:miter lim="800000"/>
            <a:headEnd/>
            <a:tailEnd/>
          </a:ln>
        </p:spPr>
        <p:txBody>
          <a:bodyPr anchor="ctr"/>
          <a:lstStyle/>
          <a:p>
            <a:pPr algn="ctr"/>
            <a:r>
              <a:rPr lang="en-US" sz="1600" dirty="0" err="1"/>
              <a:t>postgl</a:t>
            </a:r>
            <a:r>
              <a:rPr lang="cs-CZ" sz="1600" dirty="0"/>
              <a:t>a</a:t>
            </a:r>
            <a:r>
              <a:rPr lang="en-US" sz="1600" dirty="0"/>
              <a:t>ci</a:t>
            </a:r>
            <a:r>
              <a:rPr lang="en-GB" sz="1600" dirty="0"/>
              <a:t>a</a:t>
            </a:r>
            <a:r>
              <a:rPr lang="cs-CZ" sz="1600" dirty="0"/>
              <a:t>l </a:t>
            </a:r>
            <a:r>
              <a:rPr lang="cs-CZ" sz="1600" dirty="0" err="1"/>
              <a:t>expan</a:t>
            </a:r>
            <a:r>
              <a:rPr lang="en-GB" sz="1600" dirty="0" err="1"/>
              <a:t>sion</a:t>
            </a:r>
            <a:endParaRPr lang="cs-CZ" sz="1600" dirty="0"/>
          </a:p>
        </p:txBody>
      </p:sp>
      <p:grpSp>
        <p:nvGrpSpPr>
          <p:cNvPr id="3" name="Skupina 2">
            <a:extLst>
              <a:ext uri="{FF2B5EF4-FFF2-40B4-BE49-F238E27FC236}">
                <a16:creationId xmlns:a16="http://schemas.microsoft.com/office/drawing/2014/main" id="{CAB29321-B0FE-4343-BBDF-D652AEF511C9}"/>
              </a:ext>
            </a:extLst>
          </p:cNvPr>
          <p:cNvGrpSpPr/>
          <p:nvPr/>
        </p:nvGrpSpPr>
        <p:grpSpPr>
          <a:xfrm>
            <a:off x="5162122" y="2958248"/>
            <a:ext cx="3474308" cy="3771439"/>
            <a:chOff x="5162122" y="2958248"/>
            <a:chExt cx="3474308" cy="3771439"/>
          </a:xfrm>
        </p:grpSpPr>
        <p:pic>
          <p:nvPicPr>
            <p:cNvPr id="1026" name="Picture 2" descr="Larus cachinnans">
              <a:extLst>
                <a:ext uri="{FF2B5EF4-FFF2-40B4-BE49-F238E27FC236}">
                  <a16:creationId xmlns:a16="http://schemas.microsoft.com/office/drawing/2014/main" id="{8862AB76-9B44-40A6-A8E2-6AE55F3BE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2122" y="2958248"/>
              <a:ext cx="3474308" cy="34403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a:extLst>
                <a:ext uri="{FF2B5EF4-FFF2-40B4-BE49-F238E27FC236}">
                  <a16:creationId xmlns:a16="http://schemas.microsoft.com/office/drawing/2014/main" id="{EC7BB582-CD7B-4914-9368-3BE4E5A37887}"/>
                </a:ext>
              </a:extLst>
            </p:cNvPr>
            <p:cNvSpPr txBox="1">
              <a:spLocks noChangeArrowheads="1"/>
            </p:cNvSpPr>
            <p:nvPr/>
          </p:nvSpPr>
          <p:spPr bwMode="auto">
            <a:xfrm>
              <a:off x="5541964" y="6391133"/>
              <a:ext cx="2547492" cy="338554"/>
            </a:xfrm>
            <a:prstGeom prst="rect">
              <a:avLst/>
            </a:prstGeom>
            <a:noFill/>
            <a:ln w="9525">
              <a:noFill/>
              <a:miter lim="800000"/>
              <a:headEnd/>
              <a:tailEnd/>
            </a:ln>
          </p:spPr>
          <p:txBody>
            <a:bodyPr wrap="none">
              <a:spAutoFit/>
            </a:bodyPr>
            <a:lstStyle/>
            <a:p>
              <a:pPr eaLnBrk="0" hangingPunct="0"/>
              <a:r>
                <a:rPr lang="cs-CZ" sz="1600" i="1" dirty="0" err="1"/>
                <a:t>Larus</a:t>
              </a:r>
              <a:r>
                <a:rPr lang="cs-CZ" sz="1600" i="1" dirty="0"/>
                <a:t> </a:t>
              </a:r>
              <a:r>
                <a:rPr lang="cs-CZ" sz="1600" i="1" dirty="0" err="1"/>
                <a:t>argenteus</a:t>
              </a:r>
              <a:r>
                <a:rPr lang="cs-CZ" sz="1600" i="1" dirty="0"/>
                <a:t>/L. </a:t>
              </a:r>
              <a:r>
                <a:rPr lang="cs-CZ" sz="1600" i="1" dirty="0" err="1"/>
                <a:t>fuscus</a:t>
              </a:r>
              <a:endParaRPr lang="cs-CZ" sz="1600"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9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07950" y="673100"/>
            <a:ext cx="8928100" cy="5511800"/>
          </a:xfrm>
          <a:prstGeom prst="rect">
            <a:avLst/>
          </a:prstGeom>
          <a:noFill/>
          <a:ln w="9525">
            <a:noFill/>
            <a:miter lim="800000"/>
            <a:headEnd/>
            <a:tailEnd/>
          </a:ln>
        </p:spPr>
      </p:pic>
      <p:sp>
        <p:nvSpPr>
          <p:cNvPr id="23555"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dirty="0"/>
              <a:t>Geographic scale</a:t>
            </a:r>
            <a:endParaRPr lang="en-GB" sz="2000" dirty="0"/>
          </a:p>
        </p:txBody>
      </p:sp>
      <p:sp>
        <p:nvSpPr>
          <p:cNvPr id="23556" name="TextovéPole 6"/>
          <p:cNvSpPr txBox="1">
            <a:spLocks noChangeArrowheads="1"/>
          </p:cNvSpPr>
          <p:nvPr/>
        </p:nvSpPr>
        <p:spPr bwMode="auto">
          <a:xfrm>
            <a:off x="546100" y="1103313"/>
            <a:ext cx="2334293" cy="400110"/>
          </a:xfrm>
          <a:prstGeom prst="rect">
            <a:avLst/>
          </a:prstGeom>
          <a:noFill/>
          <a:ln w="9525">
            <a:noFill/>
            <a:miter lim="800000"/>
            <a:headEnd/>
            <a:tailEnd/>
          </a:ln>
        </p:spPr>
        <p:txBody>
          <a:bodyPr wrap="none">
            <a:spAutoFit/>
          </a:bodyPr>
          <a:lstStyle/>
          <a:p>
            <a:r>
              <a:rPr lang="en-US" sz="2000" dirty="0"/>
              <a:t>secondary contact</a:t>
            </a:r>
            <a:endParaRPr lang="cs-CZ" sz="2000" dirty="0"/>
          </a:p>
        </p:txBody>
      </p:sp>
      <p:sp>
        <p:nvSpPr>
          <p:cNvPr id="5" name="Zaoblený obdélníkový popisek 4"/>
          <p:cNvSpPr/>
          <p:nvPr/>
        </p:nvSpPr>
        <p:spPr>
          <a:xfrm>
            <a:off x="2825750" y="2805113"/>
            <a:ext cx="903288" cy="436562"/>
          </a:xfrm>
          <a:prstGeom prst="wedgeRoundRectCallout">
            <a:avLst>
              <a:gd name="adj1" fmla="val 137196"/>
              <a:gd name="adj2" fmla="val 55876"/>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cline</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050643" y="2388053"/>
            <a:ext cx="24288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25603" name="Rectangle 3"/>
          <p:cNvSpPr>
            <a:spLocks noChangeArrowheads="1"/>
          </p:cNvSpPr>
          <p:nvPr/>
        </p:nvSpPr>
        <p:spPr bwMode="auto">
          <a:xfrm>
            <a:off x="6052231" y="2388053"/>
            <a:ext cx="246062"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49157" name="AutoShape 5"/>
          <p:cNvSpPr>
            <a:spLocks noChangeArrowheads="1"/>
          </p:cNvSpPr>
          <p:nvPr/>
        </p:nvSpPr>
        <p:spPr bwMode="auto">
          <a:xfrm>
            <a:off x="4631418" y="4127953"/>
            <a:ext cx="1466850" cy="304800"/>
          </a:xfrm>
          <a:prstGeom prst="rightArrow">
            <a:avLst>
              <a:gd name="adj1" fmla="val 50000"/>
              <a:gd name="adj2" fmla="val 120313"/>
            </a:avLst>
          </a:prstGeom>
          <a:solidFill>
            <a:srgbClr val="0000CC"/>
          </a:solidFill>
          <a:ln w="9525">
            <a:solidFill>
              <a:schemeClr val="tx1"/>
            </a:solidFill>
            <a:miter lim="800000"/>
            <a:headEnd/>
            <a:tailEnd/>
          </a:ln>
        </p:spPr>
        <p:txBody>
          <a:bodyPr wrap="none" anchor="ctr"/>
          <a:lstStyle/>
          <a:p>
            <a:endParaRPr lang="cs-CZ"/>
          </a:p>
        </p:txBody>
      </p:sp>
      <p:sp>
        <p:nvSpPr>
          <p:cNvPr id="49158" name="AutoShape 6"/>
          <p:cNvSpPr>
            <a:spLocks noChangeArrowheads="1"/>
          </p:cNvSpPr>
          <p:nvPr/>
        </p:nvSpPr>
        <p:spPr bwMode="auto">
          <a:xfrm rot="10799992">
            <a:off x="5021943" y="3208791"/>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49159" name="AutoShape 7"/>
          <p:cNvSpPr>
            <a:spLocks noChangeArrowheads="1"/>
          </p:cNvSpPr>
          <p:nvPr/>
        </p:nvSpPr>
        <p:spPr bwMode="auto">
          <a:xfrm rot="10800000">
            <a:off x="6226856" y="4407353"/>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49160" name="AutoShape 8"/>
          <p:cNvSpPr>
            <a:spLocks noChangeArrowheads="1"/>
          </p:cNvSpPr>
          <p:nvPr/>
        </p:nvSpPr>
        <p:spPr bwMode="auto">
          <a:xfrm>
            <a:off x="4193268" y="2899228"/>
            <a:ext cx="3070225" cy="300038"/>
          </a:xfrm>
          <a:prstGeom prst="rightArrow">
            <a:avLst>
              <a:gd name="adj1" fmla="val 50000"/>
              <a:gd name="adj2" fmla="val 255820"/>
            </a:avLst>
          </a:prstGeom>
          <a:solidFill>
            <a:srgbClr val="0000CC"/>
          </a:solidFill>
          <a:ln w="9525">
            <a:solidFill>
              <a:schemeClr val="tx1"/>
            </a:solidFill>
            <a:miter lim="800000"/>
            <a:headEnd/>
            <a:tailEnd/>
          </a:ln>
        </p:spPr>
        <p:txBody>
          <a:bodyPr wrap="none" anchor="ctr"/>
          <a:lstStyle/>
          <a:p>
            <a:endParaRPr lang="cs-CZ"/>
          </a:p>
        </p:txBody>
      </p:sp>
      <p:sp>
        <p:nvSpPr>
          <p:cNvPr id="25608" name="Text Box 9"/>
          <p:cNvSpPr txBox="1">
            <a:spLocks noChangeArrowheads="1"/>
          </p:cNvSpPr>
          <p:nvPr/>
        </p:nvSpPr>
        <p:spPr bwMode="auto">
          <a:xfrm>
            <a:off x="2950887" y="1243013"/>
            <a:ext cx="347082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en-GB" sz="2400" dirty="0">
                <a:solidFill>
                  <a:srgbClr val="FF9900"/>
                </a:solidFill>
                <a:sym typeface="Symbol" pitchFamily="18" charset="2"/>
              </a:rPr>
              <a:t>a</a:t>
            </a:r>
            <a:r>
              <a:rPr lang="en-US" sz="2400" dirty="0">
                <a:solidFill>
                  <a:srgbClr val="FF9900"/>
                </a:solidFill>
                <a:sym typeface="Symbol" pitchFamily="18" charset="2"/>
              </a:rPr>
              <a:t>l</a:t>
            </a:r>
            <a:r>
              <a:rPr lang="en-US" sz="2400" dirty="0">
                <a:sym typeface="Symbol" pitchFamily="18" charset="2"/>
              </a:rPr>
              <a:t> vs. </a:t>
            </a:r>
            <a:r>
              <a:rPr lang="en-US" sz="2400" dirty="0" err="1">
                <a:solidFill>
                  <a:srgbClr val="CC0099"/>
                </a:solidFill>
                <a:sym typeface="Symbol" pitchFamily="18" charset="2"/>
              </a:rPr>
              <a:t>sele</a:t>
            </a:r>
            <a:r>
              <a:rPr lang="en-GB" sz="2400" dirty="0">
                <a:solidFill>
                  <a:srgbClr val="CC0099"/>
                </a:solidFill>
                <a:sym typeface="Symbol" pitchFamily="18" charset="2"/>
              </a:rPr>
              <a:t>c</a:t>
            </a:r>
            <a:r>
              <a:rPr lang="en-US" sz="2400" dirty="0">
                <a:solidFill>
                  <a:srgbClr val="CC0099"/>
                </a:solidFill>
                <a:sym typeface="Symbol" pitchFamily="18" charset="2"/>
              </a:rPr>
              <a:t>ted</a:t>
            </a:r>
            <a:r>
              <a:rPr lang="en-US" sz="2400" dirty="0">
                <a:sym typeface="Symbol" pitchFamily="18" charset="2"/>
              </a:rPr>
              <a:t> loci</a:t>
            </a:r>
            <a:r>
              <a:rPr lang="en-US" sz="2400" dirty="0"/>
              <a:t> </a:t>
            </a:r>
            <a:endParaRPr lang="cs-CZ" sz="2400" dirty="0">
              <a:sym typeface="Symbol" pitchFamily="18" charset="2"/>
            </a:endParaRPr>
          </a:p>
        </p:txBody>
      </p:sp>
      <p:sp>
        <p:nvSpPr>
          <p:cNvPr id="49162" name="Text Box 10"/>
          <p:cNvSpPr txBox="1">
            <a:spLocks noChangeArrowheads="1"/>
          </p:cNvSpPr>
          <p:nvPr/>
        </p:nvSpPr>
        <p:spPr bwMode="auto">
          <a:xfrm>
            <a:off x="1728788" y="2941864"/>
            <a:ext cx="1638590" cy="400110"/>
          </a:xfrm>
          <a:prstGeom prst="rect">
            <a:avLst/>
          </a:prstGeom>
          <a:noFill/>
          <a:ln w="9525">
            <a:noFill/>
            <a:miter lim="800000"/>
            <a:headEnd/>
            <a:tailEnd/>
          </a:ln>
        </p:spPr>
        <p:txBody>
          <a:bodyPr wrap="none">
            <a:spAutoFit/>
          </a:bodyPr>
          <a:lstStyle/>
          <a:p>
            <a:r>
              <a:rPr lang="cs-CZ" sz="2000" dirty="0" err="1">
                <a:solidFill>
                  <a:srgbClr val="FF9900"/>
                </a:solidFill>
              </a:rPr>
              <a:t>neutr</a:t>
            </a:r>
            <a:r>
              <a:rPr lang="en-GB" sz="2000" dirty="0">
                <a:solidFill>
                  <a:srgbClr val="FF9900"/>
                </a:solidFill>
              </a:rPr>
              <a:t>a</a:t>
            </a:r>
            <a:r>
              <a:rPr lang="cs-CZ" sz="2000" dirty="0">
                <a:solidFill>
                  <a:srgbClr val="FF9900"/>
                </a:solidFill>
              </a:rPr>
              <a:t>l </a:t>
            </a:r>
            <a:r>
              <a:rPr lang="en-US" sz="2000" dirty="0">
                <a:solidFill>
                  <a:srgbClr val="FF9900"/>
                </a:solidFill>
              </a:rPr>
              <a:t>lo</a:t>
            </a:r>
            <a:r>
              <a:rPr lang="en-GB" sz="2000" dirty="0">
                <a:solidFill>
                  <a:srgbClr val="FF9900"/>
                </a:solidFill>
              </a:rPr>
              <a:t>c</a:t>
            </a:r>
            <a:r>
              <a:rPr lang="en-US" sz="2000" dirty="0">
                <a:solidFill>
                  <a:srgbClr val="FF9900"/>
                </a:solidFill>
              </a:rPr>
              <a:t>us</a:t>
            </a:r>
            <a:endParaRPr lang="cs-CZ" sz="2000" dirty="0">
              <a:solidFill>
                <a:srgbClr val="FF9900"/>
              </a:solidFill>
            </a:endParaRPr>
          </a:p>
        </p:txBody>
      </p:sp>
      <p:sp>
        <p:nvSpPr>
          <p:cNvPr id="49163" name="Text Box 11"/>
          <p:cNvSpPr txBox="1">
            <a:spLocks noChangeArrowheads="1"/>
          </p:cNvSpPr>
          <p:nvPr/>
        </p:nvSpPr>
        <p:spPr bwMode="auto">
          <a:xfrm>
            <a:off x="1097416" y="4244295"/>
            <a:ext cx="2993127" cy="400110"/>
          </a:xfrm>
          <a:prstGeom prst="rect">
            <a:avLst/>
          </a:prstGeom>
          <a:noFill/>
          <a:ln w="9525">
            <a:noFill/>
            <a:miter lim="800000"/>
            <a:headEnd/>
            <a:tailEnd/>
          </a:ln>
        </p:spPr>
        <p:txBody>
          <a:bodyPr wrap="none">
            <a:spAutoFit/>
          </a:bodyPr>
          <a:lstStyle/>
          <a:p>
            <a:r>
              <a:rPr lang="cs-CZ" sz="2000" dirty="0" err="1">
                <a:solidFill>
                  <a:srgbClr val="CC0099"/>
                </a:solidFill>
              </a:rPr>
              <a:t>selec</a:t>
            </a:r>
            <a:r>
              <a:rPr lang="en-GB" sz="2000" dirty="0" err="1">
                <a:solidFill>
                  <a:srgbClr val="CC0099"/>
                </a:solidFill>
              </a:rPr>
              <a:t>tion</a:t>
            </a:r>
            <a:r>
              <a:rPr lang="en-GB" sz="2000" dirty="0">
                <a:solidFill>
                  <a:srgbClr val="CC0099"/>
                </a:solidFill>
              </a:rPr>
              <a:t> against hybrids</a:t>
            </a:r>
            <a:endParaRPr lang="cs-CZ" sz="2000" dirty="0">
              <a:solidFill>
                <a:srgbClr val="CC0099"/>
              </a:solidFill>
            </a:endParaRPr>
          </a:p>
        </p:txBody>
      </p:sp>
      <p:sp>
        <p:nvSpPr>
          <p:cNvPr id="25611" name="Text Box 12"/>
          <p:cNvSpPr txBox="1">
            <a:spLocks noChangeArrowheads="1"/>
          </p:cNvSpPr>
          <p:nvPr/>
        </p:nvSpPr>
        <p:spPr bwMode="auto">
          <a:xfrm>
            <a:off x="3509056" y="273050"/>
            <a:ext cx="2289409" cy="461665"/>
          </a:xfrm>
          <a:prstGeom prst="rect">
            <a:avLst/>
          </a:prstGeom>
          <a:solidFill>
            <a:srgbClr val="FFFF66"/>
          </a:solidFill>
          <a:ln w="9525">
            <a:noFill/>
            <a:miter lim="800000"/>
            <a:headEnd/>
            <a:tailEnd/>
          </a:ln>
        </p:spPr>
        <p:txBody>
          <a:bodyPr wrap="none">
            <a:spAutoFit/>
          </a:bodyPr>
          <a:lstStyle/>
          <a:p>
            <a:r>
              <a:rPr lang="cs-CZ" sz="2400" dirty="0">
                <a:solidFill>
                  <a:srgbClr val="E60000"/>
                </a:solidFill>
              </a:rPr>
              <a:t>T</a:t>
            </a:r>
            <a:r>
              <a:rPr lang="en-GB" sz="2400" dirty="0">
                <a:solidFill>
                  <a:srgbClr val="E60000"/>
                </a:solidFill>
              </a:rPr>
              <a:t>h</a:t>
            </a:r>
            <a:r>
              <a:rPr lang="cs-CZ" sz="2400" dirty="0" err="1">
                <a:solidFill>
                  <a:srgbClr val="E60000"/>
                </a:solidFill>
              </a:rPr>
              <a:t>eor</a:t>
            </a:r>
            <a:r>
              <a:rPr lang="en-GB" sz="2400" dirty="0">
                <a:solidFill>
                  <a:srgbClr val="E60000"/>
                </a:solidFill>
              </a:rPr>
              <a:t>y of cline</a:t>
            </a:r>
            <a:r>
              <a:rPr lang="en-US" sz="2400" dirty="0">
                <a:solidFill>
                  <a:srgbClr val="E60000"/>
                </a:solidFill>
              </a:rPr>
              <a:t>:</a:t>
            </a:r>
            <a:endParaRPr lang="cs-CZ" sz="2400" dirty="0">
              <a:solidFill>
                <a:srgbClr val="E6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49160"/>
                                        </p:tgtEl>
                                        <p:attrNameLst>
                                          <p:attrName>style.visibility</p:attrName>
                                        </p:attrNameLst>
                                      </p:cBhvr>
                                      <p:to>
                                        <p:strVal val="visible"/>
                                      </p:to>
                                    </p:set>
                                    <p:anim calcmode="lin" valueType="num">
                                      <p:cBhvr additive="base">
                                        <p:cTn id="10" dur="500" fill="hold"/>
                                        <p:tgtEl>
                                          <p:spTgt spid="49160"/>
                                        </p:tgtEl>
                                        <p:attrNameLst>
                                          <p:attrName>ppt_x</p:attrName>
                                        </p:attrNameLst>
                                      </p:cBhvr>
                                      <p:tavLst>
                                        <p:tav tm="0">
                                          <p:val>
                                            <p:strVal val="0-#ppt_w/2"/>
                                          </p:val>
                                        </p:tav>
                                        <p:tav tm="100000">
                                          <p:val>
                                            <p:strVal val="#ppt_x"/>
                                          </p:val>
                                        </p:tav>
                                      </p:tavLst>
                                    </p:anim>
                                    <p:anim calcmode="lin" valueType="num">
                                      <p:cBhvr additive="base">
                                        <p:cTn id="11" dur="500" fill="hold"/>
                                        <p:tgtEl>
                                          <p:spTgt spid="4916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9158"/>
                                        </p:tgtEl>
                                        <p:attrNameLst>
                                          <p:attrName>style.visibility</p:attrName>
                                        </p:attrNameLst>
                                      </p:cBhvr>
                                      <p:to>
                                        <p:strVal val="visible"/>
                                      </p:to>
                                    </p:set>
                                    <p:anim calcmode="lin" valueType="num">
                                      <p:cBhvr additive="base">
                                        <p:cTn id="14" dur="500" fill="hold"/>
                                        <p:tgtEl>
                                          <p:spTgt spid="49158"/>
                                        </p:tgtEl>
                                        <p:attrNameLst>
                                          <p:attrName>ppt_x</p:attrName>
                                        </p:attrNameLst>
                                      </p:cBhvr>
                                      <p:tavLst>
                                        <p:tav tm="0">
                                          <p:val>
                                            <p:strVal val="1+#ppt_w/2"/>
                                          </p:val>
                                        </p:tav>
                                        <p:tav tm="100000">
                                          <p:val>
                                            <p:strVal val="#ppt_x"/>
                                          </p:val>
                                        </p:tav>
                                      </p:tavLst>
                                    </p:anim>
                                    <p:anim calcmode="lin" valueType="num">
                                      <p:cBhvr additive="base">
                                        <p:cTn id="15" dur="500" fill="hold"/>
                                        <p:tgtEl>
                                          <p:spTgt spid="4915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163"/>
                                        </p:tgtEl>
                                        <p:attrNameLst>
                                          <p:attrName>style.visibility</p:attrName>
                                        </p:attrNameLst>
                                      </p:cBhvr>
                                      <p:to>
                                        <p:strVal val="visible"/>
                                      </p:to>
                                    </p:set>
                                  </p:childTnLst>
                                </p:cTn>
                              </p:par>
                            </p:childTnLst>
                          </p:cTn>
                        </p:par>
                        <p:par>
                          <p:cTn id="20" fill="hold">
                            <p:stCondLst>
                              <p:cond delay="0"/>
                            </p:stCondLst>
                            <p:childTnLst>
                              <p:par>
                                <p:cTn id="21" presetID="2" presetClass="entr" presetSubtype="8" fill="hold" grpId="0" nodeType="afterEffect">
                                  <p:stCondLst>
                                    <p:cond delay="0"/>
                                  </p:stCondLst>
                                  <p:childTnLst>
                                    <p:set>
                                      <p:cBhvr>
                                        <p:cTn id="22" dur="1" fill="hold">
                                          <p:stCondLst>
                                            <p:cond delay="0"/>
                                          </p:stCondLst>
                                        </p:cTn>
                                        <p:tgtEl>
                                          <p:spTgt spid="49157"/>
                                        </p:tgtEl>
                                        <p:attrNameLst>
                                          <p:attrName>style.visibility</p:attrName>
                                        </p:attrNameLst>
                                      </p:cBhvr>
                                      <p:to>
                                        <p:strVal val="visible"/>
                                      </p:to>
                                    </p:set>
                                    <p:anim calcmode="lin" valueType="num">
                                      <p:cBhvr additive="base">
                                        <p:cTn id="23" dur="500" fill="hold"/>
                                        <p:tgtEl>
                                          <p:spTgt spid="49157"/>
                                        </p:tgtEl>
                                        <p:attrNameLst>
                                          <p:attrName>ppt_x</p:attrName>
                                        </p:attrNameLst>
                                      </p:cBhvr>
                                      <p:tavLst>
                                        <p:tav tm="0">
                                          <p:val>
                                            <p:strVal val="0-#ppt_w/2"/>
                                          </p:val>
                                        </p:tav>
                                        <p:tav tm="100000">
                                          <p:val>
                                            <p:strVal val="#ppt_x"/>
                                          </p:val>
                                        </p:tav>
                                      </p:tavLst>
                                    </p:anim>
                                    <p:anim calcmode="lin" valueType="num">
                                      <p:cBhvr additive="base">
                                        <p:cTn id="24" dur="500" fill="hold"/>
                                        <p:tgtEl>
                                          <p:spTgt spid="4915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9159"/>
                                        </p:tgtEl>
                                        <p:attrNameLst>
                                          <p:attrName>style.visibility</p:attrName>
                                        </p:attrNameLst>
                                      </p:cBhvr>
                                      <p:to>
                                        <p:strVal val="visible"/>
                                      </p:to>
                                    </p:set>
                                    <p:anim calcmode="lin" valueType="num">
                                      <p:cBhvr additive="base">
                                        <p:cTn id="27" dur="500" fill="hold"/>
                                        <p:tgtEl>
                                          <p:spTgt spid="49159"/>
                                        </p:tgtEl>
                                        <p:attrNameLst>
                                          <p:attrName>ppt_x</p:attrName>
                                        </p:attrNameLst>
                                      </p:cBhvr>
                                      <p:tavLst>
                                        <p:tav tm="0">
                                          <p:val>
                                            <p:strVal val="1+#ppt_w/2"/>
                                          </p:val>
                                        </p:tav>
                                        <p:tav tm="100000">
                                          <p:val>
                                            <p:strVal val="#ppt_x"/>
                                          </p:val>
                                        </p:tav>
                                      </p:tavLst>
                                    </p:anim>
                                    <p:anim calcmode="lin" valueType="num">
                                      <p:cBhvr additive="base">
                                        <p:cTn id="28"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8" grpId="0" animBg="1"/>
      <p:bldP spid="49159" grpId="0" animBg="1"/>
      <p:bldP spid="49160" grpId="0" animBg="1"/>
      <p:bldP spid="49162" grpId="0"/>
      <p:bldP spid="491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6627"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26628" name="TextovéPole 8"/>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7651"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a:extLst>
              <a:ext uri="{FF2B5EF4-FFF2-40B4-BE49-F238E27FC236}">
                <a16:creationId xmlns:a16="http://schemas.microsoft.com/office/drawing/2014/main" id="{F3E4D029-DB45-4F76-8AB0-D9861E1E0312}"/>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762000" y="-228600"/>
            <a:ext cx="7772400" cy="1143000"/>
          </a:xfrm>
        </p:spPr>
        <p:txBody>
          <a:bodyPr>
            <a:normAutofit fontScale="90000"/>
          </a:bodyPr>
          <a:lstStyle/>
          <a:p>
            <a:pPr eaLnBrk="1" hangingPunct="1">
              <a:defRPr/>
            </a:pPr>
            <a:br>
              <a:rPr lang="en-GB"/>
            </a:br>
            <a:endParaRPr lang="en-GB"/>
          </a:p>
        </p:txBody>
      </p:sp>
      <p:pic>
        <p:nvPicPr>
          <p:cNvPr id="28675" name="Picture 3"/>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8676"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7" name="TextovéPole 8">
            <a:extLst>
              <a:ext uri="{FF2B5EF4-FFF2-40B4-BE49-F238E27FC236}">
                <a16:creationId xmlns:a16="http://schemas.microsoft.com/office/drawing/2014/main" id="{04B1A466-FA5F-4A79-AA57-2F12BAA80C4D}"/>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20650" y="679450"/>
            <a:ext cx="8902700" cy="5499100"/>
          </a:xfrm>
          <a:prstGeom prst="rect">
            <a:avLst/>
          </a:prstGeom>
          <a:noFill/>
          <a:ln w="9525">
            <a:noFill/>
            <a:miter lim="800000"/>
            <a:headEnd/>
            <a:tailEnd/>
          </a:ln>
        </p:spPr>
      </p:pic>
      <p:sp>
        <p:nvSpPr>
          <p:cNvPr id="29699"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a:extLst>
              <a:ext uri="{FF2B5EF4-FFF2-40B4-BE49-F238E27FC236}">
                <a16:creationId xmlns:a16="http://schemas.microsoft.com/office/drawing/2014/main" id="{536735CD-3F82-40C7-94FC-4317F44C2CE7}"/>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358368" y="1963511"/>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30723" name="Rectangle 3"/>
          <p:cNvSpPr>
            <a:spLocks noChangeArrowheads="1"/>
          </p:cNvSpPr>
          <p:nvPr/>
        </p:nvSpPr>
        <p:spPr bwMode="auto">
          <a:xfrm>
            <a:off x="4506006" y="1963511"/>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0724" name="AutoShape 5"/>
          <p:cNvSpPr>
            <a:spLocks noChangeArrowheads="1"/>
          </p:cNvSpPr>
          <p:nvPr/>
        </p:nvSpPr>
        <p:spPr bwMode="auto">
          <a:xfrm>
            <a:off x="3031218" y="3703411"/>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30725" name="AutoShape 6"/>
          <p:cNvSpPr>
            <a:spLocks noChangeArrowheads="1"/>
          </p:cNvSpPr>
          <p:nvPr/>
        </p:nvSpPr>
        <p:spPr bwMode="auto">
          <a:xfrm rot="10799992">
            <a:off x="3421743" y="2784249"/>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30726" name="AutoShape 7"/>
          <p:cNvSpPr>
            <a:spLocks noChangeArrowheads="1"/>
          </p:cNvSpPr>
          <p:nvPr/>
        </p:nvSpPr>
        <p:spPr bwMode="auto">
          <a:xfrm rot="10800000">
            <a:off x="4626656" y="3982811"/>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30727" name="AutoShape 8"/>
          <p:cNvSpPr>
            <a:spLocks noChangeArrowheads="1"/>
          </p:cNvSpPr>
          <p:nvPr/>
        </p:nvSpPr>
        <p:spPr bwMode="auto">
          <a:xfrm>
            <a:off x="2593068" y="2474686"/>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51212" name="Text Box 12"/>
          <p:cNvSpPr txBox="1">
            <a:spLocks noChangeArrowheads="1"/>
          </p:cNvSpPr>
          <p:nvPr/>
        </p:nvSpPr>
        <p:spPr bwMode="auto">
          <a:xfrm>
            <a:off x="187343" y="5529489"/>
            <a:ext cx="9015610" cy="707886"/>
          </a:xfrm>
          <a:prstGeom prst="rect">
            <a:avLst/>
          </a:prstGeom>
          <a:noFill/>
          <a:ln w="9525">
            <a:noFill/>
            <a:miter lim="800000"/>
            <a:headEnd/>
            <a:tailEnd/>
          </a:ln>
        </p:spPr>
        <p:txBody>
          <a:bodyPr wrap="none">
            <a:spAutoFit/>
          </a:bodyPr>
          <a:lstStyle/>
          <a:p>
            <a:pPr algn="ctr"/>
            <a:r>
              <a:rPr lang="en-US" sz="2000" dirty="0">
                <a:sym typeface="Symbol" pitchFamily="18" charset="2"/>
              </a:rPr>
              <a:t>... </a:t>
            </a:r>
            <a:r>
              <a:rPr lang="en-GB" sz="2000" dirty="0">
                <a:sym typeface="Symbol" pitchFamily="18" charset="2"/>
              </a:rPr>
              <a:t>but</a:t>
            </a:r>
            <a:r>
              <a:rPr lang="cs-CZ" sz="2000" dirty="0">
                <a:sym typeface="Symbol" pitchFamily="18" charset="2"/>
              </a:rPr>
              <a:t> (</a:t>
            </a:r>
            <a:r>
              <a:rPr lang="en-GB" sz="2000" dirty="0">
                <a:sym typeface="Symbol" pitchFamily="18" charset="2"/>
              </a:rPr>
              <a:t>in</a:t>
            </a:r>
            <a:r>
              <a:rPr lang="cs-CZ" sz="2000" dirty="0">
                <a:sym typeface="Symbol" pitchFamily="18" charset="2"/>
              </a:rPr>
              <a:t> ten</a:t>
            </a:r>
            <a:r>
              <a:rPr lang="en-GB" sz="2000" dirty="0" err="1">
                <a:sym typeface="Symbol" pitchFamily="18" charset="2"/>
              </a:rPr>
              <a:t>sion</a:t>
            </a:r>
            <a:r>
              <a:rPr lang="en-GB" sz="2000" dirty="0">
                <a:sym typeface="Symbol" pitchFamily="18" charset="2"/>
              </a:rPr>
              <a:t> zone</a:t>
            </a:r>
            <a:r>
              <a:rPr lang="cs-CZ" sz="2000" dirty="0">
                <a:sym typeface="Symbol" pitchFamily="18" charset="2"/>
              </a:rPr>
              <a:t>) </a:t>
            </a:r>
            <a:r>
              <a:rPr lang="cs-CZ" sz="2000" dirty="0" err="1">
                <a:sym typeface="Symbol" pitchFamily="18" charset="2"/>
              </a:rPr>
              <a:t>selec</a:t>
            </a:r>
            <a:r>
              <a:rPr lang="en-GB" sz="2000" dirty="0" err="1">
                <a:sym typeface="Symbol" pitchFamily="18" charset="2"/>
              </a:rPr>
              <a:t>tion</a:t>
            </a:r>
            <a:r>
              <a:rPr lang="en-GB" sz="2000" dirty="0">
                <a:sym typeface="Symbol" pitchFamily="18" charset="2"/>
              </a:rPr>
              <a:t> pushes clines for individual loci to each other</a:t>
            </a:r>
            <a:r>
              <a:rPr lang="cs-CZ" sz="2000" dirty="0">
                <a:sym typeface="Symbol" pitchFamily="18" charset="2"/>
              </a:rPr>
              <a:t> </a:t>
            </a:r>
            <a:br>
              <a:rPr lang="cs-CZ" sz="2000" dirty="0">
                <a:sym typeface="Symbol" pitchFamily="18" charset="2"/>
              </a:rPr>
            </a:br>
            <a:r>
              <a:rPr lang="cs-CZ" sz="2000" dirty="0">
                <a:sym typeface="Symbol" pitchFamily="18" charset="2"/>
              </a:rPr>
              <a:t> </a:t>
            </a:r>
            <a:r>
              <a:rPr lang="en-GB" sz="2000" dirty="0">
                <a:sym typeface="Symbol" pitchFamily="18" charset="2"/>
              </a:rPr>
              <a:t>maintains</a:t>
            </a:r>
            <a:r>
              <a:rPr lang="cs-CZ" sz="2000" dirty="0">
                <a:sym typeface="Symbol" pitchFamily="18" charset="2"/>
              </a:rPr>
              <a:t> </a:t>
            </a:r>
            <a:r>
              <a:rPr lang="en-GB" sz="2000" dirty="0">
                <a:sym typeface="Symbol" pitchFamily="18" charset="2"/>
              </a:rPr>
              <a:t>c</a:t>
            </a:r>
            <a:r>
              <a:rPr lang="cs-CZ" sz="2000" dirty="0" err="1">
                <a:sym typeface="Symbol" pitchFamily="18" charset="2"/>
              </a:rPr>
              <a:t>oincidenc</a:t>
            </a:r>
            <a:r>
              <a:rPr lang="en-GB" sz="2000" dirty="0">
                <a:sym typeface="Symbol" pitchFamily="18" charset="2"/>
              </a:rPr>
              <a:t>e</a:t>
            </a:r>
            <a:endParaRPr lang="cs-CZ" sz="2000" dirty="0">
              <a:sym typeface="Symbol" pitchFamily="18" charset="2"/>
            </a:endParaRPr>
          </a:p>
        </p:txBody>
      </p:sp>
      <p:sp>
        <p:nvSpPr>
          <p:cNvPr id="30729" name="Text Box 13"/>
          <p:cNvSpPr txBox="1">
            <a:spLocks noChangeArrowheads="1"/>
          </p:cNvSpPr>
          <p:nvPr/>
        </p:nvSpPr>
        <p:spPr bwMode="auto">
          <a:xfrm>
            <a:off x="2296805" y="1126218"/>
            <a:ext cx="4884671" cy="400110"/>
          </a:xfrm>
          <a:prstGeom prst="rect">
            <a:avLst/>
          </a:prstGeom>
          <a:noFill/>
          <a:ln w="9525">
            <a:noFill/>
            <a:miter lim="800000"/>
            <a:headEnd/>
            <a:tailEnd/>
          </a:ln>
        </p:spPr>
        <p:txBody>
          <a:bodyPr wrap="none">
            <a:spAutoFit/>
          </a:bodyPr>
          <a:lstStyle/>
          <a:p>
            <a:pPr algn="ctr"/>
            <a:r>
              <a:rPr lang="en-GB" sz="2000" dirty="0">
                <a:sym typeface="Symbol" pitchFamily="18" charset="2"/>
              </a:rPr>
              <a:t>with time,</a:t>
            </a:r>
            <a:r>
              <a:rPr lang="cs-CZ" sz="2000" dirty="0">
                <a:sym typeface="Symbol" pitchFamily="18" charset="2"/>
              </a:rPr>
              <a:t> </a:t>
            </a:r>
            <a:r>
              <a:rPr lang="en-GB" sz="2000" dirty="0">
                <a:sym typeface="Symbol" pitchFamily="18" charset="2"/>
              </a:rPr>
              <a:t>c</a:t>
            </a:r>
            <a:r>
              <a:rPr lang="cs-CZ" sz="2000" dirty="0">
                <a:sym typeface="Symbol" pitchFamily="18" charset="2"/>
              </a:rPr>
              <a:t>on</a:t>
            </a:r>
            <a:r>
              <a:rPr lang="en-GB" sz="2000" dirty="0">
                <a:sym typeface="Symbol" pitchFamily="18" charset="2"/>
              </a:rPr>
              <a:t>c</a:t>
            </a:r>
            <a:r>
              <a:rPr lang="cs-CZ" sz="2000" dirty="0" err="1">
                <a:sym typeface="Symbol" pitchFamily="18" charset="2"/>
              </a:rPr>
              <a:t>ordance</a:t>
            </a:r>
            <a:r>
              <a:rPr lang="cs-CZ" sz="2000" dirty="0">
                <a:sym typeface="Symbol" pitchFamily="18" charset="2"/>
              </a:rPr>
              <a:t> </a:t>
            </a:r>
            <a:r>
              <a:rPr lang="en-GB" sz="2000" dirty="0">
                <a:sym typeface="Symbol" pitchFamily="18" charset="2"/>
              </a:rPr>
              <a:t>is disappearing</a:t>
            </a:r>
            <a:r>
              <a:rPr lang="en-US" sz="2000" dirty="0"/>
              <a:t> ...</a:t>
            </a:r>
            <a:endParaRPr lang="cs-CZ" sz="2000" dirty="0">
              <a:sym typeface="Symbol" pitchFamily="18" charset="2"/>
            </a:endParaRPr>
          </a:p>
        </p:txBody>
      </p:sp>
      <p:sp>
        <p:nvSpPr>
          <p:cNvPr id="30731" name="Text Box 16"/>
          <p:cNvSpPr txBox="1">
            <a:spLocks noChangeArrowheads="1"/>
          </p:cNvSpPr>
          <p:nvPr/>
        </p:nvSpPr>
        <p:spPr bwMode="auto">
          <a:xfrm>
            <a:off x="2929117" y="273050"/>
            <a:ext cx="347082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en-GB" sz="2400" dirty="0">
                <a:solidFill>
                  <a:srgbClr val="FF9900"/>
                </a:solidFill>
                <a:sym typeface="Symbol" pitchFamily="18" charset="2"/>
              </a:rPr>
              <a:t>a</a:t>
            </a:r>
            <a:r>
              <a:rPr lang="en-US" sz="2400" dirty="0">
                <a:solidFill>
                  <a:srgbClr val="FF9900"/>
                </a:solidFill>
                <a:sym typeface="Symbol" pitchFamily="18" charset="2"/>
              </a:rPr>
              <a:t>l</a:t>
            </a:r>
            <a:r>
              <a:rPr lang="en-US" sz="2400" dirty="0">
                <a:sym typeface="Symbol" pitchFamily="18" charset="2"/>
              </a:rPr>
              <a:t> vs. </a:t>
            </a:r>
            <a:r>
              <a:rPr lang="en-US" sz="2400" dirty="0" err="1">
                <a:solidFill>
                  <a:srgbClr val="CC0099"/>
                </a:solidFill>
                <a:sym typeface="Symbol" pitchFamily="18" charset="2"/>
              </a:rPr>
              <a:t>sele</a:t>
            </a:r>
            <a:r>
              <a:rPr lang="en-GB" sz="2400" dirty="0">
                <a:solidFill>
                  <a:srgbClr val="CC0099"/>
                </a:solidFill>
                <a:sym typeface="Symbol" pitchFamily="18" charset="2"/>
              </a:rPr>
              <a:t>c</a:t>
            </a:r>
            <a:r>
              <a:rPr lang="en-US" sz="2400" dirty="0">
                <a:solidFill>
                  <a:srgbClr val="CC0099"/>
                </a:solidFill>
                <a:sym typeface="Symbol" pitchFamily="18" charset="2"/>
              </a:rPr>
              <a:t>ted</a:t>
            </a:r>
            <a:r>
              <a:rPr lang="en-US" sz="2400" dirty="0">
                <a:sym typeface="Symbol" pitchFamily="18" charset="2"/>
              </a:rPr>
              <a:t> loci</a:t>
            </a:r>
            <a:r>
              <a:rPr lang="en-US" sz="2400" dirty="0"/>
              <a:t> </a:t>
            </a:r>
            <a:endParaRPr lang="cs-CZ" sz="2400" dirty="0">
              <a:sym typeface="Symbol" pitchFamily="18" charset="2"/>
            </a:endParaRPr>
          </a:p>
        </p:txBody>
      </p:sp>
      <p:sp>
        <p:nvSpPr>
          <p:cNvPr id="30732" name="Text Box 17"/>
          <p:cNvSpPr txBox="1">
            <a:spLocks noChangeArrowheads="1"/>
          </p:cNvSpPr>
          <p:nvPr/>
        </p:nvSpPr>
        <p:spPr bwMode="auto">
          <a:xfrm>
            <a:off x="6611031" y="2582636"/>
            <a:ext cx="1058862" cy="396875"/>
          </a:xfrm>
          <a:prstGeom prst="rect">
            <a:avLst/>
          </a:prstGeom>
          <a:noFill/>
          <a:ln w="9525">
            <a:noFill/>
            <a:miter lim="800000"/>
            <a:headEnd/>
            <a:tailEnd/>
          </a:ln>
        </p:spPr>
        <p:txBody>
          <a:bodyPr wrap="none">
            <a:spAutoFit/>
          </a:bodyPr>
          <a:lstStyle/>
          <a:p>
            <a:r>
              <a:rPr lang="en-US" sz="2000" b="1" dirty="0">
                <a:solidFill>
                  <a:srgbClr val="FF9900"/>
                </a:solidFill>
              </a:rPr>
              <a:t>lo</a:t>
            </a:r>
            <a:r>
              <a:rPr lang="en-GB" sz="2000" b="1" dirty="0">
                <a:solidFill>
                  <a:srgbClr val="FF9900"/>
                </a:solidFill>
              </a:rPr>
              <a:t>c</a:t>
            </a:r>
            <a:r>
              <a:rPr lang="en-US" sz="2000" b="1" dirty="0">
                <a:solidFill>
                  <a:srgbClr val="FF9900"/>
                </a:solidFill>
              </a:rPr>
              <a:t>us 1</a:t>
            </a:r>
            <a:endParaRPr lang="cs-CZ" sz="2000" b="1" dirty="0">
              <a:solidFill>
                <a:srgbClr val="FF9900"/>
              </a:solidFill>
            </a:endParaRPr>
          </a:p>
        </p:txBody>
      </p:sp>
      <p:sp>
        <p:nvSpPr>
          <p:cNvPr id="30733" name="Text Box 18"/>
          <p:cNvSpPr txBox="1">
            <a:spLocks noChangeArrowheads="1"/>
          </p:cNvSpPr>
          <p:nvPr/>
        </p:nvSpPr>
        <p:spPr bwMode="auto">
          <a:xfrm>
            <a:off x="6611031" y="3765324"/>
            <a:ext cx="1058862" cy="396875"/>
          </a:xfrm>
          <a:prstGeom prst="rect">
            <a:avLst/>
          </a:prstGeom>
          <a:noFill/>
          <a:ln w="9525">
            <a:noFill/>
            <a:miter lim="800000"/>
            <a:headEnd/>
            <a:tailEnd/>
          </a:ln>
        </p:spPr>
        <p:txBody>
          <a:bodyPr wrap="none">
            <a:spAutoFit/>
          </a:bodyPr>
          <a:lstStyle/>
          <a:p>
            <a:r>
              <a:rPr lang="en-US" sz="2000" b="1" dirty="0">
                <a:solidFill>
                  <a:srgbClr val="CC0099"/>
                </a:solidFill>
              </a:rPr>
              <a:t>lo</a:t>
            </a:r>
            <a:r>
              <a:rPr lang="en-GB" sz="2000" b="1" dirty="0">
                <a:solidFill>
                  <a:srgbClr val="CC0099"/>
                </a:solidFill>
              </a:rPr>
              <a:t>c</a:t>
            </a:r>
            <a:r>
              <a:rPr lang="en-US" sz="2000" b="1" dirty="0">
                <a:solidFill>
                  <a:srgbClr val="CC0099"/>
                </a:solidFill>
              </a:rPr>
              <a:t>us 2</a:t>
            </a:r>
            <a:endParaRPr lang="cs-CZ" sz="20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12"/>
                                        </p:tgtEl>
                                        <p:attrNameLst>
                                          <p:attrName>style.visibility</p:attrName>
                                        </p:attrNameLst>
                                      </p:cBhvr>
                                      <p:to>
                                        <p:strVal val="visible"/>
                                      </p:to>
                                    </p:set>
                                    <p:anim calcmode="lin" valueType="num">
                                      <p:cBhvr additive="base">
                                        <p:cTn id="7" dur="500" fill="hold"/>
                                        <p:tgtEl>
                                          <p:spTgt spid="51212"/>
                                        </p:tgtEl>
                                        <p:attrNameLst>
                                          <p:attrName>ppt_x</p:attrName>
                                        </p:attrNameLst>
                                      </p:cBhvr>
                                      <p:tavLst>
                                        <p:tav tm="0">
                                          <p:val>
                                            <p:strVal val="#ppt_x"/>
                                          </p:val>
                                        </p:tav>
                                        <p:tav tm="100000">
                                          <p:val>
                                            <p:strVal val="#ppt_x"/>
                                          </p:val>
                                        </p:tav>
                                      </p:tavLst>
                                    </p:anim>
                                    <p:anim calcmode="lin" valueType="num">
                                      <p:cBhvr additive="base">
                                        <p:cTn id="8"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364038" y="1970088"/>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3251" name="Rectangle 3"/>
          <p:cNvSpPr>
            <a:spLocks noChangeArrowheads="1"/>
          </p:cNvSpPr>
          <p:nvPr/>
        </p:nvSpPr>
        <p:spPr bwMode="auto">
          <a:xfrm>
            <a:off x="4511676" y="1970088"/>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1748" name="Text Box 5"/>
          <p:cNvSpPr txBox="1">
            <a:spLocks noChangeArrowheads="1"/>
          </p:cNvSpPr>
          <p:nvPr/>
        </p:nvSpPr>
        <p:spPr bwMode="auto">
          <a:xfrm>
            <a:off x="3713034" y="938213"/>
            <a:ext cx="1705916" cy="400110"/>
          </a:xfrm>
          <a:prstGeom prst="rect">
            <a:avLst/>
          </a:prstGeom>
          <a:noFill/>
          <a:ln w="9525">
            <a:noFill/>
            <a:miter lim="800000"/>
            <a:headEnd/>
            <a:tailEnd/>
          </a:ln>
        </p:spPr>
        <p:txBody>
          <a:bodyPr wrap="none">
            <a:spAutoFit/>
          </a:bodyPr>
          <a:lstStyle/>
          <a:p>
            <a:pPr algn="ctr"/>
            <a:r>
              <a:rPr lang="en-GB" sz="2000" dirty="0">
                <a:sym typeface="Symbol" pitchFamily="18" charset="2"/>
              </a:rPr>
              <a:t>sometimes</a:t>
            </a:r>
            <a:r>
              <a:rPr lang="en-US" sz="2000" dirty="0">
                <a:sym typeface="Symbol" pitchFamily="18" charset="2"/>
              </a:rPr>
              <a:t> ...</a:t>
            </a:r>
            <a:endParaRPr lang="cs-CZ" sz="2000" dirty="0">
              <a:sym typeface="Symbol" pitchFamily="18" charset="2"/>
            </a:endParaRPr>
          </a:p>
        </p:txBody>
      </p:sp>
      <p:sp>
        <p:nvSpPr>
          <p:cNvPr id="53256" name="Text Box 8"/>
          <p:cNvSpPr txBox="1">
            <a:spLocks noChangeArrowheads="1"/>
          </p:cNvSpPr>
          <p:nvPr/>
        </p:nvSpPr>
        <p:spPr bwMode="auto">
          <a:xfrm>
            <a:off x="3164484" y="5807075"/>
            <a:ext cx="2962671" cy="400110"/>
          </a:xfrm>
          <a:prstGeom prst="rect">
            <a:avLst/>
          </a:prstGeom>
          <a:noFill/>
          <a:ln w="9525">
            <a:noFill/>
            <a:miter lim="800000"/>
            <a:headEnd/>
            <a:tailEnd/>
          </a:ln>
        </p:spPr>
        <p:txBody>
          <a:bodyPr wrap="none">
            <a:spAutoFit/>
          </a:bodyPr>
          <a:lstStyle/>
          <a:p>
            <a:pPr algn="ctr"/>
            <a:r>
              <a:rPr lang="en-US" sz="2000" dirty="0">
                <a:solidFill>
                  <a:srgbClr val="F00000"/>
                </a:solidFill>
                <a:sym typeface="Symbol" pitchFamily="18" charset="2"/>
              </a:rPr>
              <a:t>... </a:t>
            </a:r>
            <a:r>
              <a:rPr lang="en-GB" sz="2000" dirty="0">
                <a:solidFill>
                  <a:srgbClr val="F00000"/>
                </a:solidFill>
                <a:sym typeface="Symbol" pitchFamily="18" charset="2"/>
              </a:rPr>
              <a:t>but</a:t>
            </a:r>
            <a:r>
              <a:rPr lang="cs-CZ" sz="2000" dirty="0">
                <a:solidFill>
                  <a:srgbClr val="F00000"/>
                </a:solidFill>
                <a:sym typeface="Symbol" pitchFamily="18" charset="2"/>
              </a:rPr>
              <a:t> </a:t>
            </a:r>
            <a:r>
              <a:rPr lang="en-GB" sz="2000" dirty="0">
                <a:solidFill>
                  <a:srgbClr val="F00000"/>
                </a:solidFill>
                <a:sym typeface="Symbol" pitchFamily="18" charset="2"/>
              </a:rPr>
              <a:t>c</a:t>
            </a:r>
            <a:r>
              <a:rPr lang="cs-CZ" sz="2000" dirty="0">
                <a:solidFill>
                  <a:srgbClr val="F00000"/>
                </a:solidFill>
                <a:sym typeface="Symbol" pitchFamily="18" charset="2"/>
              </a:rPr>
              <a:t>lin</a:t>
            </a:r>
            <a:r>
              <a:rPr lang="en-GB" sz="2000" dirty="0">
                <a:solidFill>
                  <a:srgbClr val="F00000"/>
                </a:solidFill>
                <a:sym typeface="Symbol" pitchFamily="18" charset="2"/>
              </a:rPr>
              <a:t>es still parallel</a:t>
            </a:r>
            <a:endParaRPr lang="cs-CZ" sz="2000" dirty="0">
              <a:solidFill>
                <a:srgbClr val="F00000"/>
              </a:solidFill>
              <a:sym typeface="Symbol" pitchFamily="18" charset="2"/>
            </a:endParaRPr>
          </a:p>
        </p:txBody>
      </p:sp>
      <p:sp>
        <p:nvSpPr>
          <p:cNvPr id="31750" name="Text Box 12"/>
          <p:cNvSpPr txBox="1">
            <a:spLocks noChangeArrowheads="1"/>
          </p:cNvSpPr>
          <p:nvPr/>
        </p:nvSpPr>
        <p:spPr bwMode="auto">
          <a:xfrm>
            <a:off x="6719888" y="3028950"/>
            <a:ext cx="1058862" cy="396875"/>
          </a:xfrm>
          <a:prstGeom prst="rect">
            <a:avLst/>
          </a:prstGeom>
          <a:noFill/>
          <a:ln w="9525">
            <a:noFill/>
            <a:miter lim="800000"/>
            <a:headEnd/>
            <a:tailEnd/>
          </a:ln>
        </p:spPr>
        <p:txBody>
          <a:bodyPr wrap="none">
            <a:spAutoFit/>
          </a:bodyPr>
          <a:lstStyle/>
          <a:p>
            <a:r>
              <a:rPr lang="en-US" sz="2000" b="1" dirty="0">
                <a:solidFill>
                  <a:srgbClr val="FF9900"/>
                </a:solidFill>
              </a:rPr>
              <a:t>lo</a:t>
            </a:r>
            <a:r>
              <a:rPr lang="en-GB" sz="2000" b="1" dirty="0">
                <a:solidFill>
                  <a:srgbClr val="FF9900"/>
                </a:solidFill>
              </a:rPr>
              <a:t>c</a:t>
            </a:r>
            <a:r>
              <a:rPr lang="en-US" sz="2000" b="1" dirty="0">
                <a:solidFill>
                  <a:srgbClr val="FF9900"/>
                </a:solidFill>
              </a:rPr>
              <a:t>us 1</a:t>
            </a:r>
            <a:endParaRPr lang="cs-CZ" sz="2000" b="1" dirty="0">
              <a:solidFill>
                <a:srgbClr val="FF9900"/>
              </a:solidFill>
            </a:endParaRPr>
          </a:p>
        </p:txBody>
      </p:sp>
      <p:sp>
        <p:nvSpPr>
          <p:cNvPr id="31751" name="Text Box 13"/>
          <p:cNvSpPr txBox="1">
            <a:spLocks noChangeArrowheads="1"/>
          </p:cNvSpPr>
          <p:nvPr/>
        </p:nvSpPr>
        <p:spPr bwMode="auto">
          <a:xfrm>
            <a:off x="6719888" y="4211638"/>
            <a:ext cx="1058862" cy="396875"/>
          </a:xfrm>
          <a:prstGeom prst="rect">
            <a:avLst/>
          </a:prstGeom>
          <a:noFill/>
          <a:ln w="9525">
            <a:noFill/>
            <a:miter lim="800000"/>
            <a:headEnd/>
            <a:tailEnd/>
          </a:ln>
        </p:spPr>
        <p:txBody>
          <a:bodyPr wrap="none">
            <a:spAutoFit/>
          </a:bodyPr>
          <a:lstStyle/>
          <a:p>
            <a:r>
              <a:rPr lang="en-US" sz="2000" b="1" dirty="0">
                <a:solidFill>
                  <a:srgbClr val="CC0099"/>
                </a:solidFill>
              </a:rPr>
              <a:t>lo</a:t>
            </a:r>
            <a:r>
              <a:rPr lang="en-GB" sz="2000" b="1" dirty="0">
                <a:solidFill>
                  <a:srgbClr val="CC0099"/>
                </a:solidFill>
              </a:rPr>
              <a:t>c</a:t>
            </a:r>
            <a:r>
              <a:rPr lang="en-US" sz="2000" b="1" dirty="0">
                <a:solidFill>
                  <a:srgbClr val="CC0099"/>
                </a:solidFill>
              </a:rPr>
              <a:t>us 2</a:t>
            </a:r>
            <a:endParaRPr lang="cs-CZ" sz="20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5.55556E-7 -1.48148E-6 L -0.06007 -1.48148E-6 " pathEditMode="relative" rAng="0" ptsTypes="AA">
                                      <p:cBhvr>
                                        <p:cTn id="6" dur="2000" fill="hold"/>
                                        <p:tgtEl>
                                          <p:spTgt spid="53250"/>
                                        </p:tgtEl>
                                        <p:attrNameLst>
                                          <p:attrName>ppt_x</p:attrName>
                                          <p:attrName>ppt_y</p:attrName>
                                        </p:attrNameLst>
                                      </p:cBhvr>
                                      <p:rCtr x="-30" y="0"/>
                                    </p:animMotion>
                                  </p:childTnLst>
                                </p:cTn>
                              </p:par>
                              <p:par>
                                <p:cTn id="7" presetID="63" presetClass="path" presetSubtype="0" accel="50000" decel="50000" fill="hold" grpId="0" nodeType="withEffect">
                                  <p:stCondLst>
                                    <p:cond delay="0"/>
                                  </p:stCondLst>
                                  <p:childTnLst>
                                    <p:animMotion origin="layout" path="M -0.00139 0.00023 L 0.05573 0.00023 " pathEditMode="relative" rAng="0" ptsTypes="AA">
                                      <p:cBhvr>
                                        <p:cTn id="8" dur="2000" fill="hold"/>
                                        <p:tgtEl>
                                          <p:spTgt spid="53251"/>
                                        </p:tgtEl>
                                        <p:attrNameLst>
                                          <p:attrName>ppt_x</p:attrName>
                                          <p:attrName>ppt_y</p:attrName>
                                        </p:attrNameLst>
                                      </p:cBhvr>
                                      <p:rCtr x="28"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6"/>
                                        </p:tgtEl>
                                        <p:attrNameLst>
                                          <p:attrName>style.visibility</p:attrName>
                                        </p:attrNameLst>
                                      </p:cBhvr>
                                      <p:to>
                                        <p:strVal val="visible"/>
                                      </p:to>
                                    </p:set>
                                    <p:anim calcmode="lin" valueType="num">
                                      <p:cBhvr additive="base">
                                        <p:cTn id="13" dur="500" fill="hold"/>
                                        <p:tgtEl>
                                          <p:spTgt spid="53256"/>
                                        </p:tgtEl>
                                        <p:attrNameLst>
                                          <p:attrName>ppt_x</p:attrName>
                                        </p:attrNameLst>
                                      </p:cBhvr>
                                      <p:tavLst>
                                        <p:tav tm="0">
                                          <p:val>
                                            <p:strVal val="#ppt_x"/>
                                          </p:val>
                                        </p:tav>
                                        <p:tav tm="100000">
                                          <p:val>
                                            <p:strVal val="#ppt_x"/>
                                          </p:val>
                                        </p:tav>
                                      </p:tavLst>
                                    </p:anim>
                                    <p:anim calcmode="lin" valueType="num">
                                      <p:cBhvr additive="base">
                                        <p:cTn id="14" dur="500" fill="hold"/>
                                        <p:tgtEl>
                                          <p:spTgt spid="5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190171" y="282575"/>
            <a:ext cx="7704545" cy="707886"/>
          </a:xfrm>
          <a:prstGeom prst="rect">
            <a:avLst/>
          </a:prstGeom>
          <a:noFill/>
          <a:ln w="9525">
            <a:noFill/>
            <a:miter lim="800000"/>
            <a:headEnd/>
            <a:tailEnd/>
          </a:ln>
        </p:spPr>
        <p:txBody>
          <a:bodyPr wrap="none">
            <a:spAutoFit/>
          </a:bodyPr>
          <a:lstStyle/>
          <a:p>
            <a:r>
              <a:rPr lang="en-US" sz="2000" dirty="0"/>
              <a:t>cline models (diffusion approximation etc.), linkage disequilibrium, </a:t>
            </a:r>
          </a:p>
          <a:p>
            <a:r>
              <a:rPr lang="en-US" sz="2000" dirty="0"/>
              <a:t>evolutionary parameters</a:t>
            </a:r>
            <a:endParaRPr lang="cs-CZ" sz="2000" dirty="0"/>
          </a:p>
        </p:txBody>
      </p:sp>
      <p:sp>
        <p:nvSpPr>
          <p:cNvPr id="57349" name="Text Box 5"/>
          <p:cNvSpPr txBox="1">
            <a:spLocks noChangeArrowheads="1"/>
          </p:cNvSpPr>
          <p:nvPr/>
        </p:nvSpPr>
        <p:spPr bwMode="auto">
          <a:xfrm>
            <a:off x="6871946" y="3863975"/>
            <a:ext cx="803275" cy="701675"/>
          </a:xfrm>
          <a:prstGeom prst="rect">
            <a:avLst/>
          </a:prstGeom>
          <a:noFill/>
          <a:ln w="9525">
            <a:noFill/>
            <a:miter lim="800000"/>
            <a:headEnd/>
            <a:tailEnd/>
          </a:ln>
        </p:spPr>
        <p:txBody>
          <a:bodyPr wrap="none">
            <a:spAutoFit/>
          </a:bodyPr>
          <a:lstStyle/>
          <a:p>
            <a:r>
              <a:rPr lang="en-US" sz="4000">
                <a:solidFill>
                  <a:srgbClr val="F00000"/>
                </a:solidFill>
                <a:latin typeface="Arial Black" pitchFamily="34" charset="0"/>
              </a:rPr>
              <a:t>??</a:t>
            </a:r>
            <a:endParaRPr lang="cs-CZ" sz="4000">
              <a:solidFill>
                <a:srgbClr val="F00000"/>
              </a:solidFill>
              <a:latin typeface="Arial Black" pitchFamily="34" charset="0"/>
            </a:endParaRPr>
          </a:p>
        </p:txBody>
      </p:sp>
      <p:sp>
        <p:nvSpPr>
          <p:cNvPr id="57350" name="Text Box 6"/>
          <p:cNvSpPr txBox="1">
            <a:spLocks noChangeArrowheads="1"/>
          </p:cNvSpPr>
          <p:nvPr/>
        </p:nvSpPr>
        <p:spPr bwMode="auto">
          <a:xfrm>
            <a:off x="2935288" y="5946775"/>
            <a:ext cx="3033203" cy="400110"/>
          </a:xfrm>
          <a:prstGeom prst="rect">
            <a:avLst/>
          </a:prstGeom>
          <a:solidFill>
            <a:schemeClr val="bg1"/>
          </a:solidFill>
          <a:ln w="9525">
            <a:noFill/>
            <a:miter lim="800000"/>
            <a:headEnd/>
            <a:tailEnd/>
          </a:ln>
        </p:spPr>
        <p:txBody>
          <a:bodyPr wrap="none">
            <a:spAutoFit/>
          </a:bodyPr>
          <a:lstStyle/>
          <a:p>
            <a:r>
              <a:rPr lang="cs-CZ" sz="2000" dirty="0" err="1">
                <a:solidFill>
                  <a:srgbClr val="E60000"/>
                </a:solidFill>
              </a:rPr>
              <a:t>probl</a:t>
            </a:r>
            <a:r>
              <a:rPr lang="en-GB" sz="2000" dirty="0">
                <a:solidFill>
                  <a:srgbClr val="E60000"/>
                </a:solidFill>
              </a:rPr>
              <a:t>e</a:t>
            </a:r>
            <a:r>
              <a:rPr lang="cs-CZ" sz="2000" dirty="0">
                <a:solidFill>
                  <a:srgbClr val="E60000"/>
                </a:solidFill>
              </a:rPr>
              <a:t>m, </a:t>
            </a:r>
            <a:r>
              <a:rPr lang="en-GB" sz="2000" dirty="0">
                <a:solidFill>
                  <a:srgbClr val="E60000"/>
                </a:solidFill>
              </a:rPr>
              <a:t>how to analyse</a:t>
            </a:r>
            <a:endParaRPr lang="cs-CZ" sz="2000" dirty="0">
              <a:solidFill>
                <a:srgbClr val="E60000"/>
              </a:solidFill>
            </a:endParaRPr>
          </a:p>
        </p:txBody>
      </p:sp>
      <p:sp>
        <p:nvSpPr>
          <p:cNvPr id="57351" name="Rectangle 7"/>
          <p:cNvSpPr>
            <a:spLocks noChangeArrowheads="1"/>
          </p:cNvSpPr>
          <p:nvPr/>
        </p:nvSpPr>
        <p:spPr bwMode="auto">
          <a:xfrm rot="-1157507">
            <a:off x="4356893" y="1951037"/>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7352" name="Rectangle 8"/>
          <p:cNvSpPr>
            <a:spLocks noChangeArrowheads="1"/>
          </p:cNvSpPr>
          <p:nvPr/>
        </p:nvSpPr>
        <p:spPr bwMode="auto">
          <a:xfrm rot="1498588">
            <a:off x="4504531" y="1951037"/>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3" name="Freeform 9"/>
          <p:cNvSpPr>
            <a:spLocks/>
          </p:cNvSpPr>
          <p:nvPr/>
        </p:nvSpPr>
        <p:spPr bwMode="auto">
          <a:xfrm>
            <a:off x="2607468" y="2746375"/>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4" name="Freeform 10"/>
          <p:cNvSpPr>
            <a:spLocks/>
          </p:cNvSpPr>
          <p:nvPr/>
        </p:nvSpPr>
        <p:spPr bwMode="auto">
          <a:xfrm rot="401754" flipH="1">
            <a:off x="2464593" y="2840037"/>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5" name="Rectangle 11"/>
          <p:cNvSpPr>
            <a:spLocks noChangeArrowheads="1"/>
          </p:cNvSpPr>
          <p:nvPr/>
        </p:nvSpPr>
        <p:spPr bwMode="auto">
          <a:xfrm>
            <a:off x="5009356" y="1952625"/>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6" name="Rectangle 12"/>
          <p:cNvSpPr>
            <a:spLocks noChangeArrowheads="1"/>
          </p:cNvSpPr>
          <p:nvPr/>
        </p:nvSpPr>
        <p:spPr bwMode="auto">
          <a:xfrm>
            <a:off x="3813968" y="1952625"/>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35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35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2"/>
                                        </p:tgtEl>
                                        <p:attrNameLst>
                                          <p:attrName>style.visibility</p:attrName>
                                        </p:attrNameLst>
                                      </p:cBhvr>
                                      <p:to>
                                        <p:strVal val="visible"/>
                                      </p:to>
                                    </p:set>
                                  </p:childTnLst>
                                </p:cTn>
                              </p:par>
                            </p:childTnLst>
                          </p:cTn>
                        </p:par>
                        <p:par>
                          <p:cTn id="13" fill="hold">
                            <p:stCondLst>
                              <p:cond delay="0"/>
                            </p:stCondLst>
                            <p:childTnLst>
                              <p:par>
                                <p:cTn id="14" presetID="4" presetClass="entr" presetSubtype="32" fill="hold" grpId="0" nodeType="afterEffect">
                                  <p:stCondLst>
                                    <p:cond delay="0"/>
                                  </p:stCondLst>
                                  <p:childTnLst>
                                    <p:set>
                                      <p:cBhvr>
                                        <p:cTn id="15" dur="1" fill="hold">
                                          <p:stCondLst>
                                            <p:cond delay="0"/>
                                          </p:stCondLst>
                                        </p:cTn>
                                        <p:tgtEl>
                                          <p:spTgt spid="57349"/>
                                        </p:tgtEl>
                                        <p:attrNameLst>
                                          <p:attrName>style.visibility</p:attrName>
                                        </p:attrNameLst>
                                      </p:cBhvr>
                                      <p:to>
                                        <p:strVal val="visible"/>
                                      </p:to>
                                    </p:set>
                                    <p:animEffect transition="in" filter="box(out)">
                                      <p:cBhvr>
                                        <p:cTn id="16" dur="500"/>
                                        <p:tgtEl>
                                          <p:spTgt spid="573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53"/>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grpId="0" nodeType="afterEffect">
                                  <p:stCondLst>
                                    <p:cond delay="0"/>
                                  </p:stCondLst>
                                  <p:childTnLst>
                                    <p:set>
                                      <p:cBhvr>
                                        <p:cTn id="25" dur="1" fill="hold">
                                          <p:stCondLst>
                                            <p:cond delay="0"/>
                                          </p:stCondLst>
                                        </p:cTn>
                                        <p:tgtEl>
                                          <p:spTgt spid="57350"/>
                                        </p:tgtEl>
                                        <p:attrNameLst>
                                          <p:attrName>style.visibility</p:attrName>
                                        </p:attrNameLst>
                                      </p:cBhvr>
                                      <p:to>
                                        <p:strVal val="visible"/>
                                      </p:to>
                                    </p:set>
                                    <p:anim calcmode="lin" valueType="num">
                                      <p:cBhvr additive="base">
                                        <p:cTn id="26" dur="500" fill="hold"/>
                                        <p:tgtEl>
                                          <p:spTgt spid="57350"/>
                                        </p:tgtEl>
                                        <p:attrNameLst>
                                          <p:attrName>ppt_x</p:attrName>
                                        </p:attrNameLst>
                                      </p:cBhvr>
                                      <p:tavLst>
                                        <p:tav tm="0">
                                          <p:val>
                                            <p:strVal val="#ppt_x"/>
                                          </p:val>
                                        </p:tav>
                                        <p:tav tm="100000">
                                          <p:val>
                                            <p:strVal val="#ppt_x"/>
                                          </p:val>
                                        </p:tav>
                                      </p:tavLst>
                                    </p:anim>
                                    <p:anim calcmode="lin" valueType="num">
                                      <p:cBhvr additive="base">
                                        <p:cTn id="27"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57350" grpId="0" animBg="1"/>
      <p:bldP spid="57351" grpId="0" animBg="1"/>
      <p:bldP spid="57352" grpId="0" animBg="1"/>
      <p:bldP spid="57353" grpId="0" animBg="1"/>
      <p:bldP spid="57354" grpId="0" animBg="1"/>
      <p:bldP spid="57355" grpId="0" animBg="1"/>
      <p:bldP spid="573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39"/>
          <p:cNvSpPr txBox="1">
            <a:spLocks noChangeArrowheads="1"/>
          </p:cNvSpPr>
          <p:nvPr/>
        </p:nvSpPr>
        <p:spPr bwMode="auto">
          <a:xfrm>
            <a:off x="2782646" y="282575"/>
            <a:ext cx="3735318" cy="584775"/>
          </a:xfrm>
          <a:prstGeom prst="rect">
            <a:avLst/>
          </a:prstGeom>
          <a:solidFill>
            <a:srgbClr val="FFFF66"/>
          </a:solidFill>
          <a:ln w="9525">
            <a:noFill/>
            <a:miter lim="800000"/>
            <a:headEnd/>
            <a:tailEnd/>
          </a:ln>
        </p:spPr>
        <p:txBody>
          <a:bodyPr wrap="none">
            <a:spAutoFit/>
          </a:bodyPr>
          <a:lstStyle/>
          <a:p>
            <a:r>
              <a:rPr lang="en-GB" sz="3200" b="1" dirty="0">
                <a:solidFill>
                  <a:srgbClr val="E60000"/>
                </a:solidFill>
                <a:effectLst>
                  <a:outerShdw blurRad="50800" dist="38100" dir="2700000" algn="tl" rotWithShape="0">
                    <a:prstClr val="black">
                      <a:alpha val="40000"/>
                    </a:prstClr>
                  </a:outerShdw>
                </a:effectLst>
              </a:rPr>
              <a:t>H</a:t>
            </a:r>
            <a:r>
              <a:rPr lang="cs-CZ" sz="3200" b="1" dirty="0" err="1">
                <a:solidFill>
                  <a:srgbClr val="E60000"/>
                </a:solidFill>
                <a:effectLst>
                  <a:outerShdw blurRad="50800" dist="38100" dir="2700000" algn="tl" rotWithShape="0">
                    <a:prstClr val="black">
                      <a:alpha val="40000"/>
                    </a:prstClr>
                  </a:outerShdw>
                </a:effectLst>
              </a:rPr>
              <a:t>ybrid</a:t>
            </a:r>
            <a:r>
              <a:rPr lang="cs-CZ" sz="3200" b="1" dirty="0">
                <a:solidFill>
                  <a:srgbClr val="E60000"/>
                </a:solidFill>
                <a:effectLst>
                  <a:outerShdw blurRad="50800" dist="38100" dir="2700000" algn="tl" rotWithShape="0">
                    <a:prstClr val="black">
                      <a:alpha val="40000"/>
                    </a:prstClr>
                  </a:outerShdw>
                </a:effectLst>
              </a:rPr>
              <a:t> z</a:t>
            </a:r>
            <a:r>
              <a:rPr lang="en-GB" sz="3200" b="1" dirty="0">
                <a:solidFill>
                  <a:srgbClr val="E60000"/>
                </a:solidFill>
                <a:effectLst>
                  <a:outerShdw blurRad="50800" dist="38100" dir="2700000" algn="tl" rotWithShape="0">
                    <a:prstClr val="black">
                      <a:alpha val="40000"/>
                    </a:prstClr>
                  </a:outerShdw>
                </a:effectLst>
              </a:rPr>
              <a:t>o</a:t>
            </a:r>
            <a:r>
              <a:rPr lang="cs-CZ" sz="3200" b="1" dirty="0">
                <a:solidFill>
                  <a:srgbClr val="E60000"/>
                </a:solidFill>
                <a:effectLst>
                  <a:outerShdw blurRad="50800" dist="38100" dir="2700000" algn="tl" rotWithShape="0">
                    <a:prstClr val="black">
                      <a:alpha val="40000"/>
                    </a:prstClr>
                  </a:outerShdw>
                </a:effectLst>
              </a:rPr>
              <a:t>n</a:t>
            </a:r>
            <a:r>
              <a:rPr lang="en-GB" sz="3200" b="1" dirty="0">
                <a:solidFill>
                  <a:srgbClr val="E60000"/>
                </a:solidFill>
                <a:effectLst>
                  <a:outerShdw blurRad="50800" dist="38100" dir="2700000" algn="tl" rotWithShape="0">
                    <a:prstClr val="black">
                      <a:alpha val="40000"/>
                    </a:prstClr>
                  </a:outerShdw>
                </a:effectLst>
              </a:rPr>
              <a:t>e study</a:t>
            </a:r>
            <a:endParaRPr lang="cs-CZ" sz="3200" b="1" dirty="0">
              <a:solidFill>
                <a:srgbClr val="E60000"/>
              </a:solidFill>
              <a:effectLst>
                <a:outerShdw blurRad="50800" dist="38100" dir="2700000" algn="tl" rotWithShape="0">
                  <a:prstClr val="black">
                    <a:alpha val="40000"/>
                  </a:prstClr>
                </a:outerShdw>
              </a:effectLst>
            </a:endParaRPr>
          </a:p>
        </p:txBody>
      </p:sp>
      <p:sp>
        <p:nvSpPr>
          <p:cNvPr id="33795" name="TextovéPole 40"/>
          <p:cNvSpPr txBox="1">
            <a:spLocks noChangeArrowheads="1"/>
          </p:cNvSpPr>
          <p:nvPr/>
        </p:nvSpPr>
        <p:spPr bwMode="auto">
          <a:xfrm>
            <a:off x="509588" y="1396320"/>
            <a:ext cx="8695457" cy="3990836"/>
          </a:xfrm>
          <a:prstGeom prst="rect">
            <a:avLst/>
          </a:prstGeom>
          <a:noFill/>
          <a:ln w="9525">
            <a:noFill/>
            <a:miter lim="800000"/>
            <a:headEnd/>
            <a:tailEnd/>
          </a:ln>
        </p:spPr>
        <p:txBody>
          <a:bodyPr wrap="none">
            <a:spAutoFit/>
          </a:bodyPr>
          <a:lstStyle/>
          <a:p>
            <a:pPr marL="457200" indent="-457200">
              <a:spcAft>
                <a:spcPts val="1000"/>
              </a:spcAft>
              <a:buFontTx/>
              <a:buAutoNum type="arabicPeriod"/>
            </a:pPr>
            <a:r>
              <a:rPr lang="en-GB" sz="2000" dirty="0"/>
              <a:t>Sampling along</a:t>
            </a:r>
            <a:r>
              <a:rPr lang="cs-CZ" sz="2000" dirty="0"/>
              <a:t> line</a:t>
            </a:r>
            <a:r>
              <a:rPr lang="en-GB" sz="2000" dirty="0"/>
              <a:t>a</a:t>
            </a:r>
            <a:r>
              <a:rPr lang="cs-CZ" sz="2000" dirty="0"/>
              <a:t>r o</a:t>
            </a:r>
            <a:r>
              <a:rPr lang="en-GB" sz="2000" dirty="0"/>
              <a:t>r</a:t>
            </a:r>
            <a:r>
              <a:rPr lang="cs-CZ" sz="2000" dirty="0"/>
              <a:t> 2D transe</a:t>
            </a:r>
            <a:r>
              <a:rPr lang="en-GB" sz="2000" dirty="0"/>
              <a:t>c</a:t>
            </a:r>
            <a:r>
              <a:rPr lang="cs-CZ" sz="2000" dirty="0"/>
              <a:t>t, </a:t>
            </a:r>
            <a:r>
              <a:rPr lang="cs-CZ" sz="2000" dirty="0" err="1"/>
              <a:t>geogra</a:t>
            </a:r>
            <a:r>
              <a:rPr lang="en-GB" sz="2000" dirty="0" err="1"/>
              <a:t>ph</a:t>
            </a:r>
            <a:r>
              <a:rPr lang="cs-CZ" sz="2000" dirty="0" err="1"/>
              <a:t>ic</a:t>
            </a:r>
            <a:r>
              <a:rPr lang="cs-CZ" sz="2000" dirty="0"/>
              <a:t> </a:t>
            </a:r>
            <a:r>
              <a:rPr lang="en-GB" sz="2000" dirty="0"/>
              <a:t>c</a:t>
            </a:r>
            <a:r>
              <a:rPr lang="cs-CZ" sz="2000" dirty="0" err="1"/>
              <a:t>oordin</a:t>
            </a:r>
            <a:r>
              <a:rPr lang="en-GB" sz="2000" dirty="0"/>
              <a:t>a</a:t>
            </a:r>
            <a:r>
              <a:rPr lang="cs-CZ" sz="2000" dirty="0"/>
              <a:t>t</a:t>
            </a:r>
            <a:r>
              <a:rPr lang="en-GB" sz="2000" dirty="0"/>
              <a:t>es</a:t>
            </a:r>
            <a:r>
              <a:rPr lang="cs-CZ" sz="2000" dirty="0"/>
              <a:t> </a:t>
            </a:r>
            <a:br>
              <a:rPr lang="cs-CZ" sz="2000" dirty="0"/>
            </a:br>
            <a:r>
              <a:rPr lang="en-GB" sz="2000" dirty="0"/>
              <a:t>of </a:t>
            </a:r>
            <a:r>
              <a:rPr lang="cs-CZ" sz="2000" dirty="0" err="1"/>
              <a:t>lo</a:t>
            </a:r>
            <a:r>
              <a:rPr lang="en-GB" sz="2000" dirty="0"/>
              <a:t>c</a:t>
            </a:r>
            <a:r>
              <a:rPr lang="cs-CZ" sz="2000" dirty="0" err="1"/>
              <a:t>alit</a:t>
            </a:r>
            <a:r>
              <a:rPr lang="en-GB" sz="2000" dirty="0" err="1"/>
              <a:t>ies</a:t>
            </a:r>
            <a:endParaRPr lang="cs-CZ" sz="2000" dirty="0"/>
          </a:p>
          <a:p>
            <a:pPr marL="457200" indent="-457200">
              <a:spcAft>
                <a:spcPts val="1000"/>
              </a:spcAft>
              <a:buFontTx/>
              <a:buAutoNum type="arabicPeriod"/>
            </a:pPr>
            <a:r>
              <a:rPr lang="cs-CZ" sz="2000" dirty="0" err="1"/>
              <a:t>Genetic</a:t>
            </a:r>
            <a:r>
              <a:rPr lang="cs-CZ" sz="2000" dirty="0"/>
              <a:t> (mor</a:t>
            </a:r>
            <a:r>
              <a:rPr lang="en-GB" sz="2000" dirty="0" err="1"/>
              <a:t>ph</a:t>
            </a:r>
            <a:r>
              <a:rPr lang="cs-CZ" sz="2000" dirty="0" err="1"/>
              <a:t>ologic</a:t>
            </a:r>
            <a:r>
              <a:rPr lang="en-GB" sz="2000" dirty="0"/>
              <a:t>al</a:t>
            </a:r>
            <a:r>
              <a:rPr lang="cs-CZ" sz="2000" dirty="0"/>
              <a:t>, </a:t>
            </a:r>
            <a:r>
              <a:rPr lang="cs-CZ" sz="2000" dirty="0" err="1"/>
              <a:t>behavio</a:t>
            </a:r>
            <a:r>
              <a:rPr lang="en-GB" sz="2000" dirty="0"/>
              <a:t>u</a:t>
            </a:r>
            <a:r>
              <a:rPr lang="cs-CZ" sz="2000" dirty="0"/>
              <a:t>r</a:t>
            </a:r>
            <a:r>
              <a:rPr lang="en-GB" sz="2000" dirty="0"/>
              <a:t>a</a:t>
            </a:r>
            <a:r>
              <a:rPr lang="cs-CZ" sz="2000" dirty="0"/>
              <a:t>l </a:t>
            </a:r>
            <a:r>
              <a:rPr lang="en-GB" sz="2000" dirty="0"/>
              <a:t>etc</a:t>
            </a:r>
            <a:r>
              <a:rPr lang="cs-CZ" sz="2000" dirty="0"/>
              <a:t>.</a:t>
            </a:r>
            <a:r>
              <a:rPr lang="en-GB" sz="2000" dirty="0"/>
              <a:t>)</a:t>
            </a:r>
            <a:r>
              <a:rPr lang="cs-CZ" sz="2000" dirty="0"/>
              <a:t> </a:t>
            </a:r>
            <a:r>
              <a:rPr lang="cs-CZ" sz="2000" dirty="0" err="1"/>
              <a:t>anal</a:t>
            </a:r>
            <a:r>
              <a:rPr lang="en-GB" sz="2000" dirty="0" err="1"/>
              <a:t>ysis</a:t>
            </a:r>
            <a:br>
              <a:rPr lang="cs-CZ" sz="2000" dirty="0"/>
            </a:br>
            <a:r>
              <a:rPr lang="cs-CZ" sz="2000" dirty="0"/>
              <a:t>… </a:t>
            </a:r>
            <a:r>
              <a:rPr lang="cs-CZ" sz="2000" dirty="0" err="1"/>
              <a:t>probl</a:t>
            </a:r>
            <a:r>
              <a:rPr lang="en-GB" sz="2000" dirty="0"/>
              <a:t>e</a:t>
            </a:r>
            <a:r>
              <a:rPr lang="cs-CZ" sz="2000" dirty="0"/>
              <a:t>m </a:t>
            </a:r>
            <a:r>
              <a:rPr lang="en-GB" sz="2000" dirty="0"/>
              <a:t>of sample independence</a:t>
            </a:r>
            <a:r>
              <a:rPr lang="cs-CZ" sz="2000" dirty="0"/>
              <a:t> (F</a:t>
            </a:r>
            <a:r>
              <a:rPr lang="cs-CZ" sz="2000" baseline="-25000" dirty="0"/>
              <a:t>ST</a:t>
            </a:r>
            <a:r>
              <a:rPr lang="cs-CZ" sz="2000" dirty="0"/>
              <a:t>, F</a:t>
            </a:r>
            <a:r>
              <a:rPr lang="cs-CZ" sz="2000" baseline="-25000" dirty="0"/>
              <a:t>IS</a:t>
            </a:r>
            <a:r>
              <a:rPr lang="cs-CZ" sz="2000" dirty="0"/>
              <a:t> … e</a:t>
            </a:r>
            <a:r>
              <a:rPr lang="en-GB" sz="2000" dirty="0"/>
              <a:t>f</a:t>
            </a:r>
            <a:r>
              <a:rPr lang="cs-CZ" sz="2000" dirty="0" err="1"/>
              <a:t>fe</a:t>
            </a:r>
            <a:r>
              <a:rPr lang="en-GB" sz="2000" dirty="0"/>
              <a:t>c</a:t>
            </a:r>
            <a:r>
              <a:rPr lang="cs-CZ" sz="2000" dirty="0" err="1"/>
              <a:t>tiv</a:t>
            </a:r>
            <a:r>
              <a:rPr lang="en-GB" sz="2000" dirty="0"/>
              <a:t>e No. alleles</a:t>
            </a:r>
            <a:r>
              <a:rPr lang="cs-CZ" sz="2000" dirty="0"/>
              <a:t>)</a:t>
            </a:r>
          </a:p>
          <a:p>
            <a:pPr marL="457200" indent="-457200">
              <a:spcAft>
                <a:spcPts val="1000"/>
              </a:spcAft>
              <a:buFontTx/>
              <a:buAutoNum type="arabicPeriod"/>
            </a:pPr>
            <a:r>
              <a:rPr lang="cs-CZ" sz="2000" dirty="0" err="1"/>
              <a:t>Geogra</a:t>
            </a:r>
            <a:r>
              <a:rPr lang="en-GB" sz="2000" dirty="0" err="1"/>
              <a:t>ph</a:t>
            </a:r>
            <a:r>
              <a:rPr lang="cs-CZ" sz="2000" dirty="0" err="1"/>
              <a:t>ic</a:t>
            </a:r>
            <a:r>
              <a:rPr lang="en-GB" sz="2000" dirty="0"/>
              <a:t> clines</a:t>
            </a:r>
            <a:endParaRPr lang="cs-CZ" sz="2000" dirty="0"/>
          </a:p>
          <a:p>
            <a:pPr marL="457200" indent="-457200">
              <a:spcAft>
                <a:spcPts val="1000"/>
              </a:spcAft>
              <a:buFontTx/>
              <a:buAutoNum type="arabicPeriod"/>
            </a:pPr>
            <a:r>
              <a:rPr lang="en-GB" sz="2000" dirty="0"/>
              <a:t>Estimation of</a:t>
            </a:r>
            <a:r>
              <a:rPr lang="cs-CZ" sz="2000" dirty="0"/>
              <a:t> </a:t>
            </a:r>
            <a:r>
              <a:rPr lang="cs-CZ" sz="2000" dirty="0" err="1"/>
              <a:t>disper</a:t>
            </a:r>
            <a:r>
              <a:rPr lang="en-GB" sz="2000" dirty="0" err="1"/>
              <a:t>sal</a:t>
            </a:r>
            <a:r>
              <a:rPr lang="cs-CZ" sz="2000" dirty="0"/>
              <a:t>, </a:t>
            </a:r>
            <a:r>
              <a:rPr lang="cs-CZ" sz="2000" dirty="0" err="1"/>
              <a:t>selec</a:t>
            </a:r>
            <a:r>
              <a:rPr lang="en-GB" sz="2000" dirty="0" err="1"/>
              <a:t>tion</a:t>
            </a:r>
            <a:r>
              <a:rPr lang="en-GB" sz="2000" dirty="0"/>
              <a:t>,</a:t>
            </a:r>
            <a:r>
              <a:rPr lang="cs-CZ" sz="2000" dirty="0"/>
              <a:t> a</a:t>
            </a:r>
            <a:r>
              <a:rPr lang="en-GB" sz="2000" dirty="0" err="1"/>
              <a:t>nd</a:t>
            </a:r>
            <a:r>
              <a:rPr lang="en-GB" sz="2000" dirty="0"/>
              <a:t> other</a:t>
            </a:r>
            <a:r>
              <a:rPr lang="cs-CZ" sz="2000" dirty="0"/>
              <a:t> parametr</a:t>
            </a:r>
            <a:r>
              <a:rPr lang="en-GB" sz="2000" dirty="0"/>
              <a:t>es</a:t>
            </a:r>
            <a:endParaRPr lang="cs-CZ" sz="2000" dirty="0"/>
          </a:p>
          <a:p>
            <a:pPr marL="457200" indent="-457200">
              <a:spcAft>
                <a:spcPts val="1000"/>
              </a:spcAft>
              <a:buFontTx/>
              <a:buAutoNum type="arabicPeriod"/>
            </a:pPr>
            <a:r>
              <a:rPr lang="cs-CZ" sz="2000" dirty="0"/>
              <a:t>Alternativ</a:t>
            </a:r>
            <a:r>
              <a:rPr lang="en-GB" sz="2000" dirty="0"/>
              <a:t>e approaches</a:t>
            </a:r>
            <a:r>
              <a:rPr lang="cs-CZ" sz="2000" dirty="0"/>
              <a:t>:</a:t>
            </a:r>
            <a:br>
              <a:rPr lang="cs-CZ" sz="2000" dirty="0"/>
            </a:br>
            <a:r>
              <a:rPr lang="cs-CZ" sz="2000" dirty="0" err="1"/>
              <a:t>monot</a:t>
            </a:r>
            <a:r>
              <a:rPr lang="en-GB" sz="2000" dirty="0" err="1"/>
              <a:t>onic</a:t>
            </a:r>
            <a:r>
              <a:rPr lang="cs-CZ" sz="2000" dirty="0"/>
              <a:t> </a:t>
            </a:r>
            <a:r>
              <a:rPr lang="en-GB" sz="2000" dirty="0"/>
              <a:t>c</a:t>
            </a:r>
            <a:r>
              <a:rPr lang="cs-CZ" sz="2000" dirty="0"/>
              <a:t>lin</a:t>
            </a:r>
            <a:r>
              <a:rPr lang="en-GB" sz="2000" dirty="0"/>
              <a:t>es</a:t>
            </a:r>
            <a:br>
              <a:rPr lang="cs-CZ" sz="2000" dirty="0"/>
            </a:br>
            <a:r>
              <a:rPr lang="cs-CZ" sz="2000" dirty="0"/>
              <a:t>2D </a:t>
            </a:r>
            <a:r>
              <a:rPr lang="cs-CZ" sz="2000" dirty="0" err="1"/>
              <a:t>anal</a:t>
            </a:r>
            <a:r>
              <a:rPr lang="en-GB" sz="2000" dirty="0" err="1"/>
              <a:t>ysis</a:t>
            </a:r>
            <a:br>
              <a:rPr lang="cs-CZ" sz="2000" dirty="0"/>
            </a:br>
            <a:r>
              <a:rPr lang="cs-CZ" sz="2000" dirty="0" err="1"/>
              <a:t>genomic</a:t>
            </a:r>
            <a:r>
              <a:rPr lang="cs-CZ" sz="2000" dirty="0"/>
              <a:t> </a:t>
            </a:r>
            <a:r>
              <a:rPr lang="en-GB" sz="2000" dirty="0"/>
              <a:t>c</a:t>
            </a:r>
            <a:r>
              <a:rPr lang="cs-CZ" sz="2000" dirty="0"/>
              <a:t>lin</a:t>
            </a:r>
            <a:r>
              <a:rPr lang="en-GB" sz="2000" dirty="0"/>
              <a:t>es</a:t>
            </a:r>
            <a:br>
              <a:rPr lang="cs-CZ" sz="2000" dirty="0"/>
            </a:br>
            <a:r>
              <a:rPr lang="en-GB" sz="2000" dirty="0"/>
              <a:t>c</a:t>
            </a:r>
            <a:r>
              <a:rPr lang="cs-CZ" sz="2000" dirty="0"/>
              <a:t>on</a:t>
            </a:r>
            <a:r>
              <a:rPr lang="en-GB" sz="2000" dirty="0"/>
              <a:t>c</a:t>
            </a:r>
            <a:r>
              <a:rPr lang="cs-CZ" sz="2000" dirty="0" err="1"/>
              <a:t>ordan</a:t>
            </a:r>
            <a:r>
              <a:rPr lang="en-GB" sz="2000" dirty="0" err="1"/>
              <a:t>ce</a:t>
            </a:r>
            <a:r>
              <a:rPr lang="en-GB" sz="2000" dirty="0"/>
              <a:t> analysis</a:t>
            </a:r>
            <a:endParaRPr lang="cs-CZ"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ovéPole 3"/>
          <p:cNvSpPr txBox="1">
            <a:spLocks noChangeArrowheads="1"/>
          </p:cNvSpPr>
          <p:nvPr/>
        </p:nvSpPr>
        <p:spPr bwMode="auto">
          <a:xfrm>
            <a:off x="509588" y="273050"/>
            <a:ext cx="7308283" cy="3447098"/>
          </a:xfrm>
          <a:prstGeom prst="rect">
            <a:avLst/>
          </a:prstGeom>
          <a:noFill/>
          <a:ln w="9525">
            <a:noFill/>
            <a:miter lim="800000"/>
            <a:headEnd/>
            <a:tailEnd/>
          </a:ln>
        </p:spPr>
        <p:txBody>
          <a:bodyPr wrap="none">
            <a:spAutoFit/>
          </a:bodyPr>
          <a:lstStyle/>
          <a:p>
            <a:pPr defTabSz="360000">
              <a:spcAft>
                <a:spcPts val="1200"/>
              </a:spcAft>
            </a:pPr>
            <a:r>
              <a:rPr lang="cs-CZ" sz="2400" dirty="0" err="1">
                <a:solidFill>
                  <a:srgbClr val="E60000"/>
                </a:solidFill>
              </a:rPr>
              <a:t>Hybridiza</a:t>
            </a:r>
            <a:r>
              <a:rPr lang="en-GB" sz="2400" dirty="0" err="1">
                <a:solidFill>
                  <a:srgbClr val="E60000"/>
                </a:solidFill>
              </a:rPr>
              <a:t>tion</a:t>
            </a:r>
            <a:r>
              <a:rPr lang="cs-CZ" sz="2400" dirty="0">
                <a:solidFill>
                  <a:srgbClr val="E60000"/>
                </a:solidFill>
              </a:rPr>
              <a:t>: </a:t>
            </a:r>
            <a:br>
              <a:rPr lang="cs-CZ" sz="2400" dirty="0">
                <a:solidFill>
                  <a:srgbClr val="E60000"/>
                </a:solidFill>
              </a:rPr>
            </a:br>
            <a:br>
              <a:rPr lang="cs-CZ" sz="2400" dirty="0">
                <a:solidFill>
                  <a:srgbClr val="E60000"/>
                </a:solidFill>
              </a:rPr>
            </a:br>
            <a:r>
              <a:rPr lang="cs-CZ" sz="2000" dirty="0"/>
              <a:t>25% </a:t>
            </a:r>
            <a:r>
              <a:rPr lang="en-GB" sz="2000" dirty="0"/>
              <a:t>species of</a:t>
            </a:r>
            <a:r>
              <a:rPr lang="cs-CZ" sz="2000" dirty="0"/>
              <a:t> </a:t>
            </a:r>
            <a:r>
              <a:rPr lang="cs-CZ" sz="2000" dirty="0" err="1"/>
              <a:t>vascular</a:t>
            </a:r>
            <a:r>
              <a:rPr lang="cs-CZ" sz="2000" dirty="0"/>
              <a:t> </a:t>
            </a:r>
            <a:r>
              <a:rPr lang="cs-CZ" sz="2000" dirty="0" err="1"/>
              <a:t>plants</a:t>
            </a:r>
            <a:endParaRPr lang="cs-CZ" sz="2000" dirty="0"/>
          </a:p>
          <a:p>
            <a:pPr defTabSz="360000">
              <a:spcAft>
                <a:spcPts val="1200"/>
              </a:spcAft>
            </a:pPr>
            <a:r>
              <a:rPr lang="cs-CZ" sz="2000" dirty="0"/>
              <a:t>10% </a:t>
            </a:r>
            <a:r>
              <a:rPr lang="en-GB" sz="2000" dirty="0"/>
              <a:t>species of animals</a:t>
            </a:r>
            <a:endParaRPr lang="cs-CZ" sz="2000" dirty="0"/>
          </a:p>
          <a:p>
            <a:pPr defTabSz="360000">
              <a:spcAft>
                <a:spcPts val="1200"/>
              </a:spcAft>
            </a:pPr>
            <a:r>
              <a:rPr lang="cs-CZ" sz="2000" dirty="0" err="1"/>
              <a:t>pr</a:t>
            </a:r>
            <a:r>
              <a:rPr lang="en-GB" sz="2000" dirty="0" err="1"/>
              <a:t>obably</a:t>
            </a:r>
            <a:r>
              <a:rPr lang="en-GB" sz="2000" dirty="0"/>
              <a:t> underestimation</a:t>
            </a:r>
            <a:r>
              <a:rPr lang="cs-CZ" sz="2000" dirty="0"/>
              <a:t> (</a:t>
            </a:r>
            <a:r>
              <a:rPr lang="en-GB" sz="2000" dirty="0"/>
              <a:t>only conspicuous species</a:t>
            </a:r>
            <a:r>
              <a:rPr lang="cs-CZ" sz="2000" dirty="0"/>
              <a:t>: </a:t>
            </a:r>
            <a:r>
              <a:rPr lang="en-GB" sz="2000" dirty="0"/>
              <a:t>ducks</a:t>
            </a:r>
            <a:r>
              <a:rPr lang="cs-CZ" sz="2000" dirty="0"/>
              <a:t>, </a:t>
            </a:r>
            <a:br>
              <a:rPr lang="en-GB" sz="2000" dirty="0"/>
            </a:br>
            <a:r>
              <a:rPr lang="en-GB" sz="2000" dirty="0"/>
              <a:t>	birds of paradise</a:t>
            </a:r>
            <a:r>
              <a:rPr lang="cs-CZ" sz="2000" dirty="0"/>
              <a:t>, </a:t>
            </a:r>
            <a:r>
              <a:rPr lang="en-GB" sz="2000" dirty="0"/>
              <a:t>butterflies</a:t>
            </a:r>
            <a:r>
              <a:rPr lang="cs-CZ" sz="2000" dirty="0"/>
              <a:t>)</a:t>
            </a:r>
          </a:p>
          <a:p>
            <a:pPr defTabSz="360000">
              <a:spcAft>
                <a:spcPts val="1200"/>
              </a:spcAft>
            </a:pPr>
            <a:r>
              <a:rPr lang="en-GB" sz="2000" dirty="0"/>
              <a:t>often result of environmental disturbance</a:t>
            </a:r>
            <a:r>
              <a:rPr lang="cs-CZ" sz="2000" dirty="0"/>
              <a:t>: </a:t>
            </a:r>
            <a:br>
              <a:rPr lang="cs-CZ" sz="2000" dirty="0"/>
            </a:br>
            <a:r>
              <a:rPr lang="cs-CZ" sz="2000" dirty="0"/>
              <a:t>	</a:t>
            </a:r>
            <a:r>
              <a:rPr lang="en-GB" sz="2000" dirty="0" err="1"/>
              <a:t>eg</a:t>
            </a:r>
            <a:r>
              <a:rPr lang="cs-CZ" sz="2000" dirty="0"/>
              <a:t>. „Darwin</a:t>
            </a:r>
            <a:r>
              <a:rPr lang="en-GB" sz="2000" dirty="0"/>
              <a:t>’s finches</a:t>
            </a:r>
            <a:r>
              <a:rPr lang="cs-CZ" sz="2000" dirty="0"/>
              <a:t>“ </a:t>
            </a:r>
            <a:r>
              <a:rPr lang="cs-CZ" sz="2000" i="1" dirty="0" err="1"/>
              <a:t>Geospiza</a:t>
            </a:r>
            <a:r>
              <a:rPr lang="cs-CZ" sz="2000" i="1" dirty="0"/>
              <a:t> </a:t>
            </a:r>
            <a:r>
              <a:rPr lang="en-GB" sz="2000" i="1" dirty="0" err="1"/>
              <a:t>fuliginosa</a:t>
            </a:r>
            <a:r>
              <a:rPr lang="en-GB" sz="2000" dirty="0"/>
              <a:t>, </a:t>
            </a:r>
            <a:r>
              <a:rPr lang="en-GB" sz="2000" i="1" dirty="0"/>
              <a:t>G. fortis</a:t>
            </a:r>
            <a:r>
              <a:rPr lang="en-GB" sz="2000" dirty="0"/>
              <a:t> and </a:t>
            </a:r>
            <a:br>
              <a:rPr lang="cs-CZ" sz="2000" dirty="0"/>
            </a:br>
            <a:r>
              <a:rPr lang="cs-CZ" sz="2000" dirty="0"/>
              <a:t>	</a:t>
            </a:r>
            <a:r>
              <a:rPr lang="en-GB" sz="2000" i="1" dirty="0"/>
              <a:t>G. scandens</a:t>
            </a:r>
            <a:r>
              <a:rPr lang="cs-CZ" sz="2000" dirty="0"/>
              <a:t> </a:t>
            </a:r>
            <a:r>
              <a:rPr lang="en-GB" sz="2000" dirty="0"/>
              <a:t>after</a:t>
            </a:r>
            <a:r>
              <a:rPr lang="cs-CZ" sz="2000" dirty="0"/>
              <a:t> El Ni</a:t>
            </a:r>
            <a:r>
              <a:rPr lang="en-US" sz="2000" dirty="0">
                <a:sym typeface="Arial Special G1" pitchFamily="34" charset="2"/>
              </a:rPr>
              <a:t>ñ</a:t>
            </a:r>
            <a:r>
              <a:rPr lang="cs-CZ" sz="2000" dirty="0">
                <a:sym typeface="Arial Special G1" pitchFamily="34" charset="2"/>
              </a:rPr>
              <a:t>o</a:t>
            </a:r>
            <a:r>
              <a:rPr lang="en-GB" sz="2000" dirty="0">
                <a:sym typeface="Arial Special G1" pitchFamily="34" charset="2"/>
              </a:rPr>
              <a:t> event</a:t>
            </a:r>
            <a:endParaRPr lang="cs-CZ" sz="2000" dirty="0"/>
          </a:p>
        </p:txBody>
      </p:sp>
      <p:pic>
        <p:nvPicPr>
          <p:cNvPr id="9219" name="Obrázek 2" descr="Geospiza fortis.jpg"/>
          <p:cNvPicPr>
            <a:picLocks noChangeAspect="1"/>
          </p:cNvPicPr>
          <p:nvPr/>
        </p:nvPicPr>
        <p:blipFill>
          <a:blip r:embed="rId2" cstate="print"/>
          <a:srcRect l="15681" r="3461"/>
          <a:stretch>
            <a:fillRect/>
          </a:stretch>
        </p:blipFill>
        <p:spPr bwMode="auto">
          <a:xfrm>
            <a:off x="3499032" y="4072525"/>
            <a:ext cx="2517231" cy="2052000"/>
          </a:xfrm>
          <a:prstGeom prst="rect">
            <a:avLst/>
          </a:prstGeom>
          <a:noFill/>
          <a:ln w="9525">
            <a:noFill/>
            <a:miter lim="800000"/>
            <a:headEnd/>
            <a:tailEnd/>
          </a:ln>
          <a:effectLst>
            <a:softEdge rad="127000"/>
          </a:effectLst>
        </p:spPr>
      </p:pic>
      <p:pic>
        <p:nvPicPr>
          <p:cNvPr id="9220" name="Obrázek 3" descr="small-ground-finch-(geospiza-fuliginosa).jpg"/>
          <p:cNvPicPr>
            <a:picLocks noChangeAspect="1"/>
          </p:cNvPicPr>
          <p:nvPr/>
        </p:nvPicPr>
        <p:blipFill>
          <a:blip r:embed="rId3" cstate="print"/>
          <a:srcRect/>
          <a:stretch>
            <a:fillRect/>
          </a:stretch>
        </p:blipFill>
        <p:spPr bwMode="auto">
          <a:xfrm>
            <a:off x="461918" y="4078876"/>
            <a:ext cx="2733272" cy="2052000"/>
          </a:xfrm>
          <a:prstGeom prst="rect">
            <a:avLst/>
          </a:prstGeom>
          <a:noFill/>
          <a:ln w="9525">
            <a:noFill/>
            <a:miter lim="800000"/>
            <a:headEnd/>
            <a:tailEnd/>
          </a:ln>
          <a:effectLst>
            <a:softEdge rad="127000"/>
          </a:effectLst>
        </p:spPr>
      </p:pic>
      <p:pic>
        <p:nvPicPr>
          <p:cNvPr id="9221" name="Obrázek 6" descr="Cactus-Finch-Galapagos-2-655-cr-300x240.jpg"/>
          <p:cNvPicPr>
            <a:picLocks noChangeAspect="1"/>
          </p:cNvPicPr>
          <p:nvPr/>
        </p:nvPicPr>
        <p:blipFill>
          <a:blip r:embed="rId4" cstate="print"/>
          <a:srcRect/>
          <a:stretch>
            <a:fillRect/>
          </a:stretch>
        </p:blipFill>
        <p:spPr bwMode="auto">
          <a:xfrm>
            <a:off x="6324236" y="4072525"/>
            <a:ext cx="2565518" cy="2052000"/>
          </a:xfrm>
          <a:prstGeom prst="rect">
            <a:avLst/>
          </a:prstGeom>
          <a:noFill/>
          <a:ln w="9525">
            <a:noFill/>
            <a:miter lim="800000"/>
            <a:headEnd/>
            <a:tailEnd/>
          </a:ln>
          <a:effectLst>
            <a:softEdge rad="127000"/>
          </a:effectLst>
        </p:spPr>
      </p:pic>
      <p:sp>
        <p:nvSpPr>
          <p:cNvPr id="6" name="Obdélník 5"/>
          <p:cNvSpPr/>
          <p:nvPr/>
        </p:nvSpPr>
        <p:spPr>
          <a:xfrm>
            <a:off x="834511" y="6075497"/>
            <a:ext cx="1972015" cy="338554"/>
          </a:xfrm>
          <a:prstGeom prst="rect">
            <a:avLst/>
          </a:prstGeom>
        </p:spPr>
        <p:txBody>
          <a:bodyPr wrap="none">
            <a:spAutoFit/>
          </a:bodyPr>
          <a:lstStyle/>
          <a:p>
            <a:r>
              <a:rPr lang="cs-CZ" sz="1600" i="1" dirty="0" err="1"/>
              <a:t>Geospiza</a:t>
            </a:r>
            <a:r>
              <a:rPr lang="cs-CZ" sz="1600" i="1" dirty="0"/>
              <a:t> </a:t>
            </a:r>
            <a:r>
              <a:rPr lang="en-GB" sz="1600" i="1" dirty="0" err="1"/>
              <a:t>fuliginosa</a:t>
            </a:r>
            <a:endParaRPr lang="cs-CZ" sz="1600" dirty="0"/>
          </a:p>
        </p:txBody>
      </p:sp>
      <p:sp>
        <p:nvSpPr>
          <p:cNvPr id="7" name="Obdélník 6"/>
          <p:cNvSpPr/>
          <p:nvPr/>
        </p:nvSpPr>
        <p:spPr>
          <a:xfrm>
            <a:off x="4223984" y="6075497"/>
            <a:ext cx="906017" cy="338554"/>
          </a:xfrm>
          <a:prstGeom prst="rect">
            <a:avLst/>
          </a:prstGeom>
        </p:spPr>
        <p:txBody>
          <a:bodyPr wrap="none">
            <a:spAutoFit/>
          </a:bodyPr>
          <a:lstStyle/>
          <a:p>
            <a:r>
              <a:rPr lang="en-GB" sz="1600" i="1" dirty="0"/>
              <a:t>G. </a:t>
            </a:r>
            <a:r>
              <a:rPr lang="en-GB" sz="1600" i="1" dirty="0" err="1"/>
              <a:t>fortis</a:t>
            </a:r>
            <a:endParaRPr lang="cs-CZ" sz="1600" dirty="0"/>
          </a:p>
        </p:txBody>
      </p:sp>
      <p:sp>
        <p:nvSpPr>
          <p:cNvPr id="8" name="Obdélník 7"/>
          <p:cNvSpPr/>
          <p:nvPr/>
        </p:nvSpPr>
        <p:spPr>
          <a:xfrm>
            <a:off x="6963611" y="6075497"/>
            <a:ext cx="1394934" cy="338554"/>
          </a:xfrm>
          <a:prstGeom prst="rect">
            <a:avLst/>
          </a:prstGeom>
        </p:spPr>
        <p:txBody>
          <a:bodyPr wrap="none">
            <a:spAutoFit/>
          </a:bodyPr>
          <a:lstStyle/>
          <a:p>
            <a:r>
              <a:rPr lang="en-GB" sz="1600" i="1" dirty="0"/>
              <a:t>G. </a:t>
            </a:r>
            <a:r>
              <a:rPr lang="en-GB" sz="1600" i="1" dirty="0" err="1"/>
              <a:t>scandens</a:t>
            </a:r>
            <a:r>
              <a:rPr lang="cs-CZ" sz="1600"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8"/>
          <p:cNvSpPr txBox="1">
            <a:spLocks noChangeArrowheads="1"/>
          </p:cNvSpPr>
          <p:nvPr/>
        </p:nvSpPr>
        <p:spPr bwMode="auto">
          <a:xfrm>
            <a:off x="1761141" y="282575"/>
            <a:ext cx="5423280" cy="461665"/>
          </a:xfrm>
          <a:prstGeom prst="rect">
            <a:avLst/>
          </a:prstGeom>
          <a:solidFill>
            <a:srgbClr val="FFFF99"/>
          </a:solidFill>
          <a:ln w="9525">
            <a:noFill/>
            <a:miter lim="800000"/>
            <a:headEnd/>
            <a:tailEnd/>
          </a:ln>
        </p:spPr>
        <p:txBody>
          <a:bodyPr wrap="none">
            <a:spAutoFit/>
          </a:bodyPr>
          <a:lstStyle/>
          <a:p>
            <a:r>
              <a:rPr lang="en-GB" sz="2400" dirty="0">
                <a:solidFill>
                  <a:srgbClr val="E60000"/>
                </a:solidFill>
              </a:rPr>
              <a:t>Case</a:t>
            </a:r>
            <a:r>
              <a:rPr lang="cs-CZ" sz="2400" dirty="0">
                <a:solidFill>
                  <a:srgbClr val="E60000"/>
                </a:solidFill>
              </a:rPr>
              <a:t> stud</a:t>
            </a:r>
            <a:r>
              <a:rPr lang="en-GB" sz="2400" dirty="0">
                <a:solidFill>
                  <a:srgbClr val="E60000"/>
                </a:solidFill>
              </a:rPr>
              <a:t>y</a:t>
            </a:r>
            <a:r>
              <a:rPr lang="cs-CZ" sz="2400" dirty="0">
                <a:solidFill>
                  <a:srgbClr val="E60000"/>
                </a:solidFill>
              </a:rPr>
              <a:t>: </a:t>
            </a:r>
            <a:r>
              <a:rPr lang="en-GB" sz="2400" dirty="0">
                <a:solidFill>
                  <a:srgbClr val="E60000"/>
                </a:solidFill>
              </a:rPr>
              <a:t>house mouse </a:t>
            </a:r>
            <a:r>
              <a:rPr lang="cs-CZ" sz="2400" dirty="0">
                <a:solidFill>
                  <a:srgbClr val="E60000"/>
                </a:solidFill>
              </a:rPr>
              <a:t>hybrid</a:t>
            </a:r>
            <a:r>
              <a:rPr lang="en-GB" sz="2400" dirty="0">
                <a:solidFill>
                  <a:srgbClr val="E60000"/>
                </a:solidFill>
              </a:rPr>
              <a:t> zone</a:t>
            </a:r>
            <a:endParaRPr lang="cs-CZ" sz="2400" dirty="0">
              <a:solidFill>
                <a:srgbClr val="E60000"/>
              </a:solidFill>
            </a:endParaRPr>
          </a:p>
        </p:txBody>
      </p:sp>
      <p:pic>
        <p:nvPicPr>
          <p:cNvPr id="34819" name="Obrázek 19" descr="Map Europe.JPG"/>
          <p:cNvPicPr>
            <a:picLocks noChangeAspect="1"/>
          </p:cNvPicPr>
          <p:nvPr/>
        </p:nvPicPr>
        <p:blipFill>
          <a:blip r:embed="rId3" cstate="print"/>
          <a:srcRect/>
          <a:stretch>
            <a:fillRect/>
          </a:stretch>
        </p:blipFill>
        <p:spPr bwMode="auto">
          <a:xfrm>
            <a:off x="1163638" y="1239838"/>
            <a:ext cx="6618287" cy="490378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3" descr="Titul_mysi"/>
          <p:cNvPicPr>
            <a:picLocks noChangeAspect="1" noChangeArrowheads="1"/>
          </p:cNvPicPr>
          <p:nvPr/>
        </p:nvPicPr>
        <p:blipFill>
          <a:blip r:embed="rId2" cstate="print"/>
          <a:srcRect/>
          <a:stretch>
            <a:fillRect/>
          </a:stretch>
        </p:blipFill>
        <p:spPr bwMode="auto">
          <a:xfrm>
            <a:off x="1835150" y="1020763"/>
            <a:ext cx="5335588" cy="4424362"/>
          </a:xfrm>
          <a:prstGeom prst="rect">
            <a:avLst/>
          </a:prstGeom>
          <a:noFill/>
          <a:ln w="9525">
            <a:noFill/>
            <a:miter lim="800000"/>
            <a:headEnd/>
            <a:tailEnd/>
          </a:ln>
          <a:effectLst>
            <a:softEdge rad="127000"/>
          </a:effectLst>
        </p:spPr>
      </p:pic>
      <p:sp>
        <p:nvSpPr>
          <p:cNvPr id="5" name="Zaoblený obdélníkový popisek 4"/>
          <p:cNvSpPr/>
          <p:nvPr/>
        </p:nvSpPr>
        <p:spPr>
          <a:xfrm>
            <a:off x="6578600" y="890588"/>
            <a:ext cx="1439863" cy="4318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DE0000"/>
                </a:solidFill>
              </a:rPr>
              <a:t>musculus</a:t>
            </a:r>
          </a:p>
        </p:txBody>
      </p:sp>
      <p:sp>
        <p:nvSpPr>
          <p:cNvPr id="6" name="Zaoblený obdélníkový popisek 5"/>
          <p:cNvSpPr/>
          <p:nvPr/>
        </p:nvSpPr>
        <p:spPr>
          <a:xfrm>
            <a:off x="611188" y="4005263"/>
            <a:ext cx="1439862" cy="431800"/>
          </a:xfrm>
          <a:prstGeom prst="wedgeRoundRectCallout">
            <a:avLst>
              <a:gd name="adj1" fmla="val 164573"/>
              <a:gd name="adj2" fmla="val -7686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003399"/>
                </a:solidFill>
              </a:rPr>
              <a:t>domesticus</a:t>
            </a:r>
          </a:p>
        </p:txBody>
      </p:sp>
      <p:pic>
        <p:nvPicPr>
          <p:cNvPr id="35845" name="Picture 3" descr="musculus"/>
          <p:cNvPicPr>
            <a:picLocks noChangeAspect="1" noChangeArrowheads="1"/>
          </p:cNvPicPr>
          <p:nvPr/>
        </p:nvPicPr>
        <p:blipFill>
          <a:blip r:embed="rId3" cstate="print"/>
          <a:srcRect/>
          <a:stretch>
            <a:fillRect/>
          </a:stretch>
        </p:blipFill>
        <p:spPr bwMode="auto">
          <a:xfrm>
            <a:off x="6804025" y="1484313"/>
            <a:ext cx="2205038" cy="1847850"/>
          </a:xfrm>
          <a:prstGeom prst="rect">
            <a:avLst/>
          </a:prstGeom>
          <a:noFill/>
          <a:ln w="38100">
            <a:noFill/>
            <a:miter lim="800000"/>
            <a:headEnd/>
            <a:tailEnd/>
          </a:ln>
          <a:effectLst>
            <a:softEdge rad="127000"/>
          </a:effectLst>
        </p:spPr>
      </p:pic>
      <p:pic>
        <p:nvPicPr>
          <p:cNvPr id="35846" name="Picture 4" descr="domesticus"/>
          <p:cNvPicPr>
            <a:picLocks noChangeAspect="1" noChangeArrowheads="1"/>
          </p:cNvPicPr>
          <p:nvPr/>
        </p:nvPicPr>
        <p:blipFill>
          <a:blip r:embed="rId4" cstate="print"/>
          <a:srcRect/>
          <a:stretch>
            <a:fillRect/>
          </a:stretch>
        </p:blipFill>
        <p:spPr bwMode="auto">
          <a:xfrm>
            <a:off x="323850" y="4708525"/>
            <a:ext cx="2879725" cy="1825625"/>
          </a:xfrm>
          <a:prstGeom prst="rect">
            <a:avLst/>
          </a:prstGeom>
          <a:noFill/>
          <a:ln w="38100">
            <a:noFill/>
            <a:miter lim="800000"/>
            <a:headEnd/>
            <a:tailEnd/>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cxnSp>
        <p:nvCxnSpPr>
          <p:cNvPr id="5" name="Přímá spojovací šipka 4"/>
          <p:cNvCxnSpPr/>
          <p:nvPr/>
        </p:nvCxnSpPr>
        <p:spPr>
          <a:xfrm rot="10800000" flipV="1">
            <a:off x="7839075" y="5519738"/>
            <a:ext cx="650875" cy="377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ovací šipka 5"/>
          <p:cNvCxnSpPr/>
          <p:nvPr/>
        </p:nvCxnSpPr>
        <p:spPr>
          <a:xfrm rot="10800000" flipV="1">
            <a:off x="7064375" y="5040313"/>
            <a:ext cx="1611313" cy="250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36869" name="TextovéPole 9"/>
          <p:cNvSpPr txBox="1">
            <a:spLocks noChangeArrowheads="1"/>
          </p:cNvSpPr>
          <p:nvPr/>
        </p:nvSpPr>
        <p:spPr bwMode="auto">
          <a:xfrm>
            <a:off x="7413625" y="468313"/>
            <a:ext cx="1069524" cy="369332"/>
          </a:xfrm>
          <a:prstGeom prst="rect">
            <a:avLst/>
          </a:prstGeom>
          <a:noFill/>
          <a:ln w="9525">
            <a:noFill/>
            <a:miter lim="800000"/>
            <a:headEnd/>
            <a:tailEnd/>
          </a:ln>
        </p:spPr>
        <p:txBody>
          <a:bodyPr wrap="none">
            <a:spAutoFit/>
          </a:bodyPr>
          <a:lstStyle/>
          <a:p>
            <a:r>
              <a:rPr lang="en-US" dirty="0">
                <a:solidFill>
                  <a:srgbClr val="003399"/>
                </a:solidFill>
              </a:rPr>
              <a:t>Neolithic</a:t>
            </a:r>
            <a:endParaRPr lang="cs-CZ" dirty="0">
              <a:solidFill>
                <a:srgbClr val="003399"/>
              </a:solidFill>
            </a:endParaRPr>
          </a:p>
        </p:txBody>
      </p:sp>
      <p:sp>
        <p:nvSpPr>
          <p:cNvPr id="36870" name="TextovéPole 6"/>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
        <p:nvSpPr>
          <p:cNvPr id="8" name="TextovéPole 7"/>
          <p:cNvSpPr txBox="1"/>
          <p:nvPr/>
        </p:nvSpPr>
        <p:spPr>
          <a:xfrm>
            <a:off x="509588" y="282575"/>
            <a:ext cx="4556055" cy="461665"/>
          </a:xfrm>
          <a:prstGeom prst="rect">
            <a:avLst/>
          </a:prstGeom>
          <a:noFill/>
        </p:spPr>
        <p:txBody>
          <a:bodyPr wrap="none">
            <a:spAutoFit/>
          </a:bodyPr>
          <a:lstStyle/>
          <a:p>
            <a:pPr>
              <a:defRPr/>
            </a:pPr>
            <a:r>
              <a:rPr lang="en-GB" sz="2400" b="1" dirty="0">
                <a:solidFill>
                  <a:srgbClr val="DE0000"/>
                </a:solidFill>
                <a:effectLst>
                  <a:outerShdw blurRad="60007" dist="200025" dir="15000000" sy="30000" kx="-1800000" algn="bl" rotWithShape="0">
                    <a:prstClr val="black">
                      <a:alpha val="32000"/>
                    </a:prstClr>
                  </a:outerShdw>
                </a:effectLst>
              </a:rPr>
              <a:t>Mouse c</a:t>
            </a:r>
            <a:r>
              <a:rPr lang="cs-CZ" sz="2400" b="1" dirty="0" err="1">
                <a:solidFill>
                  <a:srgbClr val="DE0000"/>
                </a:solidFill>
                <a:effectLst>
                  <a:outerShdw blurRad="60007" dist="200025" dir="15000000" sy="30000" kx="-1800000" algn="bl" rotWithShape="0">
                    <a:prstClr val="black">
                      <a:alpha val="32000"/>
                    </a:prstClr>
                  </a:outerShdw>
                </a:effectLst>
              </a:rPr>
              <a:t>oloniza</a:t>
            </a:r>
            <a:r>
              <a:rPr lang="en-GB" sz="2400" b="1" dirty="0" err="1">
                <a:solidFill>
                  <a:srgbClr val="DE0000"/>
                </a:solidFill>
                <a:effectLst>
                  <a:outerShdw blurRad="60007" dist="200025" dir="15000000" sy="30000" kx="-1800000" algn="bl" rotWithShape="0">
                    <a:prstClr val="black">
                      <a:alpha val="32000"/>
                    </a:prstClr>
                  </a:outerShdw>
                </a:effectLst>
              </a:rPr>
              <a:t>tion</a:t>
            </a:r>
            <a:r>
              <a:rPr lang="en-GB" sz="2400" b="1" dirty="0">
                <a:solidFill>
                  <a:srgbClr val="DE0000"/>
                </a:solidFill>
                <a:effectLst>
                  <a:outerShdw blurRad="60007" dist="200025" dir="15000000" sy="30000" kx="-1800000" algn="bl" rotWithShape="0">
                    <a:prstClr val="black">
                      <a:alpha val="32000"/>
                    </a:prstClr>
                  </a:outerShdw>
                </a:effectLst>
              </a:rPr>
              <a:t> of</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7891" name="TextovéPole 2"/>
          <p:cNvSpPr txBox="1">
            <a:spLocks noChangeArrowheads="1"/>
          </p:cNvSpPr>
          <p:nvPr/>
        </p:nvSpPr>
        <p:spPr bwMode="auto">
          <a:xfrm>
            <a:off x="6084888" y="468313"/>
            <a:ext cx="2274982" cy="369332"/>
          </a:xfrm>
          <a:prstGeom prst="rect">
            <a:avLst/>
          </a:prstGeom>
          <a:noFill/>
          <a:ln w="9525">
            <a:noFill/>
            <a:miter lim="800000"/>
            <a:headEnd/>
            <a:tailEnd/>
          </a:ln>
        </p:spPr>
        <p:txBody>
          <a:bodyPr wrap="none">
            <a:spAutoFit/>
          </a:bodyPr>
          <a:lstStyle/>
          <a:p>
            <a:r>
              <a:rPr lang="en-GB" dirty="0">
                <a:solidFill>
                  <a:srgbClr val="003399"/>
                </a:solidFill>
              </a:rPr>
              <a:t>B</a:t>
            </a:r>
            <a:r>
              <a:rPr lang="cs-CZ" dirty="0" err="1">
                <a:solidFill>
                  <a:srgbClr val="003399"/>
                </a:solidFill>
              </a:rPr>
              <a:t>ronz</a:t>
            </a:r>
            <a:r>
              <a:rPr lang="en-GB" dirty="0">
                <a:solidFill>
                  <a:srgbClr val="003399"/>
                </a:solidFill>
              </a:rPr>
              <a:t>e and Iron Age</a:t>
            </a:r>
            <a:endParaRPr lang="cs-CZ" dirty="0">
              <a:solidFill>
                <a:srgbClr val="003399"/>
              </a:solidFill>
            </a:endParaRPr>
          </a:p>
        </p:txBody>
      </p:sp>
      <p:sp>
        <p:nvSpPr>
          <p:cNvPr id="4" name="Volný tvar 3"/>
          <p:cNvSpPr/>
          <p:nvPr/>
        </p:nvSpPr>
        <p:spPr>
          <a:xfrm>
            <a:off x="5480050" y="4883150"/>
            <a:ext cx="709613" cy="89852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5" name="Volný tvar 4"/>
          <p:cNvSpPr/>
          <p:nvPr/>
        </p:nvSpPr>
        <p:spPr>
          <a:xfrm>
            <a:off x="1982788" y="3708400"/>
            <a:ext cx="4410075" cy="22796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2408824 w 2408824"/>
              <a:gd name="connsiteY0" fmla="*/ 898996 h 898996"/>
              <a:gd name="connsiteX1" fmla="*/ 1733910 w 2408824"/>
              <a:gd name="connsiteY1" fmla="*/ 17253 h 898996"/>
              <a:gd name="connsiteX2" fmla="*/ 0 w 2408824"/>
              <a:gd name="connsiteY2" fmla="*/ 0 h 898996"/>
              <a:gd name="connsiteX0" fmla="*/ 674914 w 674914"/>
              <a:gd name="connsiteY0" fmla="*/ 881743 h 881743"/>
              <a:gd name="connsiteX1" fmla="*/ 0 w 674914"/>
              <a:gd name="connsiteY1" fmla="*/ 0 h 881743"/>
              <a:gd name="connsiteX0" fmla="*/ 4039216 w 4039216"/>
              <a:gd name="connsiteY0" fmla="*/ 700588 h 700588"/>
              <a:gd name="connsiteX1" fmla="*/ 0 w 4039216"/>
              <a:gd name="connsiteY1" fmla="*/ 0 h 700588"/>
              <a:gd name="connsiteX0" fmla="*/ 4039216 w 4039216"/>
              <a:gd name="connsiteY0" fmla="*/ 1726179 h 1726179"/>
              <a:gd name="connsiteX1" fmla="*/ 0 w 4039216"/>
              <a:gd name="connsiteY1" fmla="*/ 1025591 h 1726179"/>
              <a:gd name="connsiteX0" fmla="*/ 3461246 w 3461246"/>
              <a:gd name="connsiteY0" fmla="*/ 1303485 h 1303485"/>
              <a:gd name="connsiteX1" fmla="*/ 0 w 3461246"/>
              <a:gd name="connsiteY1" fmla="*/ 1025591 h 1303485"/>
              <a:gd name="connsiteX0" fmla="*/ 3461246 w 3461246"/>
              <a:gd name="connsiteY0" fmla="*/ 1303485 h 1676718"/>
              <a:gd name="connsiteX1" fmla="*/ 0 w 3461246"/>
              <a:gd name="connsiteY1" fmla="*/ 1025591 h 1676718"/>
              <a:gd name="connsiteX0" fmla="*/ 4410152 w 4410152"/>
              <a:gd name="connsiteY0" fmla="*/ 1631289 h 2004522"/>
              <a:gd name="connsiteX1" fmla="*/ 0 w 4410152"/>
              <a:gd name="connsiteY1" fmla="*/ 1025591 h 2004522"/>
              <a:gd name="connsiteX0" fmla="*/ 4410152 w 4410152"/>
              <a:gd name="connsiteY0" fmla="*/ 1631289 h 1711224"/>
              <a:gd name="connsiteX1" fmla="*/ 0 w 4410152"/>
              <a:gd name="connsiteY1" fmla="*/ 1025591 h 1711224"/>
              <a:gd name="connsiteX0" fmla="*/ 4410152 w 4410152"/>
              <a:gd name="connsiteY0" fmla="*/ 2200632 h 2280567"/>
              <a:gd name="connsiteX1" fmla="*/ 0 w 4410152"/>
              <a:gd name="connsiteY1" fmla="*/ 1594934 h 2280567"/>
            </a:gdLst>
            <a:ahLst/>
            <a:cxnLst>
              <a:cxn ang="0">
                <a:pos x="connsiteX0" y="connsiteY0"/>
              </a:cxn>
              <a:cxn ang="0">
                <a:pos x="connsiteX1" y="connsiteY1"/>
              </a:cxn>
            </a:cxnLst>
            <a:rect l="l" t="t" r="r" b="b"/>
            <a:pathLst>
              <a:path w="4410152" h="2280567">
                <a:moveTo>
                  <a:pt x="4410152" y="2200632"/>
                </a:moveTo>
                <a:cubicBezTo>
                  <a:pt x="2884050" y="2280567"/>
                  <a:pt x="2613256" y="0"/>
                  <a:pt x="0" y="1594934"/>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3778250" y="3743325"/>
            <a:ext cx="871538" cy="1328738"/>
          </a:xfrm>
          <a:custGeom>
            <a:avLst/>
            <a:gdLst>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431985 h 1431985"/>
              <a:gd name="connsiteX1" fmla="*/ 0 w 1061050"/>
              <a:gd name="connsiteY1" fmla="*/ 86264 h 1431985"/>
              <a:gd name="connsiteX2" fmla="*/ 232913 w 1061050"/>
              <a:gd name="connsiteY2" fmla="*/ 0 h 1431985"/>
              <a:gd name="connsiteX0" fmla="*/ 1061050 w 1061050"/>
              <a:gd name="connsiteY0" fmla="*/ 1345721 h 1345721"/>
              <a:gd name="connsiteX1" fmla="*/ 0 w 1061050"/>
              <a:gd name="connsiteY1" fmla="*/ 0 h 1345721"/>
              <a:gd name="connsiteX0" fmla="*/ 871269 w 871269"/>
              <a:gd name="connsiteY0" fmla="*/ 1328468 h 1328468"/>
              <a:gd name="connsiteX1" fmla="*/ 0 w 871269"/>
              <a:gd name="connsiteY1" fmla="*/ 0 h 1328468"/>
              <a:gd name="connsiteX0" fmla="*/ 871269 w 871269"/>
              <a:gd name="connsiteY0" fmla="*/ 1328468 h 1328468"/>
              <a:gd name="connsiteX1" fmla="*/ 0 w 871269"/>
              <a:gd name="connsiteY1" fmla="*/ 0 h 1328468"/>
            </a:gdLst>
            <a:ahLst/>
            <a:cxnLst>
              <a:cxn ang="0">
                <a:pos x="connsiteX0" y="connsiteY0"/>
              </a:cxn>
              <a:cxn ang="0">
                <a:pos x="connsiteX1" y="connsiteY1"/>
              </a:cxn>
            </a:cxnLst>
            <a:rect l="l" t="t" r="r" b="b"/>
            <a:pathLst>
              <a:path w="871269" h="1328468">
                <a:moveTo>
                  <a:pt x="871269" y="1328468"/>
                </a:moveTo>
                <a:cubicBezTo>
                  <a:pt x="451451" y="1061049"/>
                  <a:pt x="23003" y="724620"/>
                  <a:pt x="0" y="0"/>
                </a:cubicBezTo>
              </a:path>
            </a:pathLst>
          </a:custGeom>
          <a:ln w="76200">
            <a:solidFill>
              <a:srgbClr val="0033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Volný tvar 8"/>
          <p:cNvSpPr/>
          <p:nvPr/>
        </p:nvSpPr>
        <p:spPr>
          <a:xfrm rot="8352611">
            <a:off x="2862263" y="2205038"/>
            <a:ext cx="709612" cy="900112"/>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Volný tvar 9"/>
          <p:cNvSpPr/>
          <p:nvPr/>
        </p:nvSpPr>
        <p:spPr>
          <a:xfrm>
            <a:off x="-244475" y="3155950"/>
            <a:ext cx="2012950" cy="2557463"/>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709419 w 1158949"/>
              <a:gd name="connsiteY0" fmla="*/ 2600205 h 2600205"/>
              <a:gd name="connsiteX1" fmla="*/ 0 w 1158949"/>
              <a:gd name="connsiteY1" fmla="*/ 1701209 h 2600205"/>
              <a:gd name="connsiteX2" fmla="*/ 1158949 w 1158949"/>
              <a:gd name="connsiteY2" fmla="*/ 0 h 2600205"/>
              <a:gd name="connsiteX0" fmla="*/ 709419 w 709419"/>
              <a:gd name="connsiteY0" fmla="*/ 898996 h 898996"/>
              <a:gd name="connsiteX1" fmla="*/ 0 w 709419"/>
              <a:gd name="connsiteY1" fmla="*/ 0 h 898996"/>
              <a:gd name="connsiteX0" fmla="*/ 361537 w 1033000"/>
              <a:gd name="connsiteY0" fmla="*/ 2217433 h 2217433"/>
              <a:gd name="connsiteX1" fmla="*/ 938657 w 1033000"/>
              <a:gd name="connsiteY1" fmla="*/ 0 h 2217433"/>
              <a:gd name="connsiteX0" fmla="*/ 361537 w 1288182"/>
              <a:gd name="connsiteY0" fmla="*/ 2557675 h 2557675"/>
              <a:gd name="connsiteX1" fmla="*/ 1193839 w 1288182"/>
              <a:gd name="connsiteY1" fmla="*/ 0 h 2557675"/>
              <a:gd name="connsiteX0" fmla="*/ 1084550 w 2011195"/>
              <a:gd name="connsiteY0" fmla="*/ 2557675 h 2557675"/>
              <a:gd name="connsiteX1" fmla="*/ 1916852 w 2011195"/>
              <a:gd name="connsiteY1" fmla="*/ 0 h 2557675"/>
              <a:gd name="connsiteX0" fmla="*/ 1084550 w 1916852"/>
              <a:gd name="connsiteY0" fmla="*/ 2557675 h 2557675"/>
              <a:gd name="connsiteX1" fmla="*/ 1916852 w 1916852"/>
              <a:gd name="connsiteY1" fmla="*/ 0 h 2557675"/>
              <a:gd name="connsiteX0" fmla="*/ 1180243 w 2012545"/>
              <a:gd name="connsiteY0" fmla="*/ 2557675 h 2557675"/>
              <a:gd name="connsiteX1" fmla="*/ 2012545 w 2012545"/>
              <a:gd name="connsiteY1" fmla="*/ 0 h 2557675"/>
            </a:gdLst>
            <a:ahLst/>
            <a:cxnLst>
              <a:cxn ang="0">
                <a:pos x="connsiteX0" y="connsiteY0"/>
              </a:cxn>
              <a:cxn ang="0">
                <a:pos x="connsiteX1" y="connsiteY1"/>
              </a:cxn>
            </a:cxnLst>
            <a:rect l="l" t="t" r="r" b="b"/>
            <a:pathLst>
              <a:path w="2012545" h="2557675">
                <a:moveTo>
                  <a:pt x="1180243" y="2557675"/>
                </a:moveTo>
                <a:cubicBezTo>
                  <a:pt x="0" y="1724814"/>
                  <a:pt x="1107427" y="111090"/>
                  <a:pt x="2012545" y="0"/>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7898" name="TextovéPole 13"/>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
        <p:nvSpPr>
          <p:cNvPr id="11" name="TextovéPole 10">
            <a:extLst>
              <a:ext uri="{FF2B5EF4-FFF2-40B4-BE49-F238E27FC236}">
                <a16:creationId xmlns:a16="http://schemas.microsoft.com/office/drawing/2014/main" id="{A689C85B-90E9-4890-8DC5-2349FDC3B766}"/>
              </a:ext>
            </a:extLst>
          </p:cNvPr>
          <p:cNvSpPr txBox="1"/>
          <p:nvPr/>
        </p:nvSpPr>
        <p:spPr>
          <a:xfrm>
            <a:off x="509588" y="282575"/>
            <a:ext cx="4556055" cy="461665"/>
          </a:xfrm>
          <a:prstGeom prst="rect">
            <a:avLst/>
          </a:prstGeom>
          <a:noFill/>
        </p:spPr>
        <p:txBody>
          <a:bodyPr wrap="none">
            <a:spAutoFit/>
          </a:bodyPr>
          <a:lstStyle/>
          <a:p>
            <a:pPr>
              <a:defRPr/>
            </a:pPr>
            <a:r>
              <a:rPr lang="en-GB" sz="2400" b="1" dirty="0">
                <a:solidFill>
                  <a:srgbClr val="DE0000"/>
                </a:solidFill>
                <a:effectLst>
                  <a:outerShdw blurRad="60007" dist="200025" dir="15000000" sy="30000" kx="-1800000" algn="bl" rotWithShape="0">
                    <a:prstClr val="black">
                      <a:alpha val="32000"/>
                    </a:prstClr>
                  </a:outerShdw>
                </a:effectLst>
              </a:rPr>
              <a:t>Mouse c</a:t>
            </a:r>
            <a:r>
              <a:rPr lang="cs-CZ" sz="2400" b="1" dirty="0" err="1">
                <a:solidFill>
                  <a:srgbClr val="DE0000"/>
                </a:solidFill>
                <a:effectLst>
                  <a:outerShdw blurRad="60007" dist="200025" dir="15000000" sy="30000" kx="-1800000" algn="bl" rotWithShape="0">
                    <a:prstClr val="black">
                      <a:alpha val="32000"/>
                    </a:prstClr>
                  </a:outerShdw>
                </a:effectLst>
              </a:rPr>
              <a:t>oloniza</a:t>
            </a:r>
            <a:r>
              <a:rPr lang="en-GB" sz="2400" b="1" dirty="0" err="1">
                <a:solidFill>
                  <a:srgbClr val="DE0000"/>
                </a:solidFill>
                <a:effectLst>
                  <a:outerShdw blurRad="60007" dist="200025" dir="15000000" sy="30000" kx="-1800000" algn="bl" rotWithShape="0">
                    <a:prstClr val="black">
                      <a:alpha val="32000"/>
                    </a:prstClr>
                  </a:outerShdw>
                </a:effectLst>
              </a:rPr>
              <a:t>tion</a:t>
            </a:r>
            <a:r>
              <a:rPr lang="en-GB" sz="2400" b="1" dirty="0">
                <a:solidFill>
                  <a:srgbClr val="DE0000"/>
                </a:solidFill>
                <a:effectLst>
                  <a:outerShdw blurRad="60007" dist="200025" dir="15000000" sy="30000" kx="-1800000" algn="bl" rotWithShape="0">
                    <a:prstClr val="black">
                      <a:alpha val="32000"/>
                    </a:prstClr>
                  </a:outerShdw>
                </a:effectLst>
              </a:rPr>
              <a:t> of</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8915" name="TextovéPole 2"/>
          <p:cNvSpPr txBox="1">
            <a:spLocks noChangeArrowheads="1"/>
          </p:cNvSpPr>
          <p:nvPr/>
        </p:nvSpPr>
        <p:spPr bwMode="auto">
          <a:xfrm>
            <a:off x="6721475" y="479425"/>
            <a:ext cx="1582484" cy="369332"/>
          </a:xfrm>
          <a:prstGeom prst="rect">
            <a:avLst/>
          </a:prstGeom>
          <a:noFill/>
          <a:ln w="9525">
            <a:noFill/>
            <a:miter lim="800000"/>
            <a:headEnd/>
            <a:tailEnd/>
          </a:ln>
        </p:spPr>
        <p:txBody>
          <a:bodyPr wrap="none">
            <a:spAutoFit/>
          </a:bodyPr>
          <a:lstStyle/>
          <a:p>
            <a:r>
              <a:rPr lang="en-GB" dirty="0">
                <a:solidFill>
                  <a:srgbClr val="003399"/>
                </a:solidFill>
              </a:rPr>
              <a:t>Late</a:t>
            </a:r>
            <a:r>
              <a:rPr lang="cs-CZ" dirty="0">
                <a:solidFill>
                  <a:srgbClr val="003399"/>
                </a:solidFill>
              </a:rPr>
              <a:t> </a:t>
            </a:r>
            <a:r>
              <a:rPr lang="en-GB" dirty="0">
                <a:solidFill>
                  <a:srgbClr val="003399"/>
                </a:solidFill>
              </a:rPr>
              <a:t>N</a:t>
            </a:r>
            <a:r>
              <a:rPr lang="cs-CZ" dirty="0">
                <a:solidFill>
                  <a:srgbClr val="003399"/>
                </a:solidFill>
              </a:rPr>
              <a:t>eolit</a:t>
            </a:r>
            <a:r>
              <a:rPr lang="en-GB" dirty="0" err="1">
                <a:solidFill>
                  <a:srgbClr val="003399"/>
                </a:solidFill>
              </a:rPr>
              <a:t>nic</a:t>
            </a:r>
            <a:endParaRPr lang="cs-CZ" dirty="0">
              <a:solidFill>
                <a:srgbClr val="003399"/>
              </a:solidFill>
            </a:endParaRPr>
          </a:p>
        </p:txBody>
      </p:sp>
      <p:sp>
        <p:nvSpPr>
          <p:cNvPr id="38916" name="TextovéPole 3"/>
          <p:cNvSpPr txBox="1">
            <a:spLocks noChangeArrowheads="1"/>
          </p:cNvSpPr>
          <p:nvPr/>
        </p:nvSpPr>
        <p:spPr bwMode="auto">
          <a:xfrm>
            <a:off x="6291489" y="1102178"/>
            <a:ext cx="2608406" cy="400110"/>
          </a:xfrm>
          <a:prstGeom prst="rect">
            <a:avLst/>
          </a:prstGeom>
          <a:solidFill>
            <a:srgbClr val="FFFFFF">
              <a:alpha val="74901"/>
            </a:srgbClr>
          </a:solidFill>
          <a:ln w="9525">
            <a:noFill/>
            <a:miter lim="800000"/>
            <a:headEnd/>
            <a:tailEnd/>
          </a:ln>
        </p:spPr>
        <p:txBody>
          <a:bodyPr wrap="none">
            <a:spAutoFit/>
          </a:bodyPr>
          <a:lstStyle/>
          <a:p>
            <a:r>
              <a:rPr lang="en-GB" sz="2000" dirty="0">
                <a:solidFill>
                  <a:srgbClr val="003399"/>
                </a:solidFill>
              </a:rPr>
              <a:t>mid</a:t>
            </a:r>
            <a:r>
              <a:rPr lang="en-US" sz="2000" dirty="0">
                <a:solidFill>
                  <a:srgbClr val="003399"/>
                </a:solidFill>
              </a:rPr>
              <a:t> 4</a:t>
            </a:r>
            <a:r>
              <a:rPr lang="en-US" sz="2000" baseline="30000" dirty="0">
                <a:solidFill>
                  <a:srgbClr val="003399"/>
                </a:solidFill>
              </a:rPr>
              <a:t>th</a:t>
            </a:r>
            <a:r>
              <a:rPr lang="en-US" sz="2000" dirty="0">
                <a:solidFill>
                  <a:srgbClr val="003399"/>
                </a:solidFill>
              </a:rPr>
              <a:t> </a:t>
            </a:r>
            <a:r>
              <a:rPr lang="en-US" sz="2000" dirty="0" err="1">
                <a:solidFill>
                  <a:srgbClr val="003399"/>
                </a:solidFill>
              </a:rPr>
              <a:t>millenium</a:t>
            </a:r>
            <a:r>
              <a:rPr lang="en-US" sz="2000" dirty="0">
                <a:solidFill>
                  <a:srgbClr val="003399"/>
                </a:solidFill>
              </a:rPr>
              <a:t> BC</a:t>
            </a:r>
            <a:endParaRPr lang="cs-CZ" sz="2000" dirty="0">
              <a:solidFill>
                <a:srgbClr val="003399"/>
              </a:solidFill>
            </a:endParaRPr>
          </a:p>
        </p:txBody>
      </p:sp>
      <p:sp>
        <p:nvSpPr>
          <p:cNvPr id="7" name="Volný tvar 6"/>
          <p:cNvSpPr/>
          <p:nvPr/>
        </p:nvSpPr>
        <p:spPr>
          <a:xfrm>
            <a:off x="5118100" y="3062288"/>
            <a:ext cx="3376613" cy="22542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Lst>
            <a:ahLst/>
            <a:cxnLst>
              <a:cxn ang="0">
                <a:pos x="connsiteX0" y="connsiteY0"/>
              </a:cxn>
              <a:cxn ang="0">
                <a:pos x="connsiteX1" y="connsiteY1"/>
              </a:cxn>
              <a:cxn ang="0">
                <a:pos x="connsiteX2" y="connsiteY2"/>
              </a:cxn>
            </a:cxnLst>
            <a:rect l="l" t="t" r="r" b="b"/>
            <a:pathLst>
              <a:path w="3377398" h="2254993">
                <a:moveTo>
                  <a:pt x="3377398" y="0"/>
                </a:moveTo>
                <a:lnTo>
                  <a:pt x="3132850" y="53163"/>
                </a:lnTo>
                <a:cubicBezTo>
                  <a:pt x="826836" y="106772"/>
                  <a:pt x="1604264" y="2254993"/>
                  <a:pt x="0" y="766881"/>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4706938" y="2263775"/>
            <a:ext cx="3533775" cy="782638"/>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 name="connsiteX0" fmla="*/ 3377398 w 3377398"/>
              <a:gd name="connsiteY0" fmla="*/ 0 h 766881"/>
              <a:gd name="connsiteX1" fmla="*/ 3132850 w 3377398"/>
              <a:gd name="connsiteY1" fmla="*/ 53163 h 766881"/>
              <a:gd name="connsiteX2" fmla="*/ 0 w 3377398"/>
              <a:gd name="connsiteY2" fmla="*/ 766881 h 766881"/>
              <a:gd name="connsiteX0" fmla="*/ 4232584 w 4232584"/>
              <a:gd name="connsiteY0" fmla="*/ 381789 h 640586"/>
              <a:gd name="connsiteX1" fmla="*/ 3988036 w 4232584"/>
              <a:gd name="connsiteY1" fmla="*/ 434952 h 640586"/>
              <a:gd name="connsiteX2" fmla="*/ 0 w 4232584"/>
              <a:gd name="connsiteY2" fmla="*/ 640586 h 640586"/>
              <a:gd name="connsiteX0" fmla="*/ 4232584 w 4232584"/>
              <a:gd name="connsiteY0" fmla="*/ 224108 h 482905"/>
              <a:gd name="connsiteX1" fmla="*/ 3988036 w 4232584"/>
              <a:gd name="connsiteY1" fmla="*/ 277271 h 482905"/>
              <a:gd name="connsiteX2" fmla="*/ 0 w 4232584"/>
              <a:gd name="connsiteY2" fmla="*/ 482905 h 482905"/>
              <a:gd name="connsiteX0" fmla="*/ 5362076 w 5362076"/>
              <a:gd name="connsiteY0" fmla="*/ 197828 h 482905"/>
              <a:gd name="connsiteX1" fmla="*/ 3988036 w 5362076"/>
              <a:gd name="connsiteY1" fmla="*/ 277271 h 482905"/>
              <a:gd name="connsiteX2" fmla="*/ 0 w 5362076"/>
              <a:gd name="connsiteY2" fmla="*/ 482905 h 482905"/>
              <a:gd name="connsiteX0" fmla="*/ 5362076 w 5362076"/>
              <a:gd name="connsiteY0" fmla="*/ 0 h 285077"/>
              <a:gd name="connsiteX1" fmla="*/ 0 w 5362076"/>
              <a:gd name="connsiteY1" fmla="*/ 285077 h 285077"/>
              <a:gd name="connsiteX0" fmla="*/ 5362076 w 5362076"/>
              <a:gd name="connsiteY0" fmla="*/ 360498 h 645575"/>
              <a:gd name="connsiteX1" fmla="*/ 0 w 5362076"/>
              <a:gd name="connsiteY1" fmla="*/ 645575 h 645575"/>
              <a:gd name="connsiteX0" fmla="*/ 5362076 w 5362076"/>
              <a:gd name="connsiteY0" fmla="*/ 360498 h 645575"/>
              <a:gd name="connsiteX1" fmla="*/ 0 w 5362076"/>
              <a:gd name="connsiteY1" fmla="*/ 645575 h 645575"/>
            </a:gdLst>
            <a:ahLst/>
            <a:cxnLst>
              <a:cxn ang="0">
                <a:pos x="connsiteX0" y="connsiteY0"/>
              </a:cxn>
              <a:cxn ang="0">
                <a:pos x="connsiteX1" y="connsiteY1"/>
              </a:cxn>
            </a:cxnLst>
            <a:rect l="l" t="t" r="r" b="b"/>
            <a:pathLst>
              <a:path w="5362076" h="645575">
                <a:moveTo>
                  <a:pt x="5362076" y="360498"/>
                </a:moveTo>
                <a:cubicBezTo>
                  <a:pt x="2638851" y="0"/>
                  <a:pt x="1545326" y="217666"/>
                  <a:pt x="0" y="645575"/>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8920" name="TextovéPole 10"/>
          <p:cNvSpPr txBox="1">
            <a:spLocks noChangeArrowheads="1"/>
          </p:cNvSpPr>
          <p:nvPr/>
        </p:nvSpPr>
        <p:spPr bwMode="auto">
          <a:xfrm>
            <a:off x="6597650" y="6256338"/>
            <a:ext cx="2168525" cy="369887"/>
          </a:xfrm>
          <a:prstGeom prst="rect">
            <a:avLst/>
          </a:prstGeom>
          <a:noFill/>
          <a:ln w="9525">
            <a:noFill/>
            <a:miter lim="800000"/>
            <a:headEnd/>
            <a:tailEnd/>
          </a:ln>
        </p:spPr>
        <p:txBody>
          <a:bodyPr wrap="none">
            <a:spAutoFit/>
          </a:bodyPr>
          <a:lstStyle/>
          <a:p>
            <a:pPr algn="r"/>
            <a:r>
              <a:rPr lang="en-US"/>
              <a:t>Cucchi et al. (20</a:t>
            </a:r>
            <a:r>
              <a:rPr lang="cs-CZ"/>
              <a:t>11</a:t>
            </a:r>
            <a:r>
              <a:rPr lang="en-US"/>
              <a:t>)</a:t>
            </a:r>
            <a:endParaRPr lang="cs-CZ"/>
          </a:p>
        </p:txBody>
      </p:sp>
      <p:sp>
        <p:nvSpPr>
          <p:cNvPr id="9" name="TextovéPole 8">
            <a:extLst>
              <a:ext uri="{FF2B5EF4-FFF2-40B4-BE49-F238E27FC236}">
                <a16:creationId xmlns:a16="http://schemas.microsoft.com/office/drawing/2014/main" id="{93D6E8A9-D11D-42BF-AAE4-7AABE848A082}"/>
              </a:ext>
            </a:extLst>
          </p:cNvPr>
          <p:cNvSpPr txBox="1"/>
          <p:nvPr/>
        </p:nvSpPr>
        <p:spPr>
          <a:xfrm>
            <a:off x="509588" y="282575"/>
            <a:ext cx="4556055" cy="461665"/>
          </a:xfrm>
          <a:prstGeom prst="rect">
            <a:avLst/>
          </a:prstGeom>
          <a:noFill/>
        </p:spPr>
        <p:txBody>
          <a:bodyPr wrap="none">
            <a:spAutoFit/>
          </a:bodyPr>
          <a:lstStyle/>
          <a:p>
            <a:pPr>
              <a:defRPr/>
            </a:pPr>
            <a:r>
              <a:rPr lang="en-GB" sz="2400" b="1" dirty="0">
                <a:solidFill>
                  <a:srgbClr val="DE0000"/>
                </a:solidFill>
                <a:effectLst>
                  <a:outerShdw blurRad="60007" dist="200025" dir="15000000" sy="30000" kx="-1800000" algn="bl" rotWithShape="0">
                    <a:prstClr val="black">
                      <a:alpha val="32000"/>
                    </a:prstClr>
                  </a:outerShdw>
                </a:effectLst>
              </a:rPr>
              <a:t>Mouse c</a:t>
            </a:r>
            <a:r>
              <a:rPr lang="cs-CZ" sz="2400" b="1" dirty="0" err="1">
                <a:solidFill>
                  <a:srgbClr val="DE0000"/>
                </a:solidFill>
                <a:effectLst>
                  <a:outerShdw blurRad="60007" dist="200025" dir="15000000" sy="30000" kx="-1800000" algn="bl" rotWithShape="0">
                    <a:prstClr val="black">
                      <a:alpha val="32000"/>
                    </a:prstClr>
                  </a:outerShdw>
                </a:effectLst>
              </a:rPr>
              <a:t>oloniza</a:t>
            </a:r>
            <a:r>
              <a:rPr lang="en-GB" sz="2400" b="1" dirty="0" err="1">
                <a:solidFill>
                  <a:srgbClr val="DE0000"/>
                </a:solidFill>
                <a:effectLst>
                  <a:outerShdw blurRad="60007" dist="200025" dir="15000000" sy="30000" kx="-1800000" algn="bl" rotWithShape="0">
                    <a:prstClr val="black">
                      <a:alpha val="32000"/>
                    </a:prstClr>
                  </a:outerShdw>
                </a:effectLst>
              </a:rPr>
              <a:t>tion</a:t>
            </a:r>
            <a:r>
              <a:rPr lang="en-GB" sz="2400" b="1" dirty="0">
                <a:solidFill>
                  <a:srgbClr val="DE0000"/>
                </a:solidFill>
                <a:effectLst>
                  <a:outerShdw blurRad="60007" dist="200025" dir="15000000" sy="30000" kx="-1800000" algn="bl" rotWithShape="0">
                    <a:prstClr val="black">
                      <a:alpha val="32000"/>
                    </a:prstClr>
                  </a:outerShdw>
                </a:effectLst>
              </a:rPr>
              <a:t> of</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9939" name="TextovéPole 2"/>
          <p:cNvSpPr txBox="1">
            <a:spLocks noChangeArrowheads="1"/>
          </p:cNvSpPr>
          <p:nvPr/>
        </p:nvSpPr>
        <p:spPr bwMode="auto">
          <a:xfrm>
            <a:off x="7137400" y="479425"/>
            <a:ext cx="924292" cy="369332"/>
          </a:xfrm>
          <a:prstGeom prst="rect">
            <a:avLst/>
          </a:prstGeom>
          <a:noFill/>
          <a:ln w="9525">
            <a:noFill/>
            <a:miter lim="800000"/>
            <a:headEnd/>
            <a:tailEnd/>
          </a:ln>
        </p:spPr>
        <p:txBody>
          <a:bodyPr wrap="none">
            <a:spAutoFit/>
          </a:bodyPr>
          <a:lstStyle/>
          <a:p>
            <a:r>
              <a:rPr lang="en-US" dirty="0">
                <a:solidFill>
                  <a:srgbClr val="003399"/>
                </a:solidFill>
              </a:rPr>
              <a:t>Vikings</a:t>
            </a:r>
            <a:endParaRPr lang="cs-CZ" dirty="0">
              <a:solidFill>
                <a:srgbClr val="003399"/>
              </a:solidFill>
            </a:endParaRPr>
          </a:p>
        </p:txBody>
      </p:sp>
      <p:sp>
        <p:nvSpPr>
          <p:cNvPr id="4" name="Volný tvar 3"/>
          <p:cNvSpPr/>
          <p:nvPr/>
        </p:nvSpPr>
        <p:spPr>
          <a:xfrm>
            <a:off x="3937000" y="1128713"/>
            <a:ext cx="765175" cy="12001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81352 w 764195"/>
              <a:gd name="connsiteY0" fmla="*/ 1199085 h 1199085"/>
              <a:gd name="connsiteX1" fmla="*/ 0 w 764195"/>
              <a:gd name="connsiteY1" fmla="*/ 0 h 1199085"/>
            </a:gdLst>
            <a:ahLst/>
            <a:cxnLst>
              <a:cxn ang="0">
                <a:pos x="connsiteX0" y="connsiteY0"/>
              </a:cxn>
              <a:cxn ang="0">
                <a:pos x="connsiteX1" y="connsiteY1"/>
              </a:cxn>
            </a:cxnLst>
            <a:rect l="l" t="t" r="r" b="b"/>
            <a:pathLst>
              <a:path w="764195" h="1199085">
                <a:moveTo>
                  <a:pt x="81352" y="1199085"/>
                </a:moveTo>
                <a:cubicBezTo>
                  <a:pt x="199026" y="831679"/>
                  <a:pt x="764195" y="345006"/>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5" name="Volný tvar 4"/>
          <p:cNvSpPr/>
          <p:nvPr/>
        </p:nvSpPr>
        <p:spPr>
          <a:xfrm>
            <a:off x="3870325" y="1762125"/>
            <a:ext cx="214313" cy="42227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Lst>
            <a:ahLst/>
            <a:cxnLst>
              <a:cxn ang="0">
                <a:pos x="connsiteX0" y="connsiteY0"/>
              </a:cxn>
              <a:cxn ang="0">
                <a:pos x="connsiteX1" y="connsiteY1"/>
              </a:cxn>
            </a:cxnLst>
            <a:rect l="l" t="t" r="r" b="b"/>
            <a:pathLst>
              <a:path w="214651" h="422263">
                <a:moveTo>
                  <a:pt x="214651" y="422263"/>
                </a:moveTo>
                <a:cubicBezTo>
                  <a:pt x="147258" y="265001"/>
                  <a:pt x="213164" y="328443"/>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6" name="Volný tvar 5"/>
          <p:cNvSpPr/>
          <p:nvPr/>
        </p:nvSpPr>
        <p:spPr>
          <a:xfrm flipH="1">
            <a:off x="4295775" y="1119188"/>
            <a:ext cx="534988" cy="636587"/>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404657 w 404657"/>
              <a:gd name="connsiteY0" fmla="*/ 754772 h 754772"/>
              <a:gd name="connsiteX1" fmla="*/ 0 w 404657"/>
              <a:gd name="connsiteY1" fmla="*/ 0 h 754772"/>
              <a:gd name="connsiteX0" fmla="*/ 494314 w 494314"/>
              <a:gd name="connsiteY0" fmla="*/ 754772 h 754772"/>
              <a:gd name="connsiteX1" fmla="*/ 89657 w 494314"/>
              <a:gd name="connsiteY1" fmla="*/ 0 h 754772"/>
              <a:gd name="connsiteX0" fmla="*/ 429000 w 429000"/>
              <a:gd name="connsiteY0" fmla="*/ 754772 h 754772"/>
              <a:gd name="connsiteX1" fmla="*/ 24343 w 429000"/>
              <a:gd name="connsiteY1" fmla="*/ 0 h 754772"/>
              <a:gd name="connsiteX0" fmla="*/ 559628 w 559628"/>
              <a:gd name="connsiteY0" fmla="*/ 636018 h 636018"/>
              <a:gd name="connsiteX1" fmla="*/ 24343 w 559628"/>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Lst>
            <a:ahLst/>
            <a:cxnLst>
              <a:cxn ang="0">
                <a:pos x="connsiteX0" y="connsiteY0"/>
              </a:cxn>
              <a:cxn ang="0">
                <a:pos x="connsiteX1" y="connsiteY1"/>
              </a:cxn>
            </a:cxnLst>
            <a:rect l="l" t="t" r="r" b="b"/>
            <a:pathLst>
              <a:path w="535285" h="636018">
                <a:moveTo>
                  <a:pt x="535285" y="636018"/>
                </a:moveTo>
                <a:cubicBezTo>
                  <a:pt x="396640" y="425317"/>
                  <a:pt x="272540" y="304693"/>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7" name="Volný tvar 6"/>
          <p:cNvSpPr/>
          <p:nvPr/>
        </p:nvSpPr>
        <p:spPr>
          <a:xfrm>
            <a:off x="1754188" y="812800"/>
            <a:ext cx="1985962" cy="101917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1889072 w 1889072"/>
              <a:gd name="connsiteY0" fmla="*/ 157262 h 1203473"/>
              <a:gd name="connsiteX1" fmla="*/ 0 w 1889072"/>
              <a:gd name="connsiteY1" fmla="*/ 875030 h 1203473"/>
              <a:gd name="connsiteX0" fmla="*/ 1889072 w 1889072"/>
              <a:gd name="connsiteY0" fmla="*/ 301638 h 1019406"/>
              <a:gd name="connsiteX1" fmla="*/ 0 w 1889072"/>
              <a:gd name="connsiteY1" fmla="*/ 1019406 h 1019406"/>
              <a:gd name="connsiteX0" fmla="*/ 1889072 w 2092931"/>
              <a:gd name="connsiteY0" fmla="*/ 301638 h 1019406"/>
              <a:gd name="connsiteX1" fmla="*/ 2092931 w 2092931"/>
              <a:gd name="connsiteY1" fmla="*/ 345181 h 1019406"/>
              <a:gd name="connsiteX2" fmla="*/ 0 w 2092931"/>
              <a:gd name="connsiteY2" fmla="*/ 1019406 h 1019406"/>
              <a:gd name="connsiteX0" fmla="*/ 2092931 w 2092931"/>
              <a:gd name="connsiteY0" fmla="*/ 345181 h 1019406"/>
              <a:gd name="connsiteX1" fmla="*/ 0 w 2092931"/>
              <a:gd name="connsiteY1" fmla="*/ 1019406 h 1019406"/>
              <a:gd name="connsiteX0" fmla="*/ 2092931 w 2092931"/>
              <a:gd name="connsiteY0" fmla="*/ 345181 h 1019406"/>
              <a:gd name="connsiteX1" fmla="*/ 0 w 2092931"/>
              <a:gd name="connsiteY1" fmla="*/ 1019406 h 1019406"/>
              <a:gd name="connsiteX0" fmla="*/ 1986053 w 1986053"/>
              <a:gd name="connsiteY0" fmla="*/ 386745 h 1019406"/>
              <a:gd name="connsiteX1" fmla="*/ 0 w 1986053"/>
              <a:gd name="connsiteY1" fmla="*/ 1019406 h 1019406"/>
            </a:gdLst>
            <a:ahLst/>
            <a:cxnLst>
              <a:cxn ang="0">
                <a:pos x="connsiteX0" y="connsiteY0"/>
              </a:cxn>
              <a:cxn ang="0">
                <a:pos x="connsiteX1" y="connsiteY1"/>
              </a:cxn>
            </a:cxnLst>
            <a:rect l="l" t="t" r="r" b="b"/>
            <a:pathLst>
              <a:path w="1986053" h="1019406">
                <a:moveTo>
                  <a:pt x="1986053" y="386745"/>
                </a:moveTo>
                <a:cubicBezTo>
                  <a:pt x="1411980" y="108750"/>
                  <a:pt x="325980" y="0"/>
                  <a:pt x="0" y="1019406"/>
                </a:cubicBezTo>
              </a:path>
            </a:pathLst>
          </a:custGeom>
          <a:ln w="76200">
            <a:solidFill>
              <a:srgbClr val="0033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2" name="Volný tvar 11"/>
          <p:cNvSpPr/>
          <p:nvPr/>
        </p:nvSpPr>
        <p:spPr>
          <a:xfrm>
            <a:off x="365125" y="2179638"/>
            <a:ext cx="3462338" cy="24574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Lst>
            <a:ahLst/>
            <a:cxnLst>
              <a:cxn ang="0">
                <a:pos x="connsiteX0" y="connsiteY0"/>
              </a:cxn>
              <a:cxn ang="0">
                <a:pos x="connsiteX1" y="connsiteY1"/>
              </a:cxn>
            </a:cxnLst>
            <a:rect l="l" t="t" r="r" b="b"/>
            <a:pathLst>
              <a:path w="3462459" h="2457457">
                <a:moveTo>
                  <a:pt x="3462459" y="0"/>
                </a:moveTo>
                <a:cubicBezTo>
                  <a:pt x="1514700" y="1409895"/>
                  <a:pt x="805196" y="546127"/>
                  <a:pt x="0" y="2457457"/>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9945" name="TextovéPole 8"/>
          <p:cNvSpPr txBox="1">
            <a:spLocks noChangeArrowheads="1"/>
          </p:cNvSpPr>
          <p:nvPr/>
        </p:nvSpPr>
        <p:spPr bwMode="auto">
          <a:xfrm>
            <a:off x="4521200" y="6256338"/>
            <a:ext cx="4262438" cy="369887"/>
          </a:xfrm>
          <a:prstGeom prst="rect">
            <a:avLst/>
          </a:prstGeom>
          <a:noFill/>
          <a:ln w="9525">
            <a:noFill/>
            <a:miter lim="800000"/>
            <a:headEnd/>
            <a:tailEnd/>
          </a:ln>
        </p:spPr>
        <p:txBody>
          <a:bodyPr wrap="none">
            <a:spAutoFit/>
          </a:bodyPr>
          <a:lstStyle/>
          <a:p>
            <a:pPr algn="r"/>
            <a:r>
              <a:rPr lang="en-US"/>
              <a:t>Prager et al. (1993); Searle et al. (2009)</a:t>
            </a:r>
            <a:endParaRPr lang="cs-CZ"/>
          </a:p>
        </p:txBody>
      </p:sp>
      <p:sp>
        <p:nvSpPr>
          <p:cNvPr id="11" name="TextovéPole 10">
            <a:extLst>
              <a:ext uri="{FF2B5EF4-FFF2-40B4-BE49-F238E27FC236}">
                <a16:creationId xmlns:a16="http://schemas.microsoft.com/office/drawing/2014/main" id="{B3F21B60-452E-4656-90EB-FE3D0D6EF72F}"/>
              </a:ext>
            </a:extLst>
          </p:cNvPr>
          <p:cNvSpPr txBox="1"/>
          <p:nvPr/>
        </p:nvSpPr>
        <p:spPr>
          <a:xfrm>
            <a:off x="509588" y="282575"/>
            <a:ext cx="4556055" cy="461665"/>
          </a:xfrm>
          <a:prstGeom prst="rect">
            <a:avLst/>
          </a:prstGeom>
          <a:noFill/>
        </p:spPr>
        <p:txBody>
          <a:bodyPr wrap="none">
            <a:spAutoFit/>
          </a:bodyPr>
          <a:lstStyle/>
          <a:p>
            <a:pPr>
              <a:defRPr/>
            </a:pPr>
            <a:r>
              <a:rPr lang="en-GB" sz="2400" b="1" dirty="0">
                <a:solidFill>
                  <a:srgbClr val="DE0000"/>
                </a:solidFill>
                <a:effectLst>
                  <a:outerShdw blurRad="60007" dist="200025" dir="15000000" sy="30000" kx="-1800000" algn="bl" rotWithShape="0">
                    <a:prstClr val="black">
                      <a:alpha val="32000"/>
                    </a:prstClr>
                  </a:outerShdw>
                </a:effectLst>
              </a:rPr>
              <a:t>Mouse c</a:t>
            </a:r>
            <a:r>
              <a:rPr lang="cs-CZ" sz="2400" b="1" dirty="0" err="1">
                <a:solidFill>
                  <a:srgbClr val="DE0000"/>
                </a:solidFill>
                <a:effectLst>
                  <a:outerShdw blurRad="60007" dist="200025" dir="15000000" sy="30000" kx="-1800000" algn="bl" rotWithShape="0">
                    <a:prstClr val="black">
                      <a:alpha val="32000"/>
                    </a:prstClr>
                  </a:outerShdw>
                </a:effectLst>
              </a:rPr>
              <a:t>oloniza</a:t>
            </a:r>
            <a:r>
              <a:rPr lang="en-GB" sz="2400" b="1" dirty="0" err="1">
                <a:solidFill>
                  <a:srgbClr val="DE0000"/>
                </a:solidFill>
                <a:effectLst>
                  <a:outerShdw blurRad="60007" dist="200025" dir="15000000" sy="30000" kx="-1800000" algn="bl" rotWithShape="0">
                    <a:prstClr val="black">
                      <a:alpha val="32000"/>
                    </a:prstClr>
                  </a:outerShdw>
                </a:effectLst>
              </a:rPr>
              <a:t>tion</a:t>
            </a:r>
            <a:r>
              <a:rPr lang="en-GB" sz="2400" b="1" dirty="0">
                <a:solidFill>
                  <a:srgbClr val="DE0000"/>
                </a:solidFill>
                <a:effectLst>
                  <a:outerShdw blurRad="60007" dist="200025" dir="15000000" sy="30000" kx="-1800000" algn="bl" rotWithShape="0">
                    <a:prstClr val="black">
                      <a:alpha val="32000"/>
                    </a:prstClr>
                  </a:outerShdw>
                </a:effectLst>
              </a:rPr>
              <a:t> of</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40964" name="TextovéPole 10"/>
          <p:cNvSpPr txBox="1">
            <a:spLocks noChangeArrowheads="1"/>
          </p:cNvSpPr>
          <p:nvPr/>
        </p:nvSpPr>
        <p:spPr bwMode="auto">
          <a:xfrm>
            <a:off x="5076825" y="333375"/>
            <a:ext cx="184150" cy="368300"/>
          </a:xfrm>
          <a:prstGeom prst="rect">
            <a:avLst/>
          </a:prstGeom>
          <a:noFill/>
          <a:ln w="9525">
            <a:noFill/>
            <a:miter lim="800000"/>
            <a:headEnd/>
            <a:tailEnd/>
          </a:ln>
        </p:spPr>
        <p:txBody>
          <a:bodyPr wrap="none">
            <a:spAutoFit/>
          </a:bodyPr>
          <a:lstStyle/>
          <a:p>
            <a:endParaRPr lang="cs-CZ"/>
          </a:p>
        </p:txBody>
      </p:sp>
      <p:sp>
        <p:nvSpPr>
          <p:cNvPr id="5" name="TextovéPole 4"/>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
        <p:nvSpPr>
          <p:cNvPr id="6" name="Zaoblený obdélníkový popisek 5"/>
          <p:cNvSpPr/>
          <p:nvPr/>
        </p:nvSpPr>
        <p:spPr>
          <a:xfrm>
            <a:off x="6011863" y="2349500"/>
            <a:ext cx="1800225" cy="6477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time of origin unknown</a:t>
            </a:r>
            <a:r>
              <a:rPr lang="cs-CZ" sz="1600" dirty="0">
                <a:solidFill>
                  <a:schemeClr val="tx1"/>
                </a:solidFill>
              </a:rPr>
              <a:t>…</a:t>
            </a:r>
          </a:p>
        </p:txBody>
      </p:sp>
      <p:pic>
        <p:nvPicPr>
          <p:cNvPr id="7" name="Picture 3" descr="musculus"/>
          <p:cNvPicPr>
            <a:picLocks noChangeAspect="1" noChangeArrowheads="1"/>
          </p:cNvPicPr>
          <p:nvPr/>
        </p:nvPicPr>
        <p:blipFill>
          <a:blip r:embed="rId4" cstate="print"/>
          <a:srcRect/>
          <a:stretch>
            <a:fillRect/>
          </a:stretch>
        </p:blipFill>
        <p:spPr bwMode="auto">
          <a:xfrm>
            <a:off x="6804932" y="282575"/>
            <a:ext cx="2205038" cy="1847850"/>
          </a:xfrm>
          <a:prstGeom prst="rect">
            <a:avLst/>
          </a:prstGeom>
          <a:noFill/>
          <a:ln w="38100">
            <a:noFill/>
            <a:miter lim="800000"/>
            <a:headEnd/>
            <a:tailEnd/>
          </a:ln>
          <a:effectLst>
            <a:softEdge rad="127000"/>
          </a:effectLst>
        </p:spPr>
      </p:pic>
      <p:pic>
        <p:nvPicPr>
          <p:cNvPr id="8" name="Picture 4" descr="domesticus"/>
          <p:cNvPicPr>
            <a:picLocks noChangeAspect="1" noChangeArrowheads="1"/>
          </p:cNvPicPr>
          <p:nvPr/>
        </p:nvPicPr>
        <p:blipFill>
          <a:blip r:embed="rId5" cstate="print"/>
          <a:srcRect/>
          <a:stretch>
            <a:fillRect/>
          </a:stretch>
        </p:blipFill>
        <p:spPr bwMode="auto">
          <a:xfrm>
            <a:off x="140607" y="4871585"/>
            <a:ext cx="2879725" cy="1825625"/>
          </a:xfrm>
          <a:prstGeom prst="rect">
            <a:avLst/>
          </a:prstGeom>
          <a:noFill/>
          <a:ln w="38100">
            <a:noFill/>
            <a:miter lim="800000"/>
            <a:headEnd/>
            <a:tailEnd/>
          </a:ln>
          <a:effectLst>
            <a:softEdge rad="127000"/>
          </a:effectLst>
        </p:spPr>
      </p:pic>
      <p:sp>
        <p:nvSpPr>
          <p:cNvPr id="9" name="TextovéPole 8"/>
          <p:cNvSpPr txBox="1">
            <a:spLocks noChangeArrowheads="1"/>
          </p:cNvSpPr>
          <p:nvPr/>
        </p:nvSpPr>
        <p:spPr bwMode="auto">
          <a:xfrm>
            <a:off x="3008313" y="6156325"/>
            <a:ext cx="1742785" cy="461665"/>
          </a:xfrm>
          <a:prstGeom prst="rect">
            <a:avLst/>
          </a:prstGeom>
          <a:noFill/>
          <a:ln w="9525">
            <a:noFill/>
            <a:miter lim="800000"/>
            <a:headEnd/>
            <a:tailEnd/>
          </a:ln>
        </p:spPr>
        <p:txBody>
          <a:bodyPr wrap="none">
            <a:spAutoFit/>
          </a:bodyPr>
          <a:lstStyle/>
          <a:p>
            <a:r>
              <a:rPr lang="cs-CZ" sz="2400" i="1" dirty="0" err="1">
                <a:solidFill>
                  <a:srgbClr val="003399"/>
                </a:solidFill>
              </a:rPr>
              <a:t>domesticus</a:t>
            </a:r>
            <a:endParaRPr lang="cs-CZ" sz="2400" i="1" dirty="0">
              <a:solidFill>
                <a:srgbClr val="003399"/>
              </a:solidFill>
            </a:endParaRPr>
          </a:p>
        </p:txBody>
      </p:sp>
      <p:sp>
        <p:nvSpPr>
          <p:cNvPr id="12" name="TextovéPole 11"/>
          <p:cNvSpPr txBox="1">
            <a:spLocks noChangeArrowheads="1"/>
          </p:cNvSpPr>
          <p:nvPr/>
        </p:nvSpPr>
        <p:spPr bwMode="auto">
          <a:xfrm>
            <a:off x="5285921" y="282575"/>
            <a:ext cx="1486304" cy="461665"/>
          </a:xfrm>
          <a:prstGeom prst="rect">
            <a:avLst/>
          </a:prstGeom>
          <a:noFill/>
          <a:ln w="9525">
            <a:noFill/>
            <a:miter lim="800000"/>
            <a:headEnd/>
            <a:tailEnd/>
          </a:ln>
        </p:spPr>
        <p:txBody>
          <a:bodyPr wrap="none">
            <a:spAutoFit/>
          </a:bodyPr>
          <a:lstStyle/>
          <a:p>
            <a:r>
              <a:rPr lang="cs-CZ" sz="2400" i="1" dirty="0" err="1">
                <a:solidFill>
                  <a:srgbClr val="DE0000"/>
                </a:solidFill>
              </a:rPr>
              <a:t>musculus</a:t>
            </a:r>
            <a:endParaRPr lang="cs-CZ" sz="2000" i="1" dirty="0">
              <a:solidFill>
                <a:srgbClr val="DE0000"/>
              </a:solidFill>
            </a:endParaRPr>
          </a:p>
        </p:txBody>
      </p:sp>
      <p:cxnSp>
        <p:nvCxnSpPr>
          <p:cNvPr id="14" name="Přímá spojovací čára 13"/>
          <p:cNvCxnSpPr/>
          <p:nvPr/>
        </p:nvCxnSpPr>
        <p:spPr>
          <a:xfrm>
            <a:off x="3805238" y="2014538"/>
            <a:ext cx="123825" cy="12700"/>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21" name="Volný tvar 20"/>
          <p:cNvSpPr/>
          <p:nvPr/>
        </p:nvSpPr>
        <p:spPr>
          <a:xfrm>
            <a:off x="3916363" y="952500"/>
            <a:ext cx="128587" cy="314325"/>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nvGrpSpPr>
          <p:cNvPr id="2" name="Skupina 22"/>
          <p:cNvGrpSpPr>
            <a:grpSpLocks/>
          </p:cNvGrpSpPr>
          <p:nvPr/>
        </p:nvGrpSpPr>
        <p:grpSpPr bwMode="auto">
          <a:xfrm>
            <a:off x="3571875" y="2490788"/>
            <a:ext cx="1376363" cy="550862"/>
            <a:chOff x="3572540" y="2491562"/>
            <a:chExt cx="1375144" cy="549349"/>
          </a:xfrm>
        </p:grpSpPr>
        <p:sp>
          <p:nvSpPr>
            <p:cNvPr id="13" name="Šipka doprava 12"/>
            <p:cNvSpPr/>
            <p:nvPr/>
          </p:nvSpPr>
          <p:spPr>
            <a:xfrm rot="20955100">
              <a:off x="3572540" y="2637211"/>
              <a:ext cx="542444" cy="403700"/>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Šipka doprava 16"/>
            <p:cNvSpPr/>
            <p:nvPr/>
          </p:nvSpPr>
          <p:spPr>
            <a:xfrm rot="10072685">
              <a:off x="4405240" y="2491562"/>
              <a:ext cx="542444" cy="403700"/>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3" name="Skupina 21"/>
          <p:cNvGrpSpPr>
            <a:grpSpLocks/>
          </p:cNvGrpSpPr>
          <p:nvPr/>
        </p:nvGrpSpPr>
        <p:grpSpPr bwMode="auto">
          <a:xfrm>
            <a:off x="3671888" y="3525838"/>
            <a:ext cx="1257300" cy="709612"/>
            <a:chOff x="3671775" y="3526463"/>
            <a:chExt cx="1258189" cy="708840"/>
          </a:xfrm>
        </p:grpSpPr>
        <p:sp>
          <p:nvSpPr>
            <p:cNvPr id="15" name="Šipka doprava 14"/>
            <p:cNvSpPr/>
            <p:nvPr/>
          </p:nvSpPr>
          <p:spPr>
            <a:xfrm rot="20347061">
              <a:off x="3671775" y="3830931"/>
              <a:ext cx="541720" cy="404372"/>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Šipka doprava 17"/>
            <p:cNvSpPr/>
            <p:nvPr/>
          </p:nvSpPr>
          <p:spPr>
            <a:xfrm rot="9573599">
              <a:off x="4388243" y="3526463"/>
              <a:ext cx="541721" cy="404372"/>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4" name="Skupina 19"/>
          <p:cNvGrpSpPr>
            <a:grpSpLocks/>
          </p:cNvGrpSpPr>
          <p:nvPr/>
        </p:nvGrpSpPr>
        <p:grpSpPr bwMode="auto">
          <a:xfrm>
            <a:off x="5954713" y="3967163"/>
            <a:ext cx="622300" cy="1273175"/>
            <a:chOff x="5954454" y="3967713"/>
            <a:chExt cx="623026" cy="1272368"/>
          </a:xfrm>
        </p:grpSpPr>
        <p:sp>
          <p:nvSpPr>
            <p:cNvPr id="16" name="Šipka doprava 15"/>
            <p:cNvSpPr/>
            <p:nvPr/>
          </p:nvSpPr>
          <p:spPr>
            <a:xfrm rot="15144486">
              <a:off x="6104342" y="4766943"/>
              <a:ext cx="542581" cy="403695"/>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Šipka doprava 18"/>
            <p:cNvSpPr/>
            <p:nvPr/>
          </p:nvSpPr>
          <p:spPr>
            <a:xfrm rot="4344556">
              <a:off x="5885011" y="4037156"/>
              <a:ext cx="542581" cy="403695"/>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Zaoblený obdélníkový popisek 8"/>
          <p:cNvSpPr/>
          <p:nvPr/>
        </p:nvSpPr>
        <p:spPr>
          <a:xfrm>
            <a:off x="5628057" y="1150790"/>
            <a:ext cx="1344786" cy="649287"/>
          </a:xfrm>
          <a:prstGeom prst="wedgeRoundRectCallout">
            <a:avLst>
              <a:gd name="adj1" fmla="val -155221"/>
              <a:gd name="adj2" fmla="val 244853"/>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a:t>
            </a:r>
            <a:r>
              <a:rPr lang="en-GB" sz="1600" dirty="0">
                <a:solidFill>
                  <a:schemeClr val="tx1"/>
                </a:solidFill>
              </a:rPr>
              <a:t>than NW part</a:t>
            </a:r>
            <a:endParaRPr lang="cs-CZ" sz="1600" dirty="0">
              <a:solidFill>
                <a:schemeClr val="tx1"/>
              </a:solidFill>
            </a:endParaRPr>
          </a:p>
        </p:txBody>
      </p:sp>
      <p:sp>
        <p:nvSpPr>
          <p:cNvPr id="8" name="Zaoblený obdélníkový popisek 7"/>
          <p:cNvSpPr/>
          <p:nvPr/>
        </p:nvSpPr>
        <p:spPr>
          <a:xfrm>
            <a:off x="6846888" y="5165725"/>
            <a:ext cx="1689100" cy="649288"/>
          </a:xfrm>
          <a:prstGeom prst="wedgeRoundRectCallout">
            <a:avLst>
              <a:gd name="adj1" fmla="val -71287"/>
              <a:gd name="adj2" fmla="val -13893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a:t>
            </a:r>
            <a:r>
              <a:rPr lang="en-GB" sz="1600" dirty="0">
                <a:solidFill>
                  <a:schemeClr val="tx1"/>
                </a:solidFill>
              </a:rPr>
              <a:t>but</a:t>
            </a:r>
            <a:r>
              <a:rPr lang="cs-CZ" sz="1600" dirty="0">
                <a:solidFill>
                  <a:schemeClr val="tx1"/>
                </a:solidFill>
              </a:rPr>
              <a:t> </a:t>
            </a:r>
            <a:r>
              <a:rPr lang="en-GB" sz="1600" dirty="0">
                <a:solidFill>
                  <a:schemeClr val="tx1"/>
                </a:solidFill>
              </a:rPr>
              <a:t>SE part</a:t>
            </a:r>
            <a:r>
              <a:rPr lang="cs-CZ" sz="1600" dirty="0">
                <a:solidFill>
                  <a:schemeClr val="tx1"/>
                </a:solidFill>
              </a:rPr>
              <a:t> </a:t>
            </a:r>
            <a:r>
              <a:rPr lang="en-GB" sz="1600" dirty="0">
                <a:solidFill>
                  <a:schemeClr val="tx1"/>
                </a:solidFill>
              </a:rPr>
              <a:t>older</a:t>
            </a:r>
            <a:r>
              <a:rPr lang="cs-CZ" sz="1600" dirty="0">
                <a:solidFill>
                  <a:schemeClr val="tx1"/>
                </a:solidFill>
              </a:rPr>
              <a:t> …</a:t>
            </a:r>
          </a:p>
        </p:txBody>
      </p:sp>
      <p:sp>
        <p:nvSpPr>
          <p:cNvPr id="16" name="TextovéPole 15"/>
          <p:cNvSpPr txBox="1"/>
          <p:nvPr/>
        </p:nvSpPr>
        <p:spPr>
          <a:xfrm>
            <a:off x="5565775" y="6251575"/>
            <a:ext cx="2940050" cy="400050"/>
          </a:xfrm>
          <a:prstGeom prst="rect">
            <a:avLst/>
          </a:prstGeom>
          <a:solidFill>
            <a:srgbClr val="DDDDDD">
              <a:alpha val="50196"/>
            </a:srgbClr>
          </a:solidFill>
        </p:spPr>
        <p:txBody>
          <a:bodyPr wrap="none">
            <a:spAutoFit/>
          </a:bodyPr>
          <a:lstStyle/>
          <a:p>
            <a:pPr>
              <a:defRPr/>
            </a:pPr>
            <a:r>
              <a:rPr lang="cs-CZ" sz="2000" dirty="0">
                <a:solidFill>
                  <a:srgbClr val="DE0000"/>
                </a:solidFill>
                <a:effectLst>
                  <a:outerShdw blurRad="60007" dist="190500" dir="13200000" sy="30000" kx="-1800000" algn="bl" rotWithShape="0">
                    <a:prstClr val="black">
                      <a:alpha val="32000"/>
                    </a:prstClr>
                  </a:outerShdw>
                </a:effectLst>
              </a:rPr>
              <a:t>Co tuto zónu ovlivňuje?</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2"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1" name="TextovéPole 10">
            <a:extLst>
              <a:ext uri="{FF2B5EF4-FFF2-40B4-BE49-F238E27FC236}">
                <a16:creationId xmlns:a16="http://schemas.microsoft.com/office/drawing/2014/main" id="{0C9D6498-9BA6-4632-9C22-54A8C0E8C255}"/>
              </a:ext>
            </a:extLst>
          </p:cNvPr>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3000"/>
                                        <p:tgtEl>
                                          <p:spTgt spid="10"/>
                                        </p:tgtEl>
                                      </p:cBhvr>
                                    </p:animEffect>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a:stretch>
            <a:fillRect/>
          </a:stretch>
        </p:blipFill>
        <p:spPr bwMode="auto">
          <a:xfrm>
            <a:off x="1479550" y="595313"/>
            <a:ext cx="5816600" cy="5816600"/>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Zaoblený obdélníkový popisek 11"/>
          <p:cNvSpPr/>
          <p:nvPr/>
        </p:nvSpPr>
        <p:spPr>
          <a:xfrm>
            <a:off x="6011863" y="2506663"/>
            <a:ext cx="1992387"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a:t>
            </a:r>
            <a:r>
              <a:rPr lang="cs-CZ" sz="1600" dirty="0" err="1">
                <a:solidFill>
                  <a:schemeClr val="tx1"/>
                </a:solidFill>
              </a:rPr>
              <a:t>ontinent</a:t>
            </a:r>
            <a:r>
              <a:rPr lang="en-GB" sz="1600" dirty="0">
                <a:solidFill>
                  <a:schemeClr val="tx1"/>
                </a:solidFill>
              </a:rPr>
              <a:t>a</a:t>
            </a:r>
            <a:r>
              <a:rPr lang="cs-CZ" sz="1600" dirty="0">
                <a:solidFill>
                  <a:schemeClr val="tx1"/>
                </a:solidFill>
              </a:rPr>
              <a:t>l</a:t>
            </a:r>
            <a:r>
              <a:rPr lang="en-GB" sz="1600" dirty="0">
                <a:solidFill>
                  <a:schemeClr val="tx1"/>
                </a:solidFill>
              </a:rPr>
              <a:t> climate</a:t>
            </a:r>
            <a:endParaRPr lang="cs-CZ" sz="1600" dirty="0">
              <a:solidFill>
                <a:schemeClr val="tx1"/>
              </a:solidFill>
            </a:endParaRPr>
          </a:p>
        </p:txBody>
      </p:sp>
      <p:sp>
        <p:nvSpPr>
          <p:cNvPr id="13" name="Zaoblený obdélníkový popisek 12"/>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err="1">
                <a:solidFill>
                  <a:schemeClr val="tx1"/>
                </a:solidFill>
              </a:rPr>
              <a:t>oce</a:t>
            </a:r>
            <a:r>
              <a:rPr lang="en-GB" sz="1600" dirty="0" err="1">
                <a:solidFill>
                  <a:schemeClr val="tx1"/>
                </a:solidFill>
              </a:rPr>
              <a:t>anic</a:t>
            </a:r>
            <a:r>
              <a:rPr lang="en-GB" sz="1600" dirty="0">
                <a:solidFill>
                  <a:schemeClr val="tx1"/>
                </a:solidFill>
              </a:rPr>
              <a:t> climate</a:t>
            </a:r>
            <a:endParaRPr lang="cs-CZ"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b="20965"/>
          <a:stretch>
            <a:fillRect/>
          </a:stretch>
        </p:blipFill>
        <p:spPr bwMode="auto">
          <a:xfrm>
            <a:off x="1479550" y="595313"/>
            <a:ext cx="5816600" cy="4597173"/>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0" name="TextovéPole 9"/>
          <p:cNvSpPr txBox="1"/>
          <p:nvPr/>
        </p:nvSpPr>
        <p:spPr>
          <a:xfrm>
            <a:off x="2232836" y="5560828"/>
            <a:ext cx="4567276" cy="461665"/>
          </a:xfrm>
          <a:prstGeom prst="rect">
            <a:avLst/>
          </a:prstGeom>
          <a:solidFill>
            <a:srgbClr val="FFFF99"/>
          </a:solidFill>
          <a:ln>
            <a:noFill/>
          </a:ln>
        </p:spPr>
        <p:txBody>
          <a:bodyPr wrap="none">
            <a:spAutoFit/>
          </a:bodyPr>
          <a:lstStyle/>
          <a:p>
            <a:pPr>
              <a:defRPr/>
            </a:pPr>
            <a:r>
              <a:rPr lang="en-US" sz="2400" dirty="0">
                <a:solidFill>
                  <a:srgbClr val="DE0000"/>
                </a:solidFill>
                <a:effectLst>
                  <a:outerShdw blurRad="60007" dist="200025" dir="13800000" sy="30000" kx="-1800000" algn="bl" rotWithShape="0">
                    <a:prstClr val="black">
                      <a:alpha val="32000"/>
                    </a:prstClr>
                  </a:outerShdw>
                </a:effectLst>
              </a:rPr>
              <a:t>climatic</a:t>
            </a:r>
            <a:r>
              <a:rPr lang="cs-CZ" sz="2400" dirty="0">
                <a:solidFill>
                  <a:srgbClr val="DE0000"/>
                </a:solidFill>
                <a:effectLst>
                  <a:outerShdw blurRad="60007" dist="200025" dir="13800000" sy="30000" kx="-1800000" algn="bl" rotWithShape="0">
                    <a:prstClr val="black">
                      <a:alpha val="32000"/>
                    </a:prstClr>
                  </a:outerShdw>
                </a:effectLst>
              </a:rPr>
              <a:t> </a:t>
            </a:r>
            <a:r>
              <a:rPr lang="en-US" sz="2400" dirty="0">
                <a:solidFill>
                  <a:srgbClr val="DE0000"/>
                </a:solidFill>
                <a:effectLst>
                  <a:outerShdw blurRad="60007" dist="200025" dir="13800000" sy="30000" kx="-1800000" algn="bl" rotWithShape="0">
                    <a:prstClr val="black">
                      <a:alpha val="32000"/>
                    </a:prstClr>
                  </a:outerShdw>
                </a:effectLst>
              </a:rPr>
              <a:t>factors </a:t>
            </a:r>
            <a:r>
              <a:rPr lang="cs-CZ" sz="2400" dirty="0">
                <a:solidFill>
                  <a:srgbClr val="DE0000"/>
                </a:solidFill>
                <a:effectLst>
                  <a:outerShdw blurRad="60007" dist="200025" dir="13800000" sy="30000" kx="-1800000" algn="bl" rotWithShape="0">
                    <a:prstClr val="black">
                      <a:alpha val="32000"/>
                    </a:prstClr>
                  </a:outerShdw>
                </a:effectLst>
              </a:rPr>
              <a:t>do</a:t>
            </a:r>
            <a:r>
              <a:rPr lang="en-GB" sz="2400" dirty="0" err="1">
                <a:solidFill>
                  <a:srgbClr val="DE0000"/>
                </a:solidFill>
                <a:effectLst>
                  <a:outerShdw blurRad="60007" dist="200025" dir="13800000" sy="30000" kx="-1800000" algn="bl" rotWithShape="0">
                    <a:prstClr val="black">
                      <a:alpha val="32000"/>
                    </a:prstClr>
                  </a:outerShdw>
                </a:effectLst>
              </a:rPr>
              <a:t>n’t</a:t>
            </a:r>
            <a:r>
              <a:rPr lang="en-GB" sz="2400" dirty="0">
                <a:solidFill>
                  <a:srgbClr val="DE0000"/>
                </a:solidFill>
                <a:effectLst>
                  <a:outerShdw blurRad="60007" dist="200025" dir="13800000" sy="30000" kx="-1800000" algn="bl" rotWithShape="0">
                    <a:prstClr val="black">
                      <a:alpha val="32000"/>
                    </a:prstClr>
                  </a:outerShdw>
                </a:effectLst>
              </a:rPr>
              <a:t> determine</a:t>
            </a:r>
            <a:endParaRPr lang="cs-CZ" sz="2400" dirty="0">
              <a:solidFill>
                <a:srgbClr val="DE0000"/>
              </a:solidFill>
              <a:effectLst>
                <a:outerShdw blurRad="60007" dist="200025" dir="13800000" sy="30000" kx="-1800000" algn="bl" rotWithShape="0">
                  <a:prstClr val="black">
                    <a:alpha val="32000"/>
                  </a:prstClr>
                </a:outerShdw>
              </a:effectLst>
            </a:endParaRPr>
          </a:p>
        </p:txBody>
      </p:sp>
      <p:sp>
        <p:nvSpPr>
          <p:cNvPr id="11" name="Zaoblený obdélníkový popisek 11">
            <a:extLst>
              <a:ext uri="{FF2B5EF4-FFF2-40B4-BE49-F238E27FC236}">
                <a16:creationId xmlns:a16="http://schemas.microsoft.com/office/drawing/2014/main" id="{19002983-E571-45D2-BB69-3D78551F6B3B}"/>
              </a:ext>
            </a:extLst>
          </p:cNvPr>
          <p:cNvSpPr/>
          <p:nvPr/>
        </p:nvSpPr>
        <p:spPr>
          <a:xfrm>
            <a:off x="6011863" y="2506663"/>
            <a:ext cx="1992387"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a:t>
            </a:r>
            <a:r>
              <a:rPr lang="cs-CZ" sz="1600" dirty="0" err="1">
                <a:solidFill>
                  <a:schemeClr val="tx1"/>
                </a:solidFill>
              </a:rPr>
              <a:t>ontinent</a:t>
            </a:r>
            <a:r>
              <a:rPr lang="en-GB" sz="1600" dirty="0">
                <a:solidFill>
                  <a:schemeClr val="tx1"/>
                </a:solidFill>
              </a:rPr>
              <a:t>a</a:t>
            </a:r>
            <a:r>
              <a:rPr lang="cs-CZ" sz="1600" dirty="0">
                <a:solidFill>
                  <a:schemeClr val="tx1"/>
                </a:solidFill>
              </a:rPr>
              <a:t>l</a:t>
            </a:r>
            <a:r>
              <a:rPr lang="en-GB" sz="1600" dirty="0">
                <a:solidFill>
                  <a:schemeClr val="tx1"/>
                </a:solidFill>
              </a:rPr>
              <a:t> climate</a:t>
            </a:r>
            <a:endParaRPr lang="cs-CZ" sz="1600" dirty="0">
              <a:solidFill>
                <a:schemeClr val="tx1"/>
              </a:solidFill>
            </a:endParaRPr>
          </a:p>
        </p:txBody>
      </p:sp>
      <p:sp>
        <p:nvSpPr>
          <p:cNvPr id="14" name="Zaoblený obdélníkový popisek 12">
            <a:extLst>
              <a:ext uri="{FF2B5EF4-FFF2-40B4-BE49-F238E27FC236}">
                <a16:creationId xmlns:a16="http://schemas.microsoft.com/office/drawing/2014/main" id="{AD989542-CA18-494B-B032-4A8C8C45B1E7}"/>
              </a:ext>
            </a:extLst>
          </p:cNvPr>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err="1">
                <a:solidFill>
                  <a:schemeClr val="tx1"/>
                </a:solidFill>
              </a:rPr>
              <a:t>oce</a:t>
            </a:r>
            <a:r>
              <a:rPr lang="en-GB" sz="1600" dirty="0" err="1">
                <a:solidFill>
                  <a:schemeClr val="tx1"/>
                </a:solidFill>
              </a:rPr>
              <a:t>anic</a:t>
            </a:r>
            <a:r>
              <a:rPr lang="en-GB" sz="1600" dirty="0">
                <a:solidFill>
                  <a:schemeClr val="tx1"/>
                </a:solidFill>
              </a:rPr>
              <a:t> climate</a:t>
            </a:r>
            <a:endParaRPr lang="cs-CZ" sz="16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1DA80993-117F-42C2-8485-206419711731}"/>
              </a:ext>
            </a:extLst>
          </p:cNvPr>
          <p:cNvGrpSpPr/>
          <p:nvPr/>
        </p:nvGrpSpPr>
        <p:grpSpPr>
          <a:xfrm>
            <a:off x="1712913" y="862013"/>
            <a:ext cx="5180145" cy="5529262"/>
            <a:chOff x="1712913" y="862013"/>
            <a:chExt cx="5180145" cy="5529262"/>
          </a:xfrm>
        </p:grpSpPr>
        <p:pic>
          <p:nvPicPr>
            <p:cNvPr id="10242" name="Obrázek 6" descr="Hybridizace1.jpg"/>
            <p:cNvPicPr>
              <a:picLocks noChangeAspect="1"/>
            </p:cNvPicPr>
            <p:nvPr/>
          </p:nvPicPr>
          <p:blipFill>
            <a:blip r:embed="rId3" cstate="print"/>
            <a:srcRect/>
            <a:stretch>
              <a:fillRect/>
            </a:stretch>
          </p:blipFill>
          <p:spPr bwMode="auto">
            <a:xfrm>
              <a:off x="1712913" y="862013"/>
              <a:ext cx="5146675" cy="5529262"/>
            </a:xfrm>
            <a:prstGeom prst="rect">
              <a:avLst/>
            </a:prstGeom>
            <a:noFill/>
            <a:ln w="9525">
              <a:noFill/>
              <a:miter lim="800000"/>
              <a:headEnd/>
              <a:tailEnd/>
            </a:ln>
          </p:spPr>
        </p:pic>
        <p:sp>
          <p:nvSpPr>
            <p:cNvPr id="2" name="TextovéPole 1">
              <a:extLst>
                <a:ext uri="{FF2B5EF4-FFF2-40B4-BE49-F238E27FC236}">
                  <a16:creationId xmlns:a16="http://schemas.microsoft.com/office/drawing/2014/main" id="{0149E3D3-C006-4FBA-AF84-2228A12CBF3A}"/>
                </a:ext>
              </a:extLst>
            </p:cNvPr>
            <p:cNvSpPr txBox="1"/>
            <p:nvPr/>
          </p:nvSpPr>
          <p:spPr>
            <a:xfrm>
              <a:off x="6171386" y="5472767"/>
              <a:ext cx="721672" cy="523220"/>
            </a:xfrm>
            <a:prstGeom prst="rect">
              <a:avLst/>
            </a:prstGeom>
            <a:solidFill>
              <a:schemeClr val="bg1"/>
            </a:solidFill>
          </p:spPr>
          <p:txBody>
            <a:bodyPr wrap="none" rtlCol="0">
              <a:spAutoFit/>
            </a:bodyPr>
            <a:lstStyle/>
            <a:p>
              <a:pPr algn="ctr"/>
              <a:r>
                <a:rPr lang="en-GB" sz="1400" dirty="0"/>
                <a:t>new</a:t>
              </a:r>
            </a:p>
            <a:p>
              <a:pPr algn="ctr"/>
              <a:r>
                <a:rPr lang="en-GB" sz="1400" dirty="0"/>
                <a:t>habitat</a:t>
              </a:r>
              <a:endParaRPr lang="cs-CZ" sz="1400" dirty="0"/>
            </a:p>
          </p:txBody>
        </p:sp>
      </p:grpSp>
      <p:sp>
        <p:nvSpPr>
          <p:cNvPr id="10243" name="AutoShape 25"/>
          <p:cNvSpPr>
            <a:spLocks noChangeArrowheads="1"/>
          </p:cNvSpPr>
          <p:nvPr/>
        </p:nvSpPr>
        <p:spPr bwMode="auto">
          <a:xfrm>
            <a:off x="552547" y="2201494"/>
            <a:ext cx="1684278" cy="477688"/>
          </a:xfrm>
          <a:prstGeom prst="wedgeRectCallout">
            <a:avLst>
              <a:gd name="adj1" fmla="val 77694"/>
              <a:gd name="adj2" fmla="val -12088"/>
            </a:avLst>
          </a:prstGeom>
          <a:solidFill>
            <a:schemeClr val="bg1">
              <a:lumMod val="95000"/>
            </a:schemeClr>
          </a:solidFill>
          <a:ln w="9525">
            <a:solidFill>
              <a:schemeClr val="tx1"/>
            </a:solidFill>
            <a:miter lim="800000"/>
            <a:headEnd/>
            <a:tailEnd/>
          </a:ln>
        </p:spPr>
        <p:txBody>
          <a:bodyPr anchor="ctr"/>
          <a:lstStyle/>
          <a:p>
            <a:pPr algn="ctr"/>
            <a:r>
              <a:rPr lang="cs-CZ" dirty="0"/>
              <a:t>hybrid </a:t>
            </a:r>
            <a:r>
              <a:rPr lang="cs-CZ" dirty="0" err="1"/>
              <a:t>swarm</a:t>
            </a:r>
            <a:endParaRPr lang="cs-CZ" dirty="0"/>
          </a:p>
        </p:txBody>
      </p:sp>
      <p:sp>
        <p:nvSpPr>
          <p:cNvPr id="10244" name="AutoShape 26"/>
          <p:cNvSpPr>
            <a:spLocks noChangeArrowheads="1"/>
          </p:cNvSpPr>
          <p:nvPr/>
        </p:nvSpPr>
        <p:spPr bwMode="auto">
          <a:xfrm>
            <a:off x="6661150" y="1273175"/>
            <a:ext cx="1533781" cy="422275"/>
          </a:xfrm>
          <a:prstGeom prst="wedgeRectCallout">
            <a:avLst>
              <a:gd name="adj1" fmla="val -74023"/>
              <a:gd name="adj2" fmla="val 175537"/>
            </a:avLst>
          </a:prstGeom>
          <a:solidFill>
            <a:schemeClr val="bg1">
              <a:lumMod val="95000"/>
            </a:schemeClr>
          </a:solidFill>
          <a:ln w="9525">
            <a:solidFill>
              <a:schemeClr val="tx1"/>
            </a:solidFill>
            <a:miter lim="800000"/>
            <a:headEnd/>
            <a:tailEnd/>
          </a:ln>
        </p:spPr>
        <p:txBody>
          <a:bodyPr anchor="ctr"/>
          <a:lstStyle/>
          <a:p>
            <a:pPr algn="ctr"/>
            <a:r>
              <a:rPr lang="en-US" dirty="0"/>
              <a:t>hybrid </a:t>
            </a:r>
            <a:r>
              <a:rPr lang="cs-CZ" dirty="0"/>
              <a:t>z</a:t>
            </a:r>
            <a:r>
              <a:rPr lang="en-GB" dirty="0"/>
              <a:t>one</a:t>
            </a:r>
            <a:endParaRPr lang="cs-CZ" dirty="0"/>
          </a:p>
        </p:txBody>
      </p:sp>
      <p:sp>
        <p:nvSpPr>
          <p:cNvPr id="10245" name="Text Box 32"/>
          <p:cNvSpPr txBox="1">
            <a:spLocks noChangeArrowheads="1"/>
          </p:cNvSpPr>
          <p:nvPr/>
        </p:nvSpPr>
        <p:spPr bwMode="auto">
          <a:xfrm>
            <a:off x="2236825" y="282575"/>
            <a:ext cx="4927952" cy="461665"/>
          </a:xfrm>
          <a:prstGeom prst="rect">
            <a:avLst/>
          </a:prstGeom>
          <a:noFill/>
          <a:ln w="9525">
            <a:noFill/>
            <a:miter lim="800000"/>
            <a:headEnd/>
            <a:tailEnd/>
          </a:ln>
        </p:spPr>
        <p:txBody>
          <a:bodyPr wrap="none">
            <a:spAutoFit/>
          </a:bodyPr>
          <a:lstStyle/>
          <a:p>
            <a:r>
              <a:rPr lang="en-GB" sz="2400" dirty="0">
                <a:solidFill>
                  <a:srgbClr val="E60000"/>
                </a:solidFill>
              </a:rPr>
              <a:t>Possible outcomes of</a:t>
            </a:r>
            <a:r>
              <a:rPr lang="cs-CZ" sz="2400" dirty="0">
                <a:solidFill>
                  <a:srgbClr val="E60000"/>
                </a:solidFill>
              </a:rPr>
              <a:t> </a:t>
            </a:r>
            <a:r>
              <a:rPr lang="cs-CZ" sz="2400" dirty="0" err="1">
                <a:solidFill>
                  <a:srgbClr val="E60000"/>
                </a:solidFill>
              </a:rPr>
              <a:t>hybridiza</a:t>
            </a:r>
            <a:r>
              <a:rPr lang="en-GB" sz="2400" dirty="0" err="1">
                <a:solidFill>
                  <a:srgbClr val="E60000"/>
                </a:solidFill>
              </a:rPr>
              <a:t>tion</a:t>
            </a:r>
            <a:endParaRPr lang="cs-CZ" sz="2400" dirty="0">
              <a:solidFill>
                <a:srgbClr val="E60000"/>
              </a:solidFill>
            </a:endParaRPr>
          </a:p>
        </p:txBody>
      </p:sp>
      <p:sp>
        <p:nvSpPr>
          <p:cNvPr id="10246" name="AutoShape 22"/>
          <p:cNvSpPr>
            <a:spLocks noChangeArrowheads="1"/>
          </p:cNvSpPr>
          <p:nvPr/>
        </p:nvSpPr>
        <p:spPr bwMode="auto">
          <a:xfrm>
            <a:off x="6719888" y="3711575"/>
            <a:ext cx="1533781" cy="474663"/>
          </a:xfrm>
          <a:prstGeom prst="wedgeRectCallout">
            <a:avLst>
              <a:gd name="adj1" fmla="val -55194"/>
              <a:gd name="adj2" fmla="val 203190"/>
            </a:avLst>
          </a:prstGeom>
          <a:solidFill>
            <a:schemeClr val="bg1">
              <a:lumMod val="95000"/>
            </a:schemeClr>
          </a:solidFill>
          <a:ln w="9525">
            <a:solidFill>
              <a:schemeClr val="tx1"/>
            </a:solidFill>
            <a:miter lim="800000"/>
            <a:headEnd/>
            <a:tailEnd/>
          </a:ln>
        </p:spPr>
        <p:txBody>
          <a:bodyPr anchor="ctr"/>
          <a:lstStyle/>
          <a:p>
            <a:pPr algn="ctr"/>
            <a:r>
              <a:rPr lang="en-US" dirty="0"/>
              <a:t>hybrid taxon</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pic>
        <p:nvPicPr>
          <p:cNvPr id="13" name="Picture 2"/>
          <p:cNvPicPr>
            <a:picLocks noChangeAspect="1" noChangeArrowheads="1"/>
          </p:cNvPicPr>
          <p:nvPr/>
        </p:nvPicPr>
        <p:blipFill>
          <a:blip r:embed="rId4" cstate="print"/>
          <a:srcRect t="4131" r="10596" b="25545"/>
          <a:stretch>
            <a:fillRect/>
          </a:stretch>
        </p:blipFill>
        <p:spPr bwMode="auto">
          <a:xfrm>
            <a:off x="107950" y="3922713"/>
            <a:ext cx="2265363" cy="2679700"/>
          </a:xfrm>
          <a:prstGeom prst="rect">
            <a:avLst/>
          </a:prstGeom>
          <a:noFill/>
          <a:ln w="9525">
            <a:noFill/>
            <a:miter lim="800000"/>
            <a:headEnd/>
            <a:tailEnd/>
          </a:ln>
        </p:spPr>
      </p:pic>
      <p:sp>
        <p:nvSpPr>
          <p:cNvPr id="14" name="TextovéPole 13"/>
          <p:cNvSpPr txBox="1">
            <a:spLocks noChangeArrowheads="1"/>
          </p:cNvSpPr>
          <p:nvPr/>
        </p:nvSpPr>
        <p:spPr bwMode="auto">
          <a:xfrm>
            <a:off x="2403475" y="6272213"/>
            <a:ext cx="1111250" cy="307975"/>
          </a:xfrm>
          <a:prstGeom prst="rect">
            <a:avLst/>
          </a:prstGeom>
          <a:noFill/>
          <a:ln w="9525">
            <a:noFill/>
            <a:miter lim="800000"/>
            <a:headEnd/>
            <a:tailEnd/>
          </a:ln>
        </p:spPr>
        <p:txBody>
          <a:bodyPr wrap="none">
            <a:spAutoFit/>
          </a:bodyPr>
          <a:lstStyle/>
          <a:p>
            <a:r>
              <a:rPr lang="en-US" sz="1400"/>
              <a:t>Nick Barton</a:t>
            </a:r>
            <a:endParaRPr lang="cs-CZ" sz="1400"/>
          </a:p>
        </p:txBody>
      </p:sp>
      <p:sp>
        <p:nvSpPr>
          <p:cNvPr id="15" name="Oválný popisek 14"/>
          <p:cNvSpPr/>
          <p:nvPr/>
        </p:nvSpPr>
        <p:spPr>
          <a:xfrm>
            <a:off x="2679700" y="2944813"/>
            <a:ext cx="4125913" cy="1222375"/>
          </a:xfrm>
          <a:prstGeom prst="wedgeEllipseCallout">
            <a:avLst>
              <a:gd name="adj1" fmla="val -78146"/>
              <a:gd name="adj2" fmla="val 100761"/>
            </a:avLst>
          </a:prstGeom>
          <a:solidFill>
            <a:srgbClr val="CCFF33">
              <a:alpha val="63922"/>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rPr>
              <a:t>Most</a:t>
            </a:r>
            <a:r>
              <a:rPr lang="cs-CZ" sz="2000" dirty="0">
                <a:solidFill>
                  <a:schemeClr val="tx1"/>
                </a:solidFill>
              </a:rPr>
              <a:t> hybrid</a:t>
            </a:r>
            <a:r>
              <a:rPr lang="en-GB" sz="2000" dirty="0">
                <a:solidFill>
                  <a:schemeClr val="tx1"/>
                </a:solidFill>
              </a:rPr>
              <a:t> zones are</a:t>
            </a:r>
            <a:r>
              <a:rPr lang="cs-CZ" sz="2000" dirty="0">
                <a:solidFill>
                  <a:schemeClr val="tx1"/>
                </a:solidFill>
              </a:rPr>
              <a:t> </a:t>
            </a:r>
            <a:r>
              <a:rPr lang="cs-CZ" sz="2000" dirty="0">
                <a:solidFill>
                  <a:srgbClr val="DE0000"/>
                </a:solidFill>
              </a:rPr>
              <a:t>„ten</a:t>
            </a:r>
            <a:r>
              <a:rPr lang="en-GB" sz="2000" dirty="0" err="1">
                <a:solidFill>
                  <a:srgbClr val="DE0000"/>
                </a:solidFill>
              </a:rPr>
              <a:t>sion</a:t>
            </a:r>
            <a:r>
              <a:rPr lang="en-GB" sz="2000" dirty="0">
                <a:solidFill>
                  <a:srgbClr val="DE0000"/>
                </a:solidFill>
              </a:rPr>
              <a:t> zones</a:t>
            </a:r>
            <a:r>
              <a:rPr lang="cs-CZ" sz="2000" dirty="0">
                <a:solidFill>
                  <a:srgbClr val="DE0000"/>
                </a:solidFill>
              </a:rPr>
              <a:t>“</a:t>
            </a:r>
          </a:p>
        </p:txBody>
      </p:sp>
      <p:sp>
        <p:nvSpPr>
          <p:cNvPr id="16" name="TextovéPole 15"/>
          <p:cNvSpPr txBox="1"/>
          <p:nvPr/>
        </p:nvSpPr>
        <p:spPr>
          <a:xfrm>
            <a:off x="4695825" y="6296025"/>
            <a:ext cx="3461204" cy="400110"/>
          </a:xfrm>
          <a:prstGeom prst="rect">
            <a:avLst/>
          </a:prstGeom>
          <a:noFill/>
        </p:spPr>
        <p:txBody>
          <a:bodyPr wrap="none">
            <a:spAutoFit/>
          </a:bodyPr>
          <a:lstStyle/>
          <a:p>
            <a:pPr>
              <a:defRPr/>
            </a:pPr>
            <a:r>
              <a:rPr lang="en-GB" sz="2000" dirty="0">
                <a:solidFill>
                  <a:srgbClr val="DE0000"/>
                </a:solidFill>
                <a:effectLst>
                  <a:outerShdw blurRad="60007" dist="190500" dir="13200000" sy="30000" kx="-1800000" algn="bl" rotWithShape="0">
                    <a:prstClr val="black">
                      <a:alpha val="32000"/>
                    </a:prstClr>
                  </a:outerShdw>
                </a:effectLst>
              </a:rPr>
              <a:t>also the mouse hybrid zone?</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44041"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TextovéPole 11">
            <a:extLst>
              <a:ext uri="{FF2B5EF4-FFF2-40B4-BE49-F238E27FC236}">
                <a16:creationId xmlns:a16="http://schemas.microsoft.com/office/drawing/2014/main" id="{AB705E02-5882-4622-AD7D-12F41926A28A}"/>
              </a:ext>
            </a:extLst>
          </p:cNvPr>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ObrA"/>
          <p:cNvPicPr>
            <a:picLocks noChangeAspect="1" noChangeArrowheads="1"/>
          </p:cNvPicPr>
          <p:nvPr/>
        </p:nvPicPr>
        <p:blipFill>
          <a:blip r:embed="rId3" cstate="print"/>
          <a:srcRect/>
          <a:stretch>
            <a:fillRect/>
          </a:stretch>
        </p:blipFill>
        <p:spPr bwMode="auto">
          <a:xfrm>
            <a:off x="379413" y="3833813"/>
            <a:ext cx="8377237" cy="2668587"/>
          </a:xfrm>
          <a:prstGeom prst="rect">
            <a:avLst/>
          </a:prstGeom>
          <a:noFill/>
          <a:ln w="9525">
            <a:noFill/>
            <a:miter lim="800000"/>
            <a:headEnd/>
            <a:tailEnd/>
          </a:ln>
        </p:spPr>
      </p:pic>
      <p:sp>
        <p:nvSpPr>
          <p:cNvPr id="36868" name="Line 4"/>
          <p:cNvSpPr>
            <a:spLocks noChangeShapeType="1"/>
          </p:cNvSpPr>
          <p:nvPr/>
        </p:nvSpPr>
        <p:spPr bwMode="auto">
          <a:xfrm>
            <a:off x="555625" y="4719638"/>
            <a:ext cx="7894638" cy="720725"/>
          </a:xfrm>
          <a:prstGeom prst="line">
            <a:avLst/>
          </a:prstGeom>
          <a:noFill/>
          <a:ln w="38100">
            <a:solidFill>
              <a:srgbClr val="00CC00"/>
            </a:solidFill>
            <a:round/>
            <a:headEnd/>
            <a:tailEnd type="triangle" w="med" len="med"/>
          </a:ln>
        </p:spPr>
        <p:txBody>
          <a:bodyPr/>
          <a:lstStyle/>
          <a:p>
            <a:endParaRPr lang="cs-CZ"/>
          </a:p>
        </p:txBody>
      </p:sp>
      <p:sp>
        <p:nvSpPr>
          <p:cNvPr id="36869" name="Line 5"/>
          <p:cNvSpPr>
            <a:spLocks noChangeShapeType="1"/>
          </p:cNvSpPr>
          <p:nvPr/>
        </p:nvSpPr>
        <p:spPr bwMode="auto">
          <a:xfrm flipH="1">
            <a:off x="3916363" y="3856038"/>
            <a:ext cx="1365250" cy="2665412"/>
          </a:xfrm>
          <a:prstGeom prst="line">
            <a:avLst/>
          </a:prstGeom>
          <a:noFill/>
          <a:ln w="76200">
            <a:solidFill>
              <a:schemeClr val="accent2"/>
            </a:solidFill>
            <a:prstDash val="sysDot"/>
            <a:round/>
            <a:headEnd/>
            <a:tailEnd/>
          </a:ln>
        </p:spPr>
        <p:txBody>
          <a:bodyPr/>
          <a:lstStyle/>
          <a:p>
            <a:endParaRPr lang="cs-CZ"/>
          </a:p>
        </p:txBody>
      </p:sp>
      <p:sp>
        <p:nvSpPr>
          <p:cNvPr id="36870" name="Line 6"/>
          <p:cNvSpPr>
            <a:spLocks noChangeShapeType="1"/>
          </p:cNvSpPr>
          <p:nvPr/>
        </p:nvSpPr>
        <p:spPr bwMode="auto">
          <a:xfrm>
            <a:off x="2205038" y="3856038"/>
            <a:ext cx="5124450" cy="2600325"/>
          </a:xfrm>
          <a:prstGeom prst="line">
            <a:avLst/>
          </a:prstGeom>
          <a:noFill/>
          <a:ln w="57150">
            <a:solidFill>
              <a:srgbClr val="FF0000"/>
            </a:solidFill>
            <a:round/>
            <a:headEnd/>
            <a:tailEnd type="triangle" w="med" len="med"/>
          </a:ln>
        </p:spPr>
        <p:txBody>
          <a:bodyPr/>
          <a:lstStyle/>
          <a:p>
            <a:endParaRPr lang="cs-CZ"/>
          </a:p>
        </p:txBody>
      </p:sp>
      <p:grpSp>
        <p:nvGrpSpPr>
          <p:cNvPr id="46086" name="Group 22"/>
          <p:cNvGrpSpPr>
            <a:grpSpLocks/>
          </p:cNvGrpSpPr>
          <p:nvPr/>
        </p:nvGrpSpPr>
        <p:grpSpPr bwMode="auto">
          <a:xfrm>
            <a:off x="1209675" y="455613"/>
            <a:ext cx="6927850" cy="2216150"/>
            <a:chOff x="491" y="344"/>
            <a:chExt cx="4784" cy="1660"/>
          </a:xfrm>
        </p:grpSpPr>
        <p:sp>
          <p:nvSpPr>
            <p:cNvPr id="46089" name="Freeform 7"/>
            <p:cNvSpPr>
              <a:spLocks/>
            </p:cNvSpPr>
            <p:nvPr/>
          </p:nvSpPr>
          <p:spPr bwMode="auto">
            <a:xfrm>
              <a:off x="861" y="522"/>
              <a:ext cx="3754" cy="1167"/>
            </a:xfrm>
            <a:custGeom>
              <a:avLst/>
              <a:gdLst>
                <a:gd name="T0" fmla="*/ 0 w 4459"/>
                <a:gd name="T1" fmla="*/ 139 h 1703"/>
                <a:gd name="T2" fmla="*/ 480 w 4459"/>
                <a:gd name="T3" fmla="*/ 281 h 1703"/>
                <a:gd name="T4" fmla="*/ 567 w 4459"/>
                <a:gd name="T5" fmla="*/ 45 h 1703"/>
                <a:gd name="T6" fmla="*/ 983 w 4459"/>
                <a:gd name="T7" fmla="*/ 244 h 1703"/>
                <a:gd name="T8" fmla="*/ 1249 w 4459"/>
                <a:gd name="T9" fmla="*/ 149 h 1703"/>
                <a:gd name="T10" fmla="*/ 1610 w 4459"/>
                <a:gd name="T11" fmla="*/ 66 h 1703"/>
                <a:gd name="T12" fmla="*/ 1981 w 4459"/>
                <a:gd name="T13" fmla="*/ 184 h 1703"/>
                <a:gd name="T14" fmla="*/ 2239 w 4459"/>
                <a:gd name="T15" fmla="*/ 181 h 1703"/>
                <a:gd name="T16" fmla="*/ 0 60000 65536"/>
                <a:gd name="T17" fmla="*/ 0 60000 65536"/>
                <a:gd name="T18" fmla="*/ 0 60000 65536"/>
                <a:gd name="T19" fmla="*/ 0 60000 65536"/>
                <a:gd name="T20" fmla="*/ 0 60000 65536"/>
                <a:gd name="T21" fmla="*/ 0 60000 65536"/>
                <a:gd name="T22" fmla="*/ 0 60000 65536"/>
                <a:gd name="T23" fmla="*/ 0 60000 65536"/>
                <a:gd name="T24" fmla="*/ 0 w 4459"/>
                <a:gd name="T25" fmla="*/ 0 h 1703"/>
                <a:gd name="T26" fmla="*/ 4459 w 4459"/>
                <a:gd name="T27" fmla="*/ 1703 h 17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59" h="1703">
                  <a:moveTo>
                    <a:pt x="0" y="630"/>
                  </a:moveTo>
                  <a:cubicBezTo>
                    <a:pt x="159" y="737"/>
                    <a:pt x="390" y="1703"/>
                    <a:pt x="955" y="1274"/>
                  </a:cubicBezTo>
                  <a:cubicBezTo>
                    <a:pt x="1179" y="1098"/>
                    <a:pt x="686" y="354"/>
                    <a:pt x="1131" y="203"/>
                  </a:cubicBezTo>
                  <a:cubicBezTo>
                    <a:pt x="1721" y="0"/>
                    <a:pt x="1443" y="915"/>
                    <a:pt x="1958" y="1104"/>
                  </a:cubicBezTo>
                  <a:cubicBezTo>
                    <a:pt x="2217" y="1203"/>
                    <a:pt x="2477" y="862"/>
                    <a:pt x="2487" y="677"/>
                  </a:cubicBezTo>
                  <a:cubicBezTo>
                    <a:pt x="2500" y="291"/>
                    <a:pt x="2982" y="199"/>
                    <a:pt x="3205" y="298"/>
                  </a:cubicBezTo>
                  <a:cubicBezTo>
                    <a:pt x="3686" y="515"/>
                    <a:pt x="3788" y="705"/>
                    <a:pt x="3944" y="833"/>
                  </a:cubicBezTo>
                  <a:cubicBezTo>
                    <a:pt x="4153" y="920"/>
                    <a:pt x="4352" y="823"/>
                    <a:pt x="4459" y="820"/>
                  </a:cubicBezTo>
                </a:path>
              </a:pathLst>
            </a:custGeom>
            <a:noFill/>
            <a:ln w="57150" cmpd="sng">
              <a:solidFill>
                <a:srgbClr val="CC99FF"/>
              </a:solidFill>
              <a:round/>
              <a:headEnd/>
              <a:tailEnd/>
            </a:ln>
          </p:spPr>
          <p:txBody>
            <a:bodyPr/>
            <a:lstStyle/>
            <a:p>
              <a:endParaRPr lang="cs-CZ"/>
            </a:p>
          </p:txBody>
        </p:sp>
        <p:sp>
          <p:nvSpPr>
            <p:cNvPr id="46090" name="Oval 8"/>
            <p:cNvSpPr>
              <a:spLocks noChangeAspect="1" noChangeArrowheads="1"/>
            </p:cNvSpPr>
            <p:nvPr/>
          </p:nvSpPr>
          <p:spPr bwMode="auto">
            <a:xfrm>
              <a:off x="1019" y="56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1" name="Oval 9"/>
            <p:cNvSpPr>
              <a:spLocks noChangeAspect="1" noChangeArrowheads="1"/>
            </p:cNvSpPr>
            <p:nvPr/>
          </p:nvSpPr>
          <p:spPr bwMode="auto">
            <a:xfrm>
              <a:off x="3723" y="542"/>
              <a:ext cx="154" cy="149"/>
            </a:xfrm>
            <a:prstGeom prst="ellipse">
              <a:avLst/>
            </a:prstGeom>
            <a:solidFill>
              <a:srgbClr val="CC00CC"/>
            </a:solidFill>
            <a:ln w="12700">
              <a:solidFill>
                <a:schemeClr val="tx1"/>
              </a:solidFill>
              <a:round/>
              <a:headEnd/>
              <a:tailEnd/>
            </a:ln>
          </p:spPr>
          <p:txBody>
            <a:bodyPr wrap="none" anchor="ctr"/>
            <a:lstStyle/>
            <a:p>
              <a:endParaRPr lang="cs-CZ"/>
            </a:p>
          </p:txBody>
        </p:sp>
        <p:sp>
          <p:nvSpPr>
            <p:cNvPr id="46092" name="Oval 10"/>
            <p:cNvSpPr>
              <a:spLocks noChangeAspect="1" noChangeArrowheads="1"/>
            </p:cNvSpPr>
            <p:nvPr/>
          </p:nvSpPr>
          <p:spPr bwMode="auto">
            <a:xfrm>
              <a:off x="1264" y="1258"/>
              <a:ext cx="222" cy="214"/>
            </a:xfrm>
            <a:prstGeom prst="ellipse">
              <a:avLst/>
            </a:prstGeom>
            <a:solidFill>
              <a:srgbClr val="D60093"/>
            </a:solidFill>
            <a:ln w="12700">
              <a:solidFill>
                <a:schemeClr val="tx1"/>
              </a:solidFill>
              <a:round/>
              <a:headEnd/>
              <a:tailEnd/>
            </a:ln>
          </p:spPr>
          <p:txBody>
            <a:bodyPr wrap="none" anchor="ctr"/>
            <a:lstStyle/>
            <a:p>
              <a:endParaRPr lang="cs-CZ"/>
            </a:p>
          </p:txBody>
        </p:sp>
        <p:sp>
          <p:nvSpPr>
            <p:cNvPr id="46093" name="Oval 11"/>
            <p:cNvSpPr>
              <a:spLocks noChangeAspect="1" noChangeArrowheads="1"/>
            </p:cNvSpPr>
            <p:nvPr/>
          </p:nvSpPr>
          <p:spPr bwMode="auto">
            <a:xfrm>
              <a:off x="1617" y="344"/>
              <a:ext cx="245" cy="237"/>
            </a:xfrm>
            <a:prstGeom prst="ellipse">
              <a:avLst/>
            </a:prstGeom>
            <a:solidFill>
              <a:srgbClr val="CC0000"/>
            </a:solidFill>
            <a:ln w="12700">
              <a:solidFill>
                <a:schemeClr val="tx1"/>
              </a:solidFill>
              <a:round/>
              <a:headEnd/>
              <a:tailEnd/>
            </a:ln>
          </p:spPr>
          <p:txBody>
            <a:bodyPr wrap="none" anchor="ctr"/>
            <a:lstStyle/>
            <a:p>
              <a:endParaRPr lang="cs-CZ"/>
            </a:p>
          </p:txBody>
        </p:sp>
        <p:sp>
          <p:nvSpPr>
            <p:cNvPr id="46094" name="Oval 12"/>
            <p:cNvSpPr>
              <a:spLocks noChangeAspect="1" noChangeArrowheads="1"/>
            </p:cNvSpPr>
            <p:nvPr/>
          </p:nvSpPr>
          <p:spPr bwMode="auto">
            <a:xfrm>
              <a:off x="4863" y="44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5" name="Oval 13"/>
            <p:cNvSpPr>
              <a:spLocks noChangeAspect="1" noChangeArrowheads="1"/>
            </p:cNvSpPr>
            <p:nvPr/>
          </p:nvSpPr>
          <p:spPr bwMode="auto">
            <a:xfrm>
              <a:off x="2696" y="1384"/>
              <a:ext cx="148" cy="143"/>
            </a:xfrm>
            <a:prstGeom prst="ellipse">
              <a:avLst/>
            </a:prstGeom>
            <a:solidFill>
              <a:srgbClr val="CC00FF"/>
            </a:solidFill>
            <a:ln w="12700">
              <a:solidFill>
                <a:schemeClr val="tx1"/>
              </a:solidFill>
              <a:round/>
              <a:headEnd/>
              <a:tailEnd/>
            </a:ln>
          </p:spPr>
          <p:txBody>
            <a:bodyPr wrap="none" anchor="ctr"/>
            <a:lstStyle/>
            <a:p>
              <a:endParaRPr lang="cs-CZ"/>
            </a:p>
          </p:txBody>
        </p:sp>
        <p:sp>
          <p:nvSpPr>
            <p:cNvPr id="46096" name="Oval 14"/>
            <p:cNvSpPr>
              <a:spLocks noChangeAspect="1" noChangeArrowheads="1"/>
            </p:cNvSpPr>
            <p:nvPr/>
          </p:nvSpPr>
          <p:spPr bwMode="auto">
            <a:xfrm>
              <a:off x="2737" y="604"/>
              <a:ext cx="173" cy="167"/>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7" name="Oval 15"/>
            <p:cNvSpPr>
              <a:spLocks noChangeAspect="1" noChangeArrowheads="1"/>
            </p:cNvSpPr>
            <p:nvPr/>
          </p:nvSpPr>
          <p:spPr bwMode="auto">
            <a:xfrm>
              <a:off x="2348" y="1780"/>
              <a:ext cx="232" cy="224"/>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098" name="Oval 16"/>
            <p:cNvSpPr>
              <a:spLocks noChangeAspect="1" noChangeArrowheads="1"/>
            </p:cNvSpPr>
            <p:nvPr/>
          </p:nvSpPr>
          <p:spPr bwMode="auto">
            <a:xfrm>
              <a:off x="5099" y="1506"/>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099" name="Oval 17"/>
            <p:cNvSpPr>
              <a:spLocks noChangeAspect="1" noChangeArrowheads="1"/>
            </p:cNvSpPr>
            <p:nvPr/>
          </p:nvSpPr>
          <p:spPr bwMode="auto">
            <a:xfrm>
              <a:off x="491" y="1500"/>
              <a:ext cx="290" cy="280"/>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0" name="Oval 18"/>
            <p:cNvSpPr>
              <a:spLocks noChangeAspect="1" noChangeArrowheads="1"/>
            </p:cNvSpPr>
            <p:nvPr/>
          </p:nvSpPr>
          <p:spPr bwMode="auto">
            <a:xfrm>
              <a:off x="3942" y="1443"/>
              <a:ext cx="439" cy="425"/>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1" name="Oval 19"/>
            <p:cNvSpPr>
              <a:spLocks noChangeAspect="1" noChangeArrowheads="1"/>
            </p:cNvSpPr>
            <p:nvPr/>
          </p:nvSpPr>
          <p:spPr bwMode="auto">
            <a:xfrm>
              <a:off x="3549" y="968"/>
              <a:ext cx="239" cy="231"/>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2" name="Oval 20"/>
            <p:cNvSpPr>
              <a:spLocks noChangeAspect="1" noChangeArrowheads="1"/>
            </p:cNvSpPr>
            <p:nvPr/>
          </p:nvSpPr>
          <p:spPr bwMode="auto">
            <a:xfrm>
              <a:off x="2031" y="1339"/>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3" name="Oval 21"/>
            <p:cNvSpPr>
              <a:spLocks noChangeAspect="1" noChangeArrowheads="1"/>
            </p:cNvSpPr>
            <p:nvPr/>
          </p:nvSpPr>
          <p:spPr bwMode="auto">
            <a:xfrm>
              <a:off x="1998" y="822"/>
              <a:ext cx="125" cy="121"/>
            </a:xfrm>
            <a:prstGeom prst="ellipse">
              <a:avLst/>
            </a:prstGeom>
            <a:solidFill>
              <a:srgbClr val="9933FF"/>
            </a:solidFill>
            <a:ln w="12700">
              <a:solidFill>
                <a:schemeClr val="tx1"/>
              </a:solidFill>
              <a:round/>
              <a:headEnd/>
              <a:tailEnd/>
            </a:ln>
          </p:spPr>
          <p:txBody>
            <a:bodyPr wrap="none" anchor="ctr"/>
            <a:lstStyle/>
            <a:p>
              <a:endParaRPr lang="cs-CZ"/>
            </a:p>
          </p:txBody>
        </p:sp>
      </p:grpSp>
      <p:sp>
        <p:nvSpPr>
          <p:cNvPr id="46087" name="Text Box 23"/>
          <p:cNvSpPr txBox="1">
            <a:spLocks noChangeArrowheads="1"/>
          </p:cNvSpPr>
          <p:nvPr/>
        </p:nvSpPr>
        <p:spPr bwMode="auto">
          <a:xfrm>
            <a:off x="661988" y="2755900"/>
            <a:ext cx="4134465" cy="369332"/>
          </a:xfrm>
          <a:prstGeom prst="rect">
            <a:avLst/>
          </a:prstGeom>
          <a:noFill/>
          <a:ln w="9525">
            <a:noFill/>
            <a:miter lim="800000"/>
            <a:headEnd/>
            <a:tailEnd/>
          </a:ln>
        </p:spPr>
        <p:txBody>
          <a:bodyPr wrap="none">
            <a:spAutoFit/>
          </a:bodyPr>
          <a:lstStyle/>
          <a:p>
            <a:r>
              <a:rPr lang="en-GB" dirty="0"/>
              <a:t>hybrid zone course may be complex</a:t>
            </a:r>
            <a:r>
              <a:rPr lang="cs-CZ" dirty="0"/>
              <a:t>....</a:t>
            </a:r>
          </a:p>
        </p:txBody>
      </p:sp>
      <p:sp>
        <p:nvSpPr>
          <p:cNvPr id="36888" name="Text Box 24"/>
          <p:cNvSpPr txBox="1">
            <a:spLocks noChangeArrowheads="1"/>
          </p:cNvSpPr>
          <p:nvPr/>
        </p:nvSpPr>
        <p:spPr bwMode="auto">
          <a:xfrm>
            <a:off x="420466" y="3263900"/>
            <a:ext cx="8584466" cy="369332"/>
          </a:xfrm>
          <a:prstGeom prst="rect">
            <a:avLst/>
          </a:prstGeom>
          <a:noFill/>
          <a:ln w="9525">
            <a:noFill/>
            <a:miter lim="800000"/>
            <a:headEnd/>
            <a:tailEnd/>
          </a:ln>
        </p:spPr>
        <p:txBody>
          <a:bodyPr wrap="none">
            <a:spAutoFit/>
          </a:bodyPr>
          <a:lstStyle/>
          <a:p>
            <a:r>
              <a:rPr lang="cs-CZ" dirty="0"/>
              <a:t>... </a:t>
            </a:r>
            <a:r>
              <a:rPr lang="en-GB" dirty="0"/>
              <a:t>moreover, usually we don’t know a priori</a:t>
            </a:r>
            <a:r>
              <a:rPr lang="cs-CZ" dirty="0"/>
              <a:t>, o</a:t>
            </a:r>
            <a:r>
              <a:rPr lang="en-GB" dirty="0"/>
              <a:t>r we</a:t>
            </a:r>
            <a:r>
              <a:rPr lang="cs-CZ" dirty="0"/>
              <a:t> </a:t>
            </a:r>
            <a:r>
              <a:rPr lang="cs-CZ" dirty="0" err="1"/>
              <a:t>extrapol</a:t>
            </a:r>
            <a:r>
              <a:rPr lang="en-GB" dirty="0"/>
              <a:t>ate from</a:t>
            </a:r>
            <a:r>
              <a:rPr lang="cs-CZ" dirty="0"/>
              <a:t> glob</a:t>
            </a:r>
            <a:r>
              <a:rPr lang="en-GB" dirty="0"/>
              <a:t>a</a:t>
            </a:r>
            <a:r>
              <a:rPr lang="cs-CZ" dirty="0"/>
              <a:t>l</a:t>
            </a:r>
            <a:r>
              <a:rPr lang="en-GB" dirty="0"/>
              <a:t> direction</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8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6867"/>
                                        </p:tgtEl>
                                        <p:attrNameLst>
                                          <p:attrName>style.visibility</p:attrName>
                                        </p:attrNameLst>
                                      </p:cBhvr>
                                      <p:to>
                                        <p:strVal val="visible"/>
                                      </p:to>
                                    </p:set>
                                    <p:anim calcmode="lin" valueType="num">
                                      <p:cBhvr additive="base">
                                        <p:cTn id="10" dur="500" fill="hold"/>
                                        <p:tgtEl>
                                          <p:spTgt spid="36867"/>
                                        </p:tgtEl>
                                        <p:attrNameLst>
                                          <p:attrName>ppt_x</p:attrName>
                                        </p:attrNameLst>
                                      </p:cBhvr>
                                      <p:tavLst>
                                        <p:tav tm="0">
                                          <p:val>
                                            <p:strVal val="#ppt_x"/>
                                          </p:val>
                                        </p:tav>
                                        <p:tav tm="100000">
                                          <p:val>
                                            <p:strVal val="#ppt_x"/>
                                          </p:val>
                                        </p:tav>
                                      </p:tavLst>
                                    </p:anim>
                                    <p:anim calcmode="lin" valueType="num">
                                      <p:cBhvr additive="base">
                                        <p:cTn id="11"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8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141538" y="962025"/>
            <a:ext cx="5403850" cy="4872038"/>
            <a:chOff x="985" y="378"/>
            <a:chExt cx="3729" cy="3480"/>
          </a:xfrm>
        </p:grpSpPr>
        <p:grpSp>
          <p:nvGrpSpPr>
            <p:cNvPr id="47107" name="Group 3"/>
            <p:cNvGrpSpPr>
              <a:grpSpLocks/>
            </p:cNvGrpSpPr>
            <p:nvPr/>
          </p:nvGrpSpPr>
          <p:grpSpPr bwMode="auto">
            <a:xfrm>
              <a:off x="985" y="378"/>
              <a:ext cx="3729" cy="3060"/>
              <a:chOff x="14662" y="7750"/>
              <a:chExt cx="3627" cy="3060"/>
            </a:xfrm>
          </p:grpSpPr>
          <p:pic>
            <p:nvPicPr>
              <p:cNvPr id="47112" name="Picture 4" descr="Fig2a"/>
              <p:cNvPicPr>
                <a:picLocks noChangeAspect="1" noChangeArrowheads="1"/>
              </p:cNvPicPr>
              <p:nvPr/>
            </p:nvPicPr>
            <p:blipFill>
              <a:blip r:embed="rId3" cstate="print"/>
              <a:srcRect/>
              <a:stretch>
                <a:fillRect/>
              </a:stretch>
            </p:blipFill>
            <p:spPr bwMode="auto">
              <a:xfrm>
                <a:off x="14662" y="7750"/>
                <a:ext cx="3627" cy="1786"/>
              </a:xfrm>
              <a:prstGeom prst="rect">
                <a:avLst/>
              </a:prstGeom>
              <a:noFill/>
              <a:ln w="9525">
                <a:noFill/>
                <a:miter lim="800000"/>
                <a:headEnd/>
                <a:tailEnd/>
              </a:ln>
            </p:spPr>
          </p:pic>
          <p:pic>
            <p:nvPicPr>
              <p:cNvPr id="47113" name="Picture 5" descr="Fig2b"/>
              <p:cNvPicPr>
                <a:picLocks noChangeAspect="1" noChangeArrowheads="1"/>
              </p:cNvPicPr>
              <p:nvPr/>
            </p:nvPicPr>
            <p:blipFill>
              <a:blip r:embed="rId4" cstate="print"/>
              <a:srcRect/>
              <a:stretch>
                <a:fillRect/>
              </a:stretch>
            </p:blipFill>
            <p:spPr bwMode="auto">
              <a:xfrm>
                <a:off x="14662" y="9579"/>
                <a:ext cx="3627" cy="1231"/>
              </a:xfrm>
              <a:prstGeom prst="rect">
                <a:avLst/>
              </a:prstGeom>
              <a:noFill/>
              <a:ln w="9525">
                <a:noFill/>
                <a:miter lim="800000"/>
                <a:headEnd/>
                <a:tailEnd/>
              </a:ln>
            </p:spPr>
          </p:pic>
        </p:grpSp>
        <p:sp>
          <p:nvSpPr>
            <p:cNvPr id="47108" name="Line 6"/>
            <p:cNvSpPr>
              <a:spLocks noChangeShapeType="1"/>
            </p:cNvSpPr>
            <p:nvPr/>
          </p:nvSpPr>
          <p:spPr bwMode="auto">
            <a:xfrm flipH="1">
              <a:off x="2130" y="2036"/>
              <a:ext cx="362" cy="576"/>
            </a:xfrm>
            <a:prstGeom prst="line">
              <a:avLst/>
            </a:prstGeom>
            <a:noFill/>
            <a:ln w="57150">
              <a:solidFill>
                <a:srgbClr val="00CC00"/>
              </a:solidFill>
              <a:round/>
              <a:headEnd/>
              <a:tailEnd type="triangle" w="med" len="med"/>
            </a:ln>
          </p:spPr>
          <p:txBody>
            <a:bodyPr/>
            <a:lstStyle/>
            <a:p>
              <a:endParaRPr lang="cs-CZ"/>
            </a:p>
          </p:txBody>
        </p:sp>
        <p:sp>
          <p:nvSpPr>
            <p:cNvPr id="47109" name="Freeform 7"/>
            <p:cNvSpPr>
              <a:spLocks/>
            </p:cNvSpPr>
            <p:nvPr/>
          </p:nvSpPr>
          <p:spPr bwMode="auto">
            <a:xfrm>
              <a:off x="4384" y="1084"/>
              <a:ext cx="1" cy="1512"/>
            </a:xfrm>
            <a:custGeom>
              <a:avLst/>
              <a:gdLst>
                <a:gd name="T0" fmla="*/ 0 w 1"/>
                <a:gd name="T1" fmla="*/ 0 h 1512"/>
                <a:gd name="T2" fmla="*/ 0 w 1"/>
                <a:gd name="T3" fmla="*/ 1512 h 1512"/>
                <a:gd name="T4" fmla="*/ 0 60000 65536"/>
                <a:gd name="T5" fmla="*/ 0 60000 65536"/>
                <a:gd name="T6" fmla="*/ 0 w 1"/>
                <a:gd name="T7" fmla="*/ 0 h 1512"/>
                <a:gd name="T8" fmla="*/ 1 w 1"/>
                <a:gd name="T9" fmla="*/ 1512 h 1512"/>
              </a:gdLst>
              <a:ahLst/>
              <a:cxnLst>
                <a:cxn ang="T4">
                  <a:pos x="T0" y="T1"/>
                </a:cxn>
                <a:cxn ang="T5">
                  <a:pos x="T2" y="T3"/>
                </a:cxn>
              </a:cxnLst>
              <a:rect l="T6" t="T7" r="T8" b="T9"/>
              <a:pathLst>
                <a:path w="1" h="1512">
                  <a:moveTo>
                    <a:pt x="0" y="0"/>
                  </a:moveTo>
                  <a:lnTo>
                    <a:pt x="0" y="1512"/>
                  </a:lnTo>
                </a:path>
              </a:pathLst>
            </a:custGeom>
            <a:noFill/>
            <a:ln w="57150" cmpd="sng">
              <a:solidFill>
                <a:srgbClr val="00CC00"/>
              </a:solidFill>
              <a:round/>
              <a:headEnd type="none" w="med" len="med"/>
              <a:tailEnd type="triangle" w="med" len="med"/>
            </a:ln>
          </p:spPr>
          <p:txBody>
            <a:bodyPr/>
            <a:lstStyle/>
            <a:p>
              <a:endParaRPr lang="cs-CZ"/>
            </a:p>
          </p:txBody>
        </p:sp>
        <p:sp>
          <p:nvSpPr>
            <p:cNvPr id="47110" name="Text Box 8"/>
            <p:cNvSpPr txBox="1">
              <a:spLocks noChangeArrowheads="1"/>
            </p:cNvSpPr>
            <p:nvPr/>
          </p:nvSpPr>
          <p:spPr bwMode="auto">
            <a:xfrm>
              <a:off x="1544" y="3451"/>
              <a:ext cx="1033" cy="240"/>
            </a:xfrm>
            <a:prstGeom prst="rect">
              <a:avLst/>
            </a:prstGeom>
            <a:noFill/>
            <a:ln w="9525">
              <a:noFill/>
              <a:miter lim="800000"/>
              <a:headEnd/>
              <a:tailEnd/>
            </a:ln>
          </p:spPr>
          <p:txBody>
            <a:bodyPr wrap="none">
              <a:spAutoFit/>
            </a:bodyPr>
            <a:lstStyle/>
            <a:p>
              <a:pPr defTabSz="835025" eaLnBrk="0" hangingPunct="0"/>
              <a:r>
                <a:rPr lang="en-US" sz="1600" b="1">
                  <a:latin typeface="Times New Roman" pitchFamily="18" charset="0"/>
                </a:rPr>
                <a:t>Real local cline</a:t>
              </a:r>
              <a:endParaRPr lang="cs-CZ" sz="1600" b="1">
                <a:latin typeface="Times New Roman" pitchFamily="18" charset="0"/>
              </a:endParaRPr>
            </a:p>
          </p:txBody>
        </p:sp>
        <p:sp>
          <p:nvSpPr>
            <p:cNvPr id="47111" name="Text Box 9"/>
            <p:cNvSpPr txBox="1">
              <a:spLocks noChangeArrowheads="1"/>
            </p:cNvSpPr>
            <p:nvPr/>
          </p:nvSpPr>
          <p:spPr bwMode="auto">
            <a:xfrm>
              <a:off x="3046" y="3443"/>
              <a:ext cx="1461" cy="415"/>
            </a:xfrm>
            <a:prstGeom prst="rect">
              <a:avLst/>
            </a:prstGeom>
            <a:noFill/>
            <a:ln w="9525">
              <a:noFill/>
              <a:miter lim="800000"/>
              <a:headEnd/>
              <a:tailEnd/>
            </a:ln>
          </p:spPr>
          <p:txBody>
            <a:bodyPr wrap="none">
              <a:spAutoFit/>
            </a:bodyPr>
            <a:lstStyle/>
            <a:p>
              <a:pPr algn="ctr" defTabSz="835025" eaLnBrk="0" hangingPunct="0"/>
              <a:r>
                <a:rPr lang="en-US" sz="1600" b="1">
                  <a:latin typeface="Times New Roman" pitchFamily="18" charset="0"/>
                </a:rPr>
                <a:t>Cline interpolated</a:t>
              </a:r>
            </a:p>
            <a:p>
              <a:pPr algn="ctr" defTabSz="835025" eaLnBrk="0" hangingPunct="0"/>
              <a:r>
                <a:rPr lang="en-US" sz="1600" b="1">
                  <a:latin typeface="Times New Roman" pitchFamily="18" charset="0"/>
                </a:rPr>
                <a:t>from widescale survey</a:t>
              </a:r>
              <a:endParaRPr lang="cs-CZ" sz="1600" b="1">
                <a:latin typeface="Times New Roman" pitchFamily="18" charset="0"/>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lineFit2DRGB"/>
          <p:cNvPicPr>
            <a:picLocks noChangeAspect="1" noChangeArrowheads="1"/>
          </p:cNvPicPr>
          <p:nvPr/>
        </p:nvPicPr>
        <p:blipFill>
          <a:blip r:embed="rId3" cstate="print"/>
          <a:srcRect/>
          <a:stretch>
            <a:fillRect/>
          </a:stretch>
        </p:blipFill>
        <p:spPr bwMode="auto">
          <a:xfrm>
            <a:off x="409575" y="117475"/>
            <a:ext cx="8324850" cy="6686550"/>
          </a:xfrm>
          <a:prstGeom prst="rect">
            <a:avLst/>
          </a:prstGeom>
          <a:noFill/>
          <a:ln w="9525">
            <a:noFill/>
            <a:miter lim="800000"/>
            <a:headEnd/>
            <a:tailEnd/>
          </a:ln>
        </p:spPr>
      </p:pic>
      <p:sp>
        <p:nvSpPr>
          <p:cNvPr id="34819" name="Line 3"/>
          <p:cNvSpPr>
            <a:spLocks noChangeShapeType="1"/>
          </p:cNvSpPr>
          <p:nvPr/>
        </p:nvSpPr>
        <p:spPr bwMode="auto">
          <a:xfrm flipH="1" flipV="1">
            <a:off x="1106488" y="1808163"/>
            <a:ext cx="2790825" cy="1081087"/>
          </a:xfrm>
          <a:prstGeom prst="line">
            <a:avLst/>
          </a:prstGeom>
          <a:noFill/>
          <a:ln w="38100">
            <a:solidFill>
              <a:schemeClr val="tx1"/>
            </a:solidFill>
            <a:round/>
            <a:headEnd/>
            <a:tailEnd type="triangle" w="med" len="med"/>
          </a:ln>
        </p:spPr>
        <p:txBody>
          <a:bodyPr/>
          <a:lstStyle/>
          <a:p>
            <a:endParaRPr lang="cs-CZ"/>
          </a:p>
        </p:txBody>
      </p:sp>
      <p:sp>
        <p:nvSpPr>
          <p:cNvPr id="34820" name="Line 4"/>
          <p:cNvSpPr>
            <a:spLocks noChangeShapeType="1"/>
          </p:cNvSpPr>
          <p:nvPr/>
        </p:nvSpPr>
        <p:spPr bwMode="auto">
          <a:xfrm>
            <a:off x="4292600" y="2163763"/>
            <a:ext cx="1306513" cy="555625"/>
          </a:xfrm>
          <a:prstGeom prst="line">
            <a:avLst/>
          </a:prstGeom>
          <a:noFill/>
          <a:ln w="38100">
            <a:solidFill>
              <a:schemeClr val="tx1"/>
            </a:solidFill>
            <a:round/>
            <a:headEnd/>
            <a:tailEnd type="triangle" w="med" len="med"/>
          </a:ln>
        </p:spPr>
        <p:txBody>
          <a:bodyPr/>
          <a:lstStyle/>
          <a:p>
            <a:endParaRPr lang="cs-CZ"/>
          </a:p>
        </p:txBody>
      </p:sp>
      <p:sp>
        <p:nvSpPr>
          <p:cNvPr id="34821" name="Line 5"/>
          <p:cNvSpPr>
            <a:spLocks noChangeShapeType="1"/>
          </p:cNvSpPr>
          <p:nvPr/>
        </p:nvSpPr>
        <p:spPr bwMode="auto">
          <a:xfrm>
            <a:off x="5021263" y="368300"/>
            <a:ext cx="3205162" cy="1322388"/>
          </a:xfrm>
          <a:prstGeom prst="line">
            <a:avLst/>
          </a:prstGeom>
          <a:noFill/>
          <a:ln w="38100">
            <a:solidFill>
              <a:schemeClr val="tx1"/>
            </a:solidFill>
            <a:round/>
            <a:headEnd/>
            <a:tailEnd type="triangle" w="med" len="med"/>
          </a:ln>
        </p:spPr>
        <p:txBody>
          <a:bodyPr/>
          <a:lstStyle/>
          <a:p>
            <a:endParaRPr lang="cs-CZ"/>
          </a:p>
        </p:txBody>
      </p:sp>
      <p:sp>
        <p:nvSpPr>
          <p:cNvPr id="48134" name="AutoShape 6"/>
          <p:cNvSpPr>
            <a:spLocks noChangeArrowheads="1"/>
          </p:cNvSpPr>
          <p:nvPr/>
        </p:nvSpPr>
        <p:spPr bwMode="auto">
          <a:xfrm rot="5400000">
            <a:off x="4323556" y="3221832"/>
            <a:ext cx="822325" cy="661988"/>
          </a:xfrm>
          <a:prstGeom prst="rightArrow">
            <a:avLst>
              <a:gd name="adj1" fmla="val 50000"/>
              <a:gd name="adj2" fmla="val 31055"/>
            </a:avLst>
          </a:prstGeom>
          <a:solidFill>
            <a:srgbClr val="66FF33"/>
          </a:solidFill>
          <a:ln w="9525">
            <a:solidFill>
              <a:schemeClr val="tx1"/>
            </a:solidFill>
            <a:miter lim="800000"/>
            <a:headEnd/>
            <a:tailEnd/>
          </a:ln>
        </p:spPr>
        <p:txBody>
          <a:bodyPr wrap="none" anchor="ctr"/>
          <a:lstStyle/>
          <a:p>
            <a:endParaRPr lang="cs-CZ"/>
          </a:p>
        </p:txBody>
      </p:sp>
      <p:sp>
        <p:nvSpPr>
          <p:cNvPr id="34823" name="Line 7"/>
          <p:cNvSpPr>
            <a:spLocks noChangeShapeType="1"/>
          </p:cNvSpPr>
          <p:nvPr/>
        </p:nvSpPr>
        <p:spPr bwMode="auto">
          <a:xfrm>
            <a:off x="4797425" y="908050"/>
            <a:ext cx="1608138" cy="676275"/>
          </a:xfrm>
          <a:prstGeom prst="line">
            <a:avLst/>
          </a:prstGeom>
          <a:noFill/>
          <a:ln w="38100">
            <a:solidFill>
              <a:schemeClr val="tx1"/>
            </a:solidFill>
            <a:round/>
            <a:headEnd/>
            <a:tailEnd type="triangle" w="med" len="med"/>
          </a:ln>
        </p:spPr>
        <p:txBody>
          <a:bodyPr/>
          <a:lstStyle/>
          <a:p>
            <a:endParaRPr lang="cs-CZ"/>
          </a:p>
        </p:txBody>
      </p:sp>
      <p:sp>
        <p:nvSpPr>
          <p:cNvPr id="34824" name="Line 8"/>
          <p:cNvSpPr>
            <a:spLocks noChangeShapeType="1"/>
          </p:cNvSpPr>
          <p:nvPr/>
        </p:nvSpPr>
        <p:spPr bwMode="auto">
          <a:xfrm>
            <a:off x="4456113" y="1673225"/>
            <a:ext cx="850900" cy="358775"/>
          </a:xfrm>
          <a:prstGeom prst="line">
            <a:avLst/>
          </a:prstGeom>
          <a:noFill/>
          <a:ln w="38100">
            <a:solidFill>
              <a:schemeClr val="tx1"/>
            </a:solidFill>
            <a:round/>
            <a:headEnd/>
            <a:tailEnd type="triangle" w="med" len="med"/>
          </a:ln>
        </p:spPr>
        <p:txBody>
          <a:bodyPr/>
          <a:lstStyle/>
          <a:p>
            <a:endParaRPr lang="cs-CZ"/>
          </a:p>
        </p:txBody>
      </p:sp>
      <p:sp>
        <p:nvSpPr>
          <p:cNvPr id="34825" name="Line 9"/>
          <p:cNvSpPr>
            <a:spLocks noChangeShapeType="1"/>
          </p:cNvSpPr>
          <p:nvPr/>
        </p:nvSpPr>
        <p:spPr bwMode="auto">
          <a:xfrm flipH="1" flipV="1">
            <a:off x="3492500" y="2484438"/>
            <a:ext cx="508000" cy="196850"/>
          </a:xfrm>
          <a:prstGeom prst="line">
            <a:avLst/>
          </a:prstGeom>
          <a:noFill/>
          <a:ln w="38100">
            <a:solidFill>
              <a:schemeClr val="tx1"/>
            </a:solidFill>
            <a:round/>
            <a:headEnd/>
            <a:tailEnd type="triangle" w="med" len="med"/>
          </a:ln>
        </p:spPr>
        <p:txBody>
          <a:bodyPr/>
          <a:lstStyle/>
          <a:p>
            <a:endParaRPr lang="cs-CZ"/>
          </a:p>
        </p:txBody>
      </p:sp>
      <p:sp>
        <p:nvSpPr>
          <p:cNvPr id="34826" name="Line 10"/>
          <p:cNvSpPr>
            <a:spLocks noChangeShapeType="1"/>
          </p:cNvSpPr>
          <p:nvPr/>
        </p:nvSpPr>
        <p:spPr bwMode="auto">
          <a:xfrm flipH="1" flipV="1">
            <a:off x="3648075" y="1636713"/>
            <a:ext cx="652463" cy="252412"/>
          </a:xfrm>
          <a:prstGeom prst="line">
            <a:avLst/>
          </a:prstGeom>
          <a:noFill/>
          <a:ln w="38100">
            <a:solidFill>
              <a:schemeClr val="tx1"/>
            </a:solidFill>
            <a:round/>
            <a:headEnd/>
            <a:tailEnd type="triangle" w="med" len="med"/>
          </a:ln>
        </p:spPr>
        <p:txBody>
          <a:bodyPr/>
          <a:lstStyle/>
          <a:p>
            <a:endParaRPr lang="cs-CZ"/>
          </a:p>
        </p:txBody>
      </p:sp>
      <p:sp>
        <p:nvSpPr>
          <p:cNvPr id="34827" name="Line 11"/>
          <p:cNvSpPr>
            <a:spLocks noChangeShapeType="1"/>
          </p:cNvSpPr>
          <p:nvPr/>
        </p:nvSpPr>
        <p:spPr bwMode="auto">
          <a:xfrm flipH="1" flipV="1">
            <a:off x="2951163" y="998538"/>
            <a:ext cx="1489075" cy="581025"/>
          </a:xfrm>
          <a:prstGeom prst="line">
            <a:avLst/>
          </a:prstGeom>
          <a:noFill/>
          <a:ln w="38100">
            <a:solidFill>
              <a:schemeClr val="tx1"/>
            </a:solidFill>
            <a:round/>
            <a:headEnd/>
            <a:tailEnd type="triangle" w="med" len="med"/>
          </a:ln>
        </p:spPr>
        <p:txBody>
          <a:bodyPr/>
          <a:lstStyle/>
          <a:p>
            <a:endParaRPr lang="cs-CZ"/>
          </a:p>
        </p:txBody>
      </p:sp>
      <p:sp>
        <p:nvSpPr>
          <p:cNvPr id="34828" name="Text Box 12"/>
          <p:cNvSpPr txBox="1">
            <a:spLocks noChangeArrowheads="1"/>
          </p:cNvSpPr>
          <p:nvPr/>
        </p:nvSpPr>
        <p:spPr bwMode="auto">
          <a:xfrm>
            <a:off x="1009650" y="4706938"/>
            <a:ext cx="2319866" cy="461665"/>
          </a:xfrm>
          <a:prstGeom prst="rect">
            <a:avLst/>
          </a:prstGeom>
          <a:noFill/>
          <a:ln w="9525">
            <a:noFill/>
            <a:miter lim="800000"/>
            <a:headEnd/>
            <a:tailEnd/>
          </a:ln>
        </p:spPr>
        <p:txBody>
          <a:bodyPr wrap="none">
            <a:spAutoFit/>
          </a:bodyPr>
          <a:lstStyle/>
          <a:p>
            <a:r>
              <a:rPr lang="en-US" sz="2400" dirty="0">
                <a:solidFill>
                  <a:srgbClr val="E60000"/>
                </a:solidFill>
              </a:rPr>
              <a:t>2D </a:t>
            </a:r>
            <a:r>
              <a:rPr lang="en-US" sz="2400" dirty="0">
                <a:solidFill>
                  <a:srgbClr val="E60000"/>
                </a:solidFill>
                <a:sym typeface="Symbol" pitchFamily="18" charset="2"/>
              </a:rPr>
              <a:t> 1D </a:t>
            </a:r>
            <a:r>
              <a:rPr lang="en-GB" sz="2400" dirty="0">
                <a:solidFill>
                  <a:srgbClr val="E60000"/>
                </a:solidFill>
                <a:sym typeface="Symbol" pitchFamily="18" charset="2"/>
              </a:rPr>
              <a:t>c</a:t>
            </a:r>
            <a:r>
              <a:rPr lang="en-US" sz="2400" dirty="0">
                <a:solidFill>
                  <a:srgbClr val="E60000"/>
                </a:solidFill>
                <a:sym typeface="Symbol" pitchFamily="18" charset="2"/>
              </a:rPr>
              <a:t>lines</a:t>
            </a:r>
            <a:endParaRPr lang="cs-CZ" sz="2400" dirty="0">
              <a:solidFill>
                <a:srgbClr val="E60000"/>
              </a:solidFill>
              <a:sym typeface="Symbol" pitchFamily="18" charset="2"/>
            </a:endParaRPr>
          </a:p>
        </p:txBody>
      </p:sp>
      <p:grpSp>
        <p:nvGrpSpPr>
          <p:cNvPr id="2" name="Group 18"/>
          <p:cNvGrpSpPr>
            <a:grpSpLocks/>
          </p:cNvGrpSpPr>
          <p:nvPr/>
        </p:nvGrpSpPr>
        <p:grpSpPr bwMode="auto">
          <a:xfrm>
            <a:off x="1058863" y="679450"/>
            <a:ext cx="7329487" cy="2865438"/>
            <a:chOff x="667" y="428"/>
            <a:chExt cx="4617" cy="1805"/>
          </a:xfrm>
        </p:grpSpPr>
        <p:sp>
          <p:nvSpPr>
            <p:cNvPr id="48142" name="Line 13"/>
            <p:cNvSpPr>
              <a:spLocks noChangeShapeType="1"/>
            </p:cNvSpPr>
            <p:nvPr/>
          </p:nvSpPr>
          <p:spPr bwMode="auto">
            <a:xfrm rot="16200000" flipV="1">
              <a:off x="2179" y="-872"/>
              <a:ext cx="1805" cy="4405"/>
            </a:xfrm>
            <a:prstGeom prst="line">
              <a:avLst/>
            </a:prstGeom>
            <a:noFill/>
            <a:ln w="57150">
              <a:solidFill>
                <a:srgbClr val="F00000"/>
              </a:solidFill>
              <a:round/>
              <a:headEnd/>
              <a:tailEnd/>
            </a:ln>
          </p:spPr>
          <p:txBody>
            <a:bodyPr/>
            <a:lstStyle/>
            <a:p>
              <a:endParaRPr lang="cs-CZ"/>
            </a:p>
          </p:txBody>
        </p:sp>
        <p:sp>
          <p:nvSpPr>
            <p:cNvPr id="48143" name="Line 14"/>
            <p:cNvSpPr>
              <a:spLocks noChangeShapeType="1"/>
            </p:cNvSpPr>
            <p:nvPr/>
          </p:nvSpPr>
          <p:spPr bwMode="auto">
            <a:xfrm flipV="1">
              <a:off x="667" y="468"/>
              <a:ext cx="291" cy="678"/>
            </a:xfrm>
            <a:prstGeom prst="line">
              <a:avLst/>
            </a:prstGeom>
            <a:noFill/>
            <a:ln w="38100">
              <a:solidFill>
                <a:schemeClr val="tx1"/>
              </a:solidFill>
              <a:prstDash val="sysDot"/>
              <a:round/>
              <a:headEnd/>
              <a:tailEnd/>
            </a:ln>
          </p:spPr>
          <p:txBody>
            <a:bodyPr/>
            <a:lstStyle/>
            <a:p>
              <a:endParaRPr lang="cs-CZ"/>
            </a:p>
          </p:txBody>
        </p:sp>
        <p:sp>
          <p:nvSpPr>
            <p:cNvPr id="48144" name="Line 16"/>
            <p:cNvSpPr>
              <a:spLocks noChangeShapeType="1"/>
            </p:cNvSpPr>
            <p:nvPr/>
          </p:nvSpPr>
          <p:spPr bwMode="auto">
            <a:xfrm flipV="1">
              <a:off x="3779" y="983"/>
              <a:ext cx="258" cy="634"/>
            </a:xfrm>
            <a:prstGeom prst="line">
              <a:avLst/>
            </a:prstGeom>
            <a:noFill/>
            <a:ln w="38100">
              <a:solidFill>
                <a:schemeClr val="tx1"/>
              </a:solidFill>
              <a:prstDash val="sysDot"/>
              <a:round/>
              <a:headEnd/>
              <a:tailEnd/>
            </a:ln>
          </p:spPr>
          <p:txBody>
            <a:bodyP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48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482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3482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3482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3482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34826"/>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48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P spid="34821" grpId="0" animBg="1"/>
      <p:bldP spid="34823" grpId="0" animBg="1"/>
      <p:bldP spid="34824" grpId="0" animBg="1"/>
      <p:bldP spid="34825" grpId="0" animBg="1"/>
      <p:bldP spid="34826" grpId="0" animBg="1"/>
      <p:bldP spid="34827" grpId="0" animBg="1"/>
      <p:bldP spid="348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Klina1"/>
          <p:cNvPicPr>
            <a:picLocks noChangeAspect="1" noChangeArrowheads="1"/>
          </p:cNvPicPr>
          <p:nvPr/>
        </p:nvPicPr>
        <p:blipFill>
          <a:blip r:embed="rId3" cstate="print"/>
          <a:srcRect/>
          <a:stretch>
            <a:fillRect/>
          </a:stretch>
        </p:blipFill>
        <p:spPr bwMode="auto">
          <a:xfrm>
            <a:off x="1990725" y="760413"/>
            <a:ext cx="5362575" cy="3924300"/>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2590800" y="852488"/>
          <a:ext cx="4602163" cy="3300412"/>
        </p:xfrm>
        <a:graphic>
          <a:graphicData uri="http://schemas.openxmlformats.org/presentationml/2006/ole">
            <mc:AlternateContent xmlns:mc="http://schemas.openxmlformats.org/markup-compatibility/2006">
              <mc:Choice xmlns:v="urn:schemas-microsoft-com:vml" Requires="v">
                <p:oleObj name="CorelDRAW" r:id="rId4" imgW="4588560" imgH="3306960" progId="">
                  <p:embed/>
                </p:oleObj>
              </mc:Choice>
              <mc:Fallback>
                <p:oleObj name="CorelDRAW" r:id="rId4" imgW="4588560" imgH="33069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852488"/>
                        <a:ext cx="4602163" cy="33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4"/>
          <p:cNvSpPr txBox="1">
            <a:spLocks noChangeArrowheads="1"/>
          </p:cNvSpPr>
          <p:nvPr/>
        </p:nvSpPr>
        <p:spPr bwMode="auto">
          <a:xfrm>
            <a:off x="3744459" y="282575"/>
            <a:ext cx="2050561" cy="461665"/>
          </a:xfrm>
          <a:prstGeom prst="rect">
            <a:avLst/>
          </a:prstGeom>
          <a:noFill/>
          <a:ln w="9525">
            <a:noFill/>
            <a:miter lim="800000"/>
            <a:headEnd/>
            <a:tailEnd/>
          </a:ln>
        </p:spPr>
        <p:txBody>
          <a:bodyPr wrap="none">
            <a:spAutoFit/>
          </a:bodyPr>
          <a:lstStyle/>
          <a:p>
            <a:r>
              <a:rPr lang="en-GB" sz="2400" dirty="0">
                <a:solidFill>
                  <a:srgbClr val="F00000"/>
                </a:solidFill>
              </a:rPr>
              <a:t>Example</a:t>
            </a:r>
            <a:r>
              <a:rPr lang="cs-CZ" sz="2400" dirty="0">
                <a:solidFill>
                  <a:srgbClr val="F00000"/>
                </a:solidFill>
              </a:rPr>
              <a:t>: </a:t>
            </a:r>
            <a:r>
              <a:rPr lang="cs-CZ" sz="2400" i="1" dirty="0" err="1">
                <a:solidFill>
                  <a:srgbClr val="F00000"/>
                </a:solidFill>
              </a:rPr>
              <a:t>Mpi</a:t>
            </a:r>
            <a:endParaRPr lang="cs-CZ" sz="2400" i="1" dirty="0">
              <a:solidFill>
                <a:srgbClr val="F00000"/>
              </a:solidFill>
            </a:endParaRPr>
          </a:p>
        </p:txBody>
      </p:sp>
      <p:grpSp>
        <p:nvGrpSpPr>
          <p:cNvPr id="2" name="Group 5"/>
          <p:cNvGrpSpPr>
            <a:grpSpLocks/>
          </p:cNvGrpSpPr>
          <p:nvPr/>
        </p:nvGrpSpPr>
        <p:grpSpPr bwMode="auto">
          <a:xfrm>
            <a:off x="2733675" y="736600"/>
            <a:ext cx="3146425" cy="3387725"/>
            <a:chOff x="1670" y="661"/>
            <a:chExt cx="1982" cy="2134"/>
          </a:xfrm>
        </p:grpSpPr>
        <p:sp>
          <p:nvSpPr>
            <p:cNvPr id="1032" name="Line 6"/>
            <p:cNvSpPr>
              <a:spLocks noChangeShapeType="1"/>
            </p:cNvSpPr>
            <p:nvPr/>
          </p:nvSpPr>
          <p:spPr bwMode="auto">
            <a:xfrm>
              <a:off x="3049" y="1773"/>
              <a:ext cx="0" cy="1022"/>
            </a:xfrm>
            <a:prstGeom prst="line">
              <a:avLst/>
            </a:prstGeom>
            <a:noFill/>
            <a:ln w="38100">
              <a:solidFill>
                <a:schemeClr val="tx1"/>
              </a:solidFill>
              <a:round/>
              <a:headEnd/>
              <a:tailEnd type="triangle" w="med" len="med"/>
            </a:ln>
          </p:spPr>
          <p:txBody>
            <a:bodyPr/>
            <a:lstStyle/>
            <a:p>
              <a:endParaRPr lang="cs-CZ"/>
            </a:p>
          </p:txBody>
        </p:sp>
        <p:sp>
          <p:nvSpPr>
            <p:cNvPr id="1033" name="Text Box 7"/>
            <p:cNvSpPr txBox="1">
              <a:spLocks noChangeArrowheads="1"/>
            </p:cNvSpPr>
            <p:nvPr/>
          </p:nvSpPr>
          <p:spPr bwMode="auto">
            <a:xfrm>
              <a:off x="3065" y="2094"/>
              <a:ext cx="587" cy="212"/>
            </a:xfrm>
            <a:prstGeom prst="rect">
              <a:avLst/>
            </a:prstGeom>
            <a:noFill/>
            <a:ln w="9525">
              <a:noFill/>
              <a:miter lim="800000"/>
              <a:headEnd/>
              <a:tailEnd/>
            </a:ln>
          </p:spPr>
          <p:txBody>
            <a:bodyPr wrap="none">
              <a:spAutoFit/>
            </a:bodyPr>
            <a:lstStyle/>
            <a:p>
              <a:r>
                <a:rPr lang="cs-CZ" sz="1600"/>
                <a:t>střed (</a:t>
              </a:r>
              <a:r>
                <a:rPr lang="cs-CZ" sz="1600" i="1"/>
                <a:t>c</a:t>
              </a:r>
              <a:r>
                <a:rPr lang="cs-CZ" sz="1600"/>
                <a:t>)</a:t>
              </a:r>
            </a:p>
          </p:txBody>
        </p:sp>
        <p:sp>
          <p:nvSpPr>
            <p:cNvPr id="1034" name="Line 8"/>
            <p:cNvSpPr>
              <a:spLocks noChangeShapeType="1"/>
            </p:cNvSpPr>
            <p:nvPr/>
          </p:nvSpPr>
          <p:spPr bwMode="auto">
            <a:xfrm flipV="1">
              <a:off x="2767" y="661"/>
              <a:ext cx="593" cy="2128"/>
            </a:xfrm>
            <a:prstGeom prst="line">
              <a:avLst/>
            </a:prstGeom>
            <a:noFill/>
            <a:ln w="28575">
              <a:solidFill>
                <a:schemeClr val="tx1"/>
              </a:solidFill>
              <a:prstDash val="sysDot"/>
              <a:round/>
              <a:headEnd/>
              <a:tailEnd/>
            </a:ln>
          </p:spPr>
          <p:txBody>
            <a:bodyPr/>
            <a:lstStyle/>
            <a:p>
              <a:endParaRPr lang="cs-CZ"/>
            </a:p>
          </p:txBody>
        </p:sp>
        <p:sp>
          <p:nvSpPr>
            <p:cNvPr id="1035" name="Text Box 9"/>
            <p:cNvSpPr txBox="1">
              <a:spLocks noChangeArrowheads="1"/>
            </p:cNvSpPr>
            <p:nvPr/>
          </p:nvSpPr>
          <p:spPr bwMode="auto">
            <a:xfrm>
              <a:off x="1670" y="821"/>
              <a:ext cx="1517" cy="231"/>
            </a:xfrm>
            <a:prstGeom prst="rect">
              <a:avLst/>
            </a:prstGeom>
            <a:noFill/>
            <a:ln w="9525">
              <a:noFill/>
              <a:miter lim="800000"/>
              <a:headEnd/>
              <a:tailEnd/>
            </a:ln>
          </p:spPr>
          <p:txBody>
            <a:bodyPr wrap="none">
              <a:spAutoFit/>
            </a:bodyPr>
            <a:lstStyle/>
            <a:p>
              <a:r>
                <a:rPr lang="cs-CZ" sz="1600"/>
                <a:t>šířka (</a:t>
              </a:r>
              <a:r>
                <a:rPr lang="cs-CZ" sz="1600" i="1"/>
                <a:t>w</a:t>
              </a:r>
              <a:r>
                <a:rPr lang="cs-CZ" sz="1600"/>
                <a:t>) = 1/max. slope</a:t>
              </a:r>
              <a:r>
                <a:rPr lang="cs-CZ" b="1">
                  <a:latin typeface="Times New Roman" pitchFamily="18" charset="0"/>
                </a:rPr>
                <a:t> </a:t>
              </a:r>
            </a:p>
          </p:txBody>
        </p:sp>
      </p:grpSp>
      <p:graphicFrame>
        <p:nvGraphicFramePr>
          <p:cNvPr id="28682" name="Object 10"/>
          <p:cNvGraphicFramePr>
            <a:graphicFrameLocks noChangeAspect="1"/>
          </p:cNvGraphicFramePr>
          <p:nvPr/>
        </p:nvGraphicFramePr>
        <p:xfrm>
          <a:off x="3654425" y="5715000"/>
          <a:ext cx="2474913" cy="596900"/>
        </p:xfrm>
        <a:graphic>
          <a:graphicData uri="http://schemas.openxmlformats.org/presentationml/2006/ole">
            <mc:AlternateContent xmlns:mc="http://schemas.openxmlformats.org/markup-compatibility/2006">
              <mc:Choice xmlns:v="urn:schemas-microsoft-com:vml" Requires="v">
                <p:oleObj name="Rovnice" r:id="rId6" imgW="1892300" imgH="457200" progId="Equation.3">
                  <p:embed/>
                </p:oleObj>
              </mc:Choice>
              <mc:Fallback>
                <p:oleObj name="Rovnice" r:id="rId6" imgW="189230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4425" y="5715000"/>
                        <a:ext cx="2474913"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3" name="Text Box 11"/>
          <p:cNvSpPr txBox="1">
            <a:spLocks noChangeArrowheads="1"/>
          </p:cNvSpPr>
          <p:nvPr/>
        </p:nvSpPr>
        <p:spPr bwMode="auto">
          <a:xfrm>
            <a:off x="695325" y="4768850"/>
            <a:ext cx="7292381" cy="784830"/>
          </a:xfrm>
          <a:prstGeom prst="rect">
            <a:avLst/>
          </a:prstGeom>
          <a:noFill/>
          <a:ln w="9525">
            <a:noFill/>
            <a:miter lim="800000"/>
            <a:headEnd/>
            <a:tailEnd/>
          </a:ln>
        </p:spPr>
        <p:txBody>
          <a:bodyPr wrap="none">
            <a:spAutoFit/>
          </a:bodyPr>
          <a:lstStyle/>
          <a:p>
            <a:pPr>
              <a:spcAft>
                <a:spcPts val="600"/>
              </a:spcAft>
            </a:pPr>
            <a:r>
              <a:rPr lang="en-GB" sz="2000" dirty="0"/>
              <a:t>fitting</a:t>
            </a:r>
            <a:r>
              <a:rPr lang="cs-CZ" sz="2000" dirty="0"/>
              <a:t>: </a:t>
            </a:r>
            <a:r>
              <a:rPr lang="en-GB" sz="2000" dirty="0" err="1"/>
              <a:t>eg</a:t>
            </a:r>
            <a:r>
              <a:rPr lang="cs-CZ" sz="2000" dirty="0"/>
              <a:t>. </a:t>
            </a:r>
            <a:r>
              <a:rPr lang="cs-CZ" sz="2000" dirty="0" err="1"/>
              <a:t>logistic</a:t>
            </a:r>
            <a:r>
              <a:rPr lang="cs-CZ" sz="2000" dirty="0"/>
              <a:t> regres</a:t>
            </a:r>
            <a:r>
              <a:rPr lang="en-GB" sz="2000" dirty="0" err="1"/>
              <a:t>sion</a:t>
            </a:r>
            <a:r>
              <a:rPr lang="cs-CZ" sz="2000" dirty="0"/>
              <a:t> </a:t>
            </a:r>
            <a:r>
              <a:rPr lang="cs-CZ" sz="2000" dirty="0">
                <a:sym typeface="Symbol" pitchFamily="18" charset="2"/>
              </a:rPr>
              <a:t> model</a:t>
            </a:r>
            <a:r>
              <a:rPr lang="en-GB" sz="2000" dirty="0">
                <a:sym typeface="Symbol" pitchFamily="18" charset="2"/>
              </a:rPr>
              <a:t>s based on cline theory</a:t>
            </a:r>
            <a:endParaRPr lang="cs-CZ" sz="2000" dirty="0">
              <a:sym typeface="Symbol" pitchFamily="18" charset="2"/>
            </a:endParaRPr>
          </a:p>
          <a:p>
            <a:pPr>
              <a:spcAft>
                <a:spcPts val="600"/>
              </a:spcAft>
            </a:pPr>
            <a:r>
              <a:rPr lang="cs-CZ" sz="2000" dirty="0" err="1">
                <a:solidFill>
                  <a:srgbClr val="E60000"/>
                </a:solidFill>
              </a:rPr>
              <a:t>sigmoid</a:t>
            </a:r>
            <a:r>
              <a:rPr lang="cs-CZ" sz="2000" dirty="0">
                <a:solidFill>
                  <a:srgbClr val="E60000"/>
                </a:solidFill>
              </a:rPr>
              <a:t> model: </a:t>
            </a:r>
            <a:r>
              <a:rPr lang="cs-CZ" sz="2000" dirty="0" err="1"/>
              <a:t>hyperbolic</a:t>
            </a:r>
            <a:r>
              <a:rPr lang="cs-CZ" sz="2000" dirty="0"/>
              <a:t> </a:t>
            </a:r>
            <a:r>
              <a:rPr lang="cs-CZ" sz="2000" dirty="0" err="1"/>
              <a:t>tangen</a:t>
            </a:r>
            <a:r>
              <a:rPr lang="en-GB" sz="2000" dirty="0"/>
              <a:t>t</a:t>
            </a:r>
            <a:r>
              <a:rPr lang="cs-CZ" sz="2000" dirty="0"/>
              <a:t> </a:t>
            </a:r>
            <a:r>
              <a:rPr lang="cs-CZ" sz="2000" dirty="0" err="1"/>
              <a:t>func</a:t>
            </a:r>
            <a:r>
              <a:rPr lang="en-GB" sz="2000" dirty="0" err="1"/>
              <a:t>tion</a:t>
            </a:r>
            <a:r>
              <a:rPr lang="cs-CZ" sz="2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8683"/>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28682"/>
                                        </p:tgtEl>
                                        <p:attrNameLst>
                                          <p:attrName>style.visibility</p:attrName>
                                        </p:attrNameLst>
                                      </p:cBhvr>
                                      <p:to>
                                        <p:strVal val="visible"/>
                                      </p:to>
                                    </p:set>
                                    <p:animEffect transition="in" filter="dissolve">
                                      <p:cBhvr>
                                        <p:cTn id="16"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428"/>
          <p:cNvGrpSpPr>
            <a:grpSpLocks noChangeAspect="1"/>
          </p:cNvGrpSpPr>
          <p:nvPr/>
        </p:nvGrpSpPr>
        <p:grpSpPr bwMode="auto">
          <a:xfrm>
            <a:off x="1530350" y="750888"/>
            <a:ext cx="5702300" cy="3897312"/>
            <a:chOff x="711" y="802"/>
            <a:chExt cx="4415" cy="3018"/>
          </a:xfrm>
        </p:grpSpPr>
        <p:grpSp>
          <p:nvGrpSpPr>
            <p:cNvPr id="2057" name="Group 426"/>
            <p:cNvGrpSpPr>
              <a:grpSpLocks noChangeAspect="1"/>
            </p:cNvGrpSpPr>
            <p:nvPr/>
          </p:nvGrpSpPr>
          <p:grpSpPr bwMode="auto">
            <a:xfrm>
              <a:off x="711" y="802"/>
              <a:ext cx="4415" cy="3018"/>
              <a:chOff x="610" y="511"/>
              <a:chExt cx="4599" cy="3297"/>
            </a:xfrm>
          </p:grpSpPr>
          <p:grpSp>
            <p:nvGrpSpPr>
              <p:cNvPr id="2071" name="Group 2"/>
              <p:cNvGrpSpPr>
                <a:grpSpLocks noChangeAspect="1"/>
              </p:cNvGrpSpPr>
              <p:nvPr/>
            </p:nvGrpSpPr>
            <p:grpSpPr bwMode="auto">
              <a:xfrm>
                <a:off x="610" y="511"/>
                <a:ext cx="4599" cy="3297"/>
                <a:chOff x="610" y="511"/>
                <a:chExt cx="4599" cy="3297"/>
              </a:xfrm>
            </p:grpSpPr>
            <p:sp>
              <p:nvSpPr>
                <p:cNvPr id="2073" name="Rectangle 3"/>
                <p:cNvSpPr>
                  <a:spLocks noChangeAspect="1" noChangeArrowheads="1"/>
                </p:cNvSpPr>
                <p:nvPr/>
              </p:nvSpPr>
              <p:spPr bwMode="auto">
                <a:xfrm>
                  <a:off x="610" y="511"/>
                  <a:ext cx="4599" cy="3297"/>
                </a:xfrm>
                <a:prstGeom prst="rect">
                  <a:avLst/>
                </a:prstGeom>
                <a:solidFill>
                  <a:srgbClr val="FFFFFF"/>
                </a:solidFill>
                <a:ln w="0">
                  <a:solidFill>
                    <a:srgbClr val="000000"/>
                  </a:solidFill>
                  <a:miter lim="800000"/>
                  <a:headEnd/>
                  <a:tailEnd/>
                </a:ln>
              </p:spPr>
              <p:txBody>
                <a:bodyPr/>
                <a:lstStyle/>
                <a:p>
                  <a:endParaRPr lang="cs-CZ"/>
                </a:p>
              </p:txBody>
            </p:sp>
            <p:sp>
              <p:nvSpPr>
                <p:cNvPr id="2074" name="Rectangle 4"/>
                <p:cNvSpPr>
                  <a:spLocks noChangeAspect="1" noChangeArrowheads="1"/>
                </p:cNvSpPr>
                <p:nvPr/>
              </p:nvSpPr>
              <p:spPr bwMode="auto">
                <a:xfrm>
                  <a:off x="1261" y="731"/>
                  <a:ext cx="3728" cy="2415"/>
                </a:xfrm>
                <a:prstGeom prst="rect">
                  <a:avLst/>
                </a:prstGeom>
                <a:noFill/>
                <a:ln w="17463">
                  <a:solidFill>
                    <a:srgbClr val="000000"/>
                  </a:solidFill>
                  <a:miter lim="800000"/>
                  <a:headEnd/>
                  <a:tailEnd/>
                </a:ln>
              </p:spPr>
              <p:txBody>
                <a:bodyPr/>
                <a:lstStyle/>
                <a:p>
                  <a:endParaRPr lang="cs-CZ"/>
                </a:p>
              </p:txBody>
            </p:sp>
            <p:sp>
              <p:nvSpPr>
                <p:cNvPr id="2075" name="Line 5"/>
                <p:cNvSpPr>
                  <a:spLocks noChangeAspect="1" noChangeShapeType="1"/>
                </p:cNvSpPr>
                <p:nvPr/>
              </p:nvSpPr>
              <p:spPr bwMode="auto">
                <a:xfrm>
                  <a:off x="1261" y="731"/>
                  <a:ext cx="1" cy="2415"/>
                </a:xfrm>
                <a:prstGeom prst="line">
                  <a:avLst/>
                </a:prstGeom>
                <a:noFill/>
                <a:ln w="0">
                  <a:solidFill>
                    <a:srgbClr val="000000"/>
                  </a:solidFill>
                  <a:round/>
                  <a:headEnd/>
                  <a:tailEnd/>
                </a:ln>
              </p:spPr>
              <p:txBody>
                <a:bodyPr/>
                <a:lstStyle/>
                <a:p>
                  <a:endParaRPr lang="cs-CZ"/>
                </a:p>
              </p:txBody>
            </p:sp>
            <p:sp>
              <p:nvSpPr>
                <p:cNvPr id="2076" name="Line 6"/>
                <p:cNvSpPr>
                  <a:spLocks noChangeAspect="1" noChangeShapeType="1"/>
                </p:cNvSpPr>
                <p:nvPr/>
              </p:nvSpPr>
              <p:spPr bwMode="auto">
                <a:xfrm>
                  <a:off x="1219" y="3146"/>
                  <a:ext cx="42" cy="1"/>
                </a:xfrm>
                <a:prstGeom prst="line">
                  <a:avLst/>
                </a:prstGeom>
                <a:noFill/>
                <a:ln w="0">
                  <a:solidFill>
                    <a:srgbClr val="000000"/>
                  </a:solidFill>
                  <a:round/>
                  <a:headEnd/>
                  <a:tailEnd/>
                </a:ln>
              </p:spPr>
              <p:txBody>
                <a:bodyPr/>
                <a:lstStyle/>
                <a:p>
                  <a:endParaRPr lang="cs-CZ"/>
                </a:p>
              </p:txBody>
            </p:sp>
            <p:sp>
              <p:nvSpPr>
                <p:cNvPr id="2077" name="Line 7"/>
                <p:cNvSpPr>
                  <a:spLocks noChangeAspect="1" noChangeShapeType="1"/>
                </p:cNvSpPr>
                <p:nvPr/>
              </p:nvSpPr>
              <p:spPr bwMode="auto">
                <a:xfrm>
                  <a:off x="1219" y="2663"/>
                  <a:ext cx="42" cy="1"/>
                </a:xfrm>
                <a:prstGeom prst="line">
                  <a:avLst/>
                </a:prstGeom>
                <a:noFill/>
                <a:ln w="0">
                  <a:solidFill>
                    <a:srgbClr val="000000"/>
                  </a:solidFill>
                  <a:round/>
                  <a:headEnd/>
                  <a:tailEnd/>
                </a:ln>
              </p:spPr>
              <p:txBody>
                <a:bodyPr/>
                <a:lstStyle/>
                <a:p>
                  <a:endParaRPr lang="cs-CZ"/>
                </a:p>
              </p:txBody>
            </p:sp>
            <p:sp>
              <p:nvSpPr>
                <p:cNvPr id="2078" name="Line 8"/>
                <p:cNvSpPr>
                  <a:spLocks noChangeAspect="1" noChangeShapeType="1"/>
                </p:cNvSpPr>
                <p:nvPr/>
              </p:nvSpPr>
              <p:spPr bwMode="auto">
                <a:xfrm>
                  <a:off x="1219" y="2180"/>
                  <a:ext cx="42" cy="1"/>
                </a:xfrm>
                <a:prstGeom prst="line">
                  <a:avLst/>
                </a:prstGeom>
                <a:noFill/>
                <a:ln w="0">
                  <a:solidFill>
                    <a:srgbClr val="000000"/>
                  </a:solidFill>
                  <a:round/>
                  <a:headEnd/>
                  <a:tailEnd/>
                </a:ln>
              </p:spPr>
              <p:txBody>
                <a:bodyPr/>
                <a:lstStyle/>
                <a:p>
                  <a:endParaRPr lang="cs-CZ"/>
                </a:p>
              </p:txBody>
            </p:sp>
            <p:sp>
              <p:nvSpPr>
                <p:cNvPr id="2079" name="Line 9"/>
                <p:cNvSpPr>
                  <a:spLocks noChangeAspect="1" noChangeShapeType="1"/>
                </p:cNvSpPr>
                <p:nvPr/>
              </p:nvSpPr>
              <p:spPr bwMode="auto">
                <a:xfrm>
                  <a:off x="1219" y="1697"/>
                  <a:ext cx="42" cy="1"/>
                </a:xfrm>
                <a:prstGeom prst="line">
                  <a:avLst/>
                </a:prstGeom>
                <a:noFill/>
                <a:ln w="0">
                  <a:solidFill>
                    <a:srgbClr val="000000"/>
                  </a:solidFill>
                  <a:round/>
                  <a:headEnd/>
                  <a:tailEnd/>
                </a:ln>
              </p:spPr>
              <p:txBody>
                <a:bodyPr/>
                <a:lstStyle/>
                <a:p>
                  <a:endParaRPr lang="cs-CZ"/>
                </a:p>
              </p:txBody>
            </p:sp>
            <p:sp>
              <p:nvSpPr>
                <p:cNvPr id="2080" name="Line 10"/>
                <p:cNvSpPr>
                  <a:spLocks noChangeAspect="1" noChangeShapeType="1"/>
                </p:cNvSpPr>
                <p:nvPr/>
              </p:nvSpPr>
              <p:spPr bwMode="auto">
                <a:xfrm>
                  <a:off x="1219" y="1214"/>
                  <a:ext cx="42" cy="1"/>
                </a:xfrm>
                <a:prstGeom prst="line">
                  <a:avLst/>
                </a:prstGeom>
                <a:noFill/>
                <a:ln w="0">
                  <a:solidFill>
                    <a:srgbClr val="000000"/>
                  </a:solidFill>
                  <a:round/>
                  <a:headEnd/>
                  <a:tailEnd/>
                </a:ln>
              </p:spPr>
              <p:txBody>
                <a:bodyPr/>
                <a:lstStyle/>
                <a:p>
                  <a:endParaRPr lang="cs-CZ"/>
                </a:p>
              </p:txBody>
            </p:sp>
            <p:sp>
              <p:nvSpPr>
                <p:cNvPr id="2081" name="Line 11"/>
                <p:cNvSpPr>
                  <a:spLocks noChangeAspect="1" noChangeShapeType="1"/>
                </p:cNvSpPr>
                <p:nvPr/>
              </p:nvSpPr>
              <p:spPr bwMode="auto">
                <a:xfrm>
                  <a:off x="1219" y="731"/>
                  <a:ext cx="42" cy="1"/>
                </a:xfrm>
                <a:prstGeom prst="line">
                  <a:avLst/>
                </a:prstGeom>
                <a:noFill/>
                <a:ln w="0">
                  <a:solidFill>
                    <a:srgbClr val="000000"/>
                  </a:solidFill>
                  <a:round/>
                  <a:headEnd/>
                  <a:tailEnd/>
                </a:ln>
              </p:spPr>
              <p:txBody>
                <a:bodyPr/>
                <a:lstStyle/>
                <a:p>
                  <a:endParaRPr lang="cs-CZ"/>
                </a:p>
              </p:txBody>
            </p:sp>
            <p:sp>
              <p:nvSpPr>
                <p:cNvPr id="2082" name="Line 12"/>
                <p:cNvSpPr>
                  <a:spLocks noChangeAspect="1" noChangeShapeType="1"/>
                </p:cNvSpPr>
                <p:nvPr/>
              </p:nvSpPr>
              <p:spPr bwMode="auto">
                <a:xfrm>
                  <a:off x="1261" y="3146"/>
                  <a:ext cx="3728" cy="1"/>
                </a:xfrm>
                <a:prstGeom prst="line">
                  <a:avLst/>
                </a:prstGeom>
                <a:noFill/>
                <a:ln w="0">
                  <a:solidFill>
                    <a:srgbClr val="000000"/>
                  </a:solidFill>
                  <a:round/>
                  <a:headEnd/>
                  <a:tailEnd/>
                </a:ln>
              </p:spPr>
              <p:txBody>
                <a:bodyPr/>
                <a:lstStyle/>
                <a:p>
                  <a:endParaRPr lang="cs-CZ"/>
                </a:p>
              </p:txBody>
            </p:sp>
            <p:sp>
              <p:nvSpPr>
                <p:cNvPr id="2083" name="Line 13"/>
                <p:cNvSpPr>
                  <a:spLocks noChangeAspect="1" noChangeShapeType="1"/>
                </p:cNvSpPr>
                <p:nvPr/>
              </p:nvSpPr>
              <p:spPr bwMode="auto">
                <a:xfrm flipV="1">
                  <a:off x="1261" y="3146"/>
                  <a:ext cx="1" cy="42"/>
                </a:xfrm>
                <a:prstGeom prst="line">
                  <a:avLst/>
                </a:prstGeom>
                <a:noFill/>
                <a:ln w="0">
                  <a:solidFill>
                    <a:srgbClr val="000000"/>
                  </a:solidFill>
                  <a:round/>
                  <a:headEnd/>
                  <a:tailEnd/>
                </a:ln>
              </p:spPr>
              <p:txBody>
                <a:bodyPr/>
                <a:lstStyle/>
                <a:p>
                  <a:endParaRPr lang="cs-CZ"/>
                </a:p>
              </p:txBody>
            </p:sp>
            <p:sp>
              <p:nvSpPr>
                <p:cNvPr id="2084" name="Line 14"/>
                <p:cNvSpPr>
                  <a:spLocks noChangeAspect="1" noChangeShapeType="1"/>
                </p:cNvSpPr>
                <p:nvPr/>
              </p:nvSpPr>
              <p:spPr bwMode="auto">
                <a:xfrm flipV="1">
                  <a:off x="1796" y="3146"/>
                  <a:ext cx="1" cy="42"/>
                </a:xfrm>
                <a:prstGeom prst="line">
                  <a:avLst/>
                </a:prstGeom>
                <a:noFill/>
                <a:ln w="0">
                  <a:solidFill>
                    <a:srgbClr val="000000"/>
                  </a:solidFill>
                  <a:round/>
                  <a:headEnd/>
                  <a:tailEnd/>
                </a:ln>
              </p:spPr>
              <p:txBody>
                <a:bodyPr/>
                <a:lstStyle/>
                <a:p>
                  <a:endParaRPr lang="cs-CZ"/>
                </a:p>
              </p:txBody>
            </p:sp>
            <p:sp>
              <p:nvSpPr>
                <p:cNvPr id="2085" name="Line 15"/>
                <p:cNvSpPr>
                  <a:spLocks noChangeAspect="1" noChangeShapeType="1"/>
                </p:cNvSpPr>
                <p:nvPr/>
              </p:nvSpPr>
              <p:spPr bwMode="auto">
                <a:xfrm flipV="1">
                  <a:off x="2321" y="3146"/>
                  <a:ext cx="1" cy="42"/>
                </a:xfrm>
                <a:prstGeom prst="line">
                  <a:avLst/>
                </a:prstGeom>
                <a:noFill/>
                <a:ln w="0">
                  <a:solidFill>
                    <a:srgbClr val="000000"/>
                  </a:solidFill>
                  <a:round/>
                  <a:headEnd/>
                  <a:tailEnd/>
                </a:ln>
              </p:spPr>
              <p:txBody>
                <a:bodyPr/>
                <a:lstStyle/>
                <a:p>
                  <a:endParaRPr lang="cs-CZ"/>
                </a:p>
              </p:txBody>
            </p:sp>
            <p:sp>
              <p:nvSpPr>
                <p:cNvPr id="2086" name="Line 16"/>
                <p:cNvSpPr>
                  <a:spLocks noChangeAspect="1" noChangeShapeType="1"/>
                </p:cNvSpPr>
                <p:nvPr/>
              </p:nvSpPr>
              <p:spPr bwMode="auto">
                <a:xfrm flipV="1">
                  <a:off x="2857" y="3146"/>
                  <a:ext cx="1" cy="42"/>
                </a:xfrm>
                <a:prstGeom prst="line">
                  <a:avLst/>
                </a:prstGeom>
                <a:noFill/>
                <a:ln w="0">
                  <a:solidFill>
                    <a:srgbClr val="000000"/>
                  </a:solidFill>
                  <a:round/>
                  <a:headEnd/>
                  <a:tailEnd/>
                </a:ln>
              </p:spPr>
              <p:txBody>
                <a:bodyPr/>
                <a:lstStyle/>
                <a:p>
                  <a:endParaRPr lang="cs-CZ"/>
                </a:p>
              </p:txBody>
            </p:sp>
            <p:sp>
              <p:nvSpPr>
                <p:cNvPr id="2087" name="Line 17"/>
                <p:cNvSpPr>
                  <a:spLocks noChangeAspect="1" noChangeShapeType="1"/>
                </p:cNvSpPr>
                <p:nvPr/>
              </p:nvSpPr>
              <p:spPr bwMode="auto">
                <a:xfrm flipV="1">
                  <a:off x="3392" y="3146"/>
                  <a:ext cx="1" cy="42"/>
                </a:xfrm>
                <a:prstGeom prst="line">
                  <a:avLst/>
                </a:prstGeom>
                <a:noFill/>
                <a:ln w="0">
                  <a:solidFill>
                    <a:srgbClr val="000000"/>
                  </a:solidFill>
                  <a:round/>
                  <a:headEnd/>
                  <a:tailEnd/>
                </a:ln>
              </p:spPr>
              <p:txBody>
                <a:bodyPr/>
                <a:lstStyle/>
                <a:p>
                  <a:endParaRPr lang="cs-CZ"/>
                </a:p>
              </p:txBody>
            </p:sp>
            <p:sp>
              <p:nvSpPr>
                <p:cNvPr id="2088" name="Line 18"/>
                <p:cNvSpPr>
                  <a:spLocks noChangeAspect="1" noChangeShapeType="1"/>
                </p:cNvSpPr>
                <p:nvPr/>
              </p:nvSpPr>
              <p:spPr bwMode="auto">
                <a:xfrm flipV="1">
                  <a:off x="3928" y="3146"/>
                  <a:ext cx="1" cy="42"/>
                </a:xfrm>
                <a:prstGeom prst="line">
                  <a:avLst/>
                </a:prstGeom>
                <a:noFill/>
                <a:ln w="0">
                  <a:solidFill>
                    <a:srgbClr val="000000"/>
                  </a:solidFill>
                  <a:round/>
                  <a:headEnd/>
                  <a:tailEnd/>
                </a:ln>
              </p:spPr>
              <p:txBody>
                <a:bodyPr/>
                <a:lstStyle/>
                <a:p>
                  <a:endParaRPr lang="cs-CZ"/>
                </a:p>
              </p:txBody>
            </p:sp>
            <p:sp>
              <p:nvSpPr>
                <p:cNvPr id="2089" name="Line 19"/>
                <p:cNvSpPr>
                  <a:spLocks noChangeAspect="1" noChangeShapeType="1"/>
                </p:cNvSpPr>
                <p:nvPr/>
              </p:nvSpPr>
              <p:spPr bwMode="auto">
                <a:xfrm flipV="1">
                  <a:off x="4453" y="3146"/>
                  <a:ext cx="1" cy="42"/>
                </a:xfrm>
                <a:prstGeom prst="line">
                  <a:avLst/>
                </a:prstGeom>
                <a:noFill/>
                <a:ln w="0">
                  <a:solidFill>
                    <a:srgbClr val="000000"/>
                  </a:solidFill>
                  <a:round/>
                  <a:headEnd/>
                  <a:tailEnd/>
                </a:ln>
              </p:spPr>
              <p:txBody>
                <a:bodyPr/>
                <a:lstStyle/>
                <a:p>
                  <a:endParaRPr lang="cs-CZ"/>
                </a:p>
              </p:txBody>
            </p:sp>
            <p:sp>
              <p:nvSpPr>
                <p:cNvPr id="2090" name="Line 20"/>
                <p:cNvSpPr>
                  <a:spLocks noChangeAspect="1" noChangeShapeType="1"/>
                </p:cNvSpPr>
                <p:nvPr/>
              </p:nvSpPr>
              <p:spPr bwMode="auto">
                <a:xfrm flipV="1">
                  <a:off x="4989" y="3146"/>
                  <a:ext cx="1" cy="42"/>
                </a:xfrm>
                <a:prstGeom prst="line">
                  <a:avLst/>
                </a:prstGeom>
                <a:noFill/>
                <a:ln w="0">
                  <a:solidFill>
                    <a:srgbClr val="000000"/>
                  </a:solidFill>
                  <a:round/>
                  <a:headEnd/>
                  <a:tailEnd/>
                </a:ln>
              </p:spPr>
              <p:txBody>
                <a:bodyPr/>
                <a:lstStyle/>
                <a:p>
                  <a:endParaRPr lang="cs-CZ"/>
                </a:p>
              </p:txBody>
            </p:sp>
            <p:sp>
              <p:nvSpPr>
                <p:cNvPr id="2091" name="Rectangle 21"/>
                <p:cNvSpPr>
                  <a:spLocks noChangeAspect="1" noChangeArrowheads="1"/>
                </p:cNvSpPr>
                <p:nvPr/>
              </p:nvSpPr>
              <p:spPr bwMode="auto">
                <a:xfrm>
                  <a:off x="1838" y="3136"/>
                  <a:ext cx="21" cy="10"/>
                </a:xfrm>
                <a:prstGeom prst="rect">
                  <a:avLst/>
                </a:prstGeom>
                <a:solidFill>
                  <a:srgbClr val="333399"/>
                </a:solidFill>
                <a:ln w="9525">
                  <a:noFill/>
                  <a:miter lim="800000"/>
                  <a:headEnd/>
                  <a:tailEnd/>
                </a:ln>
              </p:spPr>
              <p:txBody>
                <a:bodyPr/>
                <a:lstStyle/>
                <a:p>
                  <a:endParaRPr lang="cs-CZ"/>
                </a:p>
              </p:txBody>
            </p:sp>
            <p:sp>
              <p:nvSpPr>
                <p:cNvPr id="2092" name="Rectangle 22"/>
                <p:cNvSpPr>
                  <a:spLocks noChangeAspect="1" noChangeArrowheads="1"/>
                </p:cNvSpPr>
                <p:nvPr/>
              </p:nvSpPr>
              <p:spPr bwMode="auto">
                <a:xfrm>
                  <a:off x="1859" y="3136"/>
                  <a:ext cx="42" cy="10"/>
                </a:xfrm>
                <a:prstGeom prst="rect">
                  <a:avLst/>
                </a:prstGeom>
                <a:solidFill>
                  <a:srgbClr val="333399"/>
                </a:solidFill>
                <a:ln w="9525">
                  <a:noFill/>
                  <a:miter lim="800000"/>
                  <a:headEnd/>
                  <a:tailEnd/>
                </a:ln>
              </p:spPr>
              <p:txBody>
                <a:bodyPr/>
                <a:lstStyle/>
                <a:p>
                  <a:endParaRPr lang="cs-CZ"/>
                </a:p>
              </p:txBody>
            </p:sp>
            <p:sp>
              <p:nvSpPr>
                <p:cNvPr id="2093" name="Rectangle 23"/>
                <p:cNvSpPr>
                  <a:spLocks noChangeAspect="1" noChangeArrowheads="1"/>
                </p:cNvSpPr>
                <p:nvPr/>
              </p:nvSpPr>
              <p:spPr bwMode="auto">
                <a:xfrm>
                  <a:off x="1901" y="3136"/>
                  <a:ext cx="11" cy="10"/>
                </a:xfrm>
                <a:prstGeom prst="rect">
                  <a:avLst/>
                </a:prstGeom>
                <a:solidFill>
                  <a:srgbClr val="333399"/>
                </a:solidFill>
                <a:ln w="9525">
                  <a:noFill/>
                  <a:miter lim="800000"/>
                  <a:headEnd/>
                  <a:tailEnd/>
                </a:ln>
              </p:spPr>
              <p:txBody>
                <a:bodyPr/>
                <a:lstStyle/>
                <a:p>
                  <a:endParaRPr lang="cs-CZ"/>
                </a:p>
              </p:txBody>
            </p:sp>
            <p:sp>
              <p:nvSpPr>
                <p:cNvPr id="2094" name="Rectangle 24"/>
                <p:cNvSpPr>
                  <a:spLocks noChangeAspect="1" noChangeArrowheads="1"/>
                </p:cNvSpPr>
                <p:nvPr/>
              </p:nvSpPr>
              <p:spPr bwMode="auto">
                <a:xfrm>
                  <a:off x="2017" y="3136"/>
                  <a:ext cx="10" cy="10"/>
                </a:xfrm>
                <a:prstGeom prst="rect">
                  <a:avLst/>
                </a:prstGeom>
                <a:solidFill>
                  <a:srgbClr val="333399"/>
                </a:solidFill>
                <a:ln w="9525">
                  <a:noFill/>
                  <a:miter lim="800000"/>
                  <a:headEnd/>
                  <a:tailEnd/>
                </a:ln>
              </p:spPr>
              <p:txBody>
                <a:bodyPr/>
                <a:lstStyle/>
                <a:p>
                  <a:endParaRPr lang="cs-CZ"/>
                </a:p>
              </p:txBody>
            </p:sp>
            <p:sp>
              <p:nvSpPr>
                <p:cNvPr id="2095" name="Rectangle 25"/>
                <p:cNvSpPr>
                  <a:spLocks noChangeAspect="1" noChangeArrowheads="1"/>
                </p:cNvSpPr>
                <p:nvPr/>
              </p:nvSpPr>
              <p:spPr bwMode="auto">
                <a:xfrm>
                  <a:off x="2206" y="3136"/>
                  <a:ext cx="21" cy="10"/>
                </a:xfrm>
                <a:prstGeom prst="rect">
                  <a:avLst/>
                </a:prstGeom>
                <a:solidFill>
                  <a:srgbClr val="333399"/>
                </a:solidFill>
                <a:ln w="9525">
                  <a:noFill/>
                  <a:miter lim="800000"/>
                  <a:headEnd/>
                  <a:tailEnd/>
                </a:ln>
              </p:spPr>
              <p:txBody>
                <a:bodyPr/>
                <a:lstStyle/>
                <a:p>
                  <a:endParaRPr lang="cs-CZ"/>
                </a:p>
              </p:txBody>
            </p:sp>
            <p:sp>
              <p:nvSpPr>
                <p:cNvPr id="2096" name="Rectangle 26"/>
                <p:cNvSpPr>
                  <a:spLocks noChangeAspect="1" noChangeArrowheads="1"/>
                </p:cNvSpPr>
                <p:nvPr/>
              </p:nvSpPr>
              <p:spPr bwMode="auto">
                <a:xfrm>
                  <a:off x="2227" y="3136"/>
                  <a:ext cx="31" cy="10"/>
                </a:xfrm>
                <a:prstGeom prst="rect">
                  <a:avLst/>
                </a:prstGeom>
                <a:solidFill>
                  <a:srgbClr val="333399"/>
                </a:solidFill>
                <a:ln w="9525">
                  <a:noFill/>
                  <a:miter lim="800000"/>
                  <a:headEnd/>
                  <a:tailEnd/>
                </a:ln>
              </p:spPr>
              <p:txBody>
                <a:bodyPr/>
                <a:lstStyle/>
                <a:p>
                  <a:endParaRPr lang="cs-CZ"/>
                </a:p>
              </p:txBody>
            </p:sp>
            <p:sp>
              <p:nvSpPr>
                <p:cNvPr id="2097" name="Rectangle 27"/>
                <p:cNvSpPr>
                  <a:spLocks noChangeAspect="1" noChangeArrowheads="1"/>
                </p:cNvSpPr>
                <p:nvPr/>
              </p:nvSpPr>
              <p:spPr bwMode="auto">
                <a:xfrm>
                  <a:off x="2468" y="3136"/>
                  <a:ext cx="11" cy="10"/>
                </a:xfrm>
                <a:prstGeom prst="rect">
                  <a:avLst/>
                </a:prstGeom>
                <a:solidFill>
                  <a:srgbClr val="333399"/>
                </a:solidFill>
                <a:ln w="9525">
                  <a:noFill/>
                  <a:miter lim="800000"/>
                  <a:headEnd/>
                  <a:tailEnd/>
                </a:ln>
              </p:spPr>
              <p:txBody>
                <a:bodyPr/>
                <a:lstStyle/>
                <a:p>
                  <a:endParaRPr lang="cs-CZ"/>
                </a:p>
              </p:txBody>
            </p:sp>
            <p:sp>
              <p:nvSpPr>
                <p:cNvPr id="2098" name="Rectangle 28"/>
                <p:cNvSpPr>
                  <a:spLocks noChangeAspect="1" noChangeArrowheads="1"/>
                </p:cNvSpPr>
                <p:nvPr/>
              </p:nvSpPr>
              <p:spPr bwMode="auto">
                <a:xfrm>
                  <a:off x="2479" y="3136"/>
                  <a:ext cx="10" cy="10"/>
                </a:xfrm>
                <a:prstGeom prst="rect">
                  <a:avLst/>
                </a:prstGeom>
                <a:solidFill>
                  <a:srgbClr val="333399"/>
                </a:solidFill>
                <a:ln w="9525">
                  <a:noFill/>
                  <a:miter lim="800000"/>
                  <a:headEnd/>
                  <a:tailEnd/>
                </a:ln>
              </p:spPr>
              <p:txBody>
                <a:bodyPr/>
                <a:lstStyle/>
                <a:p>
                  <a:endParaRPr lang="cs-CZ"/>
                </a:p>
              </p:txBody>
            </p:sp>
            <p:sp>
              <p:nvSpPr>
                <p:cNvPr id="2099" name="Rectangle 29"/>
                <p:cNvSpPr>
                  <a:spLocks noChangeAspect="1" noChangeArrowheads="1"/>
                </p:cNvSpPr>
                <p:nvPr/>
              </p:nvSpPr>
              <p:spPr bwMode="auto">
                <a:xfrm>
                  <a:off x="2531" y="3136"/>
                  <a:ext cx="11" cy="10"/>
                </a:xfrm>
                <a:prstGeom prst="rect">
                  <a:avLst/>
                </a:prstGeom>
                <a:solidFill>
                  <a:srgbClr val="333399"/>
                </a:solidFill>
                <a:ln w="9525">
                  <a:noFill/>
                  <a:miter lim="800000"/>
                  <a:headEnd/>
                  <a:tailEnd/>
                </a:ln>
              </p:spPr>
              <p:txBody>
                <a:bodyPr/>
                <a:lstStyle/>
                <a:p>
                  <a:endParaRPr lang="cs-CZ"/>
                </a:p>
              </p:txBody>
            </p:sp>
            <p:sp>
              <p:nvSpPr>
                <p:cNvPr id="2100" name="Rectangle 30"/>
                <p:cNvSpPr>
                  <a:spLocks noChangeAspect="1" noChangeArrowheads="1"/>
                </p:cNvSpPr>
                <p:nvPr/>
              </p:nvSpPr>
              <p:spPr bwMode="auto">
                <a:xfrm>
                  <a:off x="2542" y="3136"/>
                  <a:ext cx="21" cy="10"/>
                </a:xfrm>
                <a:prstGeom prst="rect">
                  <a:avLst/>
                </a:prstGeom>
                <a:solidFill>
                  <a:srgbClr val="333399"/>
                </a:solidFill>
                <a:ln w="9525">
                  <a:noFill/>
                  <a:miter lim="800000"/>
                  <a:headEnd/>
                  <a:tailEnd/>
                </a:ln>
              </p:spPr>
              <p:txBody>
                <a:bodyPr/>
                <a:lstStyle/>
                <a:p>
                  <a:endParaRPr lang="cs-CZ"/>
                </a:p>
              </p:txBody>
            </p:sp>
            <p:sp>
              <p:nvSpPr>
                <p:cNvPr id="2101" name="Rectangle 31"/>
                <p:cNvSpPr>
                  <a:spLocks noChangeAspect="1" noChangeArrowheads="1"/>
                </p:cNvSpPr>
                <p:nvPr/>
              </p:nvSpPr>
              <p:spPr bwMode="auto">
                <a:xfrm>
                  <a:off x="2563" y="3136"/>
                  <a:ext cx="10" cy="10"/>
                </a:xfrm>
                <a:prstGeom prst="rect">
                  <a:avLst/>
                </a:prstGeom>
                <a:solidFill>
                  <a:srgbClr val="333399"/>
                </a:solidFill>
                <a:ln w="9525">
                  <a:noFill/>
                  <a:miter lim="800000"/>
                  <a:headEnd/>
                  <a:tailEnd/>
                </a:ln>
              </p:spPr>
              <p:txBody>
                <a:bodyPr/>
                <a:lstStyle/>
                <a:p>
                  <a:endParaRPr lang="cs-CZ"/>
                </a:p>
              </p:txBody>
            </p:sp>
            <p:sp>
              <p:nvSpPr>
                <p:cNvPr id="2102" name="Rectangle 32"/>
                <p:cNvSpPr>
                  <a:spLocks noChangeAspect="1" noChangeArrowheads="1"/>
                </p:cNvSpPr>
                <p:nvPr/>
              </p:nvSpPr>
              <p:spPr bwMode="auto">
                <a:xfrm>
                  <a:off x="2573" y="3136"/>
                  <a:ext cx="32" cy="10"/>
                </a:xfrm>
                <a:prstGeom prst="rect">
                  <a:avLst/>
                </a:prstGeom>
                <a:solidFill>
                  <a:srgbClr val="333399"/>
                </a:solidFill>
                <a:ln w="9525">
                  <a:noFill/>
                  <a:miter lim="800000"/>
                  <a:headEnd/>
                  <a:tailEnd/>
                </a:ln>
              </p:spPr>
              <p:txBody>
                <a:bodyPr/>
                <a:lstStyle/>
                <a:p>
                  <a:endParaRPr lang="cs-CZ"/>
                </a:p>
              </p:txBody>
            </p:sp>
            <p:sp>
              <p:nvSpPr>
                <p:cNvPr id="2103" name="Rectangle 33"/>
                <p:cNvSpPr>
                  <a:spLocks noChangeAspect="1" noChangeArrowheads="1"/>
                </p:cNvSpPr>
                <p:nvPr/>
              </p:nvSpPr>
              <p:spPr bwMode="auto">
                <a:xfrm>
                  <a:off x="2762" y="3125"/>
                  <a:ext cx="11" cy="11"/>
                </a:xfrm>
                <a:prstGeom prst="rect">
                  <a:avLst/>
                </a:prstGeom>
                <a:solidFill>
                  <a:srgbClr val="333399"/>
                </a:solidFill>
                <a:ln w="9525">
                  <a:noFill/>
                  <a:miter lim="800000"/>
                  <a:headEnd/>
                  <a:tailEnd/>
                </a:ln>
              </p:spPr>
              <p:txBody>
                <a:bodyPr/>
                <a:lstStyle/>
                <a:p>
                  <a:endParaRPr lang="cs-CZ"/>
                </a:p>
              </p:txBody>
            </p:sp>
            <p:sp>
              <p:nvSpPr>
                <p:cNvPr id="2104" name="Rectangle 34"/>
                <p:cNvSpPr>
                  <a:spLocks noChangeAspect="1" noChangeArrowheads="1"/>
                </p:cNvSpPr>
                <p:nvPr/>
              </p:nvSpPr>
              <p:spPr bwMode="auto">
                <a:xfrm>
                  <a:off x="2773" y="3125"/>
                  <a:ext cx="10" cy="11"/>
                </a:xfrm>
                <a:prstGeom prst="rect">
                  <a:avLst/>
                </a:prstGeom>
                <a:solidFill>
                  <a:srgbClr val="333399"/>
                </a:solidFill>
                <a:ln w="9525">
                  <a:noFill/>
                  <a:miter lim="800000"/>
                  <a:headEnd/>
                  <a:tailEnd/>
                </a:ln>
              </p:spPr>
              <p:txBody>
                <a:bodyPr/>
                <a:lstStyle/>
                <a:p>
                  <a:endParaRPr lang="cs-CZ"/>
                </a:p>
              </p:txBody>
            </p:sp>
            <p:sp>
              <p:nvSpPr>
                <p:cNvPr id="2105" name="Rectangle 35"/>
                <p:cNvSpPr>
                  <a:spLocks noChangeAspect="1" noChangeArrowheads="1"/>
                </p:cNvSpPr>
                <p:nvPr/>
              </p:nvSpPr>
              <p:spPr bwMode="auto">
                <a:xfrm>
                  <a:off x="2783" y="3125"/>
                  <a:ext cx="11" cy="11"/>
                </a:xfrm>
                <a:prstGeom prst="rect">
                  <a:avLst/>
                </a:prstGeom>
                <a:solidFill>
                  <a:srgbClr val="333399"/>
                </a:solidFill>
                <a:ln w="9525">
                  <a:noFill/>
                  <a:miter lim="800000"/>
                  <a:headEnd/>
                  <a:tailEnd/>
                </a:ln>
              </p:spPr>
              <p:txBody>
                <a:bodyPr/>
                <a:lstStyle/>
                <a:p>
                  <a:endParaRPr lang="cs-CZ"/>
                </a:p>
              </p:txBody>
            </p:sp>
            <p:sp>
              <p:nvSpPr>
                <p:cNvPr id="2106" name="Rectangle 36"/>
                <p:cNvSpPr>
                  <a:spLocks noChangeAspect="1" noChangeArrowheads="1"/>
                </p:cNvSpPr>
                <p:nvPr/>
              </p:nvSpPr>
              <p:spPr bwMode="auto">
                <a:xfrm>
                  <a:off x="2983" y="2947"/>
                  <a:ext cx="10" cy="10"/>
                </a:xfrm>
                <a:prstGeom prst="rect">
                  <a:avLst/>
                </a:prstGeom>
                <a:solidFill>
                  <a:srgbClr val="333399"/>
                </a:solidFill>
                <a:ln w="9525">
                  <a:noFill/>
                  <a:miter lim="800000"/>
                  <a:headEnd/>
                  <a:tailEnd/>
                </a:ln>
              </p:spPr>
              <p:txBody>
                <a:bodyPr/>
                <a:lstStyle/>
                <a:p>
                  <a:endParaRPr lang="cs-CZ"/>
                </a:p>
              </p:txBody>
            </p:sp>
            <p:sp>
              <p:nvSpPr>
                <p:cNvPr id="2107" name="Rectangle 37"/>
                <p:cNvSpPr>
                  <a:spLocks noChangeAspect="1" noChangeArrowheads="1"/>
                </p:cNvSpPr>
                <p:nvPr/>
              </p:nvSpPr>
              <p:spPr bwMode="auto">
                <a:xfrm>
                  <a:off x="3056" y="2600"/>
                  <a:ext cx="11" cy="21"/>
                </a:xfrm>
                <a:prstGeom prst="rect">
                  <a:avLst/>
                </a:prstGeom>
                <a:solidFill>
                  <a:srgbClr val="333399"/>
                </a:solidFill>
                <a:ln w="9525">
                  <a:noFill/>
                  <a:miter lim="800000"/>
                  <a:headEnd/>
                  <a:tailEnd/>
                </a:ln>
              </p:spPr>
              <p:txBody>
                <a:bodyPr/>
                <a:lstStyle/>
                <a:p>
                  <a:endParaRPr lang="cs-CZ"/>
                </a:p>
              </p:txBody>
            </p:sp>
            <p:sp>
              <p:nvSpPr>
                <p:cNvPr id="2108" name="Rectangle 38"/>
                <p:cNvSpPr>
                  <a:spLocks noChangeAspect="1" noChangeArrowheads="1"/>
                </p:cNvSpPr>
                <p:nvPr/>
              </p:nvSpPr>
              <p:spPr bwMode="auto">
                <a:xfrm>
                  <a:off x="3256" y="1046"/>
                  <a:ext cx="10" cy="11"/>
                </a:xfrm>
                <a:prstGeom prst="rect">
                  <a:avLst/>
                </a:prstGeom>
                <a:solidFill>
                  <a:srgbClr val="333399"/>
                </a:solidFill>
                <a:ln w="9525">
                  <a:noFill/>
                  <a:miter lim="800000"/>
                  <a:headEnd/>
                  <a:tailEnd/>
                </a:ln>
              </p:spPr>
              <p:txBody>
                <a:bodyPr/>
                <a:lstStyle/>
                <a:p>
                  <a:endParaRPr lang="cs-CZ"/>
                </a:p>
              </p:txBody>
            </p:sp>
            <p:sp>
              <p:nvSpPr>
                <p:cNvPr id="2109" name="Rectangle 39"/>
                <p:cNvSpPr>
                  <a:spLocks noChangeAspect="1" noChangeArrowheads="1"/>
                </p:cNvSpPr>
                <p:nvPr/>
              </p:nvSpPr>
              <p:spPr bwMode="auto">
                <a:xfrm>
                  <a:off x="3256" y="1015"/>
                  <a:ext cx="10" cy="31"/>
                </a:xfrm>
                <a:prstGeom prst="rect">
                  <a:avLst/>
                </a:prstGeom>
                <a:solidFill>
                  <a:srgbClr val="333399"/>
                </a:solidFill>
                <a:ln w="9525">
                  <a:noFill/>
                  <a:miter lim="800000"/>
                  <a:headEnd/>
                  <a:tailEnd/>
                </a:ln>
              </p:spPr>
              <p:txBody>
                <a:bodyPr/>
                <a:lstStyle/>
                <a:p>
                  <a:endParaRPr lang="cs-CZ"/>
                </a:p>
              </p:txBody>
            </p:sp>
            <p:sp>
              <p:nvSpPr>
                <p:cNvPr id="2110" name="Freeform 40"/>
                <p:cNvSpPr>
                  <a:spLocks noChangeAspect="1"/>
                </p:cNvSpPr>
                <p:nvPr/>
              </p:nvSpPr>
              <p:spPr bwMode="auto">
                <a:xfrm>
                  <a:off x="3256" y="983"/>
                  <a:ext cx="21" cy="32"/>
                </a:xfrm>
                <a:custGeom>
                  <a:avLst/>
                  <a:gdLst>
                    <a:gd name="T0" fmla="*/ 0 w 21"/>
                    <a:gd name="T1" fmla="*/ 32 h 32"/>
                    <a:gd name="T2" fmla="*/ 10 w 21"/>
                    <a:gd name="T3" fmla="*/ 0 h 32"/>
                    <a:gd name="T4" fmla="*/ 21 w 21"/>
                    <a:gd name="T5" fmla="*/ 0 h 32"/>
                    <a:gd name="T6" fmla="*/ 10 w 21"/>
                    <a:gd name="T7" fmla="*/ 32 h 32"/>
                    <a:gd name="T8" fmla="*/ 0 w 21"/>
                    <a:gd name="T9" fmla="*/ 32 h 32"/>
                    <a:gd name="T10" fmla="*/ 0 60000 65536"/>
                    <a:gd name="T11" fmla="*/ 0 60000 65536"/>
                    <a:gd name="T12" fmla="*/ 0 60000 65536"/>
                    <a:gd name="T13" fmla="*/ 0 60000 65536"/>
                    <a:gd name="T14" fmla="*/ 0 60000 65536"/>
                    <a:gd name="T15" fmla="*/ 0 w 21"/>
                    <a:gd name="T16" fmla="*/ 0 h 32"/>
                    <a:gd name="T17" fmla="*/ 21 w 21"/>
                    <a:gd name="T18" fmla="*/ 32 h 32"/>
                  </a:gdLst>
                  <a:ahLst/>
                  <a:cxnLst>
                    <a:cxn ang="T10">
                      <a:pos x="T0" y="T1"/>
                    </a:cxn>
                    <a:cxn ang="T11">
                      <a:pos x="T2" y="T3"/>
                    </a:cxn>
                    <a:cxn ang="T12">
                      <a:pos x="T4" y="T5"/>
                    </a:cxn>
                    <a:cxn ang="T13">
                      <a:pos x="T6" y="T7"/>
                    </a:cxn>
                    <a:cxn ang="T14">
                      <a:pos x="T8" y="T9"/>
                    </a:cxn>
                  </a:cxnLst>
                  <a:rect l="T15" t="T16" r="T17" b="T18"/>
                  <a:pathLst>
                    <a:path w="21" h="32">
                      <a:moveTo>
                        <a:pt x="0" y="32"/>
                      </a:moveTo>
                      <a:lnTo>
                        <a:pt x="10" y="0"/>
                      </a:lnTo>
                      <a:lnTo>
                        <a:pt x="21" y="0"/>
                      </a:lnTo>
                      <a:lnTo>
                        <a:pt x="10" y="32"/>
                      </a:lnTo>
                      <a:lnTo>
                        <a:pt x="0" y="32"/>
                      </a:lnTo>
                      <a:close/>
                    </a:path>
                  </a:pathLst>
                </a:custGeom>
                <a:solidFill>
                  <a:srgbClr val="333399"/>
                </a:solidFill>
                <a:ln w="9525">
                  <a:noFill/>
                  <a:round/>
                  <a:headEnd/>
                  <a:tailEnd/>
                </a:ln>
              </p:spPr>
              <p:txBody>
                <a:bodyPr/>
                <a:lstStyle/>
                <a:p>
                  <a:endParaRPr lang="cs-CZ"/>
                </a:p>
              </p:txBody>
            </p:sp>
            <p:sp>
              <p:nvSpPr>
                <p:cNvPr id="2111" name="Freeform 41"/>
                <p:cNvSpPr>
                  <a:spLocks noChangeAspect="1"/>
                </p:cNvSpPr>
                <p:nvPr/>
              </p:nvSpPr>
              <p:spPr bwMode="auto">
                <a:xfrm>
                  <a:off x="3298" y="868"/>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12" name="Rectangle 42"/>
                <p:cNvSpPr>
                  <a:spLocks noChangeAspect="1" noChangeArrowheads="1"/>
                </p:cNvSpPr>
                <p:nvPr/>
              </p:nvSpPr>
              <p:spPr bwMode="auto">
                <a:xfrm>
                  <a:off x="3539" y="721"/>
                  <a:ext cx="21" cy="10"/>
                </a:xfrm>
                <a:prstGeom prst="rect">
                  <a:avLst/>
                </a:prstGeom>
                <a:solidFill>
                  <a:srgbClr val="333399"/>
                </a:solidFill>
                <a:ln w="9525">
                  <a:noFill/>
                  <a:miter lim="800000"/>
                  <a:headEnd/>
                  <a:tailEnd/>
                </a:ln>
              </p:spPr>
              <p:txBody>
                <a:bodyPr/>
                <a:lstStyle/>
                <a:p>
                  <a:endParaRPr lang="cs-CZ"/>
                </a:p>
              </p:txBody>
            </p:sp>
            <p:sp>
              <p:nvSpPr>
                <p:cNvPr id="2113" name="Rectangle 43"/>
                <p:cNvSpPr>
                  <a:spLocks noChangeAspect="1" noChangeArrowheads="1"/>
                </p:cNvSpPr>
                <p:nvPr/>
              </p:nvSpPr>
              <p:spPr bwMode="auto">
                <a:xfrm>
                  <a:off x="3560" y="721"/>
                  <a:ext cx="42" cy="10"/>
                </a:xfrm>
                <a:prstGeom prst="rect">
                  <a:avLst/>
                </a:prstGeom>
                <a:solidFill>
                  <a:srgbClr val="333399"/>
                </a:solidFill>
                <a:ln w="9525">
                  <a:noFill/>
                  <a:miter lim="800000"/>
                  <a:headEnd/>
                  <a:tailEnd/>
                </a:ln>
              </p:spPr>
              <p:txBody>
                <a:bodyPr/>
                <a:lstStyle/>
                <a:p>
                  <a:endParaRPr lang="cs-CZ"/>
                </a:p>
              </p:txBody>
            </p:sp>
            <p:sp>
              <p:nvSpPr>
                <p:cNvPr id="2114" name="Rectangle 44"/>
                <p:cNvSpPr>
                  <a:spLocks noChangeAspect="1" noChangeArrowheads="1"/>
                </p:cNvSpPr>
                <p:nvPr/>
              </p:nvSpPr>
              <p:spPr bwMode="auto">
                <a:xfrm>
                  <a:off x="3602" y="721"/>
                  <a:ext cx="11" cy="10"/>
                </a:xfrm>
                <a:prstGeom prst="rect">
                  <a:avLst/>
                </a:prstGeom>
                <a:solidFill>
                  <a:srgbClr val="333399"/>
                </a:solidFill>
                <a:ln w="9525">
                  <a:noFill/>
                  <a:miter lim="800000"/>
                  <a:headEnd/>
                  <a:tailEnd/>
                </a:ln>
              </p:spPr>
              <p:txBody>
                <a:bodyPr/>
                <a:lstStyle/>
                <a:p>
                  <a:endParaRPr lang="cs-CZ"/>
                </a:p>
              </p:txBody>
            </p:sp>
            <p:sp>
              <p:nvSpPr>
                <p:cNvPr id="2115" name="Rectangle 45"/>
                <p:cNvSpPr>
                  <a:spLocks noChangeAspect="1" noChangeArrowheads="1"/>
                </p:cNvSpPr>
                <p:nvPr/>
              </p:nvSpPr>
              <p:spPr bwMode="auto">
                <a:xfrm>
                  <a:off x="3697" y="721"/>
                  <a:ext cx="21" cy="10"/>
                </a:xfrm>
                <a:prstGeom prst="rect">
                  <a:avLst/>
                </a:prstGeom>
                <a:solidFill>
                  <a:srgbClr val="333399"/>
                </a:solidFill>
                <a:ln w="9525">
                  <a:noFill/>
                  <a:miter lim="800000"/>
                  <a:headEnd/>
                  <a:tailEnd/>
                </a:ln>
              </p:spPr>
              <p:txBody>
                <a:bodyPr/>
                <a:lstStyle/>
                <a:p>
                  <a:endParaRPr lang="cs-CZ"/>
                </a:p>
              </p:txBody>
            </p:sp>
            <p:sp>
              <p:nvSpPr>
                <p:cNvPr id="2116" name="Rectangle 46"/>
                <p:cNvSpPr>
                  <a:spLocks noChangeAspect="1" noChangeArrowheads="1"/>
                </p:cNvSpPr>
                <p:nvPr/>
              </p:nvSpPr>
              <p:spPr bwMode="auto">
                <a:xfrm>
                  <a:off x="3718" y="721"/>
                  <a:ext cx="10" cy="10"/>
                </a:xfrm>
                <a:prstGeom prst="rect">
                  <a:avLst/>
                </a:prstGeom>
                <a:solidFill>
                  <a:srgbClr val="333399"/>
                </a:solidFill>
                <a:ln w="9525">
                  <a:noFill/>
                  <a:miter lim="800000"/>
                  <a:headEnd/>
                  <a:tailEnd/>
                </a:ln>
              </p:spPr>
              <p:txBody>
                <a:bodyPr/>
                <a:lstStyle/>
                <a:p>
                  <a:endParaRPr lang="cs-CZ"/>
                </a:p>
              </p:txBody>
            </p:sp>
            <p:sp>
              <p:nvSpPr>
                <p:cNvPr id="2117" name="Rectangle 47"/>
                <p:cNvSpPr>
                  <a:spLocks noChangeAspect="1" noChangeArrowheads="1"/>
                </p:cNvSpPr>
                <p:nvPr/>
              </p:nvSpPr>
              <p:spPr bwMode="auto">
                <a:xfrm>
                  <a:off x="3770" y="721"/>
                  <a:ext cx="21" cy="10"/>
                </a:xfrm>
                <a:prstGeom prst="rect">
                  <a:avLst/>
                </a:prstGeom>
                <a:solidFill>
                  <a:srgbClr val="333399"/>
                </a:solidFill>
                <a:ln w="9525">
                  <a:noFill/>
                  <a:miter lim="800000"/>
                  <a:headEnd/>
                  <a:tailEnd/>
                </a:ln>
              </p:spPr>
              <p:txBody>
                <a:bodyPr/>
                <a:lstStyle/>
                <a:p>
                  <a:endParaRPr lang="cs-CZ"/>
                </a:p>
              </p:txBody>
            </p:sp>
            <p:sp>
              <p:nvSpPr>
                <p:cNvPr id="2118" name="Rectangle 48"/>
                <p:cNvSpPr>
                  <a:spLocks noChangeAspect="1" noChangeArrowheads="1"/>
                </p:cNvSpPr>
                <p:nvPr/>
              </p:nvSpPr>
              <p:spPr bwMode="auto">
                <a:xfrm>
                  <a:off x="3791" y="721"/>
                  <a:ext cx="11" cy="10"/>
                </a:xfrm>
                <a:prstGeom prst="rect">
                  <a:avLst/>
                </a:prstGeom>
                <a:solidFill>
                  <a:srgbClr val="333399"/>
                </a:solidFill>
                <a:ln w="9525">
                  <a:noFill/>
                  <a:miter lim="800000"/>
                  <a:headEnd/>
                  <a:tailEnd/>
                </a:ln>
              </p:spPr>
              <p:txBody>
                <a:bodyPr/>
                <a:lstStyle/>
                <a:p>
                  <a:endParaRPr lang="cs-CZ"/>
                </a:p>
              </p:txBody>
            </p:sp>
            <p:sp>
              <p:nvSpPr>
                <p:cNvPr id="2119" name="Rectangle 49"/>
                <p:cNvSpPr>
                  <a:spLocks noChangeAspect="1" noChangeArrowheads="1"/>
                </p:cNvSpPr>
                <p:nvPr/>
              </p:nvSpPr>
              <p:spPr bwMode="auto">
                <a:xfrm>
                  <a:off x="4022" y="721"/>
                  <a:ext cx="21" cy="10"/>
                </a:xfrm>
                <a:prstGeom prst="rect">
                  <a:avLst/>
                </a:prstGeom>
                <a:solidFill>
                  <a:srgbClr val="333399"/>
                </a:solidFill>
                <a:ln w="9525">
                  <a:noFill/>
                  <a:miter lim="800000"/>
                  <a:headEnd/>
                  <a:tailEnd/>
                </a:ln>
              </p:spPr>
              <p:txBody>
                <a:bodyPr/>
                <a:lstStyle/>
                <a:p>
                  <a:endParaRPr lang="cs-CZ"/>
                </a:p>
              </p:txBody>
            </p:sp>
            <p:sp>
              <p:nvSpPr>
                <p:cNvPr id="2120" name="Rectangle 50"/>
                <p:cNvSpPr>
                  <a:spLocks noChangeAspect="1" noChangeArrowheads="1"/>
                </p:cNvSpPr>
                <p:nvPr/>
              </p:nvSpPr>
              <p:spPr bwMode="auto">
                <a:xfrm>
                  <a:off x="4232" y="721"/>
                  <a:ext cx="32" cy="10"/>
                </a:xfrm>
                <a:prstGeom prst="rect">
                  <a:avLst/>
                </a:prstGeom>
                <a:solidFill>
                  <a:srgbClr val="333399"/>
                </a:solidFill>
                <a:ln w="9525">
                  <a:noFill/>
                  <a:miter lim="800000"/>
                  <a:headEnd/>
                  <a:tailEnd/>
                </a:ln>
              </p:spPr>
              <p:txBody>
                <a:bodyPr/>
                <a:lstStyle/>
                <a:p>
                  <a:endParaRPr lang="cs-CZ"/>
                </a:p>
              </p:txBody>
            </p:sp>
            <p:sp>
              <p:nvSpPr>
                <p:cNvPr id="2121" name="Rectangle 51"/>
                <p:cNvSpPr>
                  <a:spLocks noChangeAspect="1" noChangeArrowheads="1"/>
                </p:cNvSpPr>
                <p:nvPr/>
              </p:nvSpPr>
              <p:spPr bwMode="auto">
                <a:xfrm>
                  <a:off x="4264" y="721"/>
                  <a:ext cx="31" cy="10"/>
                </a:xfrm>
                <a:prstGeom prst="rect">
                  <a:avLst/>
                </a:prstGeom>
                <a:solidFill>
                  <a:srgbClr val="333399"/>
                </a:solidFill>
                <a:ln w="9525">
                  <a:noFill/>
                  <a:miter lim="800000"/>
                  <a:headEnd/>
                  <a:tailEnd/>
                </a:ln>
              </p:spPr>
              <p:txBody>
                <a:bodyPr/>
                <a:lstStyle/>
                <a:p>
                  <a:endParaRPr lang="cs-CZ"/>
                </a:p>
              </p:txBody>
            </p:sp>
            <p:sp>
              <p:nvSpPr>
                <p:cNvPr id="2122" name="Rectangle 52"/>
                <p:cNvSpPr>
                  <a:spLocks noChangeAspect="1" noChangeArrowheads="1"/>
                </p:cNvSpPr>
                <p:nvPr/>
              </p:nvSpPr>
              <p:spPr bwMode="auto">
                <a:xfrm>
                  <a:off x="4295" y="721"/>
                  <a:ext cx="11" cy="10"/>
                </a:xfrm>
                <a:prstGeom prst="rect">
                  <a:avLst/>
                </a:prstGeom>
                <a:solidFill>
                  <a:srgbClr val="333399"/>
                </a:solidFill>
                <a:ln w="9525">
                  <a:noFill/>
                  <a:miter lim="800000"/>
                  <a:headEnd/>
                  <a:tailEnd/>
                </a:ln>
              </p:spPr>
              <p:txBody>
                <a:bodyPr/>
                <a:lstStyle/>
                <a:p>
                  <a:endParaRPr lang="cs-CZ"/>
                </a:p>
              </p:txBody>
            </p:sp>
            <p:sp>
              <p:nvSpPr>
                <p:cNvPr id="2123" name="Rectangle 53"/>
                <p:cNvSpPr>
                  <a:spLocks noChangeAspect="1" noChangeArrowheads="1"/>
                </p:cNvSpPr>
                <p:nvPr/>
              </p:nvSpPr>
              <p:spPr bwMode="auto">
                <a:xfrm>
                  <a:off x="1838" y="3104"/>
                  <a:ext cx="21" cy="11"/>
                </a:xfrm>
                <a:prstGeom prst="rect">
                  <a:avLst/>
                </a:prstGeom>
                <a:solidFill>
                  <a:srgbClr val="333399"/>
                </a:solidFill>
                <a:ln w="9525">
                  <a:noFill/>
                  <a:miter lim="800000"/>
                  <a:headEnd/>
                  <a:tailEnd/>
                </a:ln>
              </p:spPr>
              <p:txBody>
                <a:bodyPr/>
                <a:lstStyle/>
                <a:p>
                  <a:endParaRPr lang="cs-CZ"/>
                </a:p>
              </p:txBody>
            </p:sp>
            <p:sp>
              <p:nvSpPr>
                <p:cNvPr id="2124" name="Rectangle 54"/>
                <p:cNvSpPr>
                  <a:spLocks noChangeAspect="1" noChangeArrowheads="1"/>
                </p:cNvSpPr>
                <p:nvPr/>
              </p:nvSpPr>
              <p:spPr bwMode="auto">
                <a:xfrm>
                  <a:off x="1859" y="3104"/>
                  <a:ext cx="42" cy="11"/>
                </a:xfrm>
                <a:prstGeom prst="rect">
                  <a:avLst/>
                </a:prstGeom>
                <a:solidFill>
                  <a:srgbClr val="333399"/>
                </a:solidFill>
                <a:ln w="9525">
                  <a:noFill/>
                  <a:miter lim="800000"/>
                  <a:headEnd/>
                  <a:tailEnd/>
                </a:ln>
              </p:spPr>
              <p:txBody>
                <a:bodyPr/>
                <a:lstStyle/>
                <a:p>
                  <a:endParaRPr lang="cs-CZ"/>
                </a:p>
              </p:txBody>
            </p:sp>
            <p:sp>
              <p:nvSpPr>
                <p:cNvPr id="2125" name="Rectangle 55"/>
                <p:cNvSpPr>
                  <a:spLocks noChangeAspect="1" noChangeArrowheads="1"/>
                </p:cNvSpPr>
                <p:nvPr/>
              </p:nvSpPr>
              <p:spPr bwMode="auto">
                <a:xfrm>
                  <a:off x="2185" y="3062"/>
                  <a:ext cx="21" cy="11"/>
                </a:xfrm>
                <a:prstGeom prst="rect">
                  <a:avLst/>
                </a:prstGeom>
                <a:solidFill>
                  <a:srgbClr val="333399"/>
                </a:solidFill>
                <a:ln w="9525">
                  <a:noFill/>
                  <a:miter lim="800000"/>
                  <a:headEnd/>
                  <a:tailEnd/>
                </a:ln>
              </p:spPr>
              <p:txBody>
                <a:bodyPr/>
                <a:lstStyle/>
                <a:p>
                  <a:endParaRPr lang="cs-CZ"/>
                </a:p>
              </p:txBody>
            </p:sp>
            <p:sp>
              <p:nvSpPr>
                <p:cNvPr id="2126" name="Rectangle 56"/>
                <p:cNvSpPr>
                  <a:spLocks noChangeAspect="1" noChangeArrowheads="1"/>
                </p:cNvSpPr>
                <p:nvPr/>
              </p:nvSpPr>
              <p:spPr bwMode="auto">
                <a:xfrm>
                  <a:off x="2206" y="3062"/>
                  <a:ext cx="21" cy="11"/>
                </a:xfrm>
                <a:prstGeom prst="rect">
                  <a:avLst/>
                </a:prstGeom>
                <a:solidFill>
                  <a:srgbClr val="333399"/>
                </a:solidFill>
                <a:ln w="9525">
                  <a:noFill/>
                  <a:miter lim="800000"/>
                  <a:headEnd/>
                  <a:tailEnd/>
                </a:ln>
              </p:spPr>
              <p:txBody>
                <a:bodyPr/>
                <a:lstStyle/>
                <a:p>
                  <a:endParaRPr lang="cs-CZ"/>
                </a:p>
              </p:txBody>
            </p:sp>
            <p:sp>
              <p:nvSpPr>
                <p:cNvPr id="2127" name="Rectangle 57"/>
                <p:cNvSpPr>
                  <a:spLocks noChangeAspect="1" noChangeArrowheads="1"/>
                </p:cNvSpPr>
                <p:nvPr/>
              </p:nvSpPr>
              <p:spPr bwMode="auto">
                <a:xfrm>
                  <a:off x="2531" y="2978"/>
                  <a:ext cx="11" cy="11"/>
                </a:xfrm>
                <a:prstGeom prst="rect">
                  <a:avLst/>
                </a:prstGeom>
                <a:solidFill>
                  <a:srgbClr val="333399"/>
                </a:solidFill>
                <a:ln w="9525">
                  <a:noFill/>
                  <a:miter lim="800000"/>
                  <a:headEnd/>
                  <a:tailEnd/>
                </a:ln>
              </p:spPr>
              <p:txBody>
                <a:bodyPr/>
                <a:lstStyle/>
                <a:p>
                  <a:endParaRPr lang="cs-CZ"/>
                </a:p>
              </p:txBody>
            </p:sp>
            <p:sp>
              <p:nvSpPr>
                <p:cNvPr id="2128" name="Freeform 58"/>
                <p:cNvSpPr>
                  <a:spLocks noChangeAspect="1"/>
                </p:cNvSpPr>
                <p:nvPr/>
              </p:nvSpPr>
              <p:spPr bwMode="auto">
                <a:xfrm>
                  <a:off x="3004" y="2663"/>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29" name="Freeform 59"/>
                <p:cNvSpPr>
                  <a:spLocks noChangeAspect="1"/>
                </p:cNvSpPr>
                <p:nvPr/>
              </p:nvSpPr>
              <p:spPr bwMode="auto">
                <a:xfrm>
                  <a:off x="3056" y="2611"/>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0" name="Freeform 60"/>
                <p:cNvSpPr>
                  <a:spLocks noChangeAspect="1"/>
                </p:cNvSpPr>
                <p:nvPr/>
              </p:nvSpPr>
              <p:spPr bwMode="auto">
                <a:xfrm>
                  <a:off x="3067" y="2600"/>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31" name="Rectangle 61"/>
                <p:cNvSpPr>
                  <a:spLocks noChangeAspect="1" noChangeArrowheads="1"/>
                </p:cNvSpPr>
                <p:nvPr/>
              </p:nvSpPr>
              <p:spPr bwMode="auto">
                <a:xfrm>
                  <a:off x="3245" y="2338"/>
                  <a:ext cx="11" cy="10"/>
                </a:xfrm>
                <a:prstGeom prst="rect">
                  <a:avLst/>
                </a:prstGeom>
                <a:solidFill>
                  <a:srgbClr val="333399"/>
                </a:solidFill>
                <a:ln w="9525">
                  <a:noFill/>
                  <a:miter lim="800000"/>
                  <a:headEnd/>
                  <a:tailEnd/>
                </a:ln>
              </p:spPr>
              <p:txBody>
                <a:bodyPr/>
                <a:lstStyle/>
                <a:p>
                  <a:endParaRPr lang="cs-CZ"/>
                </a:p>
              </p:txBody>
            </p:sp>
            <p:sp>
              <p:nvSpPr>
                <p:cNvPr id="2132" name="Rectangle 62"/>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3" name="Rectangle 63"/>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4" name="Rectangle 64"/>
                <p:cNvSpPr>
                  <a:spLocks noChangeAspect="1" noChangeArrowheads="1"/>
                </p:cNvSpPr>
                <p:nvPr/>
              </p:nvSpPr>
              <p:spPr bwMode="auto">
                <a:xfrm>
                  <a:off x="3256" y="2317"/>
                  <a:ext cx="10" cy="10"/>
                </a:xfrm>
                <a:prstGeom prst="rect">
                  <a:avLst/>
                </a:prstGeom>
                <a:solidFill>
                  <a:srgbClr val="333399"/>
                </a:solidFill>
                <a:ln w="9525">
                  <a:noFill/>
                  <a:miter lim="800000"/>
                  <a:headEnd/>
                  <a:tailEnd/>
                </a:ln>
              </p:spPr>
              <p:txBody>
                <a:bodyPr/>
                <a:lstStyle/>
                <a:p>
                  <a:endParaRPr lang="cs-CZ"/>
                </a:p>
              </p:txBody>
            </p:sp>
            <p:sp>
              <p:nvSpPr>
                <p:cNvPr id="2135" name="Freeform 65"/>
                <p:cNvSpPr>
                  <a:spLocks noChangeAspect="1"/>
                </p:cNvSpPr>
                <p:nvPr/>
              </p:nvSpPr>
              <p:spPr bwMode="auto">
                <a:xfrm>
                  <a:off x="3214" y="1225"/>
                  <a:ext cx="21" cy="21"/>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0" y="0"/>
                      </a:lnTo>
                      <a:lnTo>
                        <a:pt x="21" y="10"/>
                      </a:lnTo>
                      <a:lnTo>
                        <a:pt x="10" y="21"/>
                      </a:lnTo>
                      <a:lnTo>
                        <a:pt x="0" y="10"/>
                      </a:lnTo>
                      <a:close/>
                    </a:path>
                  </a:pathLst>
                </a:custGeom>
                <a:solidFill>
                  <a:srgbClr val="333399"/>
                </a:solidFill>
                <a:ln w="9525">
                  <a:noFill/>
                  <a:round/>
                  <a:headEnd/>
                  <a:tailEnd/>
                </a:ln>
              </p:spPr>
              <p:txBody>
                <a:bodyPr/>
                <a:lstStyle/>
                <a:p>
                  <a:endParaRPr lang="cs-CZ"/>
                </a:p>
              </p:txBody>
            </p:sp>
            <p:sp>
              <p:nvSpPr>
                <p:cNvPr id="2136" name="Rectangle 66"/>
                <p:cNvSpPr>
                  <a:spLocks noChangeAspect="1" noChangeArrowheads="1"/>
                </p:cNvSpPr>
                <p:nvPr/>
              </p:nvSpPr>
              <p:spPr bwMode="auto">
                <a:xfrm>
                  <a:off x="3224" y="1225"/>
                  <a:ext cx="11" cy="10"/>
                </a:xfrm>
                <a:prstGeom prst="rect">
                  <a:avLst/>
                </a:prstGeom>
                <a:solidFill>
                  <a:srgbClr val="333399"/>
                </a:solidFill>
                <a:ln w="9525">
                  <a:noFill/>
                  <a:miter lim="800000"/>
                  <a:headEnd/>
                  <a:tailEnd/>
                </a:ln>
              </p:spPr>
              <p:txBody>
                <a:bodyPr/>
                <a:lstStyle/>
                <a:p>
                  <a:endParaRPr lang="cs-CZ"/>
                </a:p>
              </p:txBody>
            </p:sp>
            <p:sp>
              <p:nvSpPr>
                <p:cNvPr id="2137" name="Freeform 67"/>
                <p:cNvSpPr>
                  <a:spLocks noChangeAspect="1"/>
                </p:cNvSpPr>
                <p:nvPr/>
              </p:nvSpPr>
              <p:spPr bwMode="auto">
                <a:xfrm>
                  <a:off x="3224" y="1204"/>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8" name="Rectangle 68"/>
                <p:cNvSpPr>
                  <a:spLocks noChangeAspect="1" noChangeArrowheads="1"/>
                </p:cNvSpPr>
                <p:nvPr/>
              </p:nvSpPr>
              <p:spPr bwMode="auto">
                <a:xfrm>
                  <a:off x="3256" y="1193"/>
                  <a:ext cx="10" cy="11"/>
                </a:xfrm>
                <a:prstGeom prst="rect">
                  <a:avLst/>
                </a:prstGeom>
                <a:solidFill>
                  <a:srgbClr val="333399"/>
                </a:solidFill>
                <a:ln w="9525">
                  <a:noFill/>
                  <a:miter lim="800000"/>
                  <a:headEnd/>
                  <a:tailEnd/>
                </a:ln>
              </p:spPr>
              <p:txBody>
                <a:bodyPr/>
                <a:lstStyle/>
                <a:p>
                  <a:endParaRPr lang="cs-CZ"/>
                </a:p>
              </p:txBody>
            </p:sp>
            <p:sp>
              <p:nvSpPr>
                <p:cNvPr id="2139" name="Freeform 69"/>
                <p:cNvSpPr>
                  <a:spLocks noChangeAspect="1"/>
                </p:cNvSpPr>
                <p:nvPr/>
              </p:nvSpPr>
              <p:spPr bwMode="auto">
                <a:xfrm>
                  <a:off x="3298" y="1130"/>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40" name="Freeform 70"/>
                <p:cNvSpPr>
                  <a:spLocks noChangeAspect="1"/>
                </p:cNvSpPr>
                <p:nvPr/>
              </p:nvSpPr>
              <p:spPr bwMode="auto">
                <a:xfrm>
                  <a:off x="3403" y="1036"/>
                  <a:ext cx="31" cy="31"/>
                </a:xfrm>
                <a:custGeom>
                  <a:avLst/>
                  <a:gdLst>
                    <a:gd name="T0" fmla="*/ 0 w 31"/>
                    <a:gd name="T1" fmla="*/ 21 h 31"/>
                    <a:gd name="T2" fmla="*/ 21 w 31"/>
                    <a:gd name="T3" fmla="*/ 0 h 31"/>
                    <a:gd name="T4" fmla="*/ 31 w 31"/>
                    <a:gd name="T5" fmla="*/ 10 h 31"/>
                    <a:gd name="T6" fmla="*/ 10 w 31"/>
                    <a:gd name="T7" fmla="*/ 31 h 31"/>
                    <a:gd name="T8" fmla="*/ 0 w 31"/>
                    <a:gd name="T9" fmla="*/ 21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21"/>
                      </a:moveTo>
                      <a:lnTo>
                        <a:pt x="21" y="0"/>
                      </a:lnTo>
                      <a:lnTo>
                        <a:pt x="31" y="10"/>
                      </a:lnTo>
                      <a:lnTo>
                        <a:pt x="10" y="31"/>
                      </a:lnTo>
                      <a:lnTo>
                        <a:pt x="0" y="21"/>
                      </a:lnTo>
                      <a:close/>
                    </a:path>
                  </a:pathLst>
                </a:custGeom>
                <a:solidFill>
                  <a:srgbClr val="333399"/>
                </a:solidFill>
                <a:ln w="9525">
                  <a:noFill/>
                  <a:round/>
                  <a:headEnd/>
                  <a:tailEnd/>
                </a:ln>
              </p:spPr>
              <p:txBody>
                <a:bodyPr/>
                <a:lstStyle/>
                <a:p>
                  <a:endParaRPr lang="cs-CZ"/>
                </a:p>
              </p:txBody>
            </p:sp>
            <p:sp>
              <p:nvSpPr>
                <p:cNvPr id="2141" name="Rectangle 71"/>
                <p:cNvSpPr>
                  <a:spLocks noChangeAspect="1" noChangeArrowheads="1"/>
                </p:cNvSpPr>
                <p:nvPr/>
              </p:nvSpPr>
              <p:spPr bwMode="auto">
                <a:xfrm>
                  <a:off x="4632" y="742"/>
                  <a:ext cx="21" cy="10"/>
                </a:xfrm>
                <a:prstGeom prst="rect">
                  <a:avLst/>
                </a:prstGeom>
                <a:solidFill>
                  <a:srgbClr val="333399"/>
                </a:solidFill>
                <a:ln w="9525">
                  <a:noFill/>
                  <a:miter lim="800000"/>
                  <a:headEnd/>
                  <a:tailEnd/>
                </a:ln>
              </p:spPr>
              <p:txBody>
                <a:bodyPr/>
                <a:lstStyle/>
                <a:p>
                  <a:endParaRPr lang="cs-CZ"/>
                </a:p>
              </p:txBody>
            </p:sp>
            <p:sp>
              <p:nvSpPr>
                <p:cNvPr id="2142" name="Oval 72"/>
                <p:cNvSpPr>
                  <a:spLocks noChangeAspect="1" noChangeArrowheads="1"/>
                </p:cNvSpPr>
                <p:nvPr/>
              </p:nvSpPr>
              <p:spPr bwMode="auto">
                <a:xfrm>
                  <a:off x="1240" y="3125"/>
                  <a:ext cx="61" cy="63"/>
                </a:xfrm>
                <a:prstGeom prst="ellipse">
                  <a:avLst/>
                </a:prstGeom>
                <a:solidFill>
                  <a:srgbClr val="99CC00"/>
                </a:solidFill>
                <a:ln w="17526">
                  <a:solidFill>
                    <a:srgbClr val="808000"/>
                  </a:solidFill>
                  <a:round/>
                  <a:headEnd/>
                  <a:tailEnd/>
                </a:ln>
              </p:spPr>
              <p:txBody>
                <a:bodyPr/>
                <a:lstStyle/>
                <a:p>
                  <a:endParaRPr lang="cs-CZ"/>
                </a:p>
              </p:txBody>
            </p:sp>
            <p:sp>
              <p:nvSpPr>
                <p:cNvPr id="2143" name="Oval 73"/>
                <p:cNvSpPr>
                  <a:spLocks noChangeAspect="1" noChangeArrowheads="1"/>
                </p:cNvSpPr>
                <p:nvPr/>
              </p:nvSpPr>
              <p:spPr bwMode="auto">
                <a:xfrm>
                  <a:off x="1702"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44" name="Oval 74"/>
                <p:cNvSpPr>
                  <a:spLocks noChangeAspect="1" noChangeArrowheads="1"/>
                </p:cNvSpPr>
                <p:nvPr/>
              </p:nvSpPr>
              <p:spPr bwMode="auto">
                <a:xfrm>
                  <a:off x="1702"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5" name="Oval 75"/>
                <p:cNvSpPr>
                  <a:spLocks noChangeAspect="1" noChangeArrowheads="1"/>
                </p:cNvSpPr>
                <p:nvPr/>
              </p:nvSpPr>
              <p:spPr bwMode="auto">
                <a:xfrm>
                  <a:off x="1838" y="3115"/>
                  <a:ext cx="64" cy="62"/>
                </a:xfrm>
                <a:prstGeom prst="ellipse">
                  <a:avLst/>
                </a:prstGeom>
                <a:solidFill>
                  <a:srgbClr val="99CC00"/>
                </a:solidFill>
                <a:ln w="17526">
                  <a:solidFill>
                    <a:srgbClr val="808000"/>
                  </a:solidFill>
                  <a:round/>
                  <a:headEnd/>
                  <a:tailEnd/>
                </a:ln>
              </p:spPr>
              <p:txBody>
                <a:bodyPr/>
                <a:lstStyle/>
                <a:p>
                  <a:endParaRPr lang="cs-CZ"/>
                </a:p>
              </p:txBody>
            </p:sp>
            <p:sp>
              <p:nvSpPr>
                <p:cNvPr id="2146" name="Oval 76"/>
                <p:cNvSpPr>
                  <a:spLocks noChangeAspect="1" noChangeArrowheads="1"/>
                </p:cNvSpPr>
                <p:nvPr/>
              </p:nvSpPr>
              <p:spPr bwMode="auto">
                <a:xfrm>
                  <a:off x="1838"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47" name="Oval 77"/>
                <p:cNvSpPr>
                  <a:spLocks noChangeAspect="1" noChangeArrowheads="1"/>
                </p:cNvSpPr>
                <p:nvPr/>
              </p:nvSpPr>
              <p:spPr bwMode="auto">
                <a:xfrm>
                  <a:off x="1880" y="3020"/>
                  <a:ext cx="64" cy="64"/>
                </a:xfrm>
                <a:prstGeom prst="ellipse">
                  <a:avLst/>
                </a:prstGeom>
                <a:solidFill>
                  <a:srgbClr val="99CC00"/>
                </a:solidFill>
                <a:ln w="17526">
                  <a:solidFill>
                    <a:srgbClr val="808000"/>
                  </a:solidFill>
                  <a:round/>
                  <a:headEnd/>
                  <a:tailEnd/>
                </a:ln>
              </p:spPr>
              <p:txBody>
                <a:bodyPr/>
                <a:lstStyle/>
                <a:p>
                  <a:endParaRPr lang="cs-CZ"/>
                </a:p>
              </p:txBody>
            </p:sp>
            <p:sp>
              <p:nvSpPr>
                <p:cNvPr id="2148" name="Oval 78"/>
                <p:cNvSpPr>
                  <a:spLocks noChangeAspect="1" noChangeArrowheads="1"/>
                </p:cNvSpPr>
                <p:nvPr/>
              </p:nvSpPr>
              <p:spPr bwMode="auto">
                <a:xfrm>
                  <a:off x="199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9" name="Oval 79"/>
                <p:cNvSpPr>
                  <a:spLocks noChangeAspect="1" noChangeArrowheads="1"/>
                </p:cNvSpPr>
                <p:nvPr/>
              </p:nvSpPr>
              <p:spPr bwMode="auto">
                <a:xfrm>
                  <a:off x="2038"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0" name="Oval 80"/>
                <p:cNvSpPr>
                  <a:spLocks noChangeAspect="1" noChangeArrowheads="1"/>
                </p:cNvSpPr>
                <p:nvPr/>
              </p:nvSpPr>
              <p:spPr bwMode="auto">
                <a:xfrm>
                  <a:off x="2185"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1" name="Oval 81"/>
                <p:cNvSpPr>
                  <a:spLocks noChangeAspect="1" noChangeArrowheads="1"/>
                </p:cNvSpPr>
                <p:nvPr/>
              </p:nvSpPr>
              <p:spPr bwMode="auto">
                <a:xfrm>
                  <a:off x="220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52" name="Oval 82"/>
                <p:cNvSpPr>
                  <a:spLocks noChangeAspect="1" noChangeArrowheads="1"/>
                </p:cNvSpPr>
                <p:nvPr/>
              </p:nvSpPr>
              <p:spPr bwMode="auto">
                <a:xfrm>
                  <a:off x="2279"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3" name="Oval 83"/>
                <p:cNvSpPr>
                  <a:spLocks noChangeAspect="1" noChangeArrowheads="1"/>
                </p:cNvSpPr>
                <p:nvPr/>
              </p:nvSpPr>
              <p:spPr bwMode="auto">
                <a:xfrm>
                  <a:off x="2405" y="2968"/>
                  <a:ext cx="64" cy="62"/>
                </a:xfrm>
                <a:prstGeom prst="ellipse">
                  <a:avLst/>
                </a:prstGeom>
                <a:solidFill>
                  <a:srgbClr val="99CC00"/>
                </a:solidFill>
                <a:ln w="17526">
                  <a:solidFill>
                    <a:srgbClr val="808000"/>
                  </a:solidFill>
                  <a:round/>
                  <a:headEnd/>
                  <a:tailEnd/>
                </a:ln>
              </p:spPr>
              <p:txBody>
                <a:bodyPr/>
                <a:lstStyle/>
                <a:p>
                  <a:endParaRPr lang="cs-CZ"/>
                </a:p>
              </p:txBody>
            </p:sp>
            <p:sp>
              <p:nvSpPr>
                <p:cNvPr id="2154" name="Oval 84"/>
                <p:cNvSpPr>
                  <a:spLocks noChangeAspect="1" noChangeArrowheads="1"/>
                </p:cNvSpPr>
                <p:nvPr/>
              </p:nvSpPr>
              <p:spPr bwMode="auto">
                <a:xfrm>
                  <a:off x="2447"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5" name="Oval 85"/>
                <p:cNvSpPr>
                  <a:spLocks noChangeAspect="1" noChangeArrowheads="1"/>
                </p:cNvSpPr>
                <p:nvPr/>
              </p:nvSpPr>
              <p:spPr bwMode="auto">
                <a:xfrm>
                  <a:off x="2458" y="2768"/>
                  <a:ext cx="62" cy="64"/>
                </a:xfrm>
                <a:prstGeom prst="ellipse">
                  <a:avLst/>
                </a:prstGeom>
                <a:solidFill>
                  <a:srgbClr val="99CC00"/>
                </a:solidFill>
                <a:ln w="17526">
                  <a:solidFill>
                    <a:srgbClr val="808000"/>
                  </a:solidFill>
                  <a:round/>
                  <a:headEnd/>
                  <a:tailEnd/>
                </a:ln>
              </p:spPr>
              <p:txBody>
                <a:bodyPr/>
                <a:lstStyle/>
                <a:p>
                  <a:endParaRPr lang="cs-CZ"/>
                </a:p>
              </p:txBody>
            </p:sp>
            <p:sp>
              <p:nvSpPr>
                <p:cNvPr id="2156" name="Oval 86"/>
                <p:cNvSpPr>
                  <a:spLocks noChangeAspect="1" noChangeArrowheads="1"/>
                </p:cNvSpPr>
                <p:nvPr/>
              </p:nvSpPr>
              <p:spPr bwMode="auto">
                <a:xfrm>
                  <a:off x="2489"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57" name="Oval 87"/>
                <p:cNvSpPr>
                  <a:spLocks noChangeAspect="1" noChangeArrowheads="1"/>
                </p:cNvSpPr>
                <p:nvPr/>
              </p:nvSpPr>
              <p:spPr bwMode="auto">
                <a:xfrm>
                  <a:off x="2489" y="2863"/>
                  <a:ext cx="64" cy="62"/>
                </a:xfrm>
                <a:prstGeom prst="ellipse">
                  <a:avLst/>
                </a:prstGeom>
                <a:solidFill>
                  <a:srgbClr val="99CC00"/>
                </a:solidFill>
                <a:ln w="17526">
                  <a:solidFill>
                    <a:srgbClr val="808000"/>
                  </a:solidFill>
                  <a:round/>
                  <a:headEnd/>
                  <a:tailEnd/>
                </a:ln>
              </p:spPr>
              <p:txBody>
                <a:bodyPr/>
                <a:lstStyle/>
                <a:p>
                  <a:endParaRPr lang="cs-CZ"/>
                </a:p>
              </p:txBody>
            </p:sp>
            <p:sp>
              <p:nvSpPr>
                <p:cNvPr id="2158" name="Oval 88"/>
                <p:cNvSpPr>
                  <a:spLocks noChangeAspect="1" noChangeArrowheads="1"/>
                </p:cNvSpPr>
                <p:nvPr/>
              </p:nvSpPr>
              <p:spPr bwMode="auto">
                <a:xfrm>
                  <a:off x="2489" y="2989"/>
                  <a:ext cx="64" cy="62"/>
                </a:xfrm>
                <a:prstGeom prst="ellipse">
                  <a:avLst/>
                </a:prstGeom>
                <a:solidFill>
                  <a:srgbClr val="99CC00"/>
                </a:solidFill>
                <a:ln w="17526">
                  <a:solidFill>
                    <a:srgbClr val="808000"/>
                  </a:solidFill>
                  <a:round/>
                  <a:headEnd/>
                  <a:tailEnd/>
                </a:ln>
              </p:spPr>
              <p:txBody>
                <a:bodyPr/>
                <a:lstStyle/>
                <a:p>
                  <a:endParaRPr lang="cs-CZ"/>
                </a:p>
              </p:txBody>
            </p:sp>
            <p:sp>
              <p:nvSpPr>
                <p:cNvPr id="2159" name="Oval 89"/>
                <p:cNvSpPr>
                  <a:spLocks noChangeAspect="1" noChangeArrowheads="1"/>
                </p:cNvSpPr>
                <p:nvPr/>
              </p:nvSpPr>
              <p:spPr bwMode="auto">
                <a:xfrm>
                  <a:off x="2521" y="2978"/>
                  <a:ext cx="62" cy="64"/>
                </a:xfrm>
                <a:prstGeom prst="ellipse">
                  <a:avLst/>
                </a:prstGeom>
                <a:solidFill>
                  <a:srgbClr val="99CC00"/>
                </a:solidFill>
                <a:ln w="17526">
                  <a:solidFill>
                    <a:srgbClr val="808000"/>
                  </a:solidFill>
                  <a:round/>
                  <a:headEnd/>
                  <a:tailEnd/>
                </a:ln>
              </p:spPr>
              <p:txBody>
                <a:bodyPr/>
                <a:lstStyle/>
                <a:p>
                  <a:endParaRPr lang="cs-CZ"/>
                </a:p>
              </p:txBody>
            </p:sp>
            <p:sp>
              <p:nvSpPr>
                <p:cNvPr id="2160" name="Oval 90"/>
                <p:cNvSpPr>
                  <a:spLocks noChangeAspect="1" noChangeArrowheads="1"/>
                </p:cNvSpPr>
                <p:nvPr/>
              </p:nvSpPr>
              <p:spPr bwMode="auto">
                <a:xfrm>
                  <a:off x="2542"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1" name="Oval 91"/>
                <p:cNvSpPr>
                  <a:spLocks noChangeAspect="1" noChangeArrowheads="1"/>
                </p:cNvSpPr>
                <p:nvPr/>
              </p:nvSpPr>
              <p:spPr bwMode="auto">
                <a:xfrm>
                  <a:off x="255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62" name="Oval 92"/>
                <p:cNvSpPr>
                  <a:spLocks noChangeAspect="1" noChangeArrowheads="1"/>
                </p:cNvSpPr>
                <p:nvPr/>
              </p:nvSpPr>
              <p:spPr bwMode="auto">
                <a:xfrm>
                  <a:off x="2552" y="3031"/>
                  <a:ext cx="64" cy="62"/>
                </a:xfrm>
                <a:prstGeom prst="ellipse">
                  <a:avLst/>
                </a:prstGeom>
                <a:solidFill>
                  <a:srgbClr val="99CC00"/>
                </a:solidFill>
                <a:ln w="17526">
                  <a:solidFill>
                    <a:srgbClr val="808000"/>
                  </a:solidFill>
                  <a:round/>
                  <a:headEnd/>
                  <a:tailEnd/>
                </a:ln>
              </p:spPr>
              <p:txBody>
                <a:bodyPr/>
                <a:lstStyle/>
                <a:p>
                  <a:endParaRPr lang="cs-CZ"/>
                </a:p>
              </p:txBody>
            </p:sp>
            <p:sp>
              <p:nvSpPr>
                <p:cNvPr id="2163" name="Oval 93"/>
                <p:cNvSpPr>
                  <a:spLocks noChangeAspect="1" noChangeArrowheads="1"/>
                </p:cNvSpPr>
                <p:nvPr/>
              </p:nvSpPr>
              <p:spPr bwMode="auto">
                <a:xfrm>
                  <a:off x="2594" y="2936"/>
                  <a:ext cx="64" cy="64"/>
                </a:xfrm>
                <a:prstGeom prst="ellipse">
                  <a:avLst/>
                </a:prstGeom>
                <a:solidFill>
                  <a:srgbClr val="99CC00"/>
                </a:solidFill>
                <a:ln w="17526">
                  <a:solidFill>
                    <a:srgbClr val="808000"/>
                  </a:solidFill>
                  <a:round/>
                  <a:headEnd/>
                  <a:tailEnd/>
                </a:ln>
              </p:spPr>
              <p:txBody>
                <a:bodyPr/>
                <a:lstStyle/>
                <a:p>
                  <a:endParaRPr lang="cs-CZ"/>
                </a:p>
              </p:txBody>
            </p:sp>
            <p:sp>
              <p:nvSpPr>
                <p:cNvPr id="2164" name="Oval 94"/>
                <p:cNvSpPr>
                  <a:spLocks noChangeAspect="1" noChangeArrowheads="1"/>
                </p:cNvSpPr>
                <p:nvPr/>
              </p:nvSpPr>
              <p:spPr bwMode="auto">
                <a:xfrm>
                  <a:off x="2605"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5" name="Oval 95"/>
                <p:cNvSpPr>
                  <a:spLocks noChangeAspect="1" noChangeArrowheads="1"/>
                </p:cNvSpPr>
                <p:nvPr/>
              </p:nvSpPr>
              <p:spPr bwMode="auto">
                <a:xfrm>
                  <a:off x="2626"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66" name="Oval 96"/>
                <p:cNvSpPr>
                  <a:spLocks noChangeAspect="1" noChangeArrowheads="1"/>
                </p:cNvSpPr>
                <p:nvPr/>
              </p:nvSpPr>
              <p:spPr bwMode="auto">
                <a:xfrm>
                  <a:off x="2657" y="2842"/>
                  <a:ext cx="64" cy="62"/>
                </a:xfrm>
                <a:prstGeom prst="ellipse">
                  <a:avLst/>
                </a:prstGeom>
                <a:solidFill>
                  <a:srgbClr val="99CC00"/>
                </a:solidFill>
                <a:ln w="17526">
                  <a:solidFill>
                    <a:srgbClr val="808000"/>
                  </a:solidFill>
                  <a:round/>
                  <a:headEnd/>
                  <a:tailEnd/>
                </a:ln>
              </p:spPr>
              <p:txBody>
                <a:bodyPr/>
                <a:lstStyle/>
                <a:p>
                  <a:endParaRPr lang="cs-CZ"/>
                </a:p>
              </p:txBody>
            </p:sp>
            <p:sp>
              <p:nvSpPr>
                <p:cNvPr id="2167" name="Oval 97"/>
                <p:cNvSpPr>
                  <a:spLocks noChangeAspect="1" noChangeArrowheads="1"/>
                </p:cNvSpPr>
                <p:nvPr/>
              </p:nvSpPr>
              <p:spPr bwMode="auto">
                <a:xfrm>
                  <a:off x="2752" y="2758"/>
                  <a:ext cx="62" cy="62"/>
                </a:xfrm>
                <a:prstGeom prst="ellipse">
                  <a:avLst/>
                </a:prstGeom>
                <a:solidFill>
                  <a:srgbClr val="99CC00"/>
                </a:solidFill>
                <a:ln w="17526">
                  <a:solidFill>
                    <a:srgbClr val="808000"/>
                  </a:solidFill>
                  <a:round/>
                  <a:headEnd/>
                  <a:tailEnd/>
                </a:ln>
              </p:spPr>
              <p:txBody>
                <a:bodyPr/>
                <a:lstStyle/>
                <a:p>
                  <a:endParaRPr lang="cs-CZ"/>
                </a:p>
              </p:txBody>
            </p:sp>
            <p:sp>
              <p:nvSpPr>
                <p:cNvPr id="2168" name="Oval 98"/>
                <p:cNvSpPr>
                  <a:spLocks noChangeAspect="1" noChangeArrowheads="1"/>
                </p:cNvSpPr>
                <p:nvPr/>
              </p:nvSpPr>
              <p:spPr bwMode="auto">
                <a:xfrm>
                  <a:off x="2752" y="2642"/>
                  <a:ext cx="62" cy="64"/>
                </a:xfrm>
                <a:prstGeom prst="ellipse">
                  <a:avLst/>
                </a:prstGeom>
                <a:solidFill>
                  <a:srgbClr val="99CC00"/>
                </a:solidFill>
                <a:ln w="17526">
                  <a:solidFill>
                    <a:srgbClr val="808000"/>
                  </a:solidFill>
                  <a:round/>
                  <a:headEnd/>
                  <a:tailEnd/>
                </a:ln>
              </p:spPr>
              <p:txBody>
                <a:bodyPr/>
                <a:lstStyle/>
                <a:p>
                  <a:endParaRPr lang="cs-CZ"/>
                </a:p>
              </p:txBody>
            </p:sp>
            <p:sp>
              <p:nvSpPr>
                <p:cNvPr id="2169" name="Oval 99"/>
                <p:cNvSpPr>
                  <a:spLocks noChangeAspect="1" noChangeArrowheads="1"/>
                </p:cNvSpPr>
                <p:nvPr/>
              </p:nvSpPr>
              <p:spPr bwMode="auto">
                <a:xfrm>
                  <a:off x="2752"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0" name="Oval 100"/>
                <p:cNvSpPr>
                  <a:spLocks noChangeAspect="1" noChangeArrowheads="1"/>
                </p:cNvSpPr>
                <p:nvPr/>
              </p:nvSpPr>
              <p:spPr bwMode="auto">
                <a:xfrm>
                  <a:off x="2752" y="2999"/>
                  <a:ext cx="62" cy="64"/>
                </a:xfrm>
                <a:prstGeom prst="ellipse">
                  <a:avLst/>
                </a:prstGeom>
                <a:solidFill>
                  <a:srgbClr val="99CC00"/>
                </a:solidFill>
                <a:ln w="17526">
                  <a:solidFill>
                    <a:srgbClr val="808000"/>
                  </a:solidFill>
                  <a:round/>
                  <a:headEnd/>
                  <a:tailEnd/>
                </a:ln>
              </p:spPr>
              <p:txBody>
                <a:bodyPr/>
                <a:lstStyle/>
                <a:p>
                  <a:endParaRPr lang="cs-CZ"/>
                </a:p>
              </p:txBody>
            </p:sp>
            <p:sp>
              <p:nvSpPr>
                <p:cNvPr id="2171" name="Oval 101"/>
                <p:cNvSpPr>
                  <a:spLocks noChangeAspect="1" noChangeArrowheads="1"/>
                </p:cNvSpPr>
                <p:nvPr/>
              </p:nvSpPr>
              <p:spPr bwMode="auto">
                <a:xfrm>
                  <a:off x="276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72" name="Oval 102"/>
                <p:cNvSpPr>
                  <a:spLocks noChangeAspect="1" noChangeArrowheads="1"/>
                </p:cNvSpPr>
                <p:nvPr/>
              </p:nvSpPr>
              <p:spPr bwMode="auto">
                <a:xfrm>
                  <a:off x="2762" y="2726"/>
                  <a:ext cx="64" cy="64"/>
                </a:xfrm>
                <a:prstGeom prst="ellipse">
                  <a:avLst/>
                </a:prstGeom>
                <a:solidFill>
                  <a:srgbClr val="99CC00"/>
                </a:solidFill>
                <a:ln w="17526">
                  <a:solidFill>
                    <a:srgbClr val="808000"/>
                  </a:solidFill>
                  <a:round/>
                  <a:headEnd/>
                  <a:tailEnd/>
                </a:ln>
              </p:spPr>
              <p:txBody>
                <a:bodyPr/>
                <a:lstStyle/>
                <a:p>
                  <a:endParaRPr lang="cs-CZ"/>
                </a:p>
              </p:txBody>
            </p:sp>
            <p:sp>
              <p:nvSpPr>
                <p:cNvPr id="2173" name="Oval 103"/>
                <p:cNvSpPr>
                  <a:spLocks noChangeAspect="1" noChangeArrowheads="1"/>
                </p:cNvSpPr>
                <p:nvPr/>
              </p:nvSpPr>
              <p:spPr bwMode="auto">
                <a:xfrm>
                  <a:off x="2773" y="2737"/>
                  <a:ext cx="62" cy="62"/>
                </a:xfrm>
                <a:prstGeom prst="ellipse">
                  <a:avLst/>
                </a:prstGeom>
                <a:solidFill>
                  <a:srgbClr val="99CC00"/>
                </a:solidFill>
                <a:ln w="17526">
                  <a:solidFill>
                    <a:srgbClr val="808000"/>
                  </a:solidFill>
                  <a:round/>
                  <a:headEnd/>
                  <a:tailEnd/>
                </a:ln>
              </p:spPr>
              <p:txBody>
                <a:bodyPr/>
                <a:lstStyle/>
                <a:p>
                  <a:endParaRPr lang="cs-CZ"/>
                </a:p>
              </p:txBody>
            </p:sp>
            <p:sp>
              <p:nvSpPr>
                <p:cNvPr id="2174" name="Oval 104"/>
                <p:cNvSpPr>
                  <a:spLocks noChangeAspect="1" noChangeArrowheads="1"/>
                </p:cNvSpPr>
                <p:nvPr/>
              </p:nvSpPr>
              <p:spPr bwMode="auto">
                <a:xfrm>
                  <a:off x="2794" y="2884"/>
                  <a:ext cx="62" cy="62"/>
                </a:xfrm>
                <a:prstGeom prst="ellipse">
                  <a:avLst/>
                </a:prstGeom>
                <a:solidFill>
                  <a:srgbClr val="99CC00"/>
                </a:solidFill>
                <a:ln w="17526">
                  <a:solidFill>
                    <a:srgbClr val="808000"/>
                  </a:solidFill>
                  <a:round/>
                  <a:headEnd/>
                  <a:tailEnd/>
                </a:ln>
              </p:spPr>
              <p:txBody>
                <a:bodyPr/>
                <a:lstStyle/>
                <a:p>
                  <a:endParaRPr lang="cs-CZ"/>
                </a:p>
              </p:txBody>
            </p:sp>
            <p:sp>
              <p:nvSpPr>
                <p:cNvPr id="2175" name="Oval 105"/>
                <p:cNvSpPr>
                  <a:spLocks noChangeAspect="1" noChangeArrowheads="1"/>
                </p:cNvSpPr>
                <p:nvPr/>
              </p:nvSpPr>
              <p:spPr bwMode="auto">
                <a:xfrm>
                  <a:off x="279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76" name="Oval 106"/>
                <p:cNvSpPr>
                  <a:spLocks noChangeAspect="1" noChangeArrowheads="1"/>
                </p:cNvSpPr>
                <p:nvPr/>
              </p:nvSpPr>
              <p:spPr bwMode="auto">
                <a:xfrm>
                  <a:off x="2794"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7" name="Oval 107"/>
                <p:cNvSpPr>
                  <a:spLocks noChangeAspect="1" noChangeArrowheads="1"/>
                </p:cNvSpPr>
                <p:nvPr/>
              </p:nvSpPr>
              <p:spPr bwMode="auto">
                <a:xfrm>
                  <a:off x="2857" y="2663"/>
                  <a:ext cx="62" cy="64"/>
                </a:xfrm>
                <a:prstGeom prst="ellipse">
                  <a:avLst/>
                </a:prstGeom>
                <a:solidFill>
                  <a:srgbClr val="99CC00"/>
                </a:solidFill>
                <a:ln w="17526">
                  <a:solidFill>
                    <a:srgbClr val="808000"/>
                  </a:solidFill>
                  <a:round/>
                  <a:headEnd/>
                  <a:tailEnd/>
                </a:ln>
              </p:spPr>
              <p:txBody>
                <a:bodyPr/>
                <a:lstStyle/>
                <a:p>
                  <a:endParaRPr lang="cs-CZ"/>
                </a:p>
              </p:txBody>
            </p:sp>
            <p:sp>
              <p:nvSpPr>
                <p:cNvPr id="2178" name="Oval 108"/>
                <p:cNvSpPr>
                  <a:spLocks noChangeAspect="1" noChangeArrowheads="1"/>
                </p:cNvSpPr>
                <p:nvPr/>
              </p:nvSpPr>
              <p:spPr bwMode="auto">
                <a:xfrm>
                  <a:off x="2857"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79" name="Oval 109"/>
                <p:cNvSpPr>
                  <a:spLocks noChangeAspect="1" noChangeArrowheads="1"/>
                </p:cNvSpPr>
                <p:nvPr/>
              </p:nvSpPr>
              <p:spPr bwMode="auto">
                <a:xfrm>
                  <a:off x="2867" y="2611"/>
                  <a:ext cx="64" cy="62"/>
                </a:xfrm>
                <a:prstGeom prst="ellipse">
                  <a:avLst/>
                </a:prstGeom>
                <a:solidFill>
                  <a:srgbClr val="99CC00"/>
                </a:solidFill>
                <a:ln w="17526">
                  <a:solidFill>
                    <a:srgbClr val="808000"/>
                  </a:solidFill>
                  <a:round/>
                  <a:headEnd/>
                  <a:tailEnd/>
                </a:ln>
              </p:spPr>
              <p:txBody>
                <a:bodyPr/>
                <a:lstStyle/>
                <a:p>
                  <a:endParaRPr lang="cs-CZ"/>
                </a:p>
              </p:txBody>
            </p:sp>
            <p:sp>
              <p:nvSpPr>
                <p:cNvPr id="2180" name="Oval 110"/>
                <p:cNvSpPr>
                  <a:spLocks noChangeAspect="1" noChangeArrowheads="1"/>
                </p:cNvSpPr>
                <p:nvPr/>
              </p:nvSpPr>
              <p:spPr bwMode="auto">
                <a:xfrm>
                  <a:off x="2888" y="2317"/>
                  <a:ext cx="64" cy="62"/>
                </a:xfrm>
                <a:prstGeom prst="ellipse">
                  <a:avLst/>
                </a:prstGeom>
                <a:solidFill>
                  <a:srgbClr val="99CC00"/>
                </a:solidFill>
                <a:ln w="17526">
                  <a:solidFill>
                    <a:srgbClr val="808000"/>
                  </a:solidFill>
                  <a:round/>
                  <a:headEnd/>
                  <a:tailEnd/>
                </a:ln>
              </p:spPr>
              <p:txBody>
                <a:bodyPr/>
                <a:lstStyle/>
                <a:p>
                  <a:endParaRPr lang="cs-CZ"/>
                </a:p>
              </p:txBody>
            </p:sp>
            <p:sp>
              <p:nvSpPr>
                <p:cNvPr id="2181" name="Oval 111"/>
                <p:cNvSpPr>
                  <a:spLocks noChangeAspect="1" noChangeArrowheads="1"/>
                </p:cNvSpPr>
                <p:nvPr/>
              </p:nvSpPr>
              <p:spPr bwMode="auto">
                <a:xfrm>
                  <a:off x="2888"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2" name="Oval 112"/>
                <p:cNvSpPr>
                  <a:spLocks noChangeAspect="1" noChangeArrowheads="1"/>
                </p:cNvSpPr>
                <p:nvPr/>
              </p:nvSpPr>
              <p:spPr bwMode="auto">
                <a:xfrm>
                  <a:off x="2930"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83" name="Oval 113"/>
                <p:cNvSpPr>
                  <a:spLocks noChangeAspect="1" noChangeArrowheads="1"/>
                </p:cNvSpPr>
                <p:nvPr/>
              </p:nvSpPr>
              <p:spPr bwMode="auto">
                <a:xfrm>
                  <a:off x="2941"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84" name="Oval 114"/>
                <p:cNvSpPr>
                  <a:spLocks noChangeAspect="1" noChangeArrowheads="1"/>
                </p:cNvSpPr>
                <p:nvPr/>
              </p:nvSpPr>
              <p:spPr bwMode="auto">
                <a:xfrm>
                  <a:off x="2951" y="2653"/>
                  <a:ext cx="64" cy="62"/>
                </a:xfrm>
                <a:prstGeom prst="ellipse">
                  <a:avLst/>
                </a:prstGeom>
                <a:solidFill>
                  <a:srgbClr val="99CC00"/>
                </a:solidFill>
                <a:ln w="17526">
                  <a:solidFill>
                    <a:srgbClr val="808000"/>
                  </a:solidFill>
                  <a:round/>
                  <a:headEnd/>
                  <a:tailEnd/>
                </a:ln>
              </p:spPr>
              <p:txBody>
                <a:bodyPr/>
                <a:lstStyle/>
                <a:p>
                  <a:endParaRPr lang="cs-CZ"/>
                </a:p>
              </p:txBody>
            </p:sp>
            <p:sp>
              <p:nvSpPr>
                <p:cNvPr id="2185" name="Oval 115"/>
                <p:cNvSpPr>
                  <a:spLocks noChangeAspect="1" noChangeArrowheads="1"/>
                </p:cNvSpPr>
                <p:nvPr/>
              </p:nvSpPr>
              <p:spPr bwMode="auto">
                <a:xfrm>
                  <a:off x="2972" y="2495"/>
                  <a:ext cx="64" cy="64"/>
                </a:xfrm>
                <a:prstGeom prst="ellipse">
                  <a:avLst/>
                </a:prstGeom>
                <a:solidFill>
                  <a:srgbClr val="99CC00"/>
                </a:solidFill>
                <a:ln w="17526">
                  <a:solidFill>
                    <a:srgbClr val="808000"/>
                  </a:solidFill>
                  <a:round/>
                  <a:headEnd/>
                  <a:tailEnd/>
                </a:ln>
              </p:spPr>
              <p:txBody>
                <a:bodyPr/>
                <a:lstStyle/>
                <a:p>
                  <a:endParaRPr lang="cs-CZ"/>
                </a:p>
              </p:txBody>
            </p:sp>
            <p:sp>
              <p:nvSpPr>
                <p:cNvPr id="2186" name="Oval 116"/>
                <p:cNvSpPr>
                  <a:spLocks noChangeAspect="1" noChangeArrowheads="1"/>
                </p:cNvSpPr>
                <p:nvPr/>
              </p:nvSpPr>
              <p:spPr bwMode="auto">
                <a:xfrm>
                  <a:off x="2972" y="2789"/>
                  <a:ext cx="64" cy="64"/>
                </a:xfrm>
                <a:prstGeom prst="ellipse">
                  <a:avLst/>
                </a:prstGeom>
                <a:solidFill>
                  <a:srgbClr val="99CC00"/>
                </a:solidFill>
                <a:ln w="17526">
                  <a:solidFill>
                    <a:srgbClr val="808000"/>
                  </a:solidFill>
                  <a:round/>
                  <a:headEnd/>
                  <a:tailEnd/>
                </a:ln>
              </p:spPr>
              <p:txBody>
                <a:bodyPr/>
                <a:lstStyle/>
                <a:p>
                  <a:endParaRPr lang="cs-CZ"/>
                </a:p>
              </p:txBody>
            </p:sp>
            <p:sp>
              <p:nvSpPr>
                <p:cNvPr id="2187" name="Oval 117"/>
                <p:cNvSpPr>
                  <a:spLocks noChangeAspect="1" noChangeArrowheads="1"/>
                </p:cNvSpPr>
                <p:nvPr/>
              </p:nvSpPr>
              <p:spPr bwMode="auto">
                <a:xfrm>
                  <a:off x="2993"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8" name="Oval 118"/>
                <p:cNvSpPr>
                  <a:spLocks noChangeAspect="1" noChangeArrowheads="1"/>
                </p:cNvSpPr>
                <p:nvPr/>
              </p:nvSpPr>
              <p:spPr bwMode="auto">
                <a:xfrm>
                  <a:off x="3004" y="2569"/>
                  <a:ext cx="62" cy="62"/>
                </a:xfrm>
                <a:prstGeom prst="ellipse">
                  <a:avLst/>
                </a:prstGeom>
                <a:solidFill>
                  <a:srgbClr val="99CC00"/>
                </a:solidFill>
                <a:ln w="17526">
                  <a:solidFill>
                    <a:srgbClr val="808000"/>
                  </a:solidFill>
                  <a:round/>
                  <a:headEnd/>
                  <a:tailEnd/>
                </a:ln>
              </p:spPr>
              <p:txBody>
                <a:bodyPr/>
                <a:lstStyle/>
                <a:p>
                  <a:endParaRPr lang="cs-CZ"/>
                </a:p>
              </p:txBody>
            </p:sp>
            <p:sp>
              <p:nvSpPr>
                <p:cNvPr id="2189" name="Oval 119"/>
                <p:cNvSpPr>
                  <a:spLocks noChangeAspect="1" noChangeArrowheads="1"/>
                </p:cNvSpPr>
                <p:nvPr/>
              </p:nvSpPr>
              <p:spPr bwMode="auto">
                <a:xfrm>
                  <a:off x="3004" y="1991"/>
                  <a:ext cx="62" cy="64"/>
                </a:xfrm>
                <a:prstGeom prst="ellipse">
                  <a:avLst/>
                </a:prstGeom>
                <a:solidFill>
                  <a:srgbClr val="99CC00"/>
                </a:solidFill>
                <a:ln w="17526">
                  <a:solidFill>
                    <a:srgbClr val="808000"/>
                  </a:solidFill>
                  <a:round/>
                  <a:headEnd/>
                  <a:tailEnd/>
                </a:ln>
              </p:spPr>
              <p:txBody>
                <a:bodyPr/>
                <a:lstStyle/>
                <a:p>
                  <a:endParaRPr lang="cs-CZ"/>
                </a:p>
              </p:txBody>
            </p:sp>
            <p:sp>
              <p:nvSpPr>
                <p:cNvPr id="2190" name="Oval 120"/>
                <p:cNvSpPr>
                  <a:spLocks noChangeAspect="1" noChangeArrowheads="1"/>
                </p:cNvSpPr>
                <p:nvPr/>
              </p:nvSpPr>
              <p:spPr bwMode="auto">
                <a:xfrm>
                  <a:off x="3004" y="3062"/>
                  <a:ext cx="62" cy="64"/>
                </a:xfrm>
                <a:prstGeom prst="ellipse">
                  <a:avLst/>
                </a:prstGeom>
                <a:solidFill>
                  <a:srgbClr val="99CC00"/>
                </a:solidFill>
                <a:ln w="17526">
                  <a:solidFill>
                    <a:srgbClr val="808000"/>
                  </a:solidFill>
                  <a:round/>
                  <a:headEnd/>
                  <a:tailEnd/>
                </a:ln>
              </p:spPr>
              <p:txBody>
                <a:bodyPr/>
                <a:lstStyle/>
                <a:p>
                  <a:endParaRPr lang="cs-CZ"/>
                </a:p>
              </p:txBody>
            </p:sp>
            <p:sp>
              <p:nvSpPr>
                <p:cNvPr id="2191" name="Oval 121"/>
                <p:cNvSpPr>
                  <a:spLocks noChangeAspect="1" noChangeArrowheads="1"/>
                </p:cNvSpPr>
                <p:nvPr/>
              </p:nvSpPr>
              <p:spPr bwMode="auto">
                <a:xfrm>
                  <a:off x="3004" y="2527"/>
                  <a:ext cx="62" cy="62"/>
                </a:xfrm>
                <a:prstGeom prst="ellipse">
                  <a:avLst/>
                </a:prstGeom>
                <a:solidFill>
                  <a:srgbClr val="99CC00"/>
                </a:solidFill>
                <a:ln w="17526">
                  <a:solidFill>
                    <a:srgbClr val="808000"/>
                  </a:solidFill>
                  <a:round/>
                  <a:headEnd/>
                  <a:tailEnd/>
                </a:ln>
              </p:spPr>
              <p:txBody>
                <a:bodyPr/>
                <a:lstStyle/>
                <a:p>
                  <a:endParaRPr lang="cs-CZ"/>
                </a:p>
              </p:txBody>
            </p:sp>
            <p:sp>
              <p:nvSpPr>
                <p:cNvPr id="2192" name="Oval 122"/>
                <p:cNvSpPr>
                  <a:spLocks noChangeAspect="1" noChangeArrowheads="1"/>
                </p:cNvSpPr>
                <p:nvPr/>
              </p:nvSpPr>
              <p:spPr bwMode="auto">
                <a:xfrm>
                  <a:off x="300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93" name="Oval 123"/>
                <p:cNvSpPr>
                  <a:spLocks noChangeAspect="1" noChangeArrowheads="1"/>
                </p:cNvSpPr>
                <p:nvPr/>
              </p:nvSpPr>
              <p:spPr bwMode="auto">
                <a:xfrm>
                  <a:off x="3014"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94" name="Oval 124"/>
                <p:cNvSpPr>
                  <a:spLocks noChangeAspect="1" noChangeArrowheads="1"/>
                </p:cNvSpPr>
                <p:nvPr/>
              </p:nvSpPr>
              <p:spPr bwMode="auto">
                <a:xfrm>
                  <a:off x="3025" y="2936"/>
                  <a:ext cx="62" cy="64"/>
                </a:xfrm>
                <a:prstGeom prst="ellipse">
                  <a:avLst/>
                </a:prstGeom>
                <a:solidFill>
                  <a:srgbClr val="99CC00"/>
                </a:solidFill>
                <a:ln w="17526">
                  <a:solidFill>
                    <a:srgbClr val="808000"/>
                  </a:solidFill>
                  <a:round/>
                  <a:headEnd/>
                  <a:tailEnd/>
                </a:ln>
              </p:spPr>
              <p:txBody>
                <a:bodyPr/>
                <a:lstStyle/>
                <a:p>
                  <a:endParaRPr lang="cs-CZ"/>
                </a:p>
              </p:txBody>
            </p:sp>
            <p:sp>
              <p:nvSpPr>
                <p:cNvPr id="2195" name="Oval 125"/>
                <p:cNvSpPr>
                  <a:spLocks noChangeAspect="1" noChangeArrowheads="1"/>
                </p:cNvSpPr>
                <p:nvPr/>
              </p:nvSpPr>
              <p:spPr bwMode="auto">
                <a:xfrm>
                  <a:off x="3025" y="2411"/>
                  <a:ext cx="62" cy="64"/>
                </a:xfrm>
                <a:prstGeom prst="ellipse">
                  <a:avLst/>
                </a:prstGeom>
                <a:solidFill>
                  <a:srgbClr val="99CC00"/>
                </a:solidFill>
                <a:ln w="17526">
                  <a:solidFill>
                    <a:srgbClr val="808000"/>
                  </a:solidFill>
                  <a:round/>
                  <a:headEnd/>
                  <a:tailEnd/>
                </a:ln>
              </p:spPr>
              <p:txBody>
                <a:bodyPr/>
                <a:lstStyle/>
                <a:p>
                  <a:endParaRPr lang="cs-CZ"/>
                </a:p>
              </p:txBody>
            </p:sp>
            <p:sp>
              <p:nvSpPr>
                <p:cNvPr id="2196" name="Oval 126"/>
                <p:cNvSpPr>
                  <a:spLocks noChangeAspect="1" noChangeArrowheads="1"/>
                </p:cNvSpPr>
                <p:nvPr/>
              </p:nvSpPr>
              <p:spPr bwMode="auto">
                <a:xfrm>
                  <a:off x="3035"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97" name="Oval 127"/>
                <p:cNvSpPr>
                  <a:spLocks noChangeAspect="1" noChangeArrowheads="1"/>
                </p:cNvSpPr>
                <p:nvPr/>
              </p:nvSpPr>
              <p:spPr bwMode="auto">
                <a:xfrm>
                  <a:off x="3035" y="2380"/>
                  <a:ext cx="64" cy="62"/>
                </a:xfrm>
                <a:prstGeom prst="ellipse">
                  <a:avLst/>
                </a:prstGeom>
                <a:solidFill>
                  <a:srgbClr val="99CC00"/>
                </a:solidFill>
                <a:ln w="17526">
                  <a:solidFill>
                    <a:srgbClr val="808000"/>
                  </a:solidFill>
                  <a:round/>
                  <a:headEnd/>
                  <a:tailEnd/>
                </a:ln>
              </p:spPr>
              <p:txBody>
                <a:bodyPr/>
                <a:lstStyle/>
                <a:p>
                  <a:endParaRPr lang="cs-CZ"/>
                </a:p>
              </p:txBody>
            </p:sp>
            <p:sp>
              <p:nvSpPr>
                <p:cNvPr id="2198" name="Oval 128"/>
                <p:cNvSpPr>
                  <a:spLocks noChangeAspect="1" noChangeArrowheads="1"/>
                </p:cNvSpPr>
                <p:nvPr/>
              </p:nvSpPr>
              <p:spPr bwMode="auto">
                <a:xfrm>
                  <a:off x="3046" y="2947"/>
                  <a:ext cx="62" cy="62"/>
                </a:xfrm>
                <a:prstGeom prst="ellipse">
                  <a:avLst/>
                </a:prstGeom>
                <a:solidFill>
                  <a:srgbClr val="99CC00"/>
                </a:solidFill>
                <a:ln w="17526">
                  <a:solidFill>
                    <a:srgbClr val="808000"/>
                  </a:solidFill>
                  <a:round/>
                  <a:headEnd/>
                  <a:tailEnd/>
                </a:ln>
              </p:spPr>
              <p:txBody>
                <a:bodyPr/>
                <a:lstStyle/>
                <a:p>
                  <a:endParaRPr lang="cs-CZ"/>
                </a:p>
              </p:txBody>
            </p:sp>
            <p:sp>
              <p:nvSpPr>
                <p:cNvPr id="2199" name="Oval 129"/>
                <p:cNvSpPr>
                  <a:spLocks noChangeAspect="1" noChangeArrowheads="1"/>
                </p:cNvSpPr>
                <p:nvPr/>
              </p:nvSpPr>
              <p:spPr bwMode="auto">
                <a:xfrm>
                  <a:off x="3046" y="2705"/>
                  <a:ext cx="62" cy="64"/>
                </a:xfrm>
                <a:prstGeom prst="ellipse">
                  <a:avLst/>
                </a:prstGeom>
                <a:solidFill>
                  <a:srgbClr val="99CC00"/>
                </a:solidFill>
                <a:ln w="17526">
                  <a:solidFill>
                    <a:srgbClr val="808000"/>
                  </a:solidFill>
                  <a:round/>
                  <a:headEnd/>
                  <a:tailEnd/>
                </a:ln>
              </p:spPr>
              <p:txBody>
                <a:bodyPr/>
                <a:lstStyle/>
                <a:p>
                  <a:endParaRPr lang="cs-CZ"/>
                </a:p>
              </p:txBody>
            </p:sp>
            <p:sp>
              <p:nvSpPr>
                <p:cNvPr id="2200" name="Oval 130"/>
                <p:cNvSpPr>
                  <a:spLocks noChangeAspect="1" noChangeArrowheads="1"/>
                </p:cNvSpPr>
                <p:nvPr/>
              </p:nvSpPr>
              <p:spPr bwMode="auto">
                <a:xfrm>
                  <a:off x="3056" y="2590"/>
                  <a:ext cx="64" cy="62"/>
                </a:xfrm>
                <a:prstGeom prst="ellipse">
                  <a:avLst/>
                </a:prstGeom>
                <a:solidFill>
                  <a:srgbClr val="99CC00"/>
                </a:solidFill>
                <a:ln w="17526">
                  <a:solidFill>
                    <a:srgbClr val="808000"/>
                  </a:solidFill>
                  <a:round/>
                  <a:headEnd/>
                  <a:tailEnd/>
                </a:ln>
              </p:spPr>
              <p:txBody>
                <a:bodyPr/>
                <a:lstStyle/>
                <a:p>
                  <a:endParaRPr lang="cs-CZ"/>
                </a:p>
              </p:txBody>
            </p:sp>
            <p:sp>
              <p:nvSpPr>
                <p:cNvPr id="2201" name="Oval 131"/>
                <p:cNvSpPr>
                  <a:spLocks noChangeAspect="1" noChangeArrowheads="1"/>
                </p:cNvSpPr>
                <p:nvPr/>
              </p:nvSpPr>
              <p:spPr bwMode="auto">
                <a:xfrm>
                  <a:off x="3067" y="2149"/>
                  <a:ext cx="62" cy="62"/>
                </a:xfrm>
                <a:prstGeom prst="ellipse">
                  <a:avLst/>
                </a:prstGeom>
                <a:solidFill>
                  <a:srgbClr val="99CC00"/>
                </a:solidFill>
                <a:ln w="17526">
                  <a:solidFill>
                    <a:srgbClr val="808000"/>
                  </a:solidFill>
                  <a:round/>
                  <a:headEnd/>
                  <a:tailEnd/>
                </a:ln>
              </p:spPr>
              <p:txBody>
                <a:bodyPr/>
                <a:lstStyle/>
                <a:p>
                  <a:endParaRPr lang="cs-CZ"/>
                </a:p>
              </p:txBody>
            </p:sp>
            <p:sp>
              <p:nvSpPr>
                <p:cNvPr id="2202" name="Oval 132"/>
                <p:cNvSpPr>
                  <a:spLocks noChangeAspect="1" noChangeArrowheads="1"/>
                </p:cNvSpPr>
                <p:nvPr/>
              </p:nvSpPr>
              <p:spPr bwMode="auto">
                <a:xfrm>
                  <a:off x="3077" y="1666"/>
                  <a:ext cx="64" cy="62"/>
                </a:xfrm>
                <a:prstGeom prst="ellipse">
                  <a:avLst/>
                </a:prstGeom>
                <a:solidFill>
                  <a:srgbClr val="99CC00"/>
                </a:solidFill>
                <a:ln w="17526">
                  <a:solidFill>
                    <a:srgbClr val="808000"/>
                  </a:solidFill>
                  <a:round/>
                  <a:headEnd/>
                  <a:tailEnd/>
                </a:ln>
              </p:spPr>
              <p:txBody>
                <a:bodyPr/>
                <a:lstStyle/>
                <a:p>
                  <a:endParaRPr lang="cs-CZ"/>
                </a:p>
              </p:txBody>
            </p:sp>
            <p:sp>
              <p:nvSpPr>
                <p:cNvPr id="2203" name="Oval 133"/>
                <p:cNvSpPr>
                  <a:spLocks noChangeAspect="1" noChangeArrowheads="1"/>
                </p:cNvSpPr>
                <p:nvPr/>
              </p:nvSpPr>
              <p:spPr bwMode="auto">
                <a:xfrm>
                  <a:off x="3077"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4" name="Oval 134"/>
                <p:cNvSpPr>
                  <a:spLocks noChangeAspect="1" noChangeArrowheads="1"/>
                </p:cNvSpPr>
                <p:nvPr/>
              </p:nvSpPr>
              <p:spPr bwMode="auto">
                <a:xfrm>
                  <a:off x="3088" y="2800"/>
                  <a:ext cx="62" cy="62"/>
                </a:xfrm>
                <a:prstGeom prst="ellipse">
                  <a:avLst/>
                </a:prstGeom>
                <a:solidFill>
                  <a:srgbClr val="99CC00"/>
                </a:solidFill>
                <a:ln w="17526">
                  <a:solidFill>
                    <a:srgbClr val="808000"/>
                  </a:solidFill>
                  <a:round/>
                  <a:headEnd/>
                  <a:tailEnd/>
                </a:ln>
              </p:spPr>
              <p:txBody>
                <a:bodyPr/>
                <a:lstStyle/>
                <a:p>
                  <a:endParaRPr lang="cs-CZ"/>
                </a:p>
              </p:txBody>
            </p:sp>
            <p:sp>
              <p:nvSpPr>
                <p:cNvPr id="2205" name="Oval 135"/>
                <p:cNvSpPr>
                  <a:spLocks noChangeAspect="1" noChangeArrowheads="1"/>
                </p:cNvSpPr>
                <p:nvPr/>
              </p:nvSpPr>
              <p:spPr bwMode="auto">
                <a:xfrm>
                  <a:off x="3088" y="2726"/>
                  <a:ext cx="62" cy="64"/>
                </a:xfrm>
                <a:prstGeom prst="ellipse">
                  <a:avLst/>
                </a:prstGeom>
                <a:solidFill>
                  <a:srgbClr val="99CC00"/>
                </a:solidFill>
                <a:ln w="17526">
                  <a:solidFill>
                    <a:srgbClr val="808000"/>
                  </a:solidFill>
                  <a:round/>
                  <a:headEnd/>
                  <a:tailEnd/>
                </a:ln>
              </p:spPr>
              <p:txBody>
                <a:bodyPr/>
                <a:lstStyle/>
                <a:p>
                  <a:endParaRPr lang="cs-CZ"/>
                </a:p>
              </p:txBody>
            </p:sp>
            <p:sp>
              <p:nvSpPr>
                <p:cNvPr id="2206" name="Oval 136"/>
                <p:cNvSpPr>
                  <a:spLocks noChangeAspect="1" noChangeArrowheads="1"/>
                </p:cNvSpPr>
                <p:nvPr/>
              </p:nvSpPr>
              <p:spPr bwMode="auto">
                <a:xfrm>
                  <a:off x="3119" y="1477"/>
                  <a:ext cx="64" cy="62"/>
                </a:xfrm>
                <a:prstGeom prst="ellipse">
                  <a:avLst/>
                </a:prstGeom>
                <a:solidFill>
                  <a:srgbClr val="99CC00"/>
                </a:solidFill>
                <a:ln w="17526">
                  <a:solidFill>
                    <a:srgbClr val="808000"/>
                  </a:solidFill>
                  <a:round/>
                  <a:headEnd/>
                  <a:tailEnd/>
                </a:ln>
              </p:spPr>
              <p:txBody>
                <a:bodyPr/>
                <a:lstStyle/>
                <a:p>
                  <a:endParaRPr lang="cs-CZ"/>
                </a:p>
              </p:txBody>
            </p:sp>
            <p:sp>
              <p:nvSpPr>
                <p:cNvPr id="2207" name="Oval 137"/>
                <p:cNvSpPr>
                  <a:spLocks noChangeAspect="1" noChangeArrowheads="1"/>
                </p:cNvSpPr>
                <p:nvPr/>
              </p:nvSpPr>
              <p:spPr bwMode="auto">
                <a:xfrm>
                  <a:off x="3119"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8" name="Oval 138"/>
                <p:cNvSpPr>
                  <a:spLocks noChangeAspect="1" noChangeArrowheads="1"/>
                </p:cNvSpPr>
                <p:nvPr/>
              </p:nvSpPr>
              <p:spPr bwMode="auto">
                <a:xfrm>
                  <a:off x="3119" y="2705"/>
                  <a:ext cx="64" cy="64"/>
                </a:xfrm>
                <a:prstGeom prst="ellipse">
                  <a:avLst/>
                </a:prstGeom>
                <a:solidFill>
                  <a:srgbClr val="99CC00"/>
                </a:solidFill>
                <a:ln w="17526">
                  <a:solidFill>
                    <a:srgbClr val="808000"/>
                  </a:solidFill>
                  <a:round/>
                  <a:headEnd/>
                  <a:tailEnd/>
                </a:ln>
              </p:spPr>
              <p:txBody>
                <a:bodyPr/>
                <a:lstStyle/>
                <a:p>
                  <a:endParaRPr lang="cs-CZ"/>
                </a:p>
              </p:txBody>
            </p:sp>
            <p:sp>
              <p:nvSpPr>
                <p:cNvPr id="2209" name="Oval 139"/>
                <p:cNvSpPr>
                  <a:spLocks noChangeAspect="1" noChangeArrowheads="1"/>
                </p:cNvSpPr>
                <p:nvPr/>
              </p:nvSpPr>
              <p:spPr bwMode="auto">
                <a:xfrm>
                  <a:off x="3172"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10" name="Oval 140"/>
                <p:cNvSpPr>
                  <a:spLocks noChangeAspect="1" noChangeArrowheads="1"/>
                </p:cNvSpPr>
                <p:nvPr/>
              </p:nvSpPr>
              <p:spPr bwMode="auto">
                <a:xfrm>
                  <a:off x="3193" y="1613"/>
                  <a:ext cx="62" cy="64"/>
                </a:xfrm>
                <a:prstGeom prst="ellipse">
                  <a:avLst/>
                </a:prstGeom>
                <a:solidFill>
                  <a:srgbClr val="99CC00"/>
                </a:solidFill>
                <a:ln w="17526">
                  <a:solidFill>
                    <a:srgbClr val="808000"/>
                  </a:solidFill>
                  <a:round/>
                  <a:headEnd/>
                  <a:tailEnd/>
                </a:ln>
              </p:spPr>
              <p:txBody>
                <a:bodyPr/>
                <a:lstStyle/>
                <a:p>
                  <a:endParaRPr lang="cs-CZ"/>
                </a:p>
              </p:txBody>
            </p:sp>
            <p:sp>
              <p:nvSpPr>
                <p:cNvPr id="2211" name="Oval 141"/>
                <p:cNvSpPr>
                  <a:spLocks noChangeAspect="1" noChangeArrowheads="1"/>
                </p:cNvSpPr>
                <p:nvPr/>
              </p:nvSpPr>
              <p:spPr bwMode="auto">
                <a:xfrm>
                  <a:off x="3193" y="1004"/>
                  <a:ext cx="62" cy="64"/>
                </a:xfrm>
                <a:prstGeom prst="ellipse">
                  <a:avLst/>
                </a:prstGeom>
                <a:solidFill>
                  <a:srgbClr val="99CC00"/>
                </a:solidFill>
                <a:ln w="17526">
                  <a:solidFill>
                    <a:srgbClr val="808000"/>
                  </a:solidFill>
                  <a:round/>
                  <a:headEnd/>
                  <a:tailEnd/>
                </a:ln>
              </p:spPr>
              <p:txBody>
                <a:bodyPr/>
                <a:lstStyle/>
                <a:p>
                  <a:endParaRPr lang="cs-CZ"/>
                </a:p>
              </p:txBody>
            </p:sp>
            <p:sp>
              <p:nvSpPr>
                <p:cNvPr id="2212" name="Oval 142"/>
                <p:cNvSpPr>
                  <a:spLocks noChangeAspect="1" noChangeArrowheads="1"/>
                </p:cNvSpPr>
                <p:nvPr/>
              </p:nvSpPr>
              <p:spPr bwMode="auto">
                <a:xfrm>
                  <a:off x="3203" y="1204"/>
                  <a:ext cx="64" cy="62"/>
                </a:xfrm>
                <a:prstGeom prst="ellipse">
                  <a:avLst/>
                </a:prstGeom>
                <a:solidFill>
                  <a:srgbClr val="99CC00"/>
                </a:solidFill>
                <a:ln w="17526">
                  <a:solidFill>
                    <a:srgbClr val="808000"/>
                  </a:solidFill>
                  <a:round/>
                  <a:headEnd/>
                  <a:tailEnd/>
                </a:ln>
              </p:spPr>
              <p:txBody>
                <a:bodyPr/>
                <a:lstStyle/>
                <a:p>
                  <a:endParaRPr lang="cs-CZ"/>
                </a:p>
              </p:txBody>
            </p:sp>
            <p:sp>
              <p:nvSpPr>
                <p:cNvPr id="2213" name="Oval 143"/>
                <p:cNvSpPr>
                  <a:spLocks noChangeAspect="1" noChangeArrowheads="1"/>
                </p:cNvSpPr>
                <p:nvPr/>
              </p:nvSpPr>
              <p:spPr bwMode="auto">
                <a:xfrm>
                  <a:off x="3214"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14" name="Oval 144"/>
                <p:cNvSpPr>
                  <a:spLocks noChangeAspect="1" noChangeArrowheads="1"/>
                </p:cNvSpPr>
                <p:nvPr/>
              </p:nvSpPr>
              <p:spPr bwMode="auto">
                <a:xfrm>
                  <a:off x="3214"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15" name="Oval 145"/>
                <p:cNvSpPr>
                  <a:spLocks noChangeAspect="1" noChangeArrowheads="1"/>
                </p:cNvSpPr>
                <p:nvPr/>
              </p:nvSpPr>
              <p:spPr bwMode="auto">
                <a:xfrm>
                  <a:off x="3224" y="1267"/>
                  <a:ext cx="64" cy="62"/>
                </a:xfrm>
                <a:prstGeom prst="ellipse">
                  <a:avLst/>
                </a:prstGeom>
                <a:solidFill>
                  <a:srgbClr val="99CC00"/>
                </a:solidFill>
                <a:ln w="17526">
                  <a:solidFill>
                    <a:srgbClr val="808000"/>
                  </a:solidFill>
                  <a:round/>
                  <a:headEnd/>
                  <a:tailEnd/>
                </a:ln>
              </p:spPr>
              <p:txBody>
                <a:bodyPr/>
                <a:lstStyle/>
                <a:p>
                  <a:endParaRPr lang="cs-CZ"/>
                </a:p>
              </p:txBody>
            </p:sp>
            <p:sp>
              <p:nvSpPr>
                <p:cNvPr id="2216" name="Oval 146"/>
                <p:cNvSpPr>
                  <a:spLocks noChangeAspect="1" noChangeArrowheads="1"/>
                </p:cNvSpPr>
                <p:nvPr/>
              </p:nvSpPr>
              <p:spPr bwMode="auto">
                <a:xfrm>
                  <a:off x="3224" y="1036"/>
                  <a:ext cx="64" cy="62"/>
                </a:xfrm>
                <a:prstGeom prst="ellipse">
                  <a:avLst/>
                </a:prstGeom>
                <a:solidFill>
                  <a:srgbClr val="99CC00"/>
                </a:solidFill>
                <a:ln w="17526">
                  <a:solidFill>
                    <a:srgbClr val="808000"/>
                  </a:solidFill>
                  <a:round/>
                  <a:headEnd/>
                  <a:tailEnd/>
                </a:ln>
              </p:spPr>
              <p:txBody>
                <a:bodyPr/>
                <a:lstStyle/>
                <a:p>
                  <a:endParaRPr lang="cs-CZ"/>
                </a:p>
              </p:txBody>
            </p:sp>
            <p:sp>
              <p:nvSpPr>
                <p:cNvPr id="2217" name="Oval 147"/>
                <p:cNvSpPr>
                  <a:spLocks noChangeAspect="1" noChangeArrowheads="1"/>
                </p:cNvSpPr>
                <p:nvPr/>
              </p:nvSpPr>
              <p:spPr bwMode="auto">
                <a:xfrm>
                  <a:off x="3224" y="1172"/>
                  <a:ext cx="64" cy="64"/>
                </a:xfrm>
                <a:prstGeom prst="ellipse">
                  <a:avLst/>
                </a:prstGeom>
                <a:solidFill>
                  <a:srgbClr val="99CC00"/>
                </a:solidFill>
                <a:ln w="17526">
                  <a:solidFill>
                    <a:srgbClr val="808000"/>
                  </a:solidFill>
                  <a:round/>
                  <a:headEnd/>
                  <a:tailEnd/>
                </a:ln>
              </p:spPr>
              <p:txBody>
                <a:bodyPr/>
                <a:lstStyle/>
                <a:p>
                  <a:endParaRPr lang="cs-CZ"/>
                </a:p>
              </p:txBody>
            </p:sp>
            <p:sp>
              <p:nvSpPr>
                <p:cNvPr id="2218" name="Oval 148"/>
                <p:cNvSpPr>
                  <a:spLocks noChangeAspect="1" noChangeArrowheads="1"/>
                </p:cNvSpPr>
                <p:nvPr/>
              </p:nvSpPr>
              <p:spPr bwMode="auto">
                <a:xfrm>
                  <a:off x="3235" y="1015"/>
                  <a:ext cx="62" cy="62"/>
                </a:xfrm>
                <a:prstGeom prst="ellipse">
                  <a:avLst/>
                </a:prstGeom>
                <a:solidFill>
                  <a:srgbClr val="99CC00"/>
                </a:solidFill>
                <a:ln w="17526">
                  <a:solidFill>
                    <a:srgbClr val="808000"/>
                  </a:solidFill>
                  <a:round/>
                  <a:headEnd/>
                  <a:tailEnd/>
                </a:ln>
              </p:spPr>
              <p:txBody>
                <a:bodyPr/>
                <a:lstStyle/>
                <a:p>
                  <a:endParaRPr lang="cs-CZ"/>
                </a:p>
              </p:txBody>
            </p:sp>
            <p:sp>
              <p:nvSpPr>
                <p:cNvPr id="2219" name="Oval 149"/>
                <p:cNvSpPr>
                  <a:spLocks noChangeAspect="1" noChangeArrowheads="1"/>
                </p:cNvSpPr>
                <p:nvPr/>
              </p:nvSpPr>
              <p:spPr bwMode="auto">
                <a:xfrm>
                  <a:off x="3235" y="1172"/>
                  <a:ext cx="62" cy="64"/>
                </a:xfrm>
                <a:prstGeom prst="ellipse">
                  <a:avLst/>
                </a:prstGeom>
                <a:solidFill>
                  <a:srgbClr val="99CC00"/>
                </a:solidFill>
                <a:ln w="17526">
                  <a:solidFill>
                    <a:srgbClr val="808000"/>
                  </a:solidFill>
                  <a:round/>
                  <a:headEnd/>
                  <a:tailEnd/>
                </a:ln>
              </p:spPr>
              <p:txBody>
                <a:bodyPr/>
                <a:lstStyle/>
                <a:p>
                  <a:endParaRPr lang="cs-CZ"/>
                </a:p>
              </p:txBody>
            </p:sp>
            <p:sp>
              <p:nvSpPr>
                <p:cNvPr id="2220" name="Oval 150"/>
                <p:cNvSpPr>
                  <a:spLocks noChangeAspect="1" noChangeArrowheads="1"/>
                </p:cNvSpPr>
                <p:nvPr/>
              </p:nvSpPr>
              <p:spPr bwMode="auto">
                <a:xfrm>
                  <a:off x="3245" y="1309"/>
                  <a:ext cx="64" cy="62"/>
                </a:xfrm>
                <a:prstGeom prst="ellipse">
                  <a:avLst/>
                </a:prstGeom>
                <a:solidFill>
                  <a:srgbClr val="99CC00"/>
                </a:solidFill>
                <a:ln w="17526">
                  <a:solidFill>
                    <a:srgbClr val="808000"/>
                  </a:solidFill>
                  <a:round/>
                  <a:headEnd/>
                  <a:tailEnd/>
                </a:ln>
              </p:spPr>
              <p:txBody>
                <a:bodyPr/>
                <a:lstStyle/>
                <a:p>
                  <a:endParaRPr lang="cs-CZ"/>
                </a:p>
              </p:txBody>
            </p:sp>
            <p:sp>
              <p:nvSpPr>
                <p:cNvPr id="2221" name="Oval 151"/>
                <p:cNvSpPr>
                  <a:spLocks noChangeAspect="1" noChangeArrowheads="1"/>
                </p:cNvSpPr>
                <p:nvPr/>
              </p:nvSpPr>
              <p:spPr bwMode="auto">
                <a:xfrm>
                  <a:off x="3245" y="1277"/>
                  <a:ext cx="64" cy="64"/>
                </a:xfrm>
                <a:prstGeom prst="ellipse">
                  <a:avLst/>
                </a:prstGeom>
                <a:solidFill>
                  <a:srgbClr val="99CC00"/>
                </a:solidFill>
                <a:ln w="17526">
                  <a:solidFill>
                    <a:srgbClr val="808000"/>
                  </a:solidFill>
                  <a:round/>
                  <a:headEnd/>
                  <a:tailEnd/>
                </a:ln>
              </p:spPr>
              <p:txBody>
                <a:bodyPr/>
                <a:lstStyle/>
                <a:p>
                  <a:endParaRPr lang="cs-CZ"/>
                </a:p>
              </p:txBody>
            </p:sp>
            <p:sp>
              <p:nvSpPr>
                <p:cNvPr id="2222" name="Oval 152"/>
                <p:cNvSpPr>
                  <a:spLocks noChangeAspect="1" noChangeArrowheads="1"/>
                </p:cNvSpPr>
                <p:nvPr/>
              </p:nvSpPr>
              <p:spPr bwMode="auto">
                <a:xfrm>
                  <a:off x="3245" y="983"/>
                  <a:ext cx="64" cy="64"/>
                </a:xfrm>
                <a:prstGeom prst="ellipse">
                  <a:avLst/>
                </a:prstGeom>
                <a:solidFill>
                  <a:srgbClr val="99CC00"/>
                </a:solidFill>
                <a:ln w="17526">
                  <a:solidFill>
                    <a:srgbClr val="808000"/>
                  </a:solidFill>
                  <a:round/>
                  <a:headEnd/>
                  <a:tailEnd/>
                </a:ln>
              </p:spPr>
              <p:txBody>
                <a:bodyPr/>
                <a:lstStyle/>
                <a:p>
                  <a:endParaRPr lang="cs-CZ"/>
                </a:p>
              </p:txBody>
            </p:sp>
            <p:sp>
              <p:nvSpPr>
                <p:cNvPr id="2223" name="Oval 153"/>
                <p:cNvSpPr>
                  <a:spLocks noChangeAspect="1" noChangeArrowheads="1"/>
                </p:cNvSpPr>
                <p:nvPr/>
              </p:nvSpPr>
              <p:spPr bwMode="auto">
                <a:xfrm>
                  <a:off x="3266" y="1004"/>
                  <a:ext cx="64" cy="64"/>
                </a:xfrm>
                <a:prstGeom prst="ellipse">
                  <a:avLst/>
                </a:prstGeom>
                <a:solidFill>
                  <a:srgbClr val="99CC00"/>
                </a:solidFill>
                <a:ln w="17526">
                  <a:solidFill>
                    <a:srgbClr val="808000"/>
                  </a:solidFill>
                  <a:round/>
                  <a:headEnd/>
                  <a:tailEnd/>
                </a:ln>
              </p:spPr>
              <p:txBody>
                <a:bodyPr/>
                <a:lstStyle/>
                <a:p>
                  <a:endParaRPr lang="cs-CZ"/>
                </a:p>
              </p:txBody>
            </p:sp>
            <p:sp>
              <p:nvSpPr>
                <p:cNvPr id="2224" name="Oval 154"/>
                <p:cNvSpPr>
                  <a:spLocks noChangeAspect="1" noChangeArrowheads="1"/>
                </p:cNvSpPr>
                <p:nvPr/>
              </p:nvSpPr>
              <p:spPr bwMode="auto">
                <a:xfrm>
                  <a:off x="3266"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5" name="Oval 155"/>
                <p:cNvSpPr>
                  <a:spLocks noChangeAspect="1" noChangeArrowheads="1"/>
                </p:cNvSpPr>
                <p:nvPr/>
              </p:nvSpPr>
              <p:spPr bwMode="auto">
                <a:xfrm>
                  <a:off x="3277"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26" name="Oval 156"/>
                <p:cNvSpPr>
                  <a:spLocks noChangeAspect="1" noChangeArrowheads="1"/>
                </p:cNvSpPr>
                <p:nvPr/>
              </p:nvSpPr>
              <p:spPr bwMode="auto">
                <a:xfrm>
                  <a:off x="3287"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7" name="Oval 157"/>
                <p:cNvSpPr>
                  <a:spLocks noChangeAspect="1" noChangeArrowheads="1"/>
                </p:cNvSpPr>
                <p:nvPr/>
              </p:nvSpPr>
              <p:spPr bwMode="auto">
                <a:xfrm>
                  <a:off x="3298" y="847"/>
                  <a:ext cx="62" cy="62"/>
                </a:xfrm>
                <a:prstGeom prst="ellipse">
                  <a:avLst/>
                </a:prstGeom>
                <a:solidFill>
                  <a:srgbClr val="99CC00"/>
                </a:solidFill>
                <a:ln w="17526">
                  <a:solidFill>
                    <a:srgbClr val="808000"/>
                  </a:solidFill>
                  <a:round/>
                  <a:headEnd/>
                  <a:tailEnd/>
                </a:ln>
              </p:spPr>
              <p:txBody>
                <a:bodyPr/>
                <a:lstStyle/>
                <a:p>
                  <a:endParaRPr lang="cs-CZ"/>
                </a:p>
              </p:txBody>
            </p:sp>
            <p:sp>
              <p:nvSpPr>
                <p:cNvPr id="2228" name="Oval 158"/>
                <p:cNvSpPr>
                  <a:spLocks noChangeAspect="1" noChangeArrowheads="1"/>
                </p:cNvSpPr>
                <p:nvPr/>
              </p:nvSpPr>
              <p:spPr bwMode="auto">
                <a:xfrm>
                  <a:off x="3298"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29" name="Oval 159"/>
                <p:cNvSpPr>
                  <a:spLocks noChangeAspect="1" noChangeArrowheads="1"/>
                </p:cNvSpPr>
                <p:nvPr/>
              </p:nvSpPr>
              <p:spPr bwMode="auto">
                <a:xfrm>
                  <a:off x="3298" y="910"/>
                  <a:ext cx="62" cy="62"/>
                </a:xfrm>
                <a:prstGeom prst="ellipse">
                  <a:avLst/>
                </a:prstGeom>
                <a:solidFill>
                  <a:srgbClr val="99CC00"/>
                </a:solidFill>
                <a:ln w="17526">
                  <a:solidFill>
                    <a:srgbClr val="808000"/>
                  </a:solidFill>
                  <a:round/>
                  <a:headEnd/>
                  <a:tailEnd/>
                </a:ln>
              </p:spPr>
              <p:txBody>
                <a:bodyPr/>
                <a:lstStyle/>
                <a:p>
                  <a:endParaRPr lang="cs-CZ"/>
                </a:p>
              </p:txBody>
            </p:sp>
            <p:sp>
              <p:nvSpPr>
                <p:cNvPr id="2230" name="Oval 160"/>
                <p:cNvSpPr>
                  <a:spLocks noChangeAspect="1" noChangeArrowheads="1"/>
                </p:cNvSpPr>
                <p:nvPr/>
              </p:nvSpPr>
              <p:spPr bwMode="auto">
                <a:xfrm>
                  <a:off x="3382"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31" name="Oval 161"/>
                <p:cNvSpPr>
                  <a:spLocks noChangeAspect="1" noChangeArrowheads="1"/>
                </p:cNvSpPr>
                <p:nvPr/>
              </p:nvSpPr>
              <p:spPr bwMode="auto">
                <a:xfrm>
                  <a:off x="3392" y="1025"/>
                  <a:ext cx="64" cy="64"/>
                </a:xfrm>
                <a:prstGeom prst="ellipse">
                  <a:avLst/>
                </a:prstGeom>
                <a:solidFill>
                  <a:srgbClr val="99CC00"/>
                </a:solidFill>
                <a:ln w="17526">
                  <a:solidFill>
                    <a:srgbClr val="808000"/>
                  </a:solidFill>
                  <a:round/>
                  <a:headEnd/>
                  <a:tailEnd/>
                </a:ln>
              </p:spPr>
              <p:txBody>
                <a:bodyPr/>
                <a:lstStyle/>
                <a:p>
                  <a:endParaRPr lang="cs-CZ"/>
                </a:p>
              </p:txBody>
            </p:sp>
            <p:sp>
              <p:nvSpPr>
                <p:cNvPr id="2232" name="Oval 162"/>
                <p:cNvSpPr>
                  <a:spLocks noChangeAspect="1" noChangeArrowheads="1"/>
                </p:cNvSpPr>
                <p:nvPr/>
              </p:nvSpPr>
              <p:spPr bwMode="auto">
                <a:xfrm>
                  <a:off x="3392"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3" name="Oval 163"/>
                <p:cNvSpPr>
                  <a:spLocks noChangeAspect="1" noChangeArrowheads="1"/>
                </p:cNvSpPr>
                <p:nvPr/>
              </p:nvSpPr>
              <p:spPr bwMode="auto">
                <a:xfrm>
                  <a:off x="3413"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4" name="Oval 164"/>
                <p:cNvSpPr>
                  <a:spLocks noChangeAspect="1" noChangeArrowheads="1"/>
                </p:cNvSpPr>
                <p:nvPr/>
              </p:nvSpPr>
              <p:spPr bwMode="auto">
                <a:xfrm>
                  <a:off x="3434" y="1382"/>
                  <a:ext cx="64" cy="64"/>
                </a:xfrm>
                <a:prstGeom prst="ellipse">
                  <a:avLst/>
                </a:prstGeom>
                <a:solidFill>
                  <a:srgbClr val="99CC00"/>
                </a:solidFill>
                <a:ln w="17526">
                  <a:solidFill>
                    <a:srgbClr val="808000"/>
                  </a:solidFill>
                  <a:round/>
                  <a:headEnd/>
                  <a:tailEnd/>
                </a:ln>
              </p:spPr>
              <p:txBody>
                <a:bodyPr/>
                <a:lstStyle/>
                <a:p>
                  <a:endParaRPr lang="cs-CZ"/>
                </a:p>
              </p:txBody>
            </p:sp>
            <p:sp>
              <p:nvSpPr>
                <p:cNvPr id="2235" name="Oval 165"/>
                <p:cNvSpPr>
                  <a:spLocks noChangeAspect="1" noChangeArrowheads="1"/>
                </p:cNvSpPr>
                <p:nvPr/>
              </p:nvSpPr>
              <p:spPr bwMode="auto">
                <a:xfrm>
                  <a:off x="3445" y="1036"/>
                  <a:ext cx="62" cy="62"/>
                </a:xfrm>
                <a:prstGeom prst="ellipse">
                  <a:avLst/>
                </a:prstGeom>
                <a:solidFill>
                  <a:srgbClr val="99CC00"/>
                </a:solidFill>
                <a:ln w="17526">
                  <a:solidFill>
                    <a:srgbClr val="808000"/>
                  </a:solidFill>
                  <a:round/>
                  <a:headEnd/>
                  <a:tailEnd/>
                </a:ln>
              </p:spPr>
              <p:txBody>
                <a:bodyPr/>
                <a:lstStyle/>
                <a:p>
                  <a:endParaRPr lang="cs-CZ"/>
                </a:p>
              </p:txBody>
            </p:sp>
            <p:sp>
              <p:nvSpPr>
                <p:cNvPr id="2236" name="Oval 166"/>
                <p:cNvSpPr>
                  <a:spLocks noChangeAspect="1" noChangeArrowheads="1"/>
                </p:cNvSpPr>
                <p:nvPr/>
              </p:nvSpPr>
              <p:spPr bwMode="auto">
                <a:xfrm>
                  <a:off x="3445" y="784"/>
                  <a:ext cx="62" cy="62"/>
                </a:xfrm>
                <a:prstGeom prst="ellipse">
                  <a:avLst/>
                </a:prstGeom>
                <a:solidFill>
                  <a:srgbClr val="99CC00"/>
                </a:solidFill>
                <a:ln w="17526">
                  <a:solidFill>
                    <a:srgbClr val="808000"/>
                  </a:solidFill>
                  <a:round/>
                  <a:headEnd/>
                  <a:tailEnd/>
                </a:ln>
              </p:spPr>
              <p:txBody>
                <a:bodyPr/>
                <a:lstStyle/>
                <a:p>
                  <a:endParaRPr lang="cs-CZ"/>
                </a:p>
              </p:txBody>
            </p:sp>
            <p:sp>
              <p:nvSpPr>
                <p:cNvPr id="2237" name="Oval 167"/>
                <p:cNvSpPr>
                  <a:spLocks noChangeAspect="1" noChangeArrowheads="1"/>
                </p:cNvSpPr>
                <p:nvPr/>
              </p:nvSpPr>
              <p:spPr bwMode="auto">
                <a:xfrm>
                  <a:off x="3466" y="763"/>
                  <a:ext cx="62" cy="62"/>
                </a:xfrm>
                <a:prstGeom prst="ellipse">
                  <a:avLst/>
                </a:prstGeom>
                <a:solidFill>
                  <a:srgbClr val="99CC00"/>
                </a:solidFill>
                <a:ln w="17526">
                  <a:solidFill>
                    <a:srgbClr val="808000"/>
                  </a:solidFill>
                  <a:round/>
                  <a:headEnd/>
                  <a:tailEnd/>
                </a:ln>
              </p:spPr>
              <p:txBody>
                <a:bodyPr/>
                <a:lstStyle/>
                <a:p>
                  <a:endParaRPr lang="cs-CZ"/>
                </a:p>
              </p:txBody>
            </p:sp>
            <p:sp>
              <p:nvSpPr>
                <p:cNvPr id="2238" name="Oval 168"/>
                <p:cNvSpPr>
                  <a:spLocks noChangeAspect="1" noChangeArrowheads="1"/>
                </p:cNvSpPr>
                <p:nvPr/>
              </p:nvSpPr>
              <p:spPr bwMode="auto">
                <a:xfrm>
                  <a:off x="3539"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39" name="Oval 169"/>
                <p:cNvSpPr>
                  <a:spLocks noChangeAspect="1" noChangeArrowheads="1"/>
                </p:cNvSpPr>
                <p:nvPr/>
              </p:nvSpPr>
              <p:spPr bwMode="auto">
                <a:xfrm>
                  <a:off x="3581" y="731"/>
                  <a:ext cx="64" cy="64"/>
                </a:xfrm>
                <a:prstGeom prst="ellipse">
                  <a:avLst/>
                </a:prstGeom>
                <a:solidFill>
                  <a:srgbClr val="99CC00"/>
                </a:solidFill>
                <a:ln w="17526">
                  <a:solidFill>
                    <a:srgbClr val="808000"/>
                  </a:solidFill>
                  <a:round/>
                  <a:headEnd/>
                  <a:tailEnd/>
                </a:ln>
              </p:spPr>
              <p:txBody>
                <a:bodyPr/>
                <a:lstStyle/>
                <a:p>
                  <a:endParaRPr lang="cs-CZ"/>
                </a:p>
              </p:txBody>
            </p:sp>
            <p:sp>
              <p:nvSpPr>
                <p:cNvPr id="2240" name="Oval 170"/>
                <p:cNvSpPr>
                  <a:spLocks noChangeAspect="1" noChangeArrowheads="1"/>
                </p:cNvSpPr>
                <p:nvPr/>
              </p:nvSpPr>
              <p:spPr bwMode="auto">
                <a:xfrm>
                  <a:off x="3644" y="1319"/>
                  <a:ext cx="64" cy="64"/>
                </a:xfrm>
                <a:prstGeom prst="ellipse">
                  <a:avLst/>
                </a:prstGeom>
                <a:solidFill>
                  <a:srgbClr val="99CC00"/>
                </a:solidFill>
                <a:ln w="17526">
                  <a:solidFill>
                    <a:srgbClr val="808000"/>
                  </a:solidFill>
                  <a:round/>
                  <a:headEnd/>
                  <a:tailEnd/>
                </a:ln>
              </p:spPr>
              <p:txBody>
                <a:bodyPr/>
                <a:lstStyle/>
                <a:p>
                  <a:endParaRPr lang="cs-CZ"/>
                </a:p>
              </p:txBody>
            </p:sp>
            <p:sp>
              <p:nvSpPr>
                <p:cNvPr id="2241" name="Oval 171"/>
                <p:cNvSpPr>
                  <a:spLocks noChangeAspect="1" noChangeArrowheads="1"/>
                </p:cNvSpPr>
                <p:nvPr/>
              </p:nvSpPr>
              <p:spPr bwMode="auto">
                <a:xfrm>
                  <a:off x="3676" y="815"/>
                  <a:ext cx="62" cy="64"/>
                </a:xfrm>
                <a:prstGeom prst="ellipse">
                  <a:avLst/>
                </a:prstGeom>
                <a:solidFill>
                  <a:srgbClr val="99CC00"/>
                </a:solidFill>
                <a:ln w="17526">
                  <a:solidFill>
                    <a:srgbClr val="808000"/>
                  </a:solidFill>
                  <a:round/>
                  <a:headEnd/>
                  <a:tailEnd/>
                </a:ln>
              </p:spPr>
              <p:txBody>
                <a:bodyPr/>
                <a:lstStyle/>
                <a:p>
                  <a:endParaRPr lang="cs-CZ"/>
                </a:p>
              </p:txBody>
            </p:sp>
            <p:sp>
              <p:nvSpPr>
                <p:cNvPr id="2242" name="Oval 172"/>
                <p:cNvSpPr>
                  <a:spLocks noChangeAspect="1" noChangeArrowheads="1"/>
                </p:cNvSpPr>
                <p:nvPr/>
              </p:nvSpPr>
              <p:spPr bwMode="auto">
                <a:xfrm>
                  <a:off x="3697"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43" name="Oval 173"/>
                <p:cNvSpPr>
                  <a:spLocks noChangeAspect="1" noChangeArrowheads="1"/>
                </p:cNvSpPr>
                <p:nvPr/>
              </p:nvSpPr>
              <p:spPr bwMode="auto">
                <a:xfrm>
                  <a:off x="3697"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4" name="Oval 174"/>
                <p:cNvSpPr>
                  <a:spLocks noChangeAspect="1" noChangeArrowheads="1"/>
                </p:cNvSpPr>
                <p:nvPr/>
              </p:nvSpPr>
              <p:spPr bwMode="auto">
                <a:xfrm>
                  <a:off x="3749"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45" name="Oval 175"/>
                <p:cNvSpPr>
                  <a:spLocks noChangeAspect="1" noChangeArrowheads="1"/>
                </p:cNvSpPr>
                <p:nvPr/>
              </p:nvSpPr>
              <p:spPr bwMode="auto">
                <a:xfrm>
                  <a:off x="3770" y="742"/>
                  <a:ext cx="32" cy="31"/>
                </a:xfrm>
                <a:prstGeom prst="ellipse">
                  <a:avLst/>
                </a:prstGeom>
                <a:solidFill>
                  <a:srgbClr val="99CC00"/>
                </a:solidFill>
                <a:ln w="17463">
                  <a:solidFill>
                    <a:srgbClr val="808000"/>
                  </a:solidFill>
                  <a:round/>
                  <a:headEnd/>
                  <a:tailEnd/>
                </a:ln>
              </p:spPr>
              <p:txBody>
                <a:bodyPr/>
                <a:lstStyle/>
                <a:p>
                  <a:endParaRPr lang="cs-CZ"/>
                </a:p>
              </p:txBody>
            </p:sp>
            <p:sp>
              <p:nvSpPr>
                <p:cNvPr id="2246" name="Oval 176"/>
                <p:cNvSpPr>
                  <a:spLocks noChangeAspect="1" noChangeArrowheads="1"/>
                </p:cNvSpPr>
                <p:nvPr/>
              </p:nvSpPr>
              <p:spPr bwMode="auto">
                <a:xfrm>
                  <a:off x="3781"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7" name="Oval 177"/>
                <p:cNvSpPr>
                  <a:spLocks noChangeAspect="1" noChangeArrowheads="1"/>
                </p:cNvSpPr>
                <p:nvPr/>
              </p:nvSpPr>
              <p:spPr bwMode="auto">
                <a:xfrm>
                  <a:off x="3781" y="742"/>
                  <a:ext cx="62" cy="62"/>
                </a:xfrm>
                <a:prstGeom prst="ellipse">
                  <a:avLst/>
                </a:prstGeom>
                <a:solidFill>
                  <a:srgbClr val="99CC00"/>
                </a:solidFill>
                <a:ln w="17526">
                  <a:solidFill>
                    <a:srgbClr val="808000"/>
                  </a:solidFill>
                  <a:round/>
                  <a:headEnd/>
                  <a:tailEnd/>
                </a:ln>
              </p:spPr>
              <p:txBody>
                <a:bodyPr/>
                <a:lstStyle/>
                <a:p>
                  <a:endParaRPr lang="cs-CZ"/>
                </a:p>
              </p:txBody>
            </p:sp>
            <p:sp>
              <p:nvSpPr>
                <p:cNvPr id="2248" name="Oval 178"/>
                <p:cNvSpPr>
                  <a:spLocks noChangeAspect="1" noChangeArrowheads="1"/>
                </p:cNvSpPr>
                <p:nvPr/>
              </p:nvSpPr>
              <p:spPr bwMode="auto">
                <a:xfrm>
                  <a:off x="385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49" name="Oval 179"/>
                <p:cNvSpPr>
                  <a:spLocks noChangeAspect="1" noChangeArrowheads="1"/>
                </p:cNvSpPr>
                <p:nvPr/>
              </p:nvSpPr>
              <p:spPr bwMode="auto">
                <a:xfrm>
                  <a:off x="3970" y="878"/>
                  <a:ext cx="62" cy="64"/>
                </a:xfrm>
                <a:prstGeom prst="ellipse">
                  <a:avLst/>
                </a:prstGeom>
                <a:solidFill>
                  <a:srgbClr val="99CC00"/>
                </a:solidFill>
                <a:ln w="17526">
                  <a:solidFill>
                    <a:srgbClr val="808000"/>
                  </a:solidFill>
                  <a:round/>
                  <a:headEnd/>
                  <a:tailEnd/>
                </a:ln>
              </p:spPr>
              <p:txBody>
                <a:bodyPr/>
                <a:lstStyle/>
                <a:p>
                  <a:endParaRPr lang="cs-CZ"/>
                </a:p>
              </p:txBody>
            </p:sp>
            <p:sp>
              <p:nvSpPr>
                <p:cNvPr id="2250" name="Oval 180"/>
                <p:cNvSpPr>
                  <a:spLocks noChangeAspect="1" noChangeArrowheads="1"/>
                </p:cNvSpPr>
                <p:nvPr/>
              </p:nvSpPr>
              <p:spPr bwMode="auto">
                <a:xfrm>
                  <a:off x="4001" y="773"/>
                  <a:ext cx="64" cy="64"/>
                </a:xfrm>
                <a:prstGeom prst="ellipse">
                  <a:avLst/>
                </a:prstGeom>
                <a:solidFill>
                  <a:srgbClr val="99CC00"/>
                </a:solidFill>
                <a:ln w="17526">
                  <a:solidFill>
                    <a:srgbClr val="808000"/>
                  </a:solidFill>
                  <a:round/>
                  <a:headEnd/>
                  <a:tailEnd/>
                </a:ln>
              </p:spPr>
              <p:txBody>
                <a:bodyPr/>
                <a:lstStyle/>
                <a:p>
                  <a:endParaRPr lang="cs-CZ"/>
                </a:p>
              </p:txBody>
            </p:sp>
            <p:sp>
              <p:nvSpPr>
                <p:cNvPr id="2251" name="Oval 181"/>
                <p:cNvSpPr>
                  <a:spLocks noChangeAspect="1" noChangeArrowheads="1"/>
                </p:cNvSpPr>
                <p:nvPr/>
              </p:nvSpPr>
              <p:spPr bwMode="auto">
                <a:xfrm>
                  <a:off x="4022"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2" name="Oval 182"/>
                <p:cNvSpPr>
                  <a:spLocks noChangeAspect="1" noChangeArrowheads="1"/>
                </p:cNvSpPr>
                <p:nvPr/>
              </p:nvSpPr>
              <p:spPr bwMode="auto">
                <a:xfrm>
                  <a:off x="4243"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3" name="Oval 183"/>
                <p:cNvSpPr>
                  <a:spLocks noChangeAspect="1" noChangeArrowheads="1"/>
                </p:cNvSpPr>
                <p:nvPr/>
              </p:nvSpPr>
              <p:spPr bwMode="auto">
                <a:xfrm>
                  <a:off x="427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4" name="Oval 184"/>
                <p:cNvSpPr>
                  <a:spLocks noChangeAspect="1" noChangeArrowheads="1"/>
                </p:cNvSpPr>
                <p:nvPr/>
              </p:nvSpPr>
              <p:spPr bwMode="auto">
                <a:xfrm>
                  <a:off x="4442" y="868"/>
                  <a:ext cx="64" cy="62"/>
                </a:xfrm>
                <a:prstGeom prst="ellipse">
                  <a:avLst/>
                </a:prstGeom>
                <a:solidFill>
                  <a:srgbClr val="99CC00"/>
                </a:solidFill>
                <a:ln w="17526">
                  <a:solidFill>
                    <a:srgbClr val="808000"/>
                  </a:solidFill>
                  <a:round/>
                  <a:headEnd/>
                  <a:tailEnd/>
                </a:ln>
              </p:spPr>
              <p:txBody>
                <a:bodyPr/>
                <a:lstStyle/>
                <a:p>
                  <a:endParaRPr lang="cs-CZ"/>
                </a:p>
              </p:txBody>
            </p:sp>
            <p:sp>
              <p:nvSpPr>
                <p:cNvPr id="2255" name="Oval 185"/>
                <p:cNvSpPr>
                  <a:spLocks noChangeAspect="1" noChangeArrowheads="1"/>
                </p:cNvSpPr>
                <p:nvPr/>
              </p:nvSpPr>
              <p:spPr bwMode="auto">
                <a:xfrm>
                  <a:off x="4442"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6" name="Oval 186"/>
                <p:cNvSpPr>
                  <a:spLocks noChangeAspect="1" noChangeArrowheads="1"/>
                </p:cNvSpPr>
                <p:nvPr/>
              </p:nvSpPr>
              <p:spPr bwMode="auto">
                <a:xfrm>
                  <a:off x="4547"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7" name="Oval 187"/>
                <p:cNvSpPr>
                  <a:spLocks noChangeAspect="1" noChangeArrowheads="1"/>
                </p:cNvSpPr>
                <p:nvPr/>
              </p:nvSpPr>
              <p:spPr bwMode="auto">
                <a:xfrm>
                  <a:off x="4632"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8" name="Oval 188"/>
                <p:cNvSpPr>
                  <a:spLocks noChangeAspect="1" noChangeArrowheads="1"/>
                </p:cNvSpPr>
                <p:nvPr/>
              </p:nvSpPr>
              <p:spPr bwMode="auto">
                <a:xfrm>
                  <a:off x="4726"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59" name="Rectangle 189"/>
                <p:cNvSpPr>
                  <a:spLocks noChangeAspect="1" noChangeArrowheads="1"/>
                </p:cNvSpPr>
                <p:nvPr/>
              </p:nvSpPr>
              <p:spPr bwMode="auto">
                <a:xfrm>
                  <a:off x="977" y="3063"/>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0.0</a:t>
                  </a:r>
                  <a:endParaRPr lang="cs-CZ"/>
                </a:p>
              </p:txBody>
            </p:sp>
            <p:sp>
              <p:nvSpPr>
                <p:cNvPr id="2260" name="Rectangle 190"/>
                <p:cNvSpPr>
                  <a:spLocks noChangeAspect="1" noChangeArrowheads="1"/>
                </p:cNvSpPr>
                <p:nvPr/>
              </p:nvSpPr>
              <p:spPr bwMode="auto">
                <a:xfrm>
                  <a:off x="977" y="2579"/>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0.2</a:t>
                  </a:r>
                  <a:endParaRPr lang="cs-CZ"/>
                </a:p>
              </p:txBody>
            </p:sp>
            <p:sp>
              <p:nvSpPr>
                <p:cNvPr id="2261" name="Rectangle 191"/>
                <p:cNvSpPr>
                  <a:spLocks noChangeAspect="1" noChangeArrowheads="1"/>
                </p:cNvSpPr>
                <p:nvPr/>
              </p:nvSpPr>
              <p:spPr bwMode="auto">
                <a:xfrm>
                  <a:off x="977" y="2096"/>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0.4</a:t>
                  </a:r>
                  <a:endParaRPr lang="cs-CZ"/>
                </a:p>
              </p:txBody>
            </p:sp>
            <p:sp>
              <p:nvSpPr>
                <p:cNvPr id="2262" name="Rectangle 192"/>
                <p:cNvSpPr>
                  <a:spLocks noChangeAspect="1" noChangeArrowheads="1"/>
                </p:cNvSpPr>
                <p:nvPr/>
              </p:nvSpPr>
              <p:spPr bwMode="auto">
                <a:xfrm>
                  <a:off x="977" y="1614"/>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0.6</a:t>
                  </a:r>
                  <a:endParaRPr lang="cs-CZ"/>
                </a:p>
              </p:txBody>
            </p:sp>
            <p:sp>
              <p:nvSpPr>
                <p:cNvPr id="2263" name="Rectangle 193"/>
                <p:cNvSpPr>
                  <a:spLocks noChangeAspect="1" noChangeArrowheads="1"/>
                </p:cNvSpPr>
                <p:nvPr/>
              </p:nvSpPr>
              <p:spPr bwMode="auto">
                <a:xfrm>
                  <a:off x="977" y="1130"/>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0.8</a:t>
                  </a:r>
                  <a:endParaRPr lang="cs-CZ"/>
                </a:p>
              </p:txBody>
            </p:sp>
            <p:sp>
              <p:nvSpPr>
                <p:cNvPr id="2264" name="Rectangle 194"/>
                <p:cNvSpPr>
                  <a:spLocks noChangeAspect="1" noChangeArrowheads="1"/>
                </p:cNvSpPr>
                <p:nvPr/>
              </p:nvSpPr>
              <p:spPr bwMode="auto">
                <a:xfrm>
                  <a:off x="977" y="647"/>
                  <a:ext cx="230" cy="208"/>
                </a:xfrm>
                <a:prstGeom prst="rect">
                  <a:avLst/>
                </a:prstGeom>
                <a:noFill/>
                <a:ln w="9525">
                  <a:noFill/>
                  <a:miter lim="800000"/>
                  <a:headEnd/>
                  <a:tailEnd/>
                </a:ln>
              </p:spPr>
              <p:txBody>
                <a:bodyPr wrap="none" lIns="0" tIns="0" rIns="0" bIns="0">
                  <a:spAutoFit/>
                </a:bodyPr>
                <a:lstStyle/>
                <a:p>
                  <a:r>
                    <a:rPr lang="cs-CZ" sz="1600" dirty="0">
                      <a:solidFill>
                        <a:srgbClr val="000000"/>
                      </a:solidFill>
                    </a:rPr>
                    <a:t>1.0</a:t>
                  </a:r>
                  <a:endParaRPr lang="cs-CZ" dirty="0"/>
                </a:p>
              </p:txBody>
            </p:sp>
            <p:sp>
              <p:nvSpPr>
                <p:cNvPr id="2273" name="Rectangle 203"/>
                <p:cNvSpPr>
                  <a:spLocks noChangeAspect="1" noChangeArrowheads="1"/>
                </p:cNvSpPr>
                <p:nvPr/>
              </p:nvSpPr>
              <p:spPr bwMode="auto">
                <a:xfrm>
                  <a:off x="2145" y="3418"/>
                  <a:ext cx="1944" cy="260"/>
                </a:xfrm>
                <a:prstGeom prst="rect">
                  <a:avLst/>
                </a:prstGeom>
                <a:noFill/>
                <a:ln w="9525">
                  <a:noFill/>
                  <a:miter lim="800000"/>
                  <a:headEnd/>
                  <a:tailEnd/>
                </a:ln>
              </p:spPr>
              <p:txBody>
                <a:bodyPr wrap="none" lIns="0" tIns="0" rIns="0" bIns="0">
                  <a:spAutoFit/>
                </a:bodyPr>
                <a:lstStyle/>
                <a:p>
                  <a:r>
                    <a:rPr lang="cs-CZ" dirty="0">
                      <a:solidFill>
                        <a:srgbClr val="000000"/>
                      </a:solidFill>
                    </a:rPr>
                    <a:t>Distance </a:t>
                  </a:r>
                  <a:r>
                    <a:rPr lang="cs-CZ" dirty="0" err="1">
                      <a:solidFill>
                        <a:srgbClr val="000000"/>
                      </a:solidFill>
                    </a:rPr>
                    <a:t>along</a:t>
                  </a:r>
                  <a:r>
                    <a:rPr lang="cs-CZ" dirty="0">
                      <a:solidFill>
                        <a:srgbClr val="000000"/>
                      </a:solidFill>
                    </a:rPr>
                    <a:t> </a:t>
                  </a:r>
                  <a:r>
                    <a:rPr lang="cs-CZ" dirty="0" err="1">
                      <a:solidFill>
                        <a:srgbClr val="000000"/>
                      </a:solidFill>
                    </a:rPr>
                    <a:t>transect</a:t>
                  </a:r>
                  <a:endParaRPr lang="cs-CZ" sz="2000" dirty="0"/>
                </a:p>
              </p:txBody>
            </p:sp>
            <p:sp>
              <p:nvSpPr>
                <p:cNvPr id="2274" name="Rectangle 204"/>
                <p:cNvSpPr>
                  <a:spLocks noChangeAspect="1" noChangeArrowheads="1"/>
                </p:cNvSpPr>
                <p:nvPr/>
              </p:nvSpPr>
              <p:spPr bwMode="auto">
                <a:xfrm rot="16200000">
                  <a:off x="342" y="1805"/>
                  <a:ext cx="922" cy="248"/>
                </a:xfrm>
                <a:prstGeom prst="rect">
                  <a:avLst/>
                </a:prstGeom>
                <a:noFill/>
                <a:ln w="9525">
                  <a:noFill/>
                  <a:miter lim="800000"/>
                  <a:headEnd/>
                  <a:tailEnd/>
                </a:ln>
              </p:spPr>
              <p:txBody>
                <a:bodyPr wrap="none" lIns="0" tIns="0" rIns="0" bIns="0">
                  <a:spAutoFit/>
                </a:bodyPr>
                <a:lstStyle/>
                <a:p>
                  <a:r>
                    <a:rPr lang="cs-CZ" dirty="0" err="1">
                      <a:solidFill>
                        <a:srgbClr val="000000"/>
                      </a:solidFill>
                    </a:rPr>
                    <a:t>Frequency</a:t>
                  </a:r>
                  <a:endParaRPr lang="cs-CZ" sz="2000" dirty="0"/>
                </a:p>
              </p:txBody>
            </p:sp>
            <p:sp>
              <p:nvSpPr>
                <p:cNvPr id="2275" name="Rectangle 205"/>
                <p:cNvSpPr>
                  <a:spLocks noChangeAspect="1" noChangeArrowheads="1"/>
                </p:cNvSpPr>
                <p:nvPr/>
              </p:nvSpPr>
              <p:spPr bwMode="auto">
                <a:xfrm>
                  <a:off x="610" y="511"/>
                  <a:ext cx="4599" cy="3297"/>
                </a:xfrm>
                <a:prstGeom prst="rect">
                  <a:avLst/>
                </a:prstGeom>
                <a:noFill/>
                <a:ln w="0">
                  <a:solidFill>
                    <a:srgbClr val="000000"/>
                  </a:solidFill>
                  <a:miter lim="800000"/>
                  <a:headEnd/>
                  <a:tailEnd/>
                </a:ln>
              </p:spPr>
              <p:txBody>
                <a:bodyPr/>
                <a:lstStyle/>
                <a:p>
                  <a:endParaRPr lang="cs-CZ"/>
                </a:p>
              </p:txBody>
            </p:sp>
          </p:grpSp>
          <p:sp>
            <p:nvSpPr>
              <p:cNvPr id="2072" name="Rectangle 425"/>
              <p:cNvSpPr>
                <a:spLocks noChangeAspect="1" noChangeArrowheads="1"/>
              </p:cNvSpPr>
              <p:nvPr/>
            </p:nvSpPr>
            <p:spPr bwMode="auto">
              <a:xfrm>
                <a:off x="3203" y="2285"/>
                <a:ext cx="133" cy="108"/>
              </a:xfrm>
              <a:prstGeom prst="rect">
                <a:avLst/>
              </a:prstGeom>
              <a:solidFill>
                <a:schemeClr val="bg1"/>
              </a:solidFill>
              <a:ln w="9525">
                <a:noFill/>
                <a:miter lim="800000"/>
                <a:headEnd/>
                <a:tailEnd/>
              </a:ln>
            </p:spPr>
            <p:txBody>
              <a:bodyPr wrap="none" anchor="ctr"/>
              <a:lstStyle/>
              <a:p>
                <a:endParaRPr lang="cs-CZ"/>
              </a:p>
            </p:txBody>
          </p:sp>
        </p:grpSp>
        <p:sp>
          <p:nvSpPr>
            <p:cNvPr id="2058" name="Freeform 206"/>
            <p:cNvSpPr>
              <a:spLocks noChangeAspect="1"/>
            </p:cNvSpPr>
            <p:nvPr/>
          </p:nvSpPr>
          <p:spPr bwMode="auto">
            <a:xfrm>
              <a:off x="1367" y="1025"/>
              <a:ext cx="3581" cy="2194"/>
            </a:xfrm>
            <a:custGeom>
              <a:avLst/>
              <a:gdLst>
                <a:gd name="T0" fmla="*/ 0 w 3730"/>
                <a:gd name="T1" fmla="*/ 1682 h 2397"/>
                <a:gd name="T2" fmla="*/ 408 w 3730"/>
                <a:gd name="T3" fmla="*/ 1680 h 2397"/>
                <a:gd name="T4" fmla="*/ 985 w 3730"/>
                <a:gd name="T5" fmla="*/ 1606 h 2397"/>
                <a:gd name="T6" fmla="*/ 1337 w 3730"/>
                <a:gd name="T7" fmla="*/ 1467 h 2397"/>
                <a:gd name="T8" fmla="*/ 1534 w 3730"/>
                <a:gd name="T9" fmla="*/ 1321 h 2397"/>
                <a:gd name="T10" fmla="*/ 1534 w 3730"/>
                <a:gd name="T11" fmla="*/ 1321 h 2397"/>
                <a:gd name="T12" fmla="*/ 1604 w 3730"/>
                <a:gd name="T13" fmla="*/ 789 h 2397"/>
                <a:gd name="T14" fmla="*/ 1670 w 3730"/>
                <a:gd name="T15" fmla="*/ 356 h 2397"/>
                <a:gd name="T16" fmla="*/ 2088 w 3730"/>
                <a:gd name="T17" fmla="*/ 104 h 2397"/>
                <a:gd name="T18" fmla="*/ 2663 w 3730"/>
                <a:gd name="T19" fmla="*/ 12 h 2397"/>
                <a:gd name="T20" fmla="*/ 3169 w 3730"/>
                <a:gd name="T21" fmla="*/ 0 h 2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0"/>
                <a:gd name="T34" fmla="*/ 0 h 2397"/>
                <a:gd name="T35" fmla="*/ 3730 w 3730"/>
                <a:gd name="T36" fmla="*/ 2397 h 2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0" h="2397">
                  <a:moveTo>
                    <a:pt x="0" y="2397"/>
                  </a:moveTo>
                  <a:cubicBezTo>
                    <a:pt x="80" y="2396"/>
                    <a:pt x="281" y="2397"/>
                    <a:pt x="480" y="2394"/>
                  </a:cubicBezTo>
                  <a:cubicBezTo>
                    <a:pt x="724" y="2384"/>
                    <a:pt x="934" y="2354"/>
                    <a:pt x="1160" y="2288"/>
                  </a:cubicBezTo>
                  <a:cubicBezTo>
                    <a:pt x="1386" y="2222"/>
                    <a:pt x="1473" y="2155"/>
                    <a:pt x="1574" y="2090"/>
                  </a:cubicBezTo>
                  <a:cubicBezTo>
                    <a:pt x="1675" y="2025"/>
                    <a:pt x="1767" y="1917"/>
                    <a:pt x="1806" y="1882"/>
                  </a:cubicBezTo>
                  <a:cubicBezTo>
                    <a:pt x="1820" y="1756"/>
                    <a:pt x="1842" y="1632"/>
                    <a:pt x="1888" y="1124"/>
                  </a:cubicBezTo>
                  <a:cubicBezTo>
                    <a:pt x="1934" y="616"/>
                    <a:pt x="1918" y="668"/>
                    <a:pt x="1964" y="507"/>
                  </a:cubicBezTo>
                  <a:cubicBezTo>
                    <a:pt x="2060" y="364"/>
                    <a:pt x="2258" y="234"/>
                    <a:pt x="2458" y="150"/>
                  </a:cubicBezTo>
                  <a:cubicBezTo>
                    <a:pt x="2653" y="68"/>
                    <a:pt x="2926" y="32"/>
                    <a:pt x="3134" y="16"/>
                  </a:cubicBezTo>
                  <a:cubicBezTo>
                    <a:pt x="3342" y="0"/>
                    <a:pt x="3606" y="3"/>
                    <a:pt x="3730" y="0"/>
                  </a:cubicBezTo>
                </a:path>
              </a:pathLst>
            </a:custGeom>
            <a:noFill/>
            <a:ln w="76200" cmpd="sng">
              <a:solidFill>
                <a:srgbClr val="FF0000"/>
              </a:solidFill>
              <a:prstDash val="solid"/>
              <a:round/>
              <a:headEnd/>
              <a:tailEnd/>
            </a:ln>
          </p:spPr>
          <p:txBody>
            <a:bodyPr/>
            <a:lstStyle/>
            <a:p>
              <a:endParaRPr lang="cs-CZ"/>
            </a:p>
          </p:txBody>
        </p:sp>
        <p:grpSp>
          <p:nvGrpSpPr>
            <p:cNvPr id="2059" name="Group 207"/>
            <p:cNvGrpSpPr>
              <a:grpSpLocks noChangeAspect="1"/>
            </p:cNvGrpSpPr>
            <p:nvPr/>
          </p:nvGrpSpPr>
          <p:grpSpPr bwMode="auto">
            <a:xfrm>
              <a:off x="3082" y="1492"/>
              <a:ext cx="938" cy="2008"/>
              <a:chOff x="3057" y="1252"/>
              <a:chExt cx="978" cy="2193"/>
            </a:xfrm>
          </p:grpSpPr>
          <p:sp>
            <p:nvSpPr>
              <p:cNvPr id="30928" name="Line 208"/>
              <p:cNvSpPr>
                <a:spLocks noChangeAspect="1" noChangeShapeType="1"/>
              </p:cNvSpPr>
              <p:nvPr/>
            </p:nvSpPr>
            <p:spPr bwMode="auto">
              <a:xfrm>
                <a:off x="3057" y="2613"/>
                <a:ext cx="623"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29" name="Line 209"/>
              <p:cNvSpPr>
                <a:spLocks noChangeAspect="1" noChangeShapeType="1"/>
              </p:cNvSpPr>
              <p:nvPr/>
            </p:nvSpPr>
            <p:spPr bwMode="auto">
              <a:xfrm>
                <a:off x="3227" y="1252"/>
                <a:ext cx="450"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30" name="Line 210"/>
              <p:cNvSpPr>
                <a:spLocks noChangeAspect="1" noChangeShapeType="1"/>
              </p:cNvSpPr>
              <p:nvPr/>
            </p:nvSpPr>
            <p:spPr bwMode="auto">
              <a:xfrm>
                <a:off x="3623" y="1252"/>
                <a:ext cx="0" cy="1361"/>
              </a:xfrm>
              <a:prstGeom prst="line">
                <a:avLst/>
              </a:prstGeom>
              <a:noFill/>
              <a:ln w="28575">
                <a:solidFill>
                  <a:schemeClr val="tx1"/>
                </a:solidFill>
                <a:round/>
                <a:headEnd type="triangle" w="med" len="me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1" name="Line 211"/>
              <p:cNvSpPr>
                <a:spLocks noChangeAspect="1" noChangeShapeType="1"/>
              </p:cNvSpPr>
              <p:nvPr/>
            </p:nvSpPr>
            <p:spPr bwMode="auto">
              <a:xfrm>
                <a:off x="3142" y="1904"/>
                <a:ext cx="0" cy="1247"/>
              </a:xfrm>
              <a:prstGeom prst="line">
                <a:avLst/>
              </a:prstGeom>
              <a:noFill/>
              <a:ln w="19050">
                <a:solidFill>
                  <a:schemeClr val="tx1"/>
                </a:solidFill>
                <a:prstDash val="sysDot"/>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2" name="Text Box 212"/>
              <p:cNvSpPr txBox="1">
                <a:spLocks noChangeAspect="1" noChangeArrowheads="1"/>
              </p:cNvSpPr>
              <p:nvPr/>
            </p:nvSpPr>
            <p:spPr bwMode="auto">
              <a:xfrm>
                <a:off x="3057" y="3110"/>
                <a:ext cx="240" cy="337"/>
              </a:xfrm>
              <a:prstGeom prst="rect">
                <a:avLst/>
              </a:prstGeom>
              <a:noFill/>
              <a:ln w="9525">
                <a:noFill/>
                <a:miter lim="800000"/>
                <a:headEnd/>
                <a:tailEnd/>
              </a:ln>
              <a:effectLst>
                <a:outerShdw algn="ctr" rotWithShape="0">
                  <a:schemeClr val="bg2"/>
                </a:outerShdw>
              </a:effectLst>
            </p:spPr>
            <p:txBody>
              <a:bodyPr wrap="none">
                <a:spAutoFit/>
              </a:bodyPr>
              <a:lstStyle/>
              <a:p>
                <a:pPr>
                  <a:defRPr/>
                </a:pPr>
                <a:r>
                  <a:rPr lang="en-US" sz="2000" b="1" i="1">
                    <a:latin typeface="Times New Roman" pitchFamily="18" charset="0"/>
                    <a:cs typeface="Arial" charset="0"/>
                  </a:rPr>
                  <a:t>c</a:t>
                </a:r>
                <a:endParaRPr lang="cs-CZ" sz="2000" b="1" i="1">
                  <a:latin typeface="Times New Roman" pitchFamily="18" charset="0"/>
                  <a:cs typeface="Arial" charset="0"/>
                </a:endParaRPr>
              </a:p>
            </p:txBody>
          </p:sp>
          <p:sp>
            <p:nvSpPr>
              <p:cNvPr id="2070" name="Text Box 213"/>
              <p:cNvSpPr txBox="1">
                <a:spLocks noChangeAspect="1" noChangeArrowheads="1"/>
              </p:cNvSpPr>
              <p:nvPr/>
            </p:nvSpPr>
            <p:spPr bwMode="auto">
              <a:xfrm>
                <a:off x="3659" y="1809"/>
                <a:ext cx="376" cy="336"/>
              </a:xfrm>
              <a:prstGeom prst="rect">
                <a:avLst/>
              </a:prstGeom>
              <a:noFill/>
              <a:ln w="9525">
                <a:noFill/>
                <a:miter lim="800000"/>
                <a:headEnd/>
                <a:tailEnd/>
              </a:ln>
            </p:spPr>
            <p:txBody>
              <a:bodyPr wrap="none">
                <a:spAutoFit/>
              </a:bodyPr>
              <a:lstStyle/>
              <a:p>
                <a:r>
                  <a:rPr lang="cs-CZ" sz="2000" b="1" i="1">
                    <a:latin typeface="Times New Roman" pitchFamily="18" charset="0"/>
                    <a:sym typeface="Symbol" pitchFamily="18" charset="2"/>
                  </a:rPr>
                  <a:t>p</a:t>
                </a:r>
              </a:p>
            </p:txBody>
          </p:sp>
        </p:grpSp>
        <p:grpSp>
          <p:nvGrpSpPr>
            <p:cNvPr id="2060" name="Group 214"/>
            <p:cNvGrpSpPr>
              <a:grpSpLocks noChangeAspect="1"/>
            </p:cNvGrpSpPr>
            <p:nvPr/>
          </p:nvGrpSpPr>
          <p:grpSpPr bwMode="auto">
            <a:xfrm>
              <a:off x="1570" y="1401"/>
              <a:ext cx="1606" cy="622"/>
              <a:chOff x="1469" y="1110"/>
              <a:chExt cx="1673" cy="680"/>
            </a:xfrm>
          </p:grpSpPr>
          <p:graphicFrame>
            <p:nvGraphicFramePr>
              <p:cNvPr id="2052" name="Object 215"/>
              <p:cNvGraphicFramePr>
                <a:graphicFrameLocks noChangeAspect="1"/>
              </p:cNvGraphicFramePr>
              <p:nvPr/>
            </p:nvGraphicFramePr>
            <p:xfrm>
              <a:off x="1469" y="1110"/>
              <a:ext cx="1428" cy="345"/>
            </p:xfrm>
            <a:graphic>
              <a:graphicData uri="http://schemas.openxmlformats.org/presentationml/2006/ole">
                <mc:AlternateContent xmlns:mc="http://schemas.openxmlformats.org/markup-compatibility/2006">
                  <mc:Choice xmlns:v="urn:schemas-microsoft-com:vml" Requires="v">
                    <p:oleObj name="Rovnice" r:id="rId3" imgW="1892300" imgH="457200" progId="Equation.3">
                      <p:embed/>
                    </p:oleObj>
                  </mc:Choice>
                  <mc:Fallback>
                    <p:oleObj name="Rovnice" r:id="rId3" imgW="1892300" imgH="457200" progId="Equation.3">
                      <p:embed/>
                      <p:pic>
                        <p:nvPicPr>
                          <p:cNvPr id="0" name="Object 2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 y="1110"/>
                            <a:ext cx="1428" cy="345"/>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6" name="Line 216"/>
              <p:cNvSpPr>
                <a:spLocks noChangeAspect="1" noChangeShapeType="1"/>
              </p:cNvSpPr>
              <p:nvPr/>
            </p:nvSpPr>
            <p:spPr bwMode="auto">
              <a:xfrm>
                <a:off x="2688" y="1420"/>
                <a:ext cx="453"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nvGrpSpPr>
            <p:cNvPr id="2061" name="Group 217"/>
            <p:cNvGrpSpPr>
              <a:grpSpLocks noChangeAspect="1"/>
            </p:cNvGrpSpPr>
            <p:nvPr/>
          </p:nvGrpSpPr>
          <p:grpSpPr bwMode="auto">
            <a:xfrm>
              <a:off x="1509" y="1146"/>
              <a:ext cx="3413" cy="2024"/>
              <a:chOff x="1408" y="855"/>
              <a:chExt cx="3555" cy="2211"/>
            </a:xfrm>
          </p:grpSpPr>
          <p:graphicFrame>
            <p:nvGraphicFramePr>
              <p:cNvPr id="2050" name="Object 218"/>
              <p:cNvGraphicFramePr>
                <a:graphicFrameLocks noChangeAspect="1"/>
              </p:cNvGraphicFramePr>
              <p:nvPr/>
            </p:nvGraphicFramePr>
            <p:xfrm>
              <a:off x="1408" y="2535"/>
              <a:ext cx="1124" cy="202"/>
            </p:xfrm>
            <a:graphic>
              <a:graphicData uri="http://schemas.openxmlformats.org/presentationml/2006/ole">
                <mc:AlternateContent xmlns:mc="http://schemas.openxmlformats.org/markup-compatibility/2006">
                  <mc:Choice xmlns:v="urn:schemas-microsoft-com:vml" Requires="v">
                    <p:oleObj name="Rovnice" r:id="rId5" imgW="1485255" imgH="266584" progId="Equation.3">
                      <p:embed/>
                    </p:oleObj>
                  </mc:Choice>
                  <mc:Fallback>
                    <p:oleObj name="Rovnice" r:id="rId5" imgW="1485255" imgH="266584" progId="Equation.3">
                      <p:embed/>
                      <p:pic>
                        <p:nvPicPr>
                          <p:cNvPr id="0" name="Object 2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 y="2535"/>
                            <a:ext cx="1124"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9" name="Line 219"/>
              <p:cNvSpPr>
                <a:spLocks noChangeAspect="1" noChangeShapeType="1"/>
              </p:cNvSpPr>
              <p:nvPr/>
            </p:nvSpPr>
            <p:spPr bwMode="auto">
              <a:xfrm>
                <a:off x="1921" y="2758"/>
                <a:ext cx="88" cy="30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aphicFrame>
            <p:nvGraphicFramePr>
              <p:cNvPr id="2051" name="Object 220"/>
              <p:cNvGraphicFramePr>
                <a:graphicFrameLocks noChangeAspect="1"/>
              </p:cNvGraphicFramePr>
              <p:nvPr/>
            </p:nvGraphicFramePr>
            <p:xfrm>
              <a:off x="3752" y="1235"/>
              <a:ext cx="1211" cy="202"/>
            </p:xfrm>
            <a:graphic>
              <a:graphicData uri="http://schemas.openxmlformats.org/presentationml/2006/ole">
                <mc:AlternateContent xmlns:mc="http://schemas.openxmlformats.org/markup-compatibility/2006">
                  <mc:Choice xmlns:v="urn:schemas-microsoft-com:vml" Requires="v">
                    <p:oleObj name="Rovnice" r:id="rId7" imgW="1600200" imgH="266700" progId="Equation.3">
                      <p:embed/>
                    </p:oleObj>
                  </mc:Choice>
                  <mc:Fallback>
                    <p:oleObj name="Rovnice" r:id="rId7" imgW="1600200" imgH="266700" progId="Equation.3">
                      <p:embed/>
                      <p:pic>
                        <p:nvPicPr>
                          <p:cNvPr id="0" name="Object 2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2" y="1235"/>
                            <a:ext cx="1211"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41" name="Line 221"/>
              <p:cNvSpPr>
                <a:spLocks noChangeAspect="1" noChangeShapeType="1"/>
              </p:cNvSpPr>
              <p:nvPr/>
            </p:nvSpPr>
            <p:spPr bwMode="auto">
              <a:xfrm flipH="1" flipV="1">
                <a:off x="3852" y="855"/>
                <a:ext cx="225"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sp>
        <p:nvSpPr>
          <p:cNvPr id="2054" name="Text Box 423"/>
          <p:cNvSpPr txBox="1">
            <a:spLocks noChangeArrowheads="1"/>
          </p:cNvSpPr>
          <p:nvPr/>
        </p:nvSpPr>
        <p:spPr bwMode="auto">
          <a:xfrm>
            <a:off x="3712256" y="282575"/>
            <a:ext cx="2257349" cy="461665"/>
          </a:xfrm>
          <a:prstGeom prst="rect">
            <a:avLst/>
          </a:prstGeom>
          <a:noFill/>
          <a:ln w="9525">
            <a:noFill/>
            <a:miter lim="800000"/>
            <a:headEnd/>
            <a:tailEnd/>
          </a:ln>
        </p:spPr>
        <p:txBody>
          <a:bodyPr wrap="none">
            <a:spAutoFit/>
          </a:bodyPr>
          <a:lstStyle/>
          <a:p>
            <a:r>
              <a:rPr lang="en-GB" sz="2400" dirty="0">
                <a:solidFill>
                  <a:srgbClr val="E60000"/>
                </a:solidFill>
              </a:rPr>
              <a:t>Multiple</a:t>
            </a:r>
            <a:r>
              <a:rPr lang="cs-CZ" sz="2400" dirty="0">
                <a:solidFill>
                  <a:srgbClr val="E60000"/>
                </a:solidFill>
              </a:rPr>
              <a:t> gen</a:t>
            </a:r>
            <a:r>
              <a:rPr lang="en-GB" sz="2400" dirty="0">
                <a:solidFill>
                  <a:srgbClr val="E60000"/>
                </a:solidFill>
              </a:rPr>
              <a:t>es</a:t>
            </a:r>
            <a:r>
              <a:rPr lang="cs-CZ" sz="2400" dirty="0">
                <a:solidFill>
                  <a:srgbClr val="E60000"/>
                </a:solidFill>
              </a:rPr>
              <a:t>:</a:t>
            </a:r>
          </a:p>
        </p:txBody>
      </p:sp>
      <p:sp>
        <p:nvSpPr>
          <p:cNvPr id="2055" name="Text Box 424"/>
          <p:cNvSpPr txBox="1">
            <a:spLocks noChangeArrowheads="1"/>
          </p:cNvSpPr>
          <p:nvPr/>
        </p:nvSpPr>
        <p:spPr bwMode="auto">
          <a:xfrm>
            <a:off x="2047875" y="4822825"/>
            <a:ext cx="5081840" cy="400110"/>
          </a:xfrm>
          <a:prstGeom prst="rect">
            <a:avLst/>
          </a:prstGeom>
          <a:noFill/>
          <a:ln w="9525">
            <a:noFill/>
            <a:miter lim="800000"/>
            <a:headEnd/>
            <a:tailEnd/>
          </a:ln>
        </p:spPr>
        <p:txBody>
          <a:bodyPr wrap="none">
            <a:spAutoFit/>
          </a:bodyPr>
          <a:lstStyle/>
          <a:p>
            <a:r>
              <a:rPr lang="cs-CZ" sz="2000" dirty="0">
                <a:solidFill>
                  <a:srgbClr val="E60000"/>
                </a:solidFill>
              </a:rPr>
              <a:t>„</a:t>
            </a:r>
            <a:r>
              <a:rPr lang="cs-CZ" sz="2000" dirty="0" err="1">
                <a:solidFill>
                  <a:srgbClr val="E60000"/>
                </a:solidFill>
              </a:rPr>
              <a:t>stepped</a:t>
            </a:r>
            <a:r>
              <a:rPr lang="cs-CZ" sz="2000" dirty="0">
                <a:solidFill>
                  <a:srgbClr val="E60000"/>
                </a:solidFill>
              </a:rPr>
              <a:t>“ model (</a:t>
            </a:r>
            <a:r>
              <a:rPr lang="cs-CZ" sz="2000" dirty="0" err="1">
                <a:solidFill>
                  <a:srgbClr val="E60000"/>
                </a:solidFill>
              </a:rPr>
              <a:t>symetric</a:t>
            </a:r>
            <a:r>
              <a:rPr lang="en-GB" sz="2000" dirty="0">
                <a:solidFill>
                  <a:srgbClr val="E60000"/>
                </a:solidFill>
              </a:rPr>
              <a:t>al</a:t>
            </a:r>
            <a:r>
              <a:rPr lang="cs-CZ" sz="2000" dirty="0">
                <a:solidFill>
                  <a:srgbClr val="E60000"/>
                </a:solidFill>
              </a:rPr>
              <a:t>, </a:t>
            </a:r>
            <a:r>
              <a:rPr lang="cs-CZ" sz="2000" dirty="0" err="1">
                <a:solidFill>
                  <a:srgbClr val="E60000"/>
                </a:solidFill>
              </a:rPr>
              <a:t>asym</a:t>
            </a:r>
            <a:r>
              <a:rPr lang="en-GB" sz="2000" dirty="0">
                <a:solidFill>
                  <a:srgbClr val="E60000"/>
                </a:solidFill>
              </a:rPr>
              <a:t>m</a:t>
            </a:r>
            <a:r>
              <a:rPr lang="cs-CZ" sz="2000" dirty="0" err="1">
                <a:solidFill>
                  <a:srgbClr val="E60000"/>
                </a:solidFill>
              </a:rPr>
              <a:t>etric</a:t>
            </a:r>
            <a:r>
              <a:rPr lang="en-GB" sz="2000" dirty="0">
                <a:solidFill>
                  <a:srgbClr val="E60000"/>
                </a:solidFill>
              </a:rPr>
              <a:t>al</a:t>
            </a:r>
            <a:r>
              <a:rPr lang="cs-CZ" sz="2000" dirty="0">
                <a:solidFill>
                  <a:srgbClr val="E60000"/>
                </a:solidFill>
              </a:rPr>
              <a:t>)</a:t>
            </a:r>
          </a:p>
        </p:txBody>
      </p:sp>
      <p:sp>
        <p:nvSpPr>
          <p:cNvPr id="2056" name="Text Box 427"/>
          <p:cNvSpPr txBox="1">
            <a:spLocks noChangeArrowheads="1"/>
          </p:cNvSpPr>
          <p:nvPr/>
        </p:nvSpPr>
        <p:spPr bwMode="auto">
          <a:xfrm>
            <a:off x="529063" y="5378835"/>
            <a:ext cx="8327921" cy="1077218"/>
          </a:xfrm>
          <a:prstGeom prst="rect">
            <a:avLst/>
          </a:prstGeom>
          <a:noFill/>
          <a:ln w="9525">
            <a:noFill/>
            <a:miter lim="800000"/>
            <a:headEnd/>
            <a:tailEnd/>
          </a:ln>
        </p:spPr>
        <p:txBody>
          <a:bodyPr wrap="none">
            <a:spAutoFit/>
          </a:bodyPr>
          <a:lstStyle/>
          <a:p>
            <a:pPr>
              <a:spcAft>
                <a:spcPts val="600"/>
              </a:spcAft>
            </a:pPr>
            <a:r>
              <a:rPr lang="cs-CZ" dirty="0"/>
              <a:t> </a:t>
            </a:r>
            <a:r>
              <a:rPr lang="en-GB" dirty="0"/>
              <a:t>linkage disequilibrium resulting from influx of parental allele combinations</a:t>
            </a:r>
            <a:r>
              <a:rPr lang="cs-CZ" dirty="0"/>
              <a:t> </a:t>
            </a:r>
            <a:r>
              <a:rPr lang="cs-CZ" dirty="0">
                <a:sym typeface="Symbol" pitchFamily="18" charset="2"/>
              </a:rPr>
              <a:t> </a:t>
            </a:r>
            <a:endParaRPr lang="cs-CZ" dirty="0"/>
          </a:p>
          <a:p>
            <a:pPr>
              <a:spcAft>
                <a:spcPts val="600"/>
              </a:spcAft>
            </a:pPr>
            <a:r>
              <a:rPr lang="cs-CZ" dirty="0"/>
              <a:t> </a:t>
            </a:r>
            <a:r>
              <a:rPr lang="en-GB" dirty="0"/>
              <a:t>synergistic effect: </a:t>
            </a:r>
            <a:r>
              <a:rPr lang="en-GB" dirty="0" err="1"/>
              <a:t>strenghtening</a:t>
            </a:r>
            <a:r>
              <a:rPr lang="en-GB" dirty="0"/>
              <a:t> of</a:t>
            </a:r>
            <a:r>
              <a:rPr lang="cs-CZ" dirty="0"/>
              <a:t> </a:t>
            </a:r>
            <a:r>
              <a:rPr lang="cs-CZ" dirty="0" err="1"/>
              <a:t>selec</a:t>
            </a:r>
            <a:r>
              <a:rPr lang="en-GB" dirty="0" err="1"/>
              <a:t>tion</a:t>
            </a:r>
            <a:r>
              <a:rPr lang="cs-CZ" dirty="0"/>
              <a:t> </a:t>
            </a:r>
            <a:r>
              <a:rPr lang="en-GB" dirty="0"/>
              <a:t>in zone centre</a:t>
            </a:r>
            <a:r>
              <a:rPr lang="cs-CZ" dirty="0"/>
              <a:t> </a:t>
            </a:r>
            <a:r>
              <a:rPr lang="cs-CZ" dirty="0">
                <a:sym typeface="Symbol" pitchFamily="18" charset="2"/>
              </a:rPr>
              <a:t> centr</a:t>
            </a:r>
            <a:r>
              <a:rPr lang="en-GB" dirty="0">
                <a:sym typeface="Symbol" pitchFamily="18" charset="2"/>
              </a:rPr>
              <a:t>a</a:t>
            </a:r>
            <a:r>
              <a:rPr lang="cs-CZ" dirty="0">
                <a:sym typeface="Symbol" pitchFamily="18" charset="2"/>
              </a:rPr>
              <a:t>l s</a:t>
            </a:r>
            <a:r>
              <a:rPr lang="en-GB" dirty="0" err="1">
                <a:sym typeface="Symbol" pitchFamily="18" charset="2"/>
              </a:rPr>
              <a:t>tep</a:t>
            </a:r>
            <a:endParaRPr lang="cs-CZ" dirty="0">
              <a:sym typeface="Symbol" pitchFamily="18" charset="2"/>
            </a:endParaRPr>
          </a:p>
          <a:p>
            <a:pPr>
              <a:spcAft>
                <a:spcPts val="600"/>
              </a:spcAft>
            </a:pPr>
            <a:r>
              <a:rPr lang="cs-CZ" dirty="0"/>
              <a:t> </a:t>
            </a:r>
            <a:r>
              <a:rPr lang="cs-CZ" dirty="0">
                <a:sym typeface="Symbol" panose="05050102010706020507" pitchFamily="18" charset="2"/>
              </a:rPr>
              <a:t></a:t>
            </a:r>
            <a:r>
              <a:rPr lang="en-GB" dirty="0">
                <a:sym typeface="Symbol" panose="05050102010706020507" pitchFamily="18" charset="2"/>
              </a:rPr>
              <a:t> </a:t>
            </a:r>
            <a:r>
              <a:rPr lang="cs-CZ" dirty="0" err="1"/>
              <a:t>introgres</a:t>
            </a:r>
            <a:r>
              <a:rPr lang="en-GB" dirty="0" err="1"/>
              <a:t>sion</a:t>
            </a:r>
            <a:r>
              <a:rPr lang="en-GB" dirty="0"/>
              <a:t> tails</a:t>
            </a:r>
            <a:r>
              <a:rPr lang="cs-CZ" dirty="0"/>
              <a:t> </a:t>
            </a:r>
            <a:r>
              <a:rPr lang="en-GB" dirty="0"/>
              <a:t>reflect selection at individual loci</a:t>
            </a:r>
            <a:r>
              <a:rPr lang="cs-CZ" dirty="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4" name="Object 3"/>
          <p:cNvGraphicFramePr>
            <a:graphicFrameLocks noChangeAspect="1"/>
          </p:cNvGraphicFramePr>
          <p:nvPr/>
        </p:nvGraphicFramePr>
        <p:xfrm>
          <a:off x="2466975" y="1538288"/>
          <a:ext cx="1216025" cy="647700"/>
        </p:xfrm>
        <a:graphic>
          <a:graphicData uri="http://schemas.openxmlformats.org/presentationml/2006/ole">
            <mc:AlternateContent xmlns:mc="http://schemas.openxmlformats.org/markup-compatibility/2006">
              <mc:Choice xmlns:v="urn:schemas-microsoft-com:vml" Requires="v">
                <p:oleObj name="Rovnice" r:id="rId3" imgW="812520" imgH="431640" progId="Equation.3">
                  <p:embed/>
                </p:oleObj>
              </mc:Choice>
              <mc:Fallback>
                <p:oleObj name="Rovnice" r:id="rId3" imgW="81252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1538288"/>
                        <a:ext cx="12160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4"/>
          <p:cNvSpPr>
            <a:spLocks noChangeArrowheads="1"/>
          </p:cNvSpPr>
          <p:nvPr/>
        </p:nvSpPr>
        <p:spPr bwMode="auto">
          <a:xfrm>
            <a:off x="0" y="31956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5" name="Object 5"/>
          <p:cNvGraphicFramePr>
            <a:graphicFrameLocks noChangeAspect="1"/>
          </p:cNvGraphicFramePr>
          <p:nvPr/>
        </p:nvGraphicFramePr>
        <p:xfrm>
          <a:off x="3681413" y="2309813"/>
          <a:ext cx="1101725" cy="711200"/>
        </p:xfrm>
        <a:graphic>
          <a:graphicData uri="http://schemas.openxmlformats.org/presentationml/2006/ole">
            <mc:AlternateContent xmlns:mc="http://schemas.openxmlformats.org/markup-compatibility/2006">
              <mc:Choice xmlns:v="urn:schemas-microsoft-com:vml" Requires="v">
                <p:oleObj name="Rovnice" r:id="rId5" imgW="723586" imgH="469696" progId="Equation.3">
                  <p:embed/>
                </p:oleObj>
              </mc:Choice>
              <mc:Fallback>
                <p:oleObj name="Rovnice" r:id="rId5" imgW="723586" imgH="469696"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1413" y="2309813"/>
                        <a:ext cx="1101725"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6"/>
          <p:cNvGraphicFramePr>
            <a:graphicFrameLocks noChangeAspect="1"/>
          </p:cNvGraphicFramePr>
          <p:nvPr/>
        </p:nvGraphicFramePr>
        <p:xfrm>
          <a:off x="4446588" y="3827463"/>
          <a:ext cx="1954212" cy="741362"/>
        </p:xfrm>
        <a:graphic>
          <a:graphicData uri="http://schemas.openxmlformats.org/presentationml/2006/ole">
            <mc:AlternateContent xmlns:mc="http://schemas.openxmlformats.org/markup-compatibility/2006">
              <mc:Choice xmlns:v="urn:schemas-microsoft-com:vml" Requires="v">
                <p:oleObj name="Rovnice" r:id="rId7" imgW="1307532" imgH="495085" progId="Equation.3">
                  <p:embed/>
                </p:oleObj>
              </mc:Choice>
              <mc:Fallback>
                <p:oleObj name="Rovnice" r:id="rId7" imgW="1307532" imgH="495085"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6588" y="3827463"/>
                        <a:ext cx="1954212"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7"/>
          <p:cNvGraphicFramePr>
            <a:graphicFrameLocks noChangeAspect="1"/>
          </p:cNvGraphicFramePr>
          <p:nvPr/>
        </p:nvGraphicFramePr>
        <p:xfrm>
          <a:off x="5111750" y="5337175"/>
          <a:ext cx="1443038" cy="985838"/>
        </p:xfrm>
        <a:graphic>
          <a:graphicData uri="http://schemas.openxmlformats.org/presentationml/2006/ole">
            <mc:AlternateContent xmlns:mc="http://schemas.openxmlformats.org/markup-compatibility/2006">
              <mc:Choice xmlns:v="urn:schemas-microsoft-com:vml" Requires="v">
                <p:oleObj name="Rovnice" r:id="rId9" imgW="965200" imgH="660400" progId="Equation.3">
                  <p:embed/>
                </p:oleObj>
              </mc:Choice>
              <mc:Fallback>
                <p:oleObj name="Rovnice" r:id="rId9" imgW="965200" imgH="6604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1750" y="5337175"/>
                        <a:ext cx="1443038"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8"/>
          <p:cNvGraphicFramePr>
            <a:graphicFrameLocks noChangeAspect="1"/>
          </p:cNvGraphicFramePr>
          <p:nvPr/>
        </p:nvGraphicFramePr>
        <p:xfrm>
          <a:off x="3681413" y="4592638"/>
          <a:ext cx="1403350" cy="708025"/>
        </p:xfrm>
        <a:graphic>
          <a:graphicData uri="http://schemas.openxmlformats.org/presentationml/2006/ole">
            <mc:AlternateContent xmlns:mc="http://schemas.openxmlformats.org/markup-compatibility/2006">
              <mc:Choice xmlns:v="urn:schemas-microsoft-com:vml" Requires="v">
                <p:oleObj name="Rovnice" r:id="rId11" imgW="927100" imgH="469900" progId="Equation.3">
                  <p:embed/>
                </p:oleObj>
              </mc:Choice>
              <mc:Fallback>
                <p:oleObj name="Rovnice" r:id="rId11" imgW="927100" imgH="469900" progId="Equation.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1413" y="4592638"/>
                        <a:ext cx="140335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Rectangle 9"/>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9" name="Object 10"/>
          <p:cNvGraphicFramePr>
            <a:graphicFrameLocks noChangeAspect="1"/>
          </p:cNvGraphicFramePr>
          <p:nvPr/>
        </p:nvGraphicFramePr>
        <p:xfrm>
          <a:off x="4356100" y="3236913"/>
          <a:ext cx="871538" cy="388937"/>
        </p:xfrm>
        <a:graphic>
          <a:graphicData uri="http://schemas.openxmlformats.org/presentationml/2006/ole">
            <mc:AlternateContent xmlns:mc="http://schemas.openxmlformats.org/markup-compatibility/2006">
              <mc:Choice xmlns:v="urn:schemas-microsoft-com:vml" Requires="v">
                <p:oleObj name="Rovnice" r:id="rId13" imgW="533169" imgH="241195" progId="Equation.3">
                  <p:embed/>
                </p:oleObj>
              </mc:Choice>
              <mc:Fallback>
                <p:oleObj name="Rovnice" r:id="rId13" imgW="533169" imgH="241195" progId="Equation.3">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6100" y="3236913"/>
                        <a:ext cx="871538"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3" name="Text Box 11"/>
          <p:cNvSpPr txBox="1">
            <a:spLocks noChangeArrowheads="1"/>
          </p:cNvSpPr>
          <p:nvPr/>
        </p:nvSpPr>
        <p:spPr bwMode="auto">
          <a:xfrm>
            <a:off x="0" y="293688"/>
            <a:ext cx="9144000" cy="830997"/>
          </a:xfrm>
          <a:prstGeom prst="rect">
            <a:avLst/>
          </a:prstGeom>
          <a:noFill/>
          <a:ln w="9525">
            <a:noFill/>
            <a:miter lim="800000"/>
            <a:headEnd/>
            <a:tailEnd/>
          </a:ln>
        </p:spPr>
        <p:txBody>
          <a:bodyPr>
            <a:spAutoFit/>
          </a:bodyPr>
          <a:lstStyle/>
          <a:p>
            <a:pPr algn="ctr"/>
            <a:r>
              <a:rPr lang="cs-CZ" sz="2400" dirty="0" err="1"/>
              <a:t>We</a:t>
            </a:r>
            <a:r>
              <a:rPr lang="cs-CZ" sz="2400" dirty="0"/>
              <a:t> </a:t>
            </a:r>
            <a:r>
              <a:rPr lang="cs-CZ" sz="2400" dirty="0" err="1"/>
              <a:t>can</a:t>
            </a:r>
            <a:r>
              <a:rPr lang="cs-CZ" sz="2400" dirty="0"/>
              <a:t> </a:t>
            </a:r>
            <a:r>
              <a:rPr lang="cs-CZ" sz="2400" dirty="0" err="1"/>
              <a:t>estimate</a:t>
            </a:r>
            <a:r>
              <a:rPr lang="cs-CZ" sz="2400" dirty="0"/>
              <a:t> </a:t>
            </a:r>
            <a:r>
              <a:rPr lang="cs-CZ" sz="2400" dirty="0" err="1"/>
              <a:t>some</a:t>
            </a:r>
            <a:r>
              <a:rPr lang="cs-CZ" sz="2400" dirty="0"/>
              <a:t> </a:t>
            </a:r>
            <a:r>
              <a:rPr lang="cs-CZ" sz="2400" dirty="0" err="1"/>
              <a:t>other</a:t>
            </a:r>
            <a:r>
              <a:rPr lang="cs-CZ" sz="2400" dirty="0"/>
              <a:t> </a:t>
            </a:r>
            <a:r>
              <a:rPr lang="cs-CZ" sz="2400" dirty="0" err="1"/>
              <a:t>key</a:t>
            </a:r>
            <a:r>
              <a:rPr lang="cs-CZ" sz="2400" dirty="0"/>
              <a:t> </a:t>
            </a:r>
            <a:r>
              <a:rPr lang="cs-CZ" sz="2400" dirty="0" err="1"/>
              <a:t>evolutionary</a:t>
            </a:r>
            <a:r>
              <a:rPr lang="cs-CZ" sz="2400" dirty="0"/>
              <a:t> </a:t>
            </a:r>
            <a:r>
              <a:rPr lang="cs-CZ" sz="2400" dirty="0" err="1"/>
              <a:t>parametres</a:t>
            </a:r>
            <a:endParaRPr lang="cs-CZ" sz="2400" dirty="0"/>
          </a:p>
          <a:p>
            <a:pPr algn="ctr"/>
            <a:r>
              <a:rPr lang="cs-CZ" sz="2400" dirty="0" err="1"/>
              <a:t>from</a:t>
            </a:r>
            <a:r>
              <a:rPr lang="cs-CZ" sz="2400" dirty="0"/>
              <a:t> LD and </a:t>
            </a:r>
            <a:r>
              <a:rPr lang="cs-CZ" sz="2400" dirty="0" err="1"/>
              <a:t>cline</a:t>
            </a:r>
            <a:r>
              <a:rPr lang="cs-CZ" sz="2400" dirty="0"/>
              <a:t> </a:t>
            </a:r>
            <a:r>
              <a:rPr lang="cs-CZ" sz="2400" dirty="0" err="1"/>
              <a:t>parametres</a:t>
            </a:r>
            <a:r>
              <a:rPr lang="en-US" sz="2400" dirty="0"/>
              <a:t>:</a:t>
            </a:r>
            <a:endParaRPr lang="cs-CZ" sz="2400" dirty="0"/>
          </a:p>
        </p:txBody>
      </p:sp>
      <p:sp>
        <p:nvSpPr>
          <p:cNvPr id="3084" name="Text Box 12"/>
          <p:cNvSpPr txBox="1">
            <a:spLocks noChangeArrowheads="1"/>
          </p:cNvSpPr>
          <p:nvPr/>
        </p:nvSpPr>
        <p:spPr bwMode="auto">
          <a:xfrm>
            <a:off x="801688" y="1651000"/>
            <a:ext cx="1314450" cy="400050"/>
          </a:xfrm>
          <a:prstGeom prst="rect">
            <a:avLst/>
          </a:prstGeom>
          <a:noFill/>
          <a:ln w="9525">
            <a:noFill/>
            <a:miter lim="800000"/>
            <a:headEnd/>
            <a:tailEnd/>
          </a:ln>
        </p:spPr>
        <p:txBody>
          <a:bodyPr wrap="none">
            <a:spAutoFit/>
          </a:bodyPr>
          <a:lstStyle/>
          <a:p>
            <a:r>
              <a:rPr lang="en-US" sz="2000" b="1">
                <a:latin typeface="Times New Roman" pitchFamily="18" charset="0"/>
              </a:rPr>
              <a:t> dispersal:</a:t>
            </a:r>
            <a:endParaRPr lang="en-US" sz="2000" b="1" baseline="-25000">
              <a:latin typeface="Times New Roman" pitchFamily="18" charset="0"/>
              <a:sym typeface="Symbol" pitchFamily="18" charset="2"/>
            </a:endParaRPr>
          </a:p>
        </p:txBody>
      </p:sp>
      <p:sp>
        <p:nvSpPr>
          <p:cNvPr id="3085" name="Text Box 13"/>
          <p:cNvSpPr txBox="1">
            <a:spLocks noChangeArrowheads="1"/>
          </p:cNvSpPr>
          <p:nvPr/>
        </p:nvSpPr>
        <p:spPr bwMode="auto">
          <a:xfrm>
            <a:off x="801688" y="2441575"/>
            <a:ext cx="2312987" cy="396875"/>
          </a:xfrm>
          <a:prstGeom prst="rect">
            <a:avLst/>
          </a:prstGeom>
          <a:noFill/>
          <a:ln w="9525">
            <a:noFill/>
            <a:miter lim="800000"/>
            <a:headEnd/>
            <a:tailEnd/>
          </a:ln>
        </p:spPr>
        <p:txBody>
          <a:bodyPr wrap="none">
            <a:spAutoFit/>
          </a:bodyPr>
          <a:lstStyle/>
          <a:p>
            <a:r>
              <a:rPr lang="en-US" sz="2000" b="1">
                <a:latin typeface="Times New Roman" pitchFamily="18" charset="0"/>
              </a:rPr>
              <a:t> effective selection:</a:t>
            </a:r>
            <a:endParaRPr lang="en-US" sz="2000" b="1" baseline="-25000">
              <a:latin typeface="Times New Roman" pitchFamily="18" charset="0"/>
              <a:sym typeface="Symbol" pitchFamily="18" charset="2"/>
            </a:endParaRPr>
          </a:p>
        </p:txBody>
      </p:sp>
      <p:sp>
        <p:nvSpPr>
          <p:cNvPr id="3086" name="Text Box 14"/>
          <p:cNvSpPr txBox="1">
            <a:spLocks noChangeArrowheads="1"/>
          </p:cNvSpPr>
          <p:nvPr/>
        </p:nvSpPr>
        <p:spPr bwMode="auto">
          <a:xfrm>
            <a:off x="801688" y="3187700"/>
            <a:ext cx="3005137"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marker loci:</a:t>
            </a:r>
            <a:endParaRPr lang="en-US" sz="2000" b="1" baseline="-25000">
              <a:latin typeface="Times New Roman" pitchFamily="18" charset="0"/>
              <a:sym typeface="Symbol" pitchFamily="18" charset="2"/>
            </a:endParaRPr>
          </a:p>
        </p:txBody>
      </p:sp>
      <p:sp>
        <p:nvSpPr>
          <p:cNvPr id="3087" name="Text Box 15"/>
          <p:cNvSpPr txBox="1">
            <a:spLocks noChangeArrowheads="1"/>
          </p:cNvSpPr>
          <p:nvPr/>
        </p:nvSpPr>
        <p:spPr bwMode="auto">
          <a:xfrm>
            <a:off x="801688" y="3959225"/>
            <a:ext cx="3032125"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selected loci:</a:t>
            </a:r>
            <a:endParaRPr lang="en-US" sz="2000" b="1" baseline="-25000">
              <a:latin typeface="Times New Roman" pitchFamily="18" charset="0"/>
              <a:sym typeface="Symbol" pitchFamily="18" charset="2"/>
            </a:endParaRPr>
          </a:p>
        </p:txBody>
      </p:sp>
      <p:sp>
        <p:nvSpPr>
          <p:cNvPr id="3088" name="Text Box 16"/>
          <p:cNvSpPr txBox="1">
            <a:spLocks noChangeArrowheads="1"/>
          </p:cNvSpPr>
          <p:nvPr/>
        </p:nvSpPr>
        <p:spPr bwMode="auto">
          <a:xfrm>
            <a:off x="801688" y="5418138"/>
            <a:ext cx="3703637" cy="396875"/>
          </a:xfrm>
          <a:prstGeom prst="rect">
            <a:avLst/>
          </a:prstGeom>
          <a:noFill/>
          <a:ln w="9525">
            <a:noFill/>
            <a:miter lim="800000"/>
            <a:headEnd/>
            <a:tailEnd/>
          </a:ln>
        </p:spPr>
        <p:txBody>
          <a:bodyPr wrap="none">
            <a:spAutoFit/>
          </a:bodyPr>
          <a:lstStyle/>
          <a:p>
            <a:r>
              <a:rPr lang="en-US" sz="2000" b="1">
                <a:latin typeface="Times New Roman" pitchFamily="18" charset="0"/>
              </a:rPr>
              <a:t> number of loci under selection:</a:t>
            </a:r>
            <a:endParaRPr lang="en-US" sz="2000" b="1" baseline="-25000">
              <a:latin typeface="Times New Roman" pitchFamily="18" charset="0"/>
              <a:sym typeface="Symbol" pitchFamily="18" charset="2"/>
            </a:endParaRPr>
          </a:p>
        </p:txBody>
      </p:sp>
      <p:sp>
        <p:nvSpPr>
          <p:cNvPr id="3089" name="Text Box 17"/>
          <p:cNvSpPr txBox="1">
            <a:spLocks noChangeArrowheads="1"/>
          </p:cNvSpPr>
          <p:nvPr/>
        </p:nvSpPr>
        <p:spPr bwMode="auto">
          <a:xfrm>
            <a:off x="801688" y="4725988"/>
            <a:ext cx="2279650" cy="396875"/>
          </a:xfrm>
          <a:prstGeom prst="rect">
            <a:avLst/>
          </a:prstGeom>
          <a:noFill/>
          <a:ln w="9525">
            <a:noFill/>
            <a:miter lim="800000"/>
            <a:headEnd/>
            <a:tailEnd/>
          </a:ln>
        </p:spPr>
        <p:txBody>
          <a:bodyPr wrap="none">
            <a:spAutoFit/>
          </a:bodyPr>
          <a:lstStyle/>
          <a:p>
            <a:r>
              <a:rPr lang="en-US" sz="2000" b="1">
                <a:latin typeface="Times New Roman" pitchFamily="18" charset="0"/>
              </a:rPr>
              <a:t> fitness of hybrids:</a:t>
            </a:r>
            <a:endParaRPr lang="en-US" sz="2000" b="1" baseline="-25000">
              <a:latin typeface="Times New Roman" pitchFamily="18" charset="0"/>
              <a:sym typeface="Symbol" pitchFamily="18" charset="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1" descr="nový-1"/>
          <p:cNvPicPr>
            <a:picLocks noChangeAspect="1" noChangeArrowheads="1"/>
          </p:cNvPicPr>
          <p:nvPr/>
        </p:nvPicPr>
        <p:blipFill>
          <a:blip r:embed="rId3" cstate="print">
            <a:lum bright="-10000" contrast="30000"/>
          </a:blip>
          <a:srcRect l="8080" t="15019" r="12236" b="10782"/>
          <a:stretch>
            <a:fillRect/>
          </a:stretch>
        </p:blipFill>
        <p:spPr bwMode="auto">
          <a:xfrm>
            <a:off x="790229" y="2376061"/>
            <a:ext cx="7262813" cy="3779837"/>
          </a:xfrm>
          <a:prstGeom prst="rect">
            <a:avLst/>
          </a:prstGeom>
          <a:noFill/>
          <a:ln w="9525">
            <a:noFill/>
            <a:miter lim="800000"/>
            <a:headEnd/>
            <a:tailEnd/>
          </a:ln>
        </p:spPr>
      </p:pic>
      <p:sp>
        <p:nvSpPr>
          <p:cNvPr id="49155" name="Text Box 32"/>
          <p:cNvSpPr txBox="1">
            <a:spLocks noChangeArrowheads="1"/>
          </p:cNvSpPr>
          <p:nvPr/>
        </p:nvSpPr>
        <p:spPr bwMode="auto">
          <a:xfrm>
            <a:off x="509588" y="282575"/>
            <a:ext cx="8019118" cy="1477328"/>
          </a:xfrm>
          <a:prstGeom prst="rect">
            <a:avLst/>
          </a:prstGeom>
          <a:noFill/>
          <a:ln w="9525">
            <a:noFill/>
            <a:miter lim="800000"/>
            <a:headEnd/>
            <a:tailEnd/>
          </a:ln>
        </p:spPr>
        <p:txBody>
          <a:bodyPr wrap="none">
            <a:spAutoFit/>
          </a:bodyPr>
          <a:lstStyle/>
          <a:p>
            <a:pPr>
              <a:spcAft>
                <a:spcPts val="600"/>
              </a:spcAft>
            </a:pPr>
            <a:r>
              <a:rPr lang="en-GB" sz="2000" dirty="0"/>
              <a:t>model comparison</a:t>
            </a:r>
            <a:r>
              <a:rPr lang="cs-CZ" sz="2000" dirty="0"/>
              <a:t>: LRT (</a:t>
            </a:r>
            <a:r>
              <a:rPr lang="en-GB" sz="2000" dirty="0"/>
              <a:t>they are nested</a:t>
            </a:r>
            <a:r>
              <a:rPr lang="cs-CZ" sz="2000" dirty="0"/>
              <a:t>); </a:t>
            </a:r>
            <a:r>
              <a:rPr lang="cs-CZ" sz="2000" dirty="0" err="1"/>
              <a:t>d.f</a:t>
            </a:r>
            <a:r>
              <a:rPr lang="cs-CZ" sz="2000" dirty="0"/>
              <a:t>. = </a:t>
            </a:r>
            <a:r>
              <a:rPr lang="en-GB" sz="2000" dirty="0"/>
              <a:t>difference in number</a:t>
            </a:r>
          </a:p>
          <a:p>
            <a:pPr>
              <a:spcAft>
                <a:spcPts val="600"/>
              </a:spcAft>
            </a:pPr>
            <a:r>
              <a:rPr lang="en-GB" sz="2000" dirty="0"/>
              <a:t>of </a:t>
            </a:r>
            <a:r>
              <a:rPr lang="en-GB" sz="2000" dirty="0" err="1"/>
              <a:t>parametres</a:t>
            </a:r>
            <a:br>
              <a:rPr lang="en-GB" sz="2000" dirty="0"/>
            </a:br>
            <a:endParaRPr lang="cs-CZ" sz="2000" dirty="0"/>
          </a:p>
          <a:p>
            <a:pPr>
              <a:spcAft>
                <a:spcPts val="600"/>
              </a:spcAft>
            </a:pPr>
            <a:r>
              <a:rPr lang="cs-CZ" sz="2000" dirty="0" err="1"/>
              <a:t>likelihood</a:t>
            </a:r>
            <a:r>
              <a:rPr lang="cs-CZ" sz="2000" dirty="0"/>
              <a:t> </a:t>
            </a:r>
            <a:r>
              <a:rPr lang="cs-CZ" sz="2000" dirty="0" err="1"/>
              <a:t>profiles</a:t>
            </a:r>
            <a:r>
              <a:rPr lang="cs-CZ" sz="2000"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line1"/>
          <p:cNvPicPr>
            <a:picLocks noChangeAspect="1" noChangeArrowheads="1"/>
          </p:cNvPicPr>
          <p:nvPr/>
        </p:nvPicPr>
        <p:blipFill>
          <a:blip r:embed="rId3" cstate="print"/>
          <a:srcRect/>
          <a:stretch>
            <a:fillRect/>
          </a:stretch>
        </p:blipFill>
        <p:spPr bwMode="auto">
          <a:xfrm>
            <a:off x="5638800" y="411163"/>
            <a:ext cx="2857500" cy="2138362"/>
          </a:xfrm>
          <a:prstGeom prst="rect">
            <a:avLst/>
          </a:prstGeom>
          <a:noFill/>
          <a:ln w="9525">
            <a:noFill/>
            <a:miter lim="800000"/>
            <a:headEnd/>
            <a:tailEnd/>
          </a:ln>
        </p:spPr>
      </p:pic>
      <p:sp>
        <p:nvSpPr>
          <p:cNvPr id="50179" name="Rectangle 3"/>
          <p:cNvSpPr>
            <a:spLocks noChangeArrowheads="1"/>
          </p:cNvSpPr>
          <p:nvPr/>
        </p:nvSpPr>
        <p:spPr bwMode="auto">
          <a:xfrm>
            <a:off x="2627313" y="698500"/>
            <a:ext cx="322262" cy="2044700"/>
          </a:xfrm>
          <a:prstGeom prst="rect">
            <a:avLst/>
          </a:prstGeom>
          <a:solidFill>
            <a:srgbClr val="996633"/>
          </a:solidFill>
          <a:ln w="9525">
            <a:solidFill>
              <a:schemeClr val="tx1"/>
            </a:solidFill>
            <a:miter lim="800000"/>
            <a:headEnd/>
            <a:tailEnd/>
          </a:ln>
        </p:spPr>
        <p:txBody>
          <a:bodyPr wrap="none" anchor="ctr"/>
          <a:lstStyle/>
          <a:p>
            <a:endParaRPr lang="cs-CZ"/>
          </a:p>
        </p:txBody>
      </p:sp>
      <p:sp>
        <p:nvSpPr>
          <p:cNvPr id="20484" name="AutoShape 4"/>
          <p:cNvSpPr>
            <a:spLocks noChangeArrowheads="1"/>
          </p:cNvSpPr>
          <p:nvPr/>
        </p:nvSpPr>
        <p:spPr bwMode="auto">
          <a:xfrm>
            <a:off x="1333500" y="1917700"/>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20485" name="AutoShape 5"/>
          <p:cNvSpPr>
            <a:spLocks noChangeArrowheads="1"/>
          </p:cNvSpPr>
          <p:nvPr/>
        </p:nvSpPr>
        <p:spPr bwMode="auto">
          <a:xfrm rot="10799992">
            <a:off x="1706563" y="1249363"/>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20486" name="AutoShape 6"/>
          <p:cNvSpPr>
            <a:spLocks noChangeArrowheads="1"/>
          </p:cNvSpPr>
          <p:nvPr/>
        </p:nvSpPr>
        <p:spPr bwMode="auto">
          <a:xfrm rot="10800000">
            <a:off x="2838450" y="2184400"/>
            <a:ext cx="1484313"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20487" name="AutoShape 7"/>
          <p:cNvSpPr>
            <a:spLocks noChangeArrowheads="1"/>
          </p:cNvSpPr>
          <p:nvPr/>
        </p:nvSpPr>
        <p:spPr bwMode="auto">
          <a:xfrm>
            <a:off x="877888" y="939800"/>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20488" name="AutoShape 8"/>
          <p:cNvSpPr>
            <a:spLocks noChangeAspect="1" noChangeArrowheads="1"/>
          </p:cNvSpPr>
          <p:nvPr/>
        </p:nvSpPr>
        <p:spPr bwMode="auto">
          <a:xfrm flipV="1">
            <a:off x="2201863" y="3440113"/>
            <a:ext cx="266700"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sp>
        <p:nvSpPr>
          <p:cNvPr id="20489" name="AutoShape 9"/>
          <p:cNvSpPr>
            <a:spLocks noChangeAspect="1" noChangeArrowheads="1"/>
          </p:cNvSpPr>
          <p:nvPr/>
        </p:nvSpPr>
        <p:spPr bwMode="auto">
          <a:xfrm flipV="1">
            <a:off x="3343275" y="3440113"/>
            <a:ext cx="268288"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grpSp>
        <p:nvGrpSpPr>
          <p:cNvPr id="2" name="Group 10"/>
          <p:cNvGrpSpPr>
            <a:grpSpLocks/>
          </p:cNvGrpSpPr>
          <p:nvPr/>
        </p:nvGrpSpPr>
        <p:grpSpPr bwMode="auto">
          <a:xfrm>
            <a:off x="887412" y="3617915"/>
            <a:ext cx="3549653" cy="1530351"/>
            <a:chOff x="559" y="2279"/>
            <a:chExt cx="2236" cy="964"/>
          </a:xfrm>
        </p:grpSpPr>
        <p:sp>
          <p:nvSpPr>
            <p:cNvPr id="50211" name="Freeform 11"/>
            <p:cNvSpPr>
              <a:spLocks noChangeAspect="1"/>
            </p:cNvSpPr>
            <p:nvPr/>
          </p:nvSpPr>
          <p:spPr bwMode="auto">
            <a:xfrm>
              <a:off x="831" y="2285"/>
              <a:ext cx="1964" cy="719"/>
            </a:xfrm>
            <a:custGeom>
              <a:avLst/>
              <a:gdLst>
                <a:gd name="T0" fmla="*/ 0 w 2761"/>
                <a:gd name="T1" fmla="*/ 0 h 1012"/>
                <a:gd name="T2" fmla="*/ 0 w 2761"/>
                <a:gd name="T3" fmla="*/ 258 h 1012"/>
                <a:gd name="T4" fmla="*/ 707 w 2761"/>
                <a:gd name="T5" fmla="*/ 258 h 1012"/>
                <a:gd name="T6" fmla="*/ 0 60000 65536"/>
                <a:gd name="T7" fmla="*/ 0 60000 65536"/>
                <a:gd name="T8" fmla="*/ 0 60000 65536"/>
                <a:gd name="T9" fmla="*/ 0 w 2761"/>
                <a:gd name="T10" fmla="*/ 0 h 1012"/>
                <a:gd name="T11" fmla="*/ 2761 w 2761"/>
                <a:gd name="T12" fmla="*/ 1012 h 1012"/>
              </a:gdLst>
              <a:ahLst/>
              <a:cxnLst>
                <a:cxn ang="T6">
                  <a:pos x="T0" y="T1"/>
                </a:cxn>
                <a:cxn ang="T7">
                  <a:pos x="T2" y="T3"/>
                </a:cxn>
                <a:cxn ang="T8">
                  <a:pos x="T4" y="T5"/>
                </a:cxn>
              </a:cxnLst>
              <a:rect l="T9" t="T10" r="T11" b="T12"/>
              <a:pathLst>
                <a:path w="2761" h="1012">
                  <a:moveTo>
                    <a:pt x="0" y="0"/>
                  </a:moveTo>
                  <a:lnTo>
                    <a:pt x="0" y="1012"/>
                  </a:lnTo>
                  <a:lnTo>
                    <a:pt x="2761" y="1012"/>
                  </a:lnTo>
                </a:path>
              </a:pathLst>
            </a:custGeom>
            <a:noFill/>
            <a:ln w="38100" cmpd="sng">
              <a:solidFill>
                <a:schemeClr val="accent2"/>
              </a:solidFill>
              <a:round/>
              <a:headEnd type="none" w="med" len="med"/>
              <a:tailEnd type="none" w="med" len="med"/>
            </a:ln>
          </p:spPr>
          <p:txBody>
            <a:bodyPr wrap="none" anchor="ctr"/>
            <a:lstStyle/>
            <a:p>
              <a:endParaRPr lang="cs-CZ"/>
            </a:p>
          </p:txBody>
        </p:sp>
        <p:sp>
          <p:nvSpPr>
            <p:cNvPr id="50212" name="Text Box 12"/>
            <p:cNvSpPr txBox="1">
              <a:spLocks noChangeAspect="1" noChangeArrowheads="1"/>
            </p:cNvSpPr>
            <p:nvPr/>
          </p:nvSpPr>
          <p:spPr bwMode="auto">
            <a:xfrm rot="16200000">
              <a:off x="307" y="2531"/>
              <a:ext cx="718" cy="213"/>
            </a:xfrm>
            <a:prstGeom prst="rect">
              <a:avLst/>
            </a:prstGeom>
            <a:noFill/>
            <a:ln w="9525">
              <a:noFill/>
              <a:miter lim="800000"/>
              <a:headEnd/>
              <a:tailEnd/>
            </a:ln>
          </p:spPr>
          <p:txBody>
            <a:bodyPr wrap="none">
              <a:spAutoFit/>
            </a:bodyPr>
            <a:lstStyle/>
            <a:p>
              <a:pPr eaLnBrk="0" hangingPunct="0"/>
              <a:r>
                <a:rPr lang="en-GB" sz="1600" dirty="0">
                  <a:solidFill>
                    <a:schemeClr val="accent2"/>
                  </a:solidFill>
                </a:rPr>
                <a:t>cline width</a:t>
              </a:r>
              <a:endParaRPr lang="cs-CZ" sz="1600" dirty="0">
                <a:solidFill>
                  <a:schemeClr val="accent2"/>
                </a:solidFill>
              </a:endParaRPr>
            </a:p>
          </p:txBody>
        </p:sp>
        <p:sp>
          <p:nvSpPr>
            <p:cNvPr id="50213" name="Freeform 13"/>
            <p:cNvSpPr>
              <a:spLocks noChangeAspect="1"/>
            </p:cNvSpPr>
            <p:nvPr/>
          </p:nvSpPr>
          <p:spPr bwMode="auto">
            <a:xfrm>
              <a:off x="951" y="2358"/>
              <a:ext cx="1599" cy="477"/>
            </a:xfrm>
            <a:custGeom>
              <a:avLst/>
              <a:gdLst>
                <a:gd name="T0" fmla="*/ 0 w 2671"/>
                <a:gd name="T1" fmla="*/ 3 h 797"/>
                <a:gd name="T2" fmla="*/ 46 w 2671"/>
                <a:gd name="T3" fmla="*/ 15 h 797"/>
                <a:gd name="T4" fmla="*/ 87 w 2671"/>
                <a:gd name="T5" fmla="*/ 10 h 797"/>
                <a:gd name="T6" fmla="*/ 108 w 2671"/>
                <a:gd name="T7" fmla="*/ 87 h 797"/>
                <a:gd name="T8" fmla="*/ 128 w 2671"/>
                <a:gd name="T9" fmla="*/ 62 h 797"/>
                <a:gd name="T10" fmla="*/ 142 w 2671"/>
                <a:gd name="T11" fmla="*/ 0 h 797"/>
                <a:gd name="T12" fmla="*/ 198 w 2671"/>
                <a:gd name="T13" fmla="*/ 30 h 797"/>
                <a:gd name="T14" fmla="*/ 224 w 2671"/>
                <a:gd name="T15" fmla="*/ 10 h 797"/>
                <a:gd name="T16" fmla="*/ 249 w 2671"/>
                <a:gd name="T17" fmla="*/ 75 h 797"/>
                <a:gd name="T18" fmla="*/ 266 w 2671"/>
                <a:gd name="T19" fmla="*/ 102 h 797"/>
                <a:gd name="T20" fmla="*/ 296 w 2671"/>
                <a:gd name="T21" fmla="*/ 16 h 797"/>
                <a:gd name="T22" fmla="*/ 343 w 2671"/>
                <a:gd name="T23" fmla="*/ 25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
                <a:gd name="T37" fmla="*/ 0 h 797"/>
                <a:gd name="T38" fmla="*/ 2671 w 2671"/>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 h="797">
                  <a:moveTo>
                    <a:pt x="0" y="21"/>
                  </a:moveTo>
                  <a:lnTo>
                    <a:pt x="356" y="115"/>
                  </a:lnTo>
                  <a:lnTo>
                    <a:pt x="681" y="74"/>
                  </a:lnTo>
                  <a:lnTo>
                    <a:pt x="838" y="682"/>
                  </a:lnTo>
                  <a:lnTo>
                    <a:pt x="996" y="482"/>
                  </a:lnTo>
                  <a:lnTo>
                    <a:pt x="1111" y="0"/>
                  </a:lnTo>
                  <a:lnTo>
                    <a:pt x="1540" y="232"/>
                  </a:lnTo>
                  <a:lnTo>
                    <a:pt x="1750" y="74"/>
                  </a:lnTo>
                  <a:lnTo>
                    <a:pt x="1939" y="587"/>
                  </a:lnTo>
                  <a:lnTo>
                    <a:pt x="2074" y="797"/>
                  </a:lnTo>
                  <a:lnTo>
                    <a:pt x="2304" y="126"/>
                  </a:lnTo>
                  <a:lnTo>
                    <a:pt x="2671" y="189"/>
                  </a:lnTo>
                </a:path>
              </a:pathLst>
            </a:custGeom>
            <a:noFill/>
            <a:ln w="57150" cmpd="sng">
              <a:solidFill>
                <a:srgbClr val="E60000"/>
              </a:solidFill>
              <a:round/>
              <a:headEnd type="none" w="med" len="med"/>
              <a:tailEnd type="none" w="med" len="med"/>
            </a:ln>
          </p:spPr>
          <p:txBody>
            <a:bodyPr wrap="none" anchor="ctr"/>
            <a:lstStyle/>
            <a:p>
              <a:endParaRPr lang="cs-CZ"/>
            </a:p>
          </p:txBody>
        </p:sp>
        <p:sp>
          <p:nvSpPr>
            <p:cNvPr id="50214" name="Text Box 14"/>
            <p:cNvSpPr txBox="1">
              <a:spLocks noChangeAspect="1" noChangeArrowheads="1"/>
            </p:cNvSpPr>
            <p:nvPr/>
          </p:nvSpPr>
          <p:spPr bwMode="auto">
            <a:xfrm>
              <a:off x="958" y="3030"/>
              <a:ext cx="1524" cy="213"/>
            </a:xfrm>
            <a:prstGeom prst="rect">
              <a:avLst/>
            </a:prstGeom>
            <a:noFill/>
            <a:ln w="9525">
              <a:noFill/>
              <a:miter lim="800000"/>
              <a:headEnd/>
              <a:tailEnd/>
            </a:ln>
          </p:spPr>
          <p:txBody>
            <a:bodyPr wrap="none">
              <a:spAutoFit/>
            </a:bodyPr>
            <a:lstStyle/>
            <a:p>
              <a:pPr eaLnBrk="0" hangingPunct="0"/>
              <a:r>
                <a:rPr lang="en-GB" sz="1600" dirty="0">
                  <a:solidFill>
                    <a:schemeClr val="accent2"/>
                  </a:solidFill>
                </a:rPr>
                <a:t>position on chromosome</a:t>
              </a:r>
              <a:endParaRPr lang="cs-CZ" sz="1600" dirty="0">
                <a:solidFill>
                  <a:schemeClr val="accent2"/>
                </a:solidFill>
              </a:endParaRPr>
            </a:p>
          </p:txBody>
        </p:sp>
      </p:grpSp>
      <p:sp>
        <p:nvSpPr>
          <p:cNvPr id="20495" name="Text Box 15"/>
          <p:cNvSpPr txBox="1">
            <a:spLocks noChangeAspect="1" noChangeArrowheads="1"/>
          </p:cNvSpPr>
          <p:nvPr/>
        </p:nvSpPr>
        <p:spPr bwMode="auto">
          <a:xfrm>
            <a:off x="2066925" y="3002718"/>
            <a:ext cx="1685077" cy="369332"/>
          </a:xfrm>
          <a:prstGeom prst="rect">
            <a:avLst/>
          </a:prstGeom>
          <a:noFill/>
          <a:ln w="9525">
            <a:noFill/>
            <a:miter lim="800000"/>
            <a:headEnd/>
            <a:tailEnd/>
          </a:ln>
        </p:spPr>
        <p:txBody>
          <a:bodyPr wrap="none">
            <a:spAutoFit/>
          </a:bodyPr>
          <a:lstStyle/>
          <a:p>
            <a:r>
              <a:rPr lang="en-GB" dirty="0">
                <a:solidFill>
                  <a:srgbClr val="0066FF"/>
                </a:solidFill>
              </a:rPr>
              <a:t>selected areas</a:t>
            </a:r>
            <a:endParaRPr lang="cs-CZ" dirty="0">
              <a:solidFill>
                <a:srgbClr val="0066FF"/>
              </a:solidFill>
            </a:endParaRPr>
          </a:p>
        </p:txBody>
      </p:sp>
      <p:pic>
        <p:nvPicPr>
          <p:cNvPr id="20496" name="Picture 16" descr="Cline2"/>
          <p:cNvPicPr>
            <a:picLocks noChangeAspect="1" noChangeArrowheads="1"/>
          </p:cNvPicPr>
          <p:nvPr/>
        </p:nvPicPr>
        <p:blipFill>
          <a:blip r:embed="rId4" cstate="print"/>
          <a:srcRect/>
          <a:stretch>
            <a:fillRect/>
          </a:stretch>
        </p:blipFill>
        <p:spPr bwMode="auto">
          <a:xfrm>
            <a:off x="5638800" y="3024188"/>
            <a:ext cx="2857500" cy="2138362"/>
          </a:xfrm>
          <a:prstGeom prst="rect">
            <a:avLst/>
          </a:prstGeom>
          <a:noFill/>
          <a:ln w="9525">
            <a:noFill/>
            <a:miter lim="800000"/>
            <a:headEnd/>
            <a:tailEnd/>
          </a:ln>
        </p:spPr>
      </p:pic>
      <p:grpSp>
        <p:nvGrpSpPr>
          <p:cNvPr id="3" name="Group 17"/>
          <p:cNvGrpSpPr>
            <a:grpSpLocks/>
          </p:cNvGrpSpPr>
          <p:nvPr/>
        </p:nvGrpSpPr>
        <p:grpSpPr bwMode="auto">
          <a:xfrm>
            <a:off x="661988" y="5759450"/>
            <a:ext cx="4960937" cy="661988"/>
            <a:chOff x="417" y="3628"/>
            <a:chExt cx="3125" cy="417"/>
          </a:xfrm>
        </p:grpSpPr>
        <p:grpSp>
          <p:nvGrpSpPr>
            <p:cNvPr id="50193" name="Group 18"/>
            <p:cNvGrpSpPr>
              <a:grpSpLocks noChangeAspect="1"/>
            </p:cNvGrpSpPr>
            <p:nvPr/>
          </p:nvGrpSpPr>
          <p:grpSpPr bwMode="auto">
            <a:xfrm>
              <a:off x="841" y="3649"/>
              <a:ext cx="2701" cy="144"/>
              <a:chOff x="1377" y="3662"/>
              <a:chExt cx="2911" cy="203"/>
            </a:xfrm>
          </p:grpSpPr>
          <p:sp>
            <p:nvSpPr>
              <p:cNvPr id="50209" name="Line 19"/>
              <p:cNvSpPr>
                <a:spLocks noChangeAspect="1" noChangeShapeType="1"/>
              </p:cNvSpPr>
              <p:nvPr/>
            </p:nvSpPr>
            <p:spPr bwMode="auto">
              <a:xfrm>
                <a:off x="1512" y="3758"/>
                <a:ext cx="2776" cy="0"/>
              </a:xfrm>
              <a:prstGeom prst="line">
                <a:avLst/>
              </a:prstGeom>
              <a:noFill/>
              <a:ln w="76200">
                <a:solidFill>
                  <a:srgbClr val="008000"/>
                </a:solidFill>
                <a:round/>
                <a:headEnd/>
                <a:tailEnd/>
              </a:ln>
            </p:spPr>
            <p:txBody>
              <a:bodyPr wrap="none" anchor="ctr"/>
              <a:lstStyle/>
              <a:p>
                <a:endParaRPr lang="cs-CZ"/>
              </a:p>
            </p:txBody>
          </p:sp>
          <p:sp>
            <p:nvSpPr>
              <p:cNvPr id="50210" name="Oval 20"/>
              <p:cNvSpPr>
                <a:spLocks noChangeAspect="1" noChangeArrowheads="1"/>
              </p:cNvSpPr>
              <p:nvPr/>
            </p:nvSpPr>
            <p:spPr bwMode="auto">
              <a:xfrm>
                <a:off x="1377" y="3662"/>
                <a:ext cx="256" cy="203"/>
              </a:xfrm>
              <a:prstGeom prst="ellipse">
                <a:avLst/>
              </a:prstGeom>
              <a:gradFill rotWithShape="0">
                <a:gsLst>
                  <a:gs pos="0">
                    <a:srgbClr val="99CCFF"/>
                  </a:gs>
                  <a:gs pos="100000">
                    <a:schemeClr val="accent2"/>
                  </a:gs>
                </a:gsLst>
                <a:path path="shape">
                  <a:fillToRect l="50000" t="50000" r="50000" b="50000"/>
                </a:path>
              </a:gradFill>
              <a:ln w="19050">
                <a:solidFill>
                  <a:schemeClr val="tx1"/>
                </a:solidFill>
                <a:round/>
                <a:headEnd/>
                <a:tailEnd/>
              </a:ln>
            </p:spPr>
            <p:txBody>
              <a:bodyPr wrap="none" anchor="ctr"/>
              <a:lstStyle/>
              <a:p>
                <a:endParaRPr lang="cs-CZ"/>
              </a:p>
            </p:txBody>
          </p:sp>
        </p:grpSp>
        <p:sp>
          <p:nvSpPr>
            <p:cNvPr id="50194" name="Text Box 21"/>
            <p:cNvSpPr txBox="1">
              <a:spLocks noChangeAspect="1" noChangeArrowheads="1"/>
            </p:cNvSpPr>
            <p:nvPr/>
          </p:nvSpPr>
          <p:spPr bwMode="auto">
            <a:xfrm>
              <a:off x="3326" y="3831"/>
              <a:ext cx="116" cy="212"/>
            </a:xfrm>
            <a:prstGeom prst="rect">
              <a:avLst/>
            </a:prstGeom>
            <a:noFill/>
            <a:ln w="9525">
              <a:noFill/>
              <a:miter lim="800000"/>
              <a:headEnd/>
              <a:tailEnd/>
            </a:ln>
          </p:spPr>
          <p:txBody>
            <a:bodyPr wrap="none">
              <a:spAutoFit/>
            </a:bodyPr>
            <a:lstStyle/>
            <a:p>
              <a:pPr eaLnBrk="0" hangingPunct="0"/>
              <a:endParaRPr lang="cs-CZ" sz="1600" b="1">
                <a:solidFill>
                  <a:srgbClr val="66FF33"/>
                </a:solidFill>
              </a:endParaRPr>
            </a:p>
          </p:txBody>
        </p:sp>
        <p:sp>
          <p:nvSpPr>
            <p:cNvPr id="50195" name="Text Box 22"/>
            <p:cNvSpPr txBox="1">
              <a:spLocks noChangeAspect="1" noChangeArrowheads="1"/>
            </p:cNvSpPr>
            <p:nvPr/>
          </p:nvSpPr>
          <p:spPr bwMode="auto">
            <a:xfrm>
              <a:off x="417" y="3851"/>
              <a:ext cx="686" cy="194"/>
            </a:xfrm>
            <a:prstGeom prst="rect">
              <a:avLst/>
            </a:prstGeom>
            <a:noFill/>
            <a:ln w="9525">
              <a:noFill/>
              <a:miter lim="800000"/>
              <a:headEnd/>
              <a:tailEnd/>
            </a:ln>
          </p:spPr>
          <p:txBody>
            <a:bodyPr wrap="none">
              <a:spAutoFit/>
            </a:bodyPr>
            <a:lstStyle/>
            <a:p>
              <a:pPr eaLnBrk="0" hangingPunct="0"/>
              <a:r>
                <a:rPr lang="cs-CZ" sz="1400" dirty="0">
                  <a:solidFill>
                    <a:schemeClr val="accent2"/>
                  </a:solidFill>
                </a:rPr>
                <a:t>centromer</a:t>
              </a:r>
              <a:r>
                <a:rPr lang="en-GB" sz="1400" dirty="0">
                  <a:solidFill>
                    <a:schemeClr val="accent2"/>
                  </a:solidFill>
                </a:rPr>
                <a:t>e</a:t>
              </a:r>
              <a:endParaRPr lang="cs-CZ" sz="1400" dirty="0">
                <a:solidFill>
                  <a:schemeClr val="accent2"/>
                </a:solidFill>
              </a:endParaRPr>
            </a:p>
          </p:txBody>
        </p:sp>
        <p:sp>
          <p:nvSpPr>
            <p:cNvPr id="50196" name="Text Box 23"/>
            <p:cNvSpPr txBox="1">
              <a:spLocks noChangeAspect="1" noChangeArrowheads="1"/>
            </p:cNvSpPr>
            <p:nvPr/>
          </p:nvSpPr>
          <p:spPr bwMode="auto">
            <a:xfrm>
              <a:off x="1588" y="3830"/>
              <a:ext cx="1180" cy="213"/>
            </a:xfrm>
            <a:prstGeom prst="rect">
              <a:avLst/>
            </a:prstGeom>
            <a:noFill/>
            <a:ln w="9525">
              <a:noFill/>
              <a:miter lim="800000"/>
              <a:headEnd/>
              <a:tailEnd/>
            </a:ln>
          </p:spPr>
          <p:txBody>
            <a:bodyPr wrap="none">
              <a:spAutoFit/>
            </a:bodyPr>
            <a:lstStyle/>
            <a:p>
              <a:pPr algn="r" eaLnBrk="0" hangingPunct="0"/>
              <a:r>
                <a:rPr lang="cs-CZ" sz="1600" dirty="0">
                  <a:solidFill>
                    <a:srgbClr val="E60000"/>
                  </a:solidFill>
                </a:rPr>
                <a:t>mole</a:t>
              </a:r>
              <a:r>
                <a:rPr lang="en-GB" sz="1600" dirty="0">
                  <a:solidFill>
                    <a:srgbClr val="E60000"/>
                  </a:solidFill>
                </a:rPr>
                <a:t>c</a:t>
              </a:r>
              <a:r>
                <a:rPr lang="cs-CZ" sz="1600" dirty="0">
                  <a:solidFill>
                    <a:srgbClr val="E60000"/>
                  </a:solidFill>
                </a:rPr>
                <a:t>ul</a:t>
              </a:r>
              <a:r>
                <a:rPr lang="en-GB" sz="1600" dirty="0" err="1">
                  <a:solidFill>
                    <a:srgbClr val="E60000"/>
                  </a:solidFill>
                </a:rPr>
                <a:t>ar</a:t>
              </a:r>
              <a:r>
                <a:rPr lang="en-GB" sz="1600" dirty="0">
                  <a:solidFill>
                    <a:srgbClr val="E60000"/>
                  </a:solidFill>
                </a:rPr>
                <a:t> markers</a:t>
              </a:r>
              <a:endParaRPr lang="cs-CZ" sz="1600" dirty="0">
                <a:solidFill>
                  <a:srgbClr val="E60000"/>
                </a:solidFill>
              </a:endParaRPr>
            </a:p>
          </p:txBody>
        </p:sp>
        <p:sp>
          <p:nvSpPr>
            <p:cNvPr id="50197" name="Line 24"/>
            <p:cNvSpPr>
              <a:spLocks noChangeAspect="1" noChangeShapeType="1"/>
            </p:cNvSpPr>
            <p:nvPr/>
          </p:nvSpPr>
          <p:spPr bwMode="auto">
            <a:xfrm>
              <a:off x="1124" y="3628"/>
              <a:ext cx="0" cy="186"/>
            </a:xfrm>
            <a:prstGeom prst="line">
              <a:avLst/>
            </a:prstGeom>
            <a:noFill/>
            <a:ln w="57150">
              <a:solidFill>
                <a:srgbClr val="FF0000"/>
              </a:solidFill>
              <a:round/>
              <a:headEnd/>
              <a:tailEnd/>
            </a:ln>
          </p:spPr>
          <p:txBody>
            <a:bodyPr/>
            <a:lstStyle/>
            <a:p>
              <a:endParaRPr lang="cs-CZ"/>
            </a:p>
          </p:txBody>
        </p:sp>
        <p:sp>
          <p:nvSpPr>
            <p:cNvPr id="50198" name="Line 25"/>
            <p:cNvSpPr>
              <a:spLocks noChangeAspect="1" noChangeShapeType="1"/>
            </p:cNvSpPr>
            <p:nvPr/>
          </p:nvSpPr>
          <p:spPr bwMode="auto">
            <a:xfrm>
              <a:off x="2740" y="3628"/>
              <a:ext cx="0" cy="186"/>
            </a:xfrm>
            <a:prstGeom prst="line">
              <a:avLst/>
            </a:prstGeom>
            <a:noFill/>
            <a:ln w="57150">
              <a:solidFill>
                <a:srgbClr val="FF0000"/>
              </a:solidFill>
              <a:round/>
              <a:headEnd/>
              <a:tailEnd/>
            </a:ln>
          </p:spPr>
          <p:txBody>
            <a:bodyPr/>
            <a:lstStyle/>
            <a:p>
              <a:endParaRPr lang="cs-CZ"/>
            </a:p>
          </p:txBody>
        </p:sp>
        <p:sp>
          <p:nvSpPr>
            <p:cNvPr id="50199" name="Line 26"/>
            <p:cNvSpPr>
              <a:spLocks noChangeAspect="1" noChangeShapeType="1"/>
            </p:cNvSpPr>
            <p:nvPr/>
          </p:nvSpPr>
          <p:spPr bwMode="auto">
            <a:xfrm>
              <a:off x="1412" y="3628"/>
              <a:ext cx="0" cy="186"/>
            </a:xfrm>
            <a:prstGeom prst="line">
              <a:avLst/>
            </a:prstGeom>
            <a:noFill/>
            <a:ln w="57150">
              <a:solidFill>
                <a:srgbClr val="FF0000"/>
              </a:solidFill>
              <a:round/>
              <a:headEnd/>
              <a:tailEnd/>
            </a:ln>
          </p:spPr>
          <p:txBody>
            <a:bodyPr/>
            <a:lstStyle/>
            <a:p>
              <a:endParaRPr lang="cs-CZ"/>
            </a:p>
          </p:txBody>
        </p:sp>
        <p:sp>
          <p:nvSpPr>
            <p:cNvPr id="50200" name="Line 27"/>
            <p:cNvSpPr>
              <a:spLocks noChangeAspect="1" noChangeShapeType="1"/>
            </p:cNvSpPr>
            <p:nvPr/>
          </p:nvSpPr>
          <p:spPr bwMode="auto">
            <a:xfrm>
              <a:off x="2917" y="3628"/>
              <a:ext cx="0" cy="186"/>
            </a:xfrm>
            <a:prstGeom prst="line">
              <a:avLst/>
            </a:prstGeom>
            <a:noFill/>
            <a:ln w="57150">
              <a:solidFill>
                <a:srgbClr val="FF0000"/>
              </a:solidFill>
              <a:round/>
              <a:headEnd/>
              <a:tailEnd/>
            </a:ln>
          </p:spPr>
          <p:txBody>
            <a:bodyPr/>
            <a:lstStyle/>
            <a:p>
              <a:endParaRPr lang="cs-CZ"/>
            </a:p>
          </p:txBody>
        </p:sp>
        <p:sp>
          <p:nvSpPr>
            <p:cNvPr id="50201" name="Line 28"/>
            <p:cNvSpPr>
              <a:spLocks noChangeAspect="1" noChangeShapeType="1"/>
            </p:cNvSpPr>
            <p:nvPr/>
          </p:nvSpPr>
          <p:spPr bwMode="auto">
            <a:xfrm>
              <a:off x="1656" y="3628"/>
              <a:ext cx="0" cy="186"/>
            </a:xfrm>
            <a:prstGeom prst="line">
              <a:avLst/>
            </a:prstGeom>
            <a:noFill/>
            <a:ln w="57150">
              <a:solidFill>
                <a:srgbClr val="FF0000"/>
              </a:solidFill>
              <a:round/>
              <a:headEnd/>
              <a:tailEnd/>
            </a:ln>
          </p:spPr>
          <p:txBody>
            <a:bodyPr/>
            <a:lstStyle/>
            <a:p>
              <a:endParaRPr lang="cs-CZ"/>
            </a:p>
          </p:txBody>
        </p:sp>
        <p:sp>
          <p:nvSpPr>
            <p:cNvPr id="50202" name="Line 29"/>
            <p:cNvSpPr>
              <a:spLocks noChangeAspect="1" noChangeShapeType="1"/>
            </p:cNvSpPr>
            <p:nvPr/>
          </p:nvSpPr>
          <p:spPr bwMode="auto">
            <a:xfrm>
              <a:off x="1788" y="3628"/>
              <a:ext cx="0" cy="186"/>
            </a:xfrm>
            <a:prstGeom prst="line">
              <a:avLst/>
            </a:prstGeom>
            <a:noFill/>
            <a:ln w="57150">
              <a:solidFill>
                <a:srgbClr val="FF0000"/>
              </a:solidFill>
              <a:round/>
              <a:headEnd/>
              <a:tailEnd/>
            </a:ln>
          </p:spPr>
          <p:txBody>
            <a:bodyPr/>
            <a:lstStyle/>
            <a:p>
              <a:endParaRPr lang="cs-CZ"/>
            </a:p>
          </p:txBody>
        </p:sp>
        <p:sp>
          <p:nvSpPr>
            <p:cNvPr id="50203" name="Line 30"/>
            <p:cNvSpPr>
              <a:spLocks noChangeAspect="1" noChangeShapeType="1"/>
            </p:cNvSpPr>
            <p:nvPr/>
          </p:nvSpPr>
          <p:spPr bwMode="auto">
            <a:xfrm>
              <a:off x="1899" y="3628"/>
              <a:ext cx="0" cy="186"/>
            </a:xfrm>
            <a:prstGeom prst="line">
              <a:avLst/>
            </a:prstGeom>
            <a:noFill/>
            <a:ln w="57150">
              <a:solidFill>
                <a:srgbClr val="FF0000"/>
              </a:solidFill>
              <a:round/>
              <a:headEnd/>
              <a:tailEnd/>
            </a:ln>
          </p:spPr>
          <p:txBody>
            <a:bodyPr/>
            <a:lstStyle/>
            <a:p>
              <a:endParaRPr lang="cs-CZ"/>
            </a:p>
          </p:txBody>
        </p:sp>
        <p:sp>
          <p:nvSpPr>
            <p:cNvPr id="50204" name="Line 31"/>
            <p:cNvSpPr>
              <a:spLocks noChangeAspect="1" noChangeShapeType="1"/>
            </p:cNvSpPr>
            <p:nvPr/>
          </p:nvSpPr>
          <p:spPr bwMode="auto">
            <a:xfrm>
              <a:off x="1987" y="3628"/>
              <a:ext cx="0" cy="186"/>
            </a:xfrm>
            <a:prstGeom prst="line">
              <a:avLst/>
            </a:prstGeom>
            <a:noFill/>
            <a:ln w="57150">
              <a:solidFill>
                <a:srgbClr val="FF0000"/>
              </a:solidFill>
              <a:round/>
              <a:headEnd/>
              <a:tailEnd/>
            </a:ln>
          </p:spPr>
          <p:txBody>
            <a:bodyPr/>
            <a:lstStyle/>
            <a:p>
              <a:endParaRPr lang="cs-CZ"/>
            </a:p>
          </p:txBody>
        </p:sp>
        <p:sp>
          <p:nvSpPr>
            <p:cNvPr id="50205" name="Line 32"/>
            <p:cNvSpPr>
              <a:spLocks noChangeAspect="1" noChangeShapeType="1"/>
            </p:cNvSpPr>
            <p:nvPr/>
          </p:nvSpPr>
          <p:spPr bwMode="auto">
            <a:xfrm>
              <a:off x="3206" y="3628"/>
              <a:ext cx="0" cy="186"/>
            </a:xfrm>
            <a:prstGeom prst="line">
              <a:avLst/>
            </a:prstGeom>
            <a:noFill/>
            <a:ln w="57150">
              <a:solidFill>
                <a:srgbClr val="FF0000"/>
              </a:solidFill>
              <a:round/>
              <a:headEnd/>
              <a:tailEnd/>
            </a:ln>
          </p:spPr>
          <p:txBody>
            <a:bodyPr/>
            <a:lstStyle/>
            <a:p>
              <a:endParaRPr lang="cs-CZ"/>
            </a:p>
          </p:txBody>
        </p:sp>
        <p:sp>
          <p:nvSpPr>
            <p:cNvPr id="50206" name="Line 33"/>
            <p:cNvSpPr>
              <a:spLocks noChangeAspect="1" noChangeShapeType="1"/>
            </p:cNvSpPr>
            <p:nvPr/>
          </p:nvSpPr>
          <p:spPr bwMode="auto">
            <a:xfrm>
              <a:off x="2319" y="3628"/>
              <a:ext cx="0" cy="186"/>
            </a:xfrm>
            <a:prstGeom prst="line">
              <a:avLst/>
            </a:prstGeom>
            <a:noFill/>
            <a:ln w="57150">
              <a:solidFill>
                <a:srgbClr val="FF0000"/>
              </a:solidFill>
              <a:round/>
              <a:headEnd/>
              <a:tailEnd/>
            </a:ln>
          </p:spPr>
          <p:txBody>
            <a:bodyPr/>
            <a:lstStyle/>
            <a:p>
              <a:endParaRPr lang="cs-CZ"/>
            </a:p>
          </p:txBody>
        </p:sp>
        <p:sp>
          <p:nvSpPr>
            <p:cNvPr id="50207" name="Line 34"/>
            <p:cNvSpPr>
              <a:spLocks noChangeAspect="1" noChangeShapeType="1"/>
            </p:cNvSpPr>
            <p:nvPr/>
          </p:nvSpPr>
          <p:spPr bwMode="auto">
            <a:xfrm>
              <a:off x="2497" y="3628"/>
              <a:ext cx="0" cy="186"/>
            </a:xfrm>
            <a:prstGeom prst="line">
              <a:avLst/>
            </a:prstGeom>
            <a:noFill/>
            <a:ln w="57150">
              <a:solidFill>
                <a:srgbClr val="FF0000"/>
              </a:solidFill>
              <a:round/>
              <a:headEnd/>
              <a:tailEnd/>
            </a:ln>
          </p:spPr>
          <p:txBody>
            <a:bodyPr/>
            <a:lstStyle/>
            <a:p>
              <a:endParaRPr lang="cs-CZ"/>
            </a:p>
          </p:txBody>
        </p:sp>
        <p:sp>
          <p:nvSpPr>
            <p:cNvPr id="50208" name="Line 35"/>
            <p:cNvSpPr>
              <a:spLocks noChangeAspect="1" noChangeShapeType="1"/>
            </p:cNvSpPr>
            <p:nvPr/>
          </p:nvSpPr>
          <p:spPr bwMode="auto">
            <a:xfrm>
              <a:off x="2629" y="3628"/>
              <a:ext cx="0" cy="186"/>
            </a:xfrm>
            <a:prstGeom prst="line">
              <a:avLst/>
            </a:prstGeom>
            <a:noFill/>
            <a:ln w="57150">
              <a:solidFill>
                <a:srgbClr val="FF0000"/>
              </a:solidFill>
              <a:round/>
              <a:headEnd/>
              <a:tailEnd/>
            </a:ln>
          </p:spPr>
          <p:txBody>
            <a:bodyPr/>
            <a:lstStyle/>
            <a:p>
              <a:endParaRPr lang="cs-CZ"/>
            </a:p>
          </p:txBody>
        </p:sp>
      </p:grpSp>
      <p:sp>
        <p:nvSpPr>
          <p:cNvPr id="50190" name="Text Box 36"/>
          <p:cNvSpPr txBox="1">
            <a:spLocks noChangeArrowheads="1"/>
          </p:cNvSpPr>
          <p:nvPr/>
        </p:nvSpPr>
        <p:spPr bwMode="auto">
          <a:xfrm>
            <a:off x="2132539" y="294650"/>
            <a:ext cx="1335622" cy="338554"/>
          </a:xfrm>
          <a:prstGeom prst="rect">
            <a:avLst/>
          </a:prstGeom>
          <a:noFill/>
          <a:ln w="9525">
            <a:noFill/>
            <a:miter lim="800000"/>
            <a:headEnd/>
            <a:tailEnd/>
          </a:ln>
        </p:spPr>
        <p:txBody>
          <a:bodyPr wrap="none">
            <a:spAutoFit/>
          </a:bodyPr>
          <a:lstStyle/>
          <a:p>
            <a:r>
              <a:rPr lang="cs-CZ" sz="1600" b="1" dirty="0"/>
              <a:t>hybrid z</a:t>
            </a:r>
            <a:r>
              <a:rPr lang="en-GB" sz="1600" b="1" dirty="0"/>
              <a:t>one</a:t>
            </a:r>
            <a:endParaRPr lang="cs-CZ" sz="1600" b="1" dirty="0"/>
          </a:p>
        </p:txBody>
      </p:sp>
      <p:sp>
        <p:nvSpPr>
          <p:cNvPr id="20517" name="Rectangle 37"/>
          <p:cNvSpPr>
            <a:spLocks noChangeArrowheads="1"/>
          </p:cNvSpPr>
          <p:nvPr/>
        </p:nvSpPr>
        <p:spPr bwMode="auto">
          <a:xfrm>
            <a:off x="6800850" y="709613"/>
            <a:ext cx="523875" cy="1566862"/>
          </a:xfrm>
          <a:prstGeom prst="rect">
            <a:avLst/>
          </a:prstGeom>
          <a:solidFill>
            <a:srgbClr val="C0C0C0">
              <a:alpha val="50195"/>
            </a:srgbClr>
          </a:solidFill>
          <a:ln w="9525">
            <a:noFill/>
            <a:miter lim="800000"/>
            <a:headEnd/>
            <a:tailEnd/>
          </a:ln>
        </p:spPr>
        <p:txBody>
          <a:bodyPr wrap="none" anchor="ctr"/>
          <a:lstStyle/>
          <a:p>
            <a:endParaRPr lang="cs-CZ"/>
          </a:p>
        </p:txBody>
      </p:sp>
      <p:sp>
        <p:nvSpPr>
          <p:cNvPr id="20518" name="Rectangle 38"/>
          <p:cNvSpPr>
            <a:spLocks noChangeArrowheads="1"/>
          </p:cNvSpPr>
          <p:nvPr/>
        </p:nvSpPr>
        <p:spPr bwMode="auto">
          <a:xfrm>
            <a:off x="6989763" y="3332163"/>
            <a:ext cx="142875" cy="1566862"/>
          </a:xfrm>
          <a:prstGeom prst="rect">
            <a:avLst/>
          </a:prstGeom>
          <a:solidFill>
            <a:srgbClr val="C0C0C0">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additive="base">
                                        <p:cTn id="7" dur="500" fill="hold"/>
                                        <p:tgtEl>
                                          <p:spTgt spid="20487"/>
                                        </p:tgtEl>
                                        <p:attrNameLst>
                                          <p:attrName>ppt_x</p:attrName>
                                        </p:attrNameLst>
                                      </p:cBhvr>
                                      <p:tavLst>
                                        <p:tav tm="0">
                                          <p:val>
                                            <p:strVal val="0-#ppt_w/2"/>
                                          </p:val>
                                        </p:tav>
                                        <p:tav tm="100000">
                                          <p:val>
                                            <p:strVal val="#ppt_x"/>
                                          </p:val>
                                        </p:tav>
                                      </p:tavLst>
                                    </p:anim>
                                    <p:anim calcmode="lin" valueType="num">
                                      <p:cBhvr additive="base">
                                        <p:cTn id="8" dur="500" fill="hold"/>
                                        <p:tgtEl>
                                          <p:spTgt spid="204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1+#ppt_w/2"/>
                                          </p:val>
                                        </p:tav>
                                        <p:tav tm="100000">
                                          <p:val>
                                            <p:strVal val="#ppt_x"/>
                                          </p:val>
                                        </p:tav>
                                      </p:tavLst>
                                    </p:anim>
                                    <p:anim calcmode="lin" valueType="num">
                                      <p:cBhvr additive="base">
                                        <p:cTn id="13" dur="500" fill="hold"/>
                                        <p:tgtEl>
                                          <p:spTgt spid="204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box(out)">
                                      <p:cBhvr>
                                        <p:cTn id="17" dur="500"/>
                                        <p:tgtEl>
                                          <p:spTgt spid="204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0484"/>
                                        </p:tgtEl>
                                        <p:attrNameLst>
                                          <p:attrName>style.visibility</p:attrName>
                                        </p:attrNameLst>
                                      </p:cBhvr>
                                      <p:to>
                                        <p:strVal val="visible"/>
                                      </p:to>
                                    </p:set>
                                    <p:anim calcmode="lin" valueType="num">
                                      <p:cBhvr additive="base">
                                        <p:cTn id="22" dur="500" fill="hold"/>
                                        <p:tgtEl>
                                          <p:spTgt spid="20484"/>
                                        </p:tgtEl>
                                        <p:attrNameLst>
                                          <p:attrName>ppt_x</p:attrName>
                                        </p:attrNameLst>
                                      </p:cBhvr>
                                      <p:tavLst>
                                        <p:tav tm="0">
                                          <p:val>
                                            <p:strVal val="0-#ppt_w/2"/>
                                          </p:val>
                                        </p:tav>
                                        <p:tav tm="100000">
                                          <p:val>
                                            <p:strVal val="#ppt_x"/>
                                          </p:val>
                                        </p:tav>
                                      </p:tavLst>
                                    </p:anim>
                                    <p:anim calcmode="lin" valueType="num">
                                      <p:cBhvr additive="base">
                                        <p:cTn id="23" dur="500" fill="hold"/>
                                        <p:tgtEl>
                                          <p:spTgt spid="2048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1+#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 presetClass="entr" presetSubtype="32" fill="hold" nodeType="afterEffect">
                                  <p:stCondLst>
                                    <p:cond delay="0"/>
                                  </p:stCondLst>
                                  <p:childTnLst>
                                    <p:set>
                                      <p:cBhvr>
                                        <p:cTn id="31" dur="1" fill="hold">
                                          <p:stCondLst>
                                            <p:cond delay="0"/>
                                          </p:stCondLst>
                                        </p:cTn>
                                        <p:tgtEl>
                                          <p:spTgt spid="20496"/>
                                        </p:tgtEl>
                                        <p:attrNameLst>
                                          <p:attrName>style.visibility</p:attrName>
                                        </p:attrNameLst>
                                      </p:cBhvr>
                                      <p:to>
                                        <p:strVal val="visible"/>
                                      </p:to>
                                    </p:set>
                                    <p:animEffect transition="in" filter="box(out)">
                                      <p:cBhvr>
                                        <p:cTn id="32" dur="500"/>
                                        <p:tgtEl>
                                          <p:spTgt spid="2049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05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4" presetClass="entr" presetSubtype="3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out)">
                                      <p:cBhvr>
                                        <p:cTn id="47" dur="500"/>
                                        <p:tgtEl>
                                          <p:spTgt spid="2"/>
                                        </p:tgtEl>
                                      </p:cBhvr>
                                    </p:animEffect>
                                  </p:childTnLst>
                                </p:cTn>
                              </p:par>
                            </p:childTnLst>
                          </p:cTn>
                        </p:par>
                        <p:par>
                          <p:cTn id="48" fill="hold">
                            <p:stCondLst>
                              <p:cond delay="500"/>
                            </p:stCondLst>
                            <p:childTnLst>
                              <p:par>
                                <p:cTn id="49" presetID="2" presetClass="entr" presetSubtype="1" fill="hold" grpId="0" nodeType="afterEffect">
                                  <p:stCondLst>
                                    <p:cond delay="0"/>
                                  </p:stCondLst>
                                  <p:childTnLst>
                                    <p:set>
                                      <p:cBhvr>
                                        <p:cTn id="50" dur="1" fill="hold">
                                          <p:stCondLst>
                                            <p:cond delay="0"/>
                                          </p:stCondLst>
                                        </p:cTn>
                                        <p:tgtEl>
                                          <p:spTgt spid="20488"/>
                                        </p:tgtEl>
                                        <p:attrNameLst>
                                          <p:attrName>style.visibility</p:attrName>
                                        </p:attrNameLst>
                                      </p:cBhvr>
                                      <p:to>
                                        <p:strVal val="visible"/>
                                      </p:to>
                                    </p:set>
                                    <p:anim calcmode="lin" valueType="num">
                                      <p:cBhvr additive="base">
                                        <p:cTn id="51" dur="500" fill="hold"/>
                                        <p:tgtEl>
                                          <p:spTgt spid="20488"/>
                                        </p:tgtEl>
                                        <p:attrNameLst>
                                          <p:attrName>ppt_x</p:attrName>
                                        </p:attrNameLst>
                                      </p:cBhvr>
                                      <p:tavLst>
                                        <p:tav tm="0">
                                          <p:val>
                                            <p:strVal val="#ppt_x"/>
                                          </p:val>
                                        </p:tav>
                                        <p:tav tm="100000">
                                          <p:val>
                                            <p:strVal val="#ppt_x"/>
                                          </p:val>
                                        </p:tav>
                                      </p:tavLst>
                                    </p:anim>
                                    <p:anim calcmode="lin" valueType="num">
                                      <p:cBhvr additive="base">
                                        <p:cTn id="52" dur="500" fill="hold"/>
                                        <p:tgtEl>
                                          <p:spTgt spid="20488"/>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0489"/>
                                        </p:tgtEl>
                                        <p:attrNameLst>
                                          <p:attrName>style.visibility</p:attrName>
                                        </p:attrNameLst>
                                      </p:cBhvr>
                                      <p:to>
                                        <p:strVal val="visible"/>
                                      </p:to>
                                    </p:set>
                                    <p:anim calcmode="lin" valueType="num">
                                      <p:cBhvr additive="base">
                                        <p:cTn id="55" dur="500" fill="hold"/>
                                        <p:tgtEl>
                                          <p:spTgt spid="20489"/>
                                        </p:tgtEl>
                                        <p:attrNameLst>
                                          <p:attrName>ppt_x</p:attrName>
                                        </p:attrNameLst>
                                      </p:cBhvr>
                                      <p:tavLst>
                                        <p:tav tm="0">
                                          <p:val>
                                            <p:strVal val="#ppt_x"/>
                                          </p:val>
                                        </p:tav>
                                        <p:tav tm="100000">
                                          <p:val>
                                            <p:strVal val="#ppt_x"/>
                                          </p:val>
                                        </p:tav>
                                      </p:tavLst>
                                    </p:anim>
                                    <p:anim calcmode="lin" valueType="num">
                                      <p:cBhvr additive="base">
                                        <p:cTn id="56" dur="500" fill="hold"/>
                                        <p:tgtEl>
                                          <p:spTgt spid="20489"/>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20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P spid="20488" grpId="0" animBg="1"/>
      <p:bldP spid="20489" grpId="0" animBg="1"/>
      <p:bldP spid="20495" grpId="0"/>
      <p:bldP spid="20517" grpId="0" animBg="1"/>
      <p:bldP spid="205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2" descr="Y1"/>
          <p:cNvPicPr>
            <a:picLocks noChangeAspect="1" noChangeArrowheads="1"/>
          </p:cNvPicPr>
          <p:nvPr/>
        </p:nvPicPr>
        <p:blipFill>
          <a:blip r:embed="rId3" cstate="print"/>
          <a:srcRect/>
          <a:stretch>
            <a:fillRect/>
          </a:stretch>
        </p:blipFill>
        <p:spPr bwMode="auto">
          <a:xfrm>
            <a:off x="798513" y="4064000"/>
            <a:ext cx="7504112" cy="2579688"/>
          </a:xfrm>
          <a:prstGeom prst="rect">
            <a:avLst/>
          </a:prstGeom>
          <a:noFill/>
          <a:ln w="9525">
            <a:noFill/>
            <a:miter lim="800000"/>
            <a:headEnd/>
            <a:tailEnd/>
          </a:ln>
        </p:spPr>
      </p:pic>
      <p:pic>
        <p:nvPicPr>
          <p:cNvPr id="51203" name="Picture 53" descr="Btk"/>
          <p:cNvPicPr>
            <a:picLocks noChangeAspect="1" noChangeArrowheads="1"/>
          </p:cNvPicPr>
          <p:nvPr/>
        </p:nvPicPr>
        <p:blipFill>
          <a:blip r:embed="rId4" cstate="print"/>
          <a:srcRect/>
          <a:stretch>
            <a:fillRect/>
          </a:stretch>
        </p:blipFill>
        <p:spPr bwMode="auto">
          <a:xfrm>
            <a:off x="777875" y="1233488"/>
            <a:ext cx="7510463" cy="2584450"/>
          </a:xfrm>
          <a:prstGeom prst="rect">
            <a:avLst/>
          </a:prstGeom>
          <a:noFill/>
          <a:ln w="9525">
            <a:noFill/>
            <a:miter lim="800000"/>
            <a:headEnd/>
            <a:tailEnd/>
          </a:ln>
        </p:spPr>
      </p:pic>
      <p:sp>
        <p:nvSpPr>
          <p:cNvPr id="18486" name="Line 54"/>
          <p:cNvSpPr>
            <a:spLocks noChangeShapeType="1"/>
          </p:cNvSpPr>
          <p:nvPr/>
        </p:nvSpPr>
        <p:spPr bwMode="auto">
          <a:xfrm flipH="1" flipV="1">
            <a:off x="3654425" y="4673600"/>
            <a:ext cx="1109663" cy="633413"/>
          </a:xfrm>
          <a:prstGeom prst="line">
            <a:avLst/>
          </a:prstGeom>
          <a:noFill/>
          <a:ln w="57150">
            <a:solidFill>
              <a:srgbClr val="FF0000"/>
            </a:solidFill>
            <a:round/>
            <a:headEnd/>
            <a:tailEnd type="triangle" w="med" len="med"/>
          </a:ln>
        </p:spPr>
        <p:txBody>
          <a:bodyPr/>
          <a:lstStyle/>
          <a:p>
            <a:endParaRPr lang="cs-CZ"/>
          </a:p>
        </p:txBody>
      </p:sp>
      <p:sp>
        <p:nvSpPr>
          <p:cNvPr id="18487" name="Text Box 55"/>
          <p:cNvSpPr txBox="1">
            <a:spLocks noChangeArrowheads="1"/>
          </p:cNvSpPr>
          <p:nvPr/>
        </p:nvSpPr>
        <p:spPr bwMode="auto">
          <a:xfrm>
            <a:off x="3708400" y="4283075"/>
            <a:ext cx="965200" cy="366713"/>
          </a:xfrm>
          <a:prstGeom prst="rect">
            <a:avLst/>
          </a:prstGeom>
          <a:noFill/>
          <a:ln w="9525">
            <a:noFill/>
            <a:miter lim="800000"/>
            <a:headEnd/>
            <a:tailEnd/>
          </a:ln>
        </p:spPr>
        <p:txBody>
          <a:bodyPr wrap="none">
            <a:spAutoFit/>
          </a:bodyPr>
          <a:lstStyle/>
          <a:p>
            <a:r>
              <a:rPr lang="en-US">
                <a:solidFill>
                  <a:srgbClr val="FF0000"/>
                </a:solidFill>
              </a:rPr>
              <a:t>&gt;20 km</a:t>
            </a:r>
            <a:endParaRPr lang="cs-CZ">
              <a:solidFill>
                <a:srgbClr val="FF0000"/>
              </a:solidFill>
            </a:endParaRPr>
          </a:p>
        </p:txBody>
      </p:sp>
      <p:sp>
        <p:nvSpPr>
          <p:cNvPr id="18488" name="Oval 56"/>
          <p:cNvSpPr>
            <a:spLocks noChangeArrowheads="1"/>
          </p:cNvSpPr>
          <p:nvPr/>
        </p:nvSpPr>
        <p:spPr bwMode="auto">
          <a:xfrm rot="-1755842">
            <a:off x="3205163" y="5310188"/>
            <a:ext cx="1601787" cy="925512"/>
          </a:xfrm>
          <a:prstGeom prst="ellipse">
            <a:avLst/>
          </a:prstGeom>
          <a:solidFill>
            <a:srgbClr val="FFFF00">
              <a:alpha val="30196"/>
            </a:srgbClr>
          </a:solidFill>
          <a:ln w="38100">
            <a:solidFill>
              <a:srgbClr val="FFFF00"/>
            </a:solidFill>
            <a:round/>
            <a:headEnd/>
            <a:tailEnd/>
          </a:ln>
        </p:spPr>
        <p:txBody>
          <a:bodyPr wrap="none" anchor="ctr"/>
          <a:lstStyle/>
          <a:p>
            <a:endParaRPr lang="cs-CZ"/>
          </a:p>
        </p:txBody>
      </p:sp>
      <p:sp>
        <p:nvSpPr>
          <p:cNvPr id="51207" name="TextovéPole 8"/>
          <p:cNvSpPr txBox="1">
            <a:spLocks noChangeArrowheads="1"/>
          </p:cNvSpPr>
          <p:nvPr/>
        </p:nvSpPr>
        <p:spPr bwMode="auto">
          <a:xfrm>
            <a:off x="2525713" y="327025"/>
            <a:ext cx="3887667" cy="461665"/>
          </a:xfrm>
          <a:prstGeom prst="rect">
            <a:avLst/>
          </a:prstGeom>
          <a:noFill/>
          <a:ln w="9525">
            <a:noFill/>
            <a:miter lim="800000"/>
            <a:headEnd/>
            <a:tailEnd/>
          </a:ln>
        </p:spPr>
        <p:txBody>
          <a:bodyPr wrap="none">
            <a:spAutoFit/>
          </a:bodyPr>
          <a:lstStyle/>
          <a:p>
            <a:r>
              <a:rPr lang="cs-CZ" sz="2400" dirty="0" err="1"/>
              <a:t>Probl</a:t>
            </a:r>
            <a:r>
              <a:rPr lang="en-GB" sz="2400" dirty="0"/>
              <a:t>e</a:t>
            </a:r>
            <a:r>
              <a:rPr lang="cs-CZ" sz="2400" dirty="0"/>
              <a:t>m</a:t>
            </a:r>
            <a:r>
              <a:rPr lang="en-GB" sz="2400" dirty="0"/>
              <a:t>s</a:t>
            </a:r>
            <a:r>
              <a:rPr lang="cs-CZ" sz="2400" dirty="0"/>
              <a:t> – </a:t>
            </a:r>
            <a:r>
              <a:rPr lang="en-GB" sz="2400" dirty="0"/>
              <a:t>Y </a:t>
            </a:r>
            <a:r>
              <a:rPr lang="cs-CZ" sz="2400" dirty="0"/>
              <a:t>chromo</a:t>
            </a:r>
            <a:r>
              <a:rPr lang="en-GB" sz="2400" dirty="0"/>
              <a:t>s</a:t>
            </a:r>
            <a:r>
              <a:rPr lang="cs-CZ" sz="2400" dirty="0" err="1"/>
              <a:t>om</a:t>
            </a:r>
            <a:r>
              <a:rPr lang="en-GB" sz="2400" dirty="0"/>
              <a:t>e</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487"/>
                                        </p:tgtEl>
                                        <p:attrNameLst>
                                          <p:attrName>style.visibility</p:attrName>
                                        </p:attrNameLst>
                                      </p:cBhvr>
                                      <p:to>
                                        <p:strVal val="visible"/>
                                      </p:to>
                                    </p:set>
                                  </p:childTnLst>
                                </p:cTn>
                              </p:par>
                            </p:childTnLst>
                          </p:cTn>
                        </p:par>
                        <p:par>
                          <p:cTn id="10" fill="hold">
                            <p:stCondLst>
                              <p:cond delay="0"/>
                            </p:stCondLst>
                            <p:childTnLst>
                              <p:par>
                                <p:cTn id="11" presetID="4" presetClass="entr" presetSubtype="32" fill="hold" grpId="0" nodeType="afterEffect">
                                  <p:stCondLst>
                                    <p:cond delay="0"/>
                                  </p:stCondLst>
                                  <p:childTnLst>
                                    <p:set>
                                      <p:cBhvr>
                                        <p:cTn id="12" dur="1" fill="hold">
                                          <p:stCondLst>
                                            <p:cond delay="0"/>
                                          </p:stCondLst>
                                        </p:cTn>
                                        <p:tgtEl>
                                          <p:spTgt spid="18488"/>
                                        </p:tgtEl>
                                        <p:attrNameLst>
                                          <p:attrName>style.visibility</p:attrName>
                                        </p:attrNameLst>
                                      </p:cBhvr>
                                      <p:to>
                                        <p:strVal val="visible"/>
                                      </p:to>
                                    </p:set>
                                    <p:animEffect transition="in" filter="box(out)">
                                      <p:cBhvr>
                                        <p:cTn id="13" dur="500"/>
                                        <p:tgtEl>
                                          <p:spTgt spid="1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6" grpId="0" animBg="1"/>
      <p:bldP spid="18487" grpId="0"/>
      <p:bldP spid="184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509588" y="282575"/>
            <a:ext cx="3283271" cy="461665"/>
          </a:xfrm>
          <a:prstGeom prst="rect">
            <a:avLst/>
          </a:prstGeom>
          <a:noFill/>
        </p:spPr>
        <p:txBody>
          <a:bodyPr wrap="none" rtlCol="0">
            <a:spAutoFit/>
          </a:bodyPr>
          <a:lstStyle/>
          <a:p>
            <a:r>
              <a:rPr lang="cs-CZ" sz="2400" dirty="0">
                <a:solidFill>
                  <a:srgbClr val="E60000"/>
                </a:solidFill>
              </a:rPr>
              <a:t>Program </a:t>
            </a:r>
            <a:r>
              <a:rPr lang="cs-CZ" sz="2400" dirty="0" err="1">
                <a:solidFill>
                  <a:srgbClr val="E60000"/>
                </a:solidFill>
              </a:rPr>
              <a:t>NewHybrids</a:t>
            </a:r>
            <a:r>
              <a:rPr lang="cs-CZ" sz="2400" dirty="0">
                <a:solidFill>
                  <a:srgbClr val="E60000"/>
                </a:solidFill>
              </a:rPr>
              <a:t>:</a:t>
            </a:r>
          </a:p>
        </p:txBody>
      </p:sp>
      <p:pic>
        <p:nvPicPr>
          <p:cNvPr id="139267" name="Picture 3"/>
          <p:cNvPicPr>
            <a:picLocks noChangeAspect="1" noChangeArrowheads="1"/>
          </p:cNvPicPr>
          <p:nvPr/>
        </p:nvPicPr>
        <p:blipFill>
          <a:blip r:embed="rId2" cstate="print">
            <a:lum bright="-20000" contrast="40000"/>
          </a:blip>
          <a:srcRect/>
          <a:stretch>
            <a:fillRect/>
          </a:stretch>
        </p:blipFill>
        <p:spPr bwMode="auto">
          <a:xfrm>
            <a:off x="172131" y="879703"/>
            <a:ext cx="5695269" cy="3164038"/>
          </a:xfrm>
          <a:prstGeom prst="rect">
            <a:avLst/>
          </a:prstGeom>
          <a:noFill/>
          <a:ln w="9525">
            <a:noFill/>
            <a:miter lim="800000"/>
            <a:headEnd/>
            <a:tailEnd/>
          </a:ln>
        </p:spPr>
      </p:pic>
      <p:pic>
        <p:nvPicPr>
          <p:cNvPr id="139268" name="Picture 4"/>
          <p:cNvPicPr>
            <a:picLocks noChangeAspect="1" noChangeArrowheads="1"/>
          </p:cNvPicPr>
          <p:nvPr/>
        </p:nvPicPr>
        <p:blipFill>
          <a:blip r:embed="rId3" cstate="print">
            <a:lum bright="-20000" contrast="40000"/>
          </a:blip>
          <a:srcRect/>
          <a:stretch>
            <a:fillRect/>
          </a:stretch>
        </p:blipFill>
        <p:spPr bwMode="auto">
          <a:xfrm>
            <a:off x="5943600" y="282575"/>
            <a:ext cx="2982686" cy="3861670"/>
          </a:xfrm>
          <a:prstGeom prst="rect">
            <a:avLst/>
          </a:prstGeom>
          <a:noFill/>
          <a:ln w="9525">
            <a:noFill/>
            <a:miter lim="800000"/>
            <a:headEnd/>
            <a:tailEnd/>
          </a:ln>
        </p:spPr>
      </p:pic>
      <p:pic>
        <p:nvPicPr>
          <p:cNvPr id="139269" name="Picture 5"/>
          <p:cNvPicPr>
            <a:picLocks noChangeAspect="1" noChangeArrowheads="1"/>
          </p:cNvPicPr>
          <p:nvPr/>
        </p:nvPicPr>
        <p:blipFill>
          <a:blip r:embed="rId4" cstate="print">
            <a:lum bright="-20000" contrast="40000"/>
          </a:blip>
          <a:srcRect/>
          <a:stretch>
            <a:fillRect/>
          </a:stretch>
        </p:blipFill>
        <p:spPr bwMode="auto">
          <a:xfrm>
            <a:off x="509588" y="4378079"/>
            <a:ext cx="5204051" cy="2237035"/>
          </a:xfrm>
          <a:prstGeom prst="rect">
            <a:avLst/>
          </a:prstGeom>
          <a:noFill/>
          <a:ln w="9525">
            <a:noFill/>
            <a:miter lim="800000"/>
            <a:headEnd/>
            <a:tailEnd/>
          </a:ln>
        </p:spPr>
      </p:pic>
    </p:spTree>
    <p:extLst>
      <p:ext uri="{BB962C8B-B14F-4D97-AF65-F5344CB8AC3E}">
        <p14:creationId xmlns:p14="http://schemas.microsoft.com/office/powerpoint/2010/main" val="208899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t="797"/>
          <a:stretch>
            <a:fillRect/>
          </a:stretch>
        </p:blipFill>
        <p:spPr bwMode="auto">
          <a:xfrm>
            <a:off x="544513" y="1431925"/>
            <a:ext cx="8093075" cy="4938713"/>
          </a:xfrm>
          <a:prstGeom prst="rect">
            <a:avLst/>
          </a:prstGeom>
          <a:noFill/>
          <a:ln w="9525">
            <a:noFill/>
            <a:miter lim="800000"/>
            <a:headEnd/>
            <a:tailEnd/>
          </a:ln>
        </p:spPr>
      </p:pic>
      <p:sp>
        <p:nvSpPr>
          <p:cNvPr id="54275" name="Text Box 3"/>
          <p:cNvSpPr txBox="1">
            <a:spLocks noChangeArrowheads="1"/>
          </p:cNvSpPr>
          <p:nvPr/>
        </p:nvSpPr>
        <p:spPr bwMode="auto">
          <a:xfrm>
            <a:off x="1715408" y="282575"/>
            <a:ext cx="5819222" cy="461665"/>
          </a:xfrm>
          <a:prstGeom prst="rect">
            <a:avLst/>
          </a:prstGeom>
          <a:noFill/>
          <a:ln w="9525">
            <a:noFill/>
            <a:miter lim="800000"/>
            <a:headEnd/>
            <a:tailEnd/>
          </a:ln>
        </p:spPr>
        <p:txBody>
          <a:bodyPr wrap="none">
            <a:spAutoFit/>
          </a:bodyPr>
          <a:lstStyle/>
          <a:p>
            <a:r>
              <a:rPr lang="en-US" sz="2400">
                <a:solidFill>
                  <a:srgbClr val="E60000"/>
                </a:solidFill>
              </a:rPr>
              <a:t>Monotonic clines – consensus orientation</a:t>
            </a:r>
            <a:endParaRPr lang="cs-CZ" sz="2400">
              <a:solidFill>
                <a:srgbClr val="E60000"/>
              </a:solidFill>
            </a:endParaRPr>
          </a:p>
        </p:txBody>
      </p:sp>
      <p:sp>
        <p:nvSpPr>
          <p:cNvPr id="65540" name="AutoShape 4"/>
          <p:cNvSpPr>
            <a:spLocks noChangeArrowheads="1"/>
          </p:cNvSpPr>
          <p:nvPr/>
        </p:nvSpPr>
        <p:spPr bwMode="auto">
          <a:xfrm>
            <a:off x="3146425" y="2798763"/>
            <a:ext cx="415925" cy="384175"/>
          </a:xfrm>
          <a:prstGeom prst="rightArrow">
            <a:avLst>
              <a:gd name="adj1" fmla="val 50000"/>
              <a:gd name="adj2" fmla="val 27066"/>
            </a:avLst>
          </a:prstGeom>
          <a:solidFill>
            <a:srgbClr val="0000CC"/>
          </a:solidFill>
          <a:ln w="9525">
            <a:solidFill>
              <a:schemeClr val="tx1"/>
            </a:solidFill>
            <a:miter lim="800000"/>
            <a:headEnd/>
            <a:tailEnd/>
          </a:ln>
        </p:spPr>
        <p:txBody>
          <a:bodyPr wrap="none" anchor="ctr"/>
          <a:lstStyle/>
          <a:p>
            <a:endParaRPr lang="cs-CZ"/>
          </a:p>
        </p:txBody>
      </p:sp>
      <p:sp>
        <p:nvSpPr>
          <p:cNvPr id="65541" name="Text Box 5"/>
          <p:cNvSpPr txBox="1">
            <a:spLocks noChangeArrowheads="1"/>
          </p:cNvSpPr>
          <p:nvPr/>
        </p:nvSpPr>
        <p:spPr bwMode="auto">
          <a:xfrm>
            <a:off x="2570163" y="2778125"/>
            <a:ext cx="420687"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endParaRPr lang="cs-CZ" sz="2400">
              <a:solidFill>
                <a:srgbClr val="0000CC"/>
              </a:solidFill>
              <a:latin typeface="Arial Black" pitchFamily="34" charset="0"/>
            </a:endParaRPr>
          </a:p>
        </p:txBody>
      </p:sp>
      <p:sp>
        <p:nvSpPr>
          <p:cNvPr id="65542" name="Rectangle 6"/>
          <p:cNvSpPr>
            <a:spLocks noChangeArrowheads="1"/>
          </p:cNvSpPr>
          <p:nvPr/>
        </p:nvSpPr>
        <p:spPr bwMode="auto">
          <a:xfrm>
            <a:off x="4746625" y="1522413"/>
            <a:ext cx="150813" cy="4611687"/>
          </a:xfrm>
          <a:prstGeom prst="rect">
            <a:avLst/>
          </a:prstGeom>
          <a:solidFill>
            <a:srgbClr val="777777">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dissolve">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dissolve">
                                      <p:cBhvr>
                                        <p:cTn id="12" dur="500"/>
                                        <p:tgtEl>
                                          <p:spTgt spid="655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5540"/>
                                        </p:tgtEl>
                                        <p:attrNameLst>
                                          <p:attrName>style.visibility</p:attrName>
                                        </p:attrNameLst>
                                      </p:cBhvr>
                                      <p:to>
                                        <p:strVal val="visible"/>
                                      </p:to>
                                    </p:set>
                                    <p:anim calcmode="lin" valueType="num">
                                      <p:cBhvr additive="base">
                                        <p:cTn id="17" dur="500" fill="hold"/>
                                        <p:tgtEl>
                                          <p:spTgt spid="65540"/>
                                        </p:tgtEl>
                                        <p:attrNameLst>
                                          <p:attrName>ppt_x</p:attrName>
                                        </p:attrNameLst>
                                      </p:cBhvr>
                                      <p:tavLst>
                                        <p:tav tm="0">
                                          <p:val>
                                            <p:strVal val="0-#ppt_w/2"/>
                                          </p:val>
                                        </p:tav>
                                        <p:tav tm="100000">
                                          <p:val>
                                            <p:strVal val="#ppt_x"/>
                                          </p:val>
                                        </p:tav>
                                      </p:tavLst>
                                    </p:anim>
                                    <p:anim calcmode="lin" valueType="num">
                                      <p:cBhvr additive="base">
                                        <p:cTn id="18" dur="500" fill="hold"/>
                                        <p:tgtEl>
                                          <p:spTgt spid="6554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5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1" grpId="0"/>
      <p:bldP spid="655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Y"/>
          <p:cNvPicPr>
            <a:picLocks noChangeAspect="1" noChangeArrowheads="1"/>
          </p:cNvPicPr>
          <p:nvPr/>
        </p:nvPicPr>
        <p:blipFill>
          <a:blip r:embed="rId3" cstate="print"/>
          <a:srcRect/>
          <a:stretch>
            <a:fillRect/>
          </a:stretch>
        </p:blipFill>
        <p:spPr bwMode="auto">
          <a:xfrm>
            <a:off x="244904" y="1852054"/>
            <a:ext cx="8777664" cy="3016507"/>
          </a:xfrm>
          <a:prstGeom prst="rect">
            <a:avLst/>
          </a:prstGeom>
          <a:noFill/>
          <a:ln w="9525">
            <a:noFill/>
            <a:miter lim="800000"/>
            <a:headEnd/>
            <a:tailEnd/>
          </a:ln>
        </p:spPr>
      </p:pic>
    </p:spTree>
    <p:extLst>
      <p:ext uri="{BB962C8B-B14F-4D97-AF65-F5344CB8AC3E}">
        <p14:creationId xmlns:p14="http://schemas.microsoft.com/office/powerpoint/2010/main" val="2719092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cstate="print"/>
          <a:srcRect/>
          <a:stretch>
            <a:fillRect/>
          </a:stretch>
        </p:blipFill>
        <p:spPr bwMode="auto">
          <a:xfrm>
            <a:off x="509588" y="1043895"/>
            <a:ext cx="8216900" cy="5003800"/>
          </a:xfrm>
          <a:prstGeom prst="rect">
            <a:avLst/>
          </a:prstGeom>
          <a:noFill/>
          <a:ln w="9525">
            <a:noFill/>
            <a:miter lim="800000"/>
            <a:headEnd/>
            <a:tailEnd/>
          </a:ln>
          <a:effectLst/>
        </p:spPr>
      </p:pic>
      <p:sp>
        <p:nvSpPr>
          <p:cNvPr id="55300" name="Line 4"/>
          <p:cNvSpPr>
            <a:spLocks noChangeShapeType="1"/>
          </p:cNvSpPr>
          <p:nvPr/>
        </p:nvSpPr>
        <p:spPr bwMode="auto">
          <a:xfrm>
            <a:off x="3427413" y="4717370"/>
            <a:ext cx="1074738" cy="735012"/>
          </a:xfrm>
          <a:prstGeom prst="line">
            <a:avLst/>
          </a:prstGeom>
          <a:noFill/>
          <a:ln w="76200">
            <a:solidFill>
              <a:srgbClr val="E60000"/>
            </a:solidFill>
            <a:round/>
            <a:headEnd/>
            <a:tailEnd type="triangle" w="med" len="med"/>
          </a:ln>
        </p:spPr>
        <p:txBody>
          <a:bodyPr/>
          <a:lstStyle/>
          <a:p>
            <a:endParaRPr lang="cs-CZ"/>
          </a:p>
        </p:txBody>
      </p:sp>
      <p:sp>
        <p:nvSpPr>
          <p:cNvPr id="55301" name="Text Box 5"/>
          <p:cNvSpPr txBox="1">
            <a:spLocks noChangeArrowheads="1"/>
          </p:cNvSpPr>
          <p:nvPr/>
        </p:nvSpPr>
        <p:spPr bwMode="auto">
          <a:xfrm>
            <a:off x="1789113" y="4223657"/>
            <a:ext cx="1231900" cy="457200"/>
          </a:xfrm>
          <a:prstGeom prst="rect">
            <a:avLst/>
          </a:prstGeom>
          <a:noFill/>
          <a:ln w="9525">
            <a:noFill/>
            <a:miter lim="800000"/>
            <a:headEnd/>
            <a:tailEnd/>
          </a:ln>
        </p:spPr>
        <p:txBody>
          <a:bodyPr wrap="none">
            <a:spAutoFit/>
          </a:bodyPr>
          <a:lstStyle/>
          <a:p>
            <a:r>
              <a:rPr lang="en-US" sz="2400" i="1">
                <a:solidFill>
                  <a:srgbClr val="E60000"/>
                </a:solidFill>
                <a:latin typeface="Arial Black" pitchFamily="34" charset="0"/>
              </a:rPr>
              <a:t>Btk</a:t>
            </a:r>
            <a:r>
              <a:rPr lang="en-US" sz="2400" b="1" baseline="-25000">
                <a:solidFill>
                  <a:srgbClr val="E60000"/>
                </a:solidFill>
              </a:rPr>
              <a:t>cons</a:t>
            </a:r>
            <a:endParaRPr lang="cs-CZ" sz="2400" baseline="-25000">
              <a:solidFill>
                <a:srgbClr val="E60000"/>
              </a:solidFill>
              <a:latin typeface="Arial Black" pitchFamily="34" charset="0"/>
            </a:endParaRPr>
          </a:p>
        </p:txBody>
      </p:sp>
      <p:sp>
        <p:nvSpPr>
          <p:cNvPr id="55302" name="Line 6"/>
          <p:cNvSpPr>
            <a:spLocks noChangeShapeType="1"/>
          </p:cNvSpPr>
          <p:nvPr/>
        </p:nvSpPr>
        <p:spPr bwMode="auto">
          <a:xfrm flipH="1" flipV="1">
            <a:off x="5345113" y="1561420"/>
            <a:ext cx="781050" cy="1147762"/>
          </a:xfrm>
          <a:prstGeom prst="line">
            <a:avLst/>
          </a:prstGeom>
          <a:noFill/>
          <a:ln w="76200">
            <a:solidFill>
              <a:srgbClr val="0000CC"/>
            </a:solidFill>
            <a:round/>
            <a:headEnd/>
            <a:tailEnd type="triangle" w="med" len="med"/>
          </a:ln>
        </p:spPr>
        <p:txBody>
          <a:bodyPr/>
          <a:lstStyle/>
          <a:p>
            <a:endParaRPr lang="cs-CZ"/>
          </a:p>
        </p:txBody>
      </p:sp>
      <p:sp>
        <p:nvSpPr>
          <p:cNvPr id="55303" name="Text Box 7"/>
          <p:cNvSpPr txBox="1">
            <a:spLocks noChangeArrowheads="1"/>
          </p:cNvSpPr>
          <p:nvPr/>
        </p:nvSpPr>
        <p:spPr bwMode="auto">
          <a:xfrm>
            <a:off x="6069013" y="2699657"/>
            <a:ext cx="555625"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Y</a:t>
            </a:r>
            <a:endParaRPr lang="cs-CZ" sz="2400" b="1" baseline="-25000">
              <a:solidFill>
                <a:srgbClr val="0000CC"/>
              </a:solidFill>
            </a:endParaRPr>
          </a:p>
        </p:txBody>
      </p:sp>
      <p:sp>
        <p:nvSpPr>
          <p:cNvPr id="67592" name="Line 8"/>
          <p:cNvSpPr>
            <a:spLocks noChangeShapeType="1"/>
          </p:cNvSpPr>
          <p:nvPr/>
        </p:nvSpPr>
        <p:spPr bwMode="auto">
          <a:xfrm flipH="1" flipV="1">
            <a:off x="5819776" y="1632857"/>
            <a:ext cx="996950" cy="296863"/>
          </a:xfrm>
          <a:prstGeom prst="line">
            <a:avLst/>
          </a:prstGeom>
          <a:noFill/>
          <a:ln w="76200">
            <a:solidFill>
              <a:srgbClr val="0000CC"/>
            </a:solidFill>
            <a:prstDash val="sysDot"/>
            <a:round/>
            <a:headEnd/>
            <a:tailEnd type="triangle" w="med" len="med"/>
          </a:ln>
        </p:spPr>
        <p:txBody>
          <a:bodyPr/>
          <a:lstStyle/>
          <a:p>
            <a:endParaRPr lang="cs-CZ"/>
          </a:p>
        </p:txBody>
      </p:sp>
      <p:sp>
        <p:nvSpPr>
          <p:cNvPr id="67593" name="Text Box 9"/>
          <p:cNvSpPr txBox="1">
            <a:spLocks noChangeArrowheads="1"/>
          </p:cNvSpPr>
          <p:nvPr/>
        </p:nvSpPr>
        <p:spPr bwMode="auto">
          <a:xfrm>
            <a:off x="6902451" y="1793195"/>
            <a:ext cx="893762"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cons</a:t>
            </a:r>
            <a:endParaRPr lang="cs-CZ" sz="2400" b="1" baseline="-25000">
              <a:solidFill>
                <a:srgbClr val="0000CC"/>
              </a:solidFill>
            </a:endParaRPr>
          </a:p>
        </p:txBody>
      </p:sp>
      <p:sp>
        <p:nvSpPr>
          <p:cNvPr id="67594" name="Rectangle 10"/>
          <p:cNvSpPr>
            <a:spLocks noChangeArrowheads="1"/>
          </p:cNvSpPr>
          <p:nvPr/>
        </p:nvSpPr>
        <p:spPr bwMode="auto">
          <a:xfrm>
            <a:off x="4856163" y="1212170"/>
            <a:ext cx="115888" cy="4606925"/>
          </a:xfrm>
          <a:prstGeom prst="rect">
            <a:avLst/>
          </a:prstGeom>
          <a:solidFill>
            <a:srgbClr val="B2B2B2">
              <a:alpha val="50195"/>
            </a:srgbClr>
          </a:solidFill>
          <a:ln w="9525">
            <a:noFill/>
            <a:miter lim="800000"/>
            <a:headEnd/>
            <a:tailEnd/>
          </a:ln>
        </p:spPr>
        <p:txBody>
          <a:bodyPr wrap="none" anchor="ctr"/>
          <a:lstStyle/>
          <a:p>
            <a:endParaRPr lang="cs-CZ"/>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Y"/>
          <p:cNvPicPr>
            <a:picLocks noChangeAspect="1" noChangeArrowheads="1"/>
          </p:cNvPicPr>
          <p:nvPr/>
        </p:nvPicPr>
        <p:blipFill>
          <a:blip r:embed="rId3" cstate="print"/>
          <a:srcRect/>
          <a:stretch>
            <a:fillRect/>
          </a:stretch>
        </p:blipFill>
        <p:spPr bwMode="auto">
          <a:xfrm>
            <a:off x="1365250" y="212725"/>
            <a:ext cx="6407150" cy="2201863"/>
          </a:xfrm>
          <a:prstGeom prst="rect">
            <a:avLst/>
          </a:prstGeom>
          <a:noFill/>
          <a:ln w="9525">
            <a:noFill/>
            <a:miter lim="800000"/>
            <a:headEnd/>
            <a:tailEnd/>
          </a:ln>
        </p:spPr>
      </p:pic>
      <p:pic>
        <p:nvPicPr>
          <p:cNvPr id="56323" name="Picture 3" descr="Y3"/>
          <p:cNvPicPr>
            <a:picLocks noChangeAspect="1" noChangeArrowheads="1"/>
          </p:cNvPicPr>
          <p:nvPr/>
        </p:nvPicPr>
        <p:blipFill>
          <a:blip r:embed="rId4" cstate="print"/>
          <a:srcRect/>
          <a:stretch>
            <a:fillRect/>
          </a:stretch>
        </p:blipFill>
        <p:spPr bwMode="auto">
          <a:xfrm>
            <a:off x="1508125" y="2576513"/>
            <a:ext cx="6121400" cy="3440112"/>
          </a:xfrm>
          <a:prstGeom prst="rect">
            <a:avLst/>
          </a:prstGeom>
          <a:noFill/>
          <a:ln w="19050">
            <a:solidFill>
              <a:schemeClr val="tx1"/>
            </a:solidFill>
            <a:miter lim="800000"/>
            <a:headEnd/>
            <a:tailEnd/>
          </a:ln>
        </p:spPr>
      </p:pic>
      <p:sp>
        <p:nvSpPr>
          <p:cNvPr id="56324" name="AutoShape 4"/>
          <p:cNvSpPr>
            <a:spLocks noChangeArrowheads="1"/>
          </p:cNvSpPr>
          <p:nvPr/>
        </p:nvSpPr>
        <p:spPr bwMode="auto">
          <a:xfrm rot="-3604323">
            <a:off x="3334545" y="3240881"/>
            <a:ext cx="2455862" cy="1787525"/>
          </a:xfrm>
          <a:prstGeom prst="rtTriangle">
            <a:avLst/>
          </a:prstGeom>
          <a:solidFill>
            <a:srgbClr val="FFFF00">
              <a:alpha val="50195"/>
            </a:srgbClr>
          </a:solidFill>
          <a:ln w="9525">
            <a:noFill/>
            <a:miter lim="800000"/>
            <a:headEnd/>
            <a:tailEnd/>
          </a:ln>
        </p:spPr>
        <p:txBody>
          <a:bodyPr wrap="none" anchor="ctr"/>
          <a:lstStyle/>
          <a:p>
            <a:endParaRPr lang="cs-CZ"/>
          </a:p>
        </p:txBody>
      </p:sp>
      <p:sp>
        <p:nvSpPr>
          <p:cNvPr id="56325" name="Text Box 5"/>
          <p:cNvSpPr txBox="1">
            <a:spLocks noChangeArrowheads="1"/>
          </p:cNvSpPr>
          <p:nvPr/>
        </p:nvSpPr>
        <p:spPr bwMode="auto">
          <a:xfrm>
            <a:off x="2024063" y="3046413"/>
            <a:ext cx="1560042" cy="523220"/>
          </a:xfrm>
          <a:prstGeom prst="rect">
            <a:avLst/>
          </a:prstGeom>
          <a:solidFill>
            <a:srgbClr val="FF0000">
              <a:alpha val="25098"/>
            </a:srgbClr>
          </a:solidFill>
          <a:ln w="19050">
            <a:noFill/>
            <a:miter lim="800000"/>
            <a:headEnd/>
            <a:tailEnd/>
          </a:ln>
        </p:spPr>
        <p:txBody>
          <a:bodyPr wrap="none">
            <a:spAutoFit/>
          </a:bodyPr>
          <a:lstStyle/>
          <a:p>
            <a:r>
              <a:rPr lang="en-US" sz="2800" b="1" dirty="0">
                <a:latin typeface="+mn-lt"/>
              </a:rPr>
              <a:t>D=44%</a:t>
            </a:r>
            <a:r>
              <a:rPr lang="en-US" sz="2800" b="1" baseline="30000" dirty="0">
                <a:latin typeface="+mn-lt"/>
              </a:rPr>
              <a:t>**</a:t>
            </a:r>
            <a:endParaRPr lang="cs-CZ" sz="2800" b="1" dirty="0">
              <a:latin typeface="+mn-lt"/>
            </a:endParaRPr>
          </a:p>
        </p:txBody>
      </p:sp>
      <p:sp>
        <p:nvSpPr>
          <p:cNvPr id="56326" name="Text Box 6"/>
          <p:cNvSpPr txBox="1">
            <a:spLocks noChangeArrowheads="1"/>
          </p:cNvSpPr>
          <p:nvPr/>
        </p:nvSpPr>
        <p:spPr bwMode="auto">
          <a:xfrm>
            <a:off x="2557463" y="5346700"/>
            <a:ext cx="1811714" cy="523220"/>
          </a:xfrm>
          <a:prstGeom prst="rect">
            <a:avLst/>
          </a:prstGeom>
          <a:solidFill>
            <a:srgbClr val="CC00CC">
              <a:alpha val="25098"/>
            </a:srgbClr>
          </a:solidFill>
          <a:ln w="19050">
            <a:noFill/>
            <a:miter lim="800000"/>
            <a:headEnd/>
            <a:tailEnd/>
          </a:ln>
        </p:spPr>
        <p:txBody>
          <a:bodyPr wrap="none">
            <a:spAutoFit/>
          </a:bodyPr>
          <a:lstStyle/>
          <a:p>
            <a:r>
              <a:rPr lang="en-US" sz="2800" b="1" dirty="0">
                <a:latin typeface="+mn-lt"/>
              </a:rPr>
              <a:t>DY</a:t>
            </a:r>
            <a:r>
              <a:rPr lang="en-US" sz="2800" b="1" baseline="-25000" dirty="0">
                <a:latin typeface="+mn-lt"/>
              </a:rPr>
              <a:t>M</a:t>
            </a:r>
            <a:r>
              <a:rPr lang="en-US" sz="2800" b="1" dirty="0">
                <a:latin typeface="+mn-lt"/>
              </a:rPr>
              <a:t>=51%</a:t>
            </a:r>
            <a:endParaRPr lang="cs-CZ" sz="2800" b="1" dirty="0">
              <a:latin typeface="+mn-lt"/>
            </a:endParaRPr>
          </a:p>
        </p:txBody>
      </p:sp>
      <p:sp>
        <p:nvSpPr>
          <p:cNvPr id="56327" name="Text Box 7"/>
          <p:cNvSpPr txBox="1">
            <a:spLocks noChangeArrowheads="1"/>
          </p:cNvSpPr>
          <p:nvPr/>
        </p:nvSpPr>
        <p:spPr bwMode="auto">
          <a:xfrm>
            <a:off x="6243638" y="5238750"/>
            <a:ext cx="1693092" cy="523220"/>
          </a:xfrm>
          <a:prstGeom prst="rect">
            <a:avLst/>
          </a:prstGeom>
          <a:solidFill>
            <a:srgbClr val="0000FF">
              <a:alpha val="25098"/>
            </a:srgbClr>
          </a:solidFill>
          <a:ln w="19050">
            <a:noFill/>
            <a:miter lim="800000"/>
            <a:headEnd/>
            <a:tailEnd/>
          </a:ln>
        </p:spPr>
        <p:txBody>
          <a:bodyPr wrap="none">
            <a:spAutoFit/>
          </a:bodyPr>
          <a:lstStyle/>
          <a:p>
            <a:r>
              <a:rPr lang="en-US" sz="2800" b="1">
                <a:latin typeface="+mn-lt"/>
              </a:rPr>
              <a:t>M=45%</a:t>
            </a:r>
            <a:r>
              <a:rPr lang="en-US" sz="2800" b="1" baseline="30000">
                <a:latin typeface="+mn-lt"/>
              </a:rPr>
              <a:t>***</a:t>
            </a:r>
            <a:endParaRPr lang="cs-CZ" sz="2800" b="1" baseline="30000">
              <a:latin typeface="+mn-lt"/>
            </a:endParaRPr>
          </a:p>
        </p:txBody>
      </p:sp>
      <p:sp>
        <p:nvSpPr>
          <p:cNvPr id="56328" name="Text Box 8"/>
          <p:cNvSpPr txBox="1">
            <a:spLocks noChangeArrowheads="1"/>
          </p:cNvSpPr>
          <p:nvPr/>
        </p:nvSpPr>
        <p:spPr bwMode="auto">
          <a:xfrm>
            <a:off x="209550" y="6132513"/>
            <a:ext cx="3584636" cy="400110"/>
          </a:xfrm>
          <a:prstGeom prst="rect">
            <a:avLst/>
          </a:prstGeom>
          <a:noFill/>
          <a:ln w="9525">
            <a:noFill/>
            <a:miter lim="800000"/>
            <a:headEnd/>
            <a:tailEnd/>
          </a:ln>
        </p:spPr>
        <p:txBody>
          <a:bodyPr wrap="none">
            <a:spAutoFit/>
          </a:bodyPr>
          <a:lstStyle/>
          <a:p>
            <a:r>
              <a:rPr lang="en-US" sz="2000">
                <a:solidFill>
                  <a:srgbClr val="FF0000"/>
                </a:solidFill>
                <a:sym typeface="Symbol" pitchFamily="18" charset="2"/>
              </a:rPr>
              <a:t>salient</a:t>
            </a:r>
            <a:r>
              <a:rPr lang="en-US" sz="2000">
                <a:sym typeface="Symbol" pitchFamily="18" charset="2"/>
              </a:rPr>
              <a:t>/</a:t>
            </a:r>
            <a:r>
              <a:rPr lang="en-US" sz="2000">
                <a:solidFill>
                  <a:srgbClr val="0000FF"/>
                </a:solidFill>
                <a:sym typeface="Symbol" pitchFamily="18" charset="2"/>
              </a:rPr>
              <a:t>invagination</a:t>
            </a:r>
            <a:r>
              <a:rPr lang="en-US" sz="2000">
                <a:sym typeface="Symbol" pitchFamily="18" charset="2"/>
              </a:rPr>
              <a:t> </a:t>
            </a:r>
            <a:r>
              <a:rPr lang="cs-CZ" sz="2000">
                <a:sym typeface="Symbol" pitchFamily="18" charset="2"/>
              </a:rPr>
              <a:t></a:t>
            </a:r>
            <a:r>
              <a:rPr lang="en-US" sz="2000">
                <a:sym typeface="Symbol" pitchFamily="18" charset="2"/>
              </a:rPr>
              <a:t> 330 km</a:t>
            </a:r>
            <a:r>
              <a:rPr lang="en-US" sz="2000" baseline="30000">
                <a:sym typeface="Symbol" pitchFamily="18" charset="2"/>
              </a:rPr>
              <a:t>2</a:t>
            </a:r>
            <a:endParaRPr lang="cs-CZ" sz="2000" baseline="30000">
              <a:sym typeface="Symbol" pitchFamily="18" charset="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ctrTitle"/>
          </p:nvPr>
        </p:nvSpPr>
        <p:spPr>
          <a:xfrm>
            <a:off x="795338" y="1600200"/>
            <a:ext cx="7596187" cy="2249488"/>
          </a:xfrm>
        </p:spPr>
        <p:txBody>
          <a:bodyPr>
            <a:normAutofit/>
          </a:bodyPr>
          <a:lstStyle/>
          <a:p>
            <a:pPr algn="l" eaLnBrk="1" hangingPunct="1">
              <a:defRPr/>
            </a:pPr>
            <a:r>
              <a:rPr lang="en-GB" sz="2400" dirty="0"/>
              <a:t>1. </a:t>
            </a:r>
            <a:r>
              <a:rPr lang="en-GB" sz="2400" i="1" dirty="0">
                <a:solidFill>
                  <a:srgbClr val="C80000"/>
                </a:solidFill>
              </a:rPr>
              <a:t>musculus</a:t>
            </a:r>
            <a:r>
              <a:rPr lang="en-GB" sz="2400" dirty="0"/>
              <a:t> Y </a:t>
            </a:r>
            <a:r>
              <a:rPr lang="en-GB" sz="2400" u="sng" dirty="0"/>
              <a:t>more successful</a:t>
            </a:r>
            <a:r>
              <a:rPr lang="cs-CZ" sz="2400" dirty="0"/>
              <a:t> </a:t>
            </a:r>
            <a:r>
              <a:rPr lang="en-GB" sz="2400" dirty="0"/>
              <a:t>than</a:t>
            </a:r>
            <a:r>
              <a:rPr lang="cs-CZ" sz="2400" dirty="0"/>
              <a:t> </a:t>
            </a:r>
            <a:r>
              <a:rPr lang="en-GB" sz="2400" i="1" dirty="0">
                <a:solidFill>
                  <a:srgbClr val="003399"/>
                </a:solidFill>
              </a:rPr>
              <a:t>domesticus</a:t>
            </a:r>
            <a:r>
              <a:rPr lang="en-GB" sz="2400" dirty="0"/>
              <a:t> Y </a:t>
            </a:r>
            <a:r>
              <a:rPr lang="en-GB" sz="2400" u="sng" dirty="0"/>
              <a:t>on its own</a:t>
            </a:r>
            <a:r>
              <a:rPr lang="cs-CZ" sz="2400" u="sng" dirty="0"/>
              <a:t> </a:t>
            </a:r>
            <a:r>
              <a:rPr lang="en-GB" sz="2400" u="sng" dirty="0"/>
              <a:t>genetic background</a:t>
            </a:r>
            <a:br>
              <a:rPr lang="cs-CZ" sz="2400" dirty="0"/>
            </a:br>
            <a:br>
              <a:rPr lang="en-GB" sz="2400" dirty="0"/>
            </a:br>
            <a:r>
              <a:rPr lang="en-GB" sz="2400" dirty="0"/>
              <a:t>2. </a:t>
            </a:r>
            <a:r>
              <a:rPr lang="en-GB" sz="2400" u="sng" dirty="0" err="1"/>
              <a:t>higer</a:t>
            </a:r>
            <a:r>
              <a:rPr lang="en-GB" sz="2400" u="sng" dirty="0"/>
              <a:t> proportion of males</a:t>
            </a:r>
            <a:r>
              <a:rPr lang="cs-CZ" sz="2400" dirty="0"/>
              <a:t> </a:t>
            </a:r>
            <a:r>
              <a:rPr lang="en-GB" sz="2400" dirty="0"/>
              <a:t>relative to other areas</a:t>
            </a:r>
          </a:p>
        </p:txBody>
      </p:sp>
      <p:sp>
        <p:nvSpPr>
          <p:cNvPr id="11" name="Rectangle 3"/>
          <p:cNvSpPr>
            <a:spLocks noChangeArrowheads="1"/>
          </p:cNvSpPr>
          <p:nvPr/>
        </p:nvSpPr>
        <p:spPr bwMode="auto">
          <a:xfrm>
            <a:off x="4232275" y="4943475"/>
            <a:ext cx="4140877" cy="523220"/>
          </a:xfrm>
          <a:prstGeom prst="rect">
            <a:avLst/>
          </a:prstGeom>
          <a:noFill/>
          <a:ln w="9525">
            <a:noFill/>
            <a:miter lim="800000"/>
            <a:headEnd/>
            <a:tailEnd/>
          </a:ln>
        </p:spPr>
        <p:txBody>
          <a:bodyPr wrap="none">
            <a:spAutoFit/>
          </a:bodyPr>
          <a:lstStyle/>
          <a:p>
            <a:pPr>
              <a:defRPr/>
            </a:pPr>
            <a:r>
              <a:rPr lang="en-GB" sz="2800" dirty="0">
                <a:solidFill>
                  <a:srgbClr val="DE0000"/>
                </a:solidFill>
                <a:effectLst>
                  <a:outerShdw blurRad="60007" dist="200025" dir="15000000" sy="30000" kx="-1800000" algn="bl" rotWithShape="0">
                    <a:prstClr val="black">
                      <a:alpha val="32000"/>
                    </a:prstClr>
                  </a:outerShdw>
                </a:effectLst>
              </a:rPr>
              <a:t>Either </a:t>
            </a:r>
            <a:r>
              <a:rPr lang="cs-CZ" sz="2800" dirty="0" err="1">
                <a:solidFill>
                  <a:srgbClr val="DE0000"/>
                </a:solidFill>
                <a:effectLst>
                  <a:outerShdw blurRad="60007" dist="200025" dir="15000000" sy="30000" kx="-1800000" algn="bl" rotWithShape="0">
                    <a:prstClr val="black">
                      <a:alpha val="32000"/>
                    </a:prstClr>
                  </a:outerShdw>
                </a:effectLst>
              </a:rPr>
              <a:t>coincidence</a:t>
            </a:r>
            <a:r>
              <a:rPr lang="cs-CZ" sz="2800" dirty="0">
                <a:solidFill>
                  <a:srgbClr val="DE0000"/>
                </a:solidFill>
                <a:effectLst>
                  <a:outerShdw blurRad="60007" dist="200025" dir="15000000" sy="30000" kx="-1800000" algn="bl" rotWithShape="0">
                    <a:prstClr val="black">
                      <a:alpha val="32000"/>
                    </a:prstClr>
                  </a:outerShdw>
                </a:effectLst>
              </a:rPr>
              <a:t>, </a:t>
            </a:r>
            <a:r>
              <a:rPr lang="cs-CZ" sz="2800" dirty="0" err="1">
                <a:solidFill>
                  <a:srgbClr val="DE0000"/>
                </a:solidFill>
                <a:effectLst>
                  <a:outerShdw blurRad="60007" dist="200025" dir="15000000" sy="30000" kx="-1800000" algn="bl" rotWithShape="0">
                    <a:prstClr val="black">
                      <a:alpha val="32000"/>
                    </a:prstClr>
                  </a:outerShdw>
                </a:effectLst>
              </a:rPr>
              <a:t>or</a:t>
            </a:r>
            <a:r>
              <a:rPr lang="cs-CZ" sz="2800" dirty="0">
                <a:solidFill>
                  <a:srgbClr val="DE0000"/>
                </a:solidFill>
                <a:effectLst>
                  <a:outerShdw blurRad="60007" dist="200025" dir="15000000" sy="30000" kx="-1800000" algn="bl" rotWithShape="0">
                    <a:prstClr val="black">
                      <a:alpha val="32000"/>
                    </a:prstClr>
                  </a:outerShdw>
                </a:effectLst>
              </a:rPr>
              <a:t> </a:t>
            </a:r>
            <a:r>
              <a:rPr lang="en-GB" sz="2800" dirty="0">
                <a:solidFill>
                  <a:srgbClr val="DE0000"/>
                </a:solidFill>
                <a:effectLst>
                  <a:outerShdw blurRad="60007" dist="200025" dir="15000000" sy="30000" kx="-1800000" algn="bl" rotWithShape="0">
                    <a:prstClr val="black">
                      <a:alpha val="32000"/>
                    </a:prstClr>
                  </a:outerShdw>
                </a:effectLst>
              </a:rPr>
              <a:t>... </a:t>
            </a:r>
          </a:p>
        </p:txBody>
      </p:sp>
      <p:sp>
        <p:nvSpPr>
          <p:cNvPr id="4" name="TextovéPole 3"/>
          <p:cNvSpPr txBox="1"/>
          <p:nvPr/>
        </p:nvSpPr>
        <p:spPr>
          <a:xfrm>
            <a:off x="552450" y="455613"/>
            <a:ext cx="7766165" cy="461665"/>
          </a:xfrm>
          <a:prstGeom prst="rect">
            <a:avLst/>
          </a:prstGeom>
          <a:noFill/>
        </p:spPr>
        <p:txBody>
          <a:bodyPr wrap="none">
            <a:spAutoFit/>
          </a:bodyPr>
          <a:lstStyle/>
          <a:p>
            <a:pPr>
              <a:defRPr/>
            </a:pPr>
            <a:r>
              <a:rPr lang="en-GB" sz="2400" dirty="0">
                <a:solidFill>
                  <a:srgbClr val="DE0000"/>
                </a:solidFill>
                <a:effectLst>
                  <a:outerShdw blurRad="60007" dist="200025" dir="15000000" sy="30000" kx="-1800000" algn="bl" rotWithShape="0">
                    <a:prstClr val="black">
                      <a:alpha val="32000"/>
                    </a:prstClr>
                  </a:outerShdw>
                </a:effectLst>
              </a:rPr>
              <a:t>Weird behaviour of the Y in the hybrid zone</a:t>
            </a:r>
            <a:r>
              <a:rPr lang="cs-CZ" sz="2400" dirty="0">
                <a:solidFill>
                  <a:srgbClr val="DE0000"/>
                </a:solidFill>
                <a:effectLst>
                  <a:outerShdw blurRad="60007" dist="200025" dir="15000000" sy="30000" kx="-1800000" algn="bl" rotWithShape="0">
                    <a:prstClr val="black">
                      <a:alpha val="32000"/>
                    </a:prstClr>
                  </a:outerShdw>
                </a:effectLst>
              </a:rPr>
              <a:t> – </a:t>
            </a:r>
            <a:r>
              <a:rPr lang="cs-CZ" sz="2400" dirty="0" err="1">
                <a:solidFill>
                  <a:srgbClr val="DE0000"/>
                </a:solidFill>
                <a:effectLst>
                  <a:outerShdw blurRad="60007" dist="200025" dir="15000000" sy="30000" kx="-1800000" algn="bl" rotWithShape="0">
                    <a:prstClr val="black">
                      <a:alpha val="32000"/>
                    </a:prstClr>
                  </a:outerShdw>
                </a:effectLst>
              </a:rPr>
              <a:t>su</a:t>
            </a:r>
            <a:r>
              <a:rPr lang="en-GB" sz="2400" dirty="0" err="1">
                <a:solidFill>
                  <a:srgbClr val="DE0000"/>
                </a:solidFill>
                <a:effectLst>
                  <a:outerShdw blurRad="60007" dist="200025" dir="15000000" sy="30000" kx="-1800000" algn="bl" rotWithShape="0">
                    <a:prstClr val="black">
                      <a:alpha val="32000"/>
                    </a:prstClr>
                  </a:outerShdw>
                </a:effectLst>
              </a:rPr>
              <a:t>mmary</a:t>
            </a:r>
            <a:r>
              <a:rPr lang="cs-CZ" sz="2400" dirty="0">
                <a:solidFill>
                  <a:srgbClr val="DE0000"/>
                </a:solidFill>
                <a:effectLst>
                  <a:outerShdw blurRad="60007" dist="200025" dir="15000000" sy="30000" kx="-1800000" algn="bl" rotWithShape="0">
                    <a:prstClr val="black">
                      <a:alpha val="32000"/>
                    </a:prstClr>
                  </a:outerShdw>
                </a:effectLst>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kill_bill"/>
          <p:cNvPicPr>
            <a:picLocks noChangeAspect="1" noChangeArrowheads="1"/>
          </p:cNvPicPr>
          <p:nvPr/>
        </p:nvPicPr>
        <p:blipFill>
          <a:blip r:embed="rId2" cstate="print"/>
          <a:srcRect/>
          <a:stretch>
            <a:fillRect/>
          </a:stretch>
        </p:blipFill>
        <p:spPr bwMode="auto">
          <a:xfrm>
            <a:off x="5545138" y="1319213"/>
            <a:ext cx="3348037" cy="5086350"/>
          </a:xfrm>
          <a:prstGeom prst="rect">
            <a:avLst/>
          </a:prstGeom>
          <a:noFill/>
          <a:ln w="9525">
            <a:noFill/>
            <a:miter lim="800000"/>
            <a:headEnd/>
            <a:tailEnd/>
          </a:ln>
        </p:spPr>
      </p:pic>
      <p:pic>
        <p:nvPicPr>
          <p:cNvPr id="58371" name="Picture 5"/>
          <p:cNvPicPr>
            <a:picLocks noChangeAspect="1" noChangeArrowheads="1"/>
          </p:cNvPicPr>
          <p:nvPr/>
        </p:nvPicPr>
        <p:blipFill>
          <a:blip r:embed="rId3" cstate="print"/>
          <a:srcRect/>
          <a:stretch>
            <a:fillRect/>
          </a:stretch>
        </p:blipFill>
        <p:spPr bwMode="auto">
          <a:xfrm>
            <a:off x="1030288" y="2571750"/>
            <a:ext cx="3867150" cy="3351213"/>
          </a:xfrm>
          <a:prstGeom prst="rect">
            <a:avLst/>
          </a:prstGeom>
          <a:noFill/>
          <a:ln w="9525">
            <a:noFill/>
            <a:miter lim="800000"/>
            <a:headEnd/>
            <a:tailEnd/>
          </a:ln>
        </p:spPr>
      </p:pic>
      <p:sp>
        <p:nvSpPr>
          <p:cNvPr id="6" name="Rectangle 3"/>
          <p:cNvSpPr>
            <a:spLocks noChangeArrowheads="1"/>
          </p:cNvSpPr>
          <p:nvPr/>
        </p:nvSpPr>
        <p:spPr bwMode="auto">
          <a:xfrm>
            <a:off x="552450" y="339725"/>
            <a:ext cx="5477846" cy="769441"/>
          </a:xfrm>
          <a:prstGeom prst="rect">
            <a:avLst/>
          </a:prstGeom>
          <a:noFill/>
          <a:ln w="9525">
            <a:noFill/>
            <a:miter lim="800000"/>
            <a:headEnd/>
            <a:tailEnd/>
          </a:ln>
        </p:spPr>
        <p:txBody>
          <a:bodyPr wrap="none">
            <a:spAutoFit/>
          </a:bodyPr>
          <a:lstStyle/>
          <a:p>
            <a:pPr>
              <a:defRPr/>
            </a:pP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or</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genetic</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conflict</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between</a:t>
            </a:r>
            <a:r>
              <a:rPr lang="cs-CZ" sz="2400" dirty="0">
                <a:solidFill>
                  <a:srgbClr val="DE0000"/>
                </a:solidFill>
                <a:effectLst>
                  <a:outerShdw blurRad="60007" dist="200025" dir="13800000" sy="30000" kx="-1800000" algn="bl" rotWithShape="0">
                    <a:prstClr val="black">
                      <a:alpha val="32000"/>
                    </a:prstClr>
                  </a:outerShdw>
                </a:effectLst>
              </a:rPr>
              <a:t> X and Y </a:t>
            </a:r>
          </a:p>
          <a:p>
            <a:pPr>
              <a:defRPr/>
            </a:pPr>
            <a:r>
              <a:rPr lang="cs-CZ" sz="2000" dirty="0">
                <a:solidFill>
                  <a:srgbClr val="DE0000"/>
                </a:solidFill>
                <a:effectLst>
                  <a:outerShdw blurRad="60007" dist="200025" dir="13800000" sy="30000" kx="-1800000" algn="bl" rotWithShape="0">
                    <a:prstClr val="black">
                      <a:alpha val="32000"/>
                    </a:prstClr>
                  </a:outerShdw>
                </a:effectLst>
              </a:rPr>
              <a:t>and </a:t>
            </a:r>
            <a:r>
              <a:rPr lang="cs-CZ" sz="2000" dirty="0" err="1">
                <a:solidFill>
                  <a:srgbClr val="DE0000"/>
                </a:solidFill>
                <a:effectLst>
                  <a:outerShdw blurRad="60007" dist="200025" dir="13800000" sy="30000" kx="-1800000" algn="bl" rotWithShape="0">
                    <a:prstClr val="black">
                      <a:alpha val="32000"/>
                    </a:prstClr>
                  </a:outerShdw>
                </a:effectLst>
              </a:rPr>
              <a:t>probably</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some</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autosomal</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genes</a:t>
            </a:r>
            <a:r>
              <a:rPr lang="cs-CZ" sz="2000" dirty="0">
                <a:solidFill>
                  <a:srgbClr val="DE0000"/>
                </a:solidFill>
                <a:effectLst>
                  <a:outerShdw blurRad="60007" dist="200025" dir="13800000" sy="30000" kx="-1800000" algn="bl" rotWithShape="0">
                    <a:prstClr val="black">
                      <a:alpha val="32000"/>
                    </a:prstClr>
                  </a:outerShdw>
                </a:effectLst>
              </a:rPr>
              <a:t> as </a:t>
            </a:r>
            <a:r>
              <a:rPr lang="cs-CZ" sz="2000" dirty="0" err="1">
                <a:solidFill>
                  <a:srgbClr val="DE0000"/>
                </a:solidFill>
                <a:effectLst>
                  <a:outerShdw blurRad="60007" dist="200025" dir="13800000" sy="30000" kx="-1800000" algn="bl" rotWithShape="0">
                    <a:prstClr val="black">
                      <a:alpha val="32000"/>
                    </a:prstClr>
                  </a:outerShdw>
                </a:effectLst>
              </a:rPr>
              <a:t>well</a:t>
            </a:r>
            <a:r>
              <a:rPr lang="en-GB" sz="2000" dirty="0">
                <a:solidFill>
                  <a:srgbClr val="DE0000"/>
                </a:solidFill>
                <a:effectLst>
                  <a:outerShdw blurRad="60007" dist="200025" dir="13800000" sy="30000" kx="-1800000" algn="bl" rotWithShape="0">
                    <a:prstClr val="black">
                      <a:alpha val="32000"/>
                    </a:prstClr>
                  </a:outerShdw>
                </a:effectLst>
              </a:rPr>
              <a:t> </a:t>
            </a:r>
          </a:p>
        </p:txBody>
      </p:sp>
      <p:sp>
        <p:nvSpPr>
          <p:cNvPr id="8" name="Obláček 7"/>
          <p:cNvSpPr/>
          <p:nvPr/>
        </p:nvSpPr>
        <p:spPr>
          <a:xfrm>
            <a:off x="552450" y="1946275"/>
            <a:ext cx="1276350" cy="828675"/>
          </a:xfrm>
          <a:prstGeom prst="cloudCallout">
            <a:avLst>
              <a:gd name="adj1" fmla="val 46667"/>
              <a:gd name="adj2" fmla="val 76602"/>
            </a:avLst>
          </a:prstGeom>
          <a:solidFill>
            <a:srgbClr val="FF99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X</a:t>
            </a:r>
            <a:endParaRPr lang="cs-CZ" dirty="0">
              <a:solidFill>
                <a:schemeClr val="tx1"/>
              </a:solidFill>
              <a:latin typeface="Arial Black" pitchFamily="34" charset="0"/>
            </a:endParaRPr>
          </a:p>
        </p:txBody>
      </p:sp>
      <p:sp>
        <p:nvSpPr>
          <p:cNvPr id="9" name="Obláček 8"/>
          <p:cNvSpPr/>
          <p:nvPr/>
        </p:nvSpPr>
        <p:spPr>
          <a:xfrm>
            <a:off x="3575050" y="1524000"/>
            <a:ext cx="1276350" cy="828675"/>
          </a:xfrm>
          <a:prstGeom prst="cloudCallout">
            <a:avLst>
              <a:gd name="adj1" fmla="val -26666"/>
              <a:gd name="adj2" fmla="val 99679"/>
            </a:avLst>
          </a:prstGeom>
          <a:solidFill>
            <a:srgbClr val="CCFF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Y</a:t>
            </a:r>
            <a:endParaRPr lang="cs-CZ" dirty="0">
              <a:solidFill>
                <a:schemeClr val="tx1"/>
              </a:solidFill>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grpSp>
        <p:nvGrpSpPr>
          <p:cNvPr id="59395" name="Group 22"/>
          <p:cNvGrpSpPr>
            <a:grpSpLocks/>
          </p:cNvGrpSpPr>
          <p:nvPr/>
        </p:nvGrpSpPr>
        <p:grpSpPr bwMode="auto">
          <a:xfrm>
            <a:off x="4513263" y="1839913"/>
            <a:ext cx="3832225" cy="3467100"/>
            <a:chOff x="2503" y="1548"/>
            <a:chExt cx="2414" cy="2184"/>
          </a:xfrm>
        </p:grpSpPr>
        <p:sp>
          <p:nvSpPr>
            <p:cNvPr id="59398" name="Text Box 11"/>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59399" name="Text Box 12"/>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59400" name="Text Box 13"/>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59401" name="Line 14"/>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59402" name="Line 15"/>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59403" name="Text Box 17"/>
            <p:cNvSpPr txBox="1">
              <a:spLocks noChangeArrowheads="1"/>
            </p:cNvSpPr>
            <p:nvPr/>
          </p:nvSpPr>
          <p:spPr bwMode="auto">
            <a:xfrm>
              <a:off x="2503" y="3328"/>
              <a:ext cx="692" cy="404"/>
            </a:xfrm>
            <a:prstGeom prst="rect">
              <a:avLst/>
            </a:prstGeom>
            <a:noFill/>
            <a:ln w="9525">
              <a:noFill/>
              <a:miter lim="800000"/>
              <a:headEnd/>
              <a:tailEnd/>
            </a:ln>
          </p:spPr>
          <p:txBody>
            <a:bodyPr wrap="none">
              <a:spAutoFit/>
            </a:bodyPr>
            <a:lstStyle/>
            <a:p>
              <a:r>
                <a:rPr lang="cs-CZ" sz="3600"/>
                <a:t>50%</a:t>
              </a:r>
            </a:p>
          </p:txBody>
        </p:sp>
        <p:sp>
          <p:nvSpPr>
            <p:cNvPr id="59404" name="Text Box 18"/>
            <p:cNvSpPr txBox="1">
              <a:spLocks noChangeArrowheads="1"/>
            </p:cNvSpPr>
            <p:nvPr/>
          </p:nvSpPr>
          <p:spPr bwMode="auto">
            <a:xfrm>
              <a:off x="4225" y="3328"/>
              <a:ext cx="692" cy="404"/>
            </a:xfrm>
            <a:prstGeom prst="rect">
              <a:avLst/>
            </a:prstGeom>
            <a:noFill/>
            <a:ln w="9525">
              <a:noFill/>
              <a:miter lim="800000"/>
              <a:headEnd/>
              <a:tailEnd/>
            </a:ln>
          </p:spPr>
          <p:txBody>
            <a:bodyPr wrap="none">
              <a:spAutoFit/>
            </a:bodyPr>
            <a:lstStyle/>
            <a:p>
              <a:r>
                <a:rPr lang="cs-CZ" sz="3600"/>
                <a:t>50%</a:t>
              </a:r>
            </a:p>
          </p:txBody>
        </p:sp>
      </p:grpSp>
      <p:sp>
        <p:nvSpPr>
          <p:cNvPr id="59396" name="Text Box 19"/>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59397" name="AutoShape 21"/>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1600" dirty="0" err="1"/>
              <a:t>segregation</a:t>
            </a:r>
            <a:r>
              <a:rPr lang="cs-CZ" sz="1600" dirty="0"/>
              <a:t> </a:t>
            </a:r>
            <a:r>
              <a:rPr lang="cs-CZ" sz="1600" dirty="0" err="1"/>
              <a:t>law</a:t>
            </a:r>
            <a:endParaRPr lang="cs-CZ" sz="1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348122" y="460375"/>
            <a:ext cx="6136616" cy="707886"/>
          </a:xfrm>
          <a:prstGeom prst="rect">
            <a:avLst/>
          </a:prstGeom>
          <a:noFill/>
          <a:ln w="9525">
            <a:noFill/>
            <a:miter lim="800000"/>
            <a:headEnd/>
            <a:tailEnd/>
          </a:ln>
        </p:spPr>
        <p:txBody>
          <a:bodyPr wrap="none">
            <a:spAutoFit/>
          </a:bodyPr>
          <a:lstStyle/>
          <a:p>
            <a:pPr algn="ctr"/>
            <a:r>
              <a:rPr lang="cs-CZ" sz="2000" dirty="0">
                <a:solidFill>
                  <a:srgbClr val="E60000"/>
                </a:solidFill>
              </a:rPr>
              <a:t> </a:t>
            </a:r>
            <a:r>
              <a:rPr lang="cs-CZ" sz="2000" dirty="0" err="1">
                <a:solidFill>
                  <a:srgbClr val="E60000"/>
                </a:solidFill>
              </a:rPr>
              <a:t>Intragenomic</a:t>
            </a:r>
            <a:r>
              <a:rPr lang="cs-CZ" sz="2000" dirty="0">
                <a:solidFill>
                  <a:srgbClr val="E60000"/>
                </a:solidFill>
              </a:rPr>
              <a:t> </a:t>
            </a:r>
            <a:r>
              <a:rPr lang="cs-CZ" sz="2000" dirty="0" err="1">
                <a:solidFill>
                  <a:srgbClr val="E60000"/>
                </a:solidFill>
              </a:rPr>
              <a:t>conflict</a:t>
            </a:r>
            <a:r>
              <a:rPr lang="cs-CZ" sz="2000" dirty="0">
                <a:solidFill>
                  <a:srgbClr val="E60000"/>
                </a:solidFill>
              </a:rPr>
              <a:t> </a:t>
            </a:r>
            <a:r>
              <a:rPr lang="cs-CZ" sz="2000" dirty="0" err="1">
                <a:solidFill>
                  <a:srgbClr val="E60000"/>
                </a:solidFill>
              </a:rPr>
              <a:t>results</a:t>
            </a:r>
            <a:r>
              <a:rPr lang="cs-CZ" sz="2000" dirty="0">
                <a:solidFill>
                  <a:srgbClr val="E60000"/>
                </a:solidFill>
              </a:rPr>
              <a:t> in </a:t>
            </a:r>
            <a:r>
              <a:rPr lang="cs-CZ" sz="2000" dirty="0" err="1">
                <a:solidFill>
                  <a:srgbClr val="E60000"/>
                </a:solidFill>
              </a:rPr>
              <a:t>higher</a:t>
            </a:r>
            <a:r>
              <a:rPr lang="cs-CZ" sz="2000" dirty="0">
                <a:solidFill>
                  <a:srgbClr val="E60000"/>
                </a:solidFill>
              </a:rPr>
              <a:t> </a:t>
            </a:r>
            <a:r>
              <a:rPr lang="cs-CZ" sz="2000" dirty="0" err="1">
                <a:solidFill>
                  <a:srgbClr val="E60000"/>
                </a:solidFill>
              </a:rPr>
              <a:t>proportion</a:t>
            </a:r>
            <a:r>
              <a:rPr lang="cs-CZ" sz="2000" dirty="0">
                <a:solidFill>
                  <a:srgbClr val="E60000"/>
                </a:solidFill>
              </a:rPr>
              <a:t> </a:t>
            </a:r>
            <a:r>
              <a:rPr lang="cs-CZ" sz="2000" dirty="0" err="1">
                <a:solidFill>
                  <a:srgbClr val="E60000"/>
                </a:solidFill>
              </a:rPr>
              <a:t>of</a:t>
            </a:r>
            <a:endParaRPr lang="cs-CZ" sz="2000" dirty="0">
              <a:solidFill>
                <a:srgbClr val="E60000"/>
              </a:solidFill>
            </a:endParaRPr>
          </a:p>
          <a:p>
            <a:pPr algn="ctr"/>
            <a:r>
              <a:rPr lang="cs-CZ" sz="2000" dirty="0">
                <a:solidFill>
                  <a:srgbClr val="E60000"/>
                </a:solidFill>
              </a:rPr>
              <a:t>a </a:t>
            </a:r>
            <a:r>
              <a:rPr lang="cs-CZ" sz="2000" dirty="0" err="1">
                <a:solidFill>
                  <a:srgbClr val="E60000"/>
                </a:solidFill>
              </a:rPr>
              <a:t>genomic</a:t>
            </a:r>
            <a:r>
              <a:rPr lang="cs-CZ" sz="2000" dirty="0">
                <a:solidFill>
                  <a:srgbClr val="E60000"/>
                </a:solidFill>
              </a:rPr>
              <a:t> element in </a:t>
            </a:r>
            <a:r>
              <a:rPr lang="cs-CZ" sz="2000" dirty="0" err="1">
                <a:solidFill>
                  <a:srgbClr val="E60000"/>
                </a:solidFill>
              </a:rPr>
              <a:t>the</a:t>
            </a:r>
            <a:r>
              <a:rPr lang="cs-CZ" sz="2000" dirty="0">
                <a:solidFill>
                  <a:srgbClr val="E60000"/>
                </a:solidFill>
              </a:rPr>
              <a:t> </a:t>
            </a:r>
            <a:r>
              <a:rPr lang="cs-CZ" sz="2000" dirty="0" err="1">
                <a:solidFill>
                  <a:srgbClr val="E60000"/>
                </a:solidFill>
              </a:rPr>
              <a:t>next</a:t>
            </a:r>
            <a:r>
              <a:rPr lang="cs-CZ" sz="2000" dirty="0">
                <a:solidFill>
                  <a:srgbClr val="E60000"/>
                </a:solidFill>
              </a:rPr>
              <a:t> </a:t>
            </a:r>
            <a:r>
              <a:rPr lang="cs-CZ" sz="2000" dirty="0" err="1">
                <a:solidFill>
                  <a:srgbClr val="E60000"/>
                </a:solidFill>
              </a:rPr>
              <a:t>generation</a:t>
            </a:r>
            <a:endParaRPr lang="cs-CZ" sz="2000" dirty="0">
              <a:solidFill>
                <a:srgbClr val="E60000"/>
              </a:solidFill>
              <a:sym typeface="Symbol" pitchFamily="18" charset="2"/>
            </a:endParaRPr>
          </a:p>
        </p:txBody>
      </p:sp>
      <p:grpSp>
        <p:nvGrpSpPr>
          <p:cNvPr id="60419" name="Group 13"/>
          <p:cNvGrpSpPr>
            <a:grpSpLocks/>
          </p:cNvGrpSpPr>
          <p:nvPr/>
        </p:nvGrpSpPr>
        <p:grpSpPr bwMode="auto">
          <a:xfrm>
            <a:off x="4513263" y="1839913"/>
            <a:ext cx="3805237" cy="3476625"/>
            <a:chOff x="2503" y="1548"/>
            <a:chExt cx="2397" cy="2190"/>
          </a:xfrm>
        </p:grpSpPr>
        <p:sp>
          <p:nvSpPr>
            <p:cNvPr id="60425" name="Text Box 4"/>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60426" name="Text Box 5"/>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60427" name="Text Box 6"/>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60428" name="Line 7"/>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60429" name="Line 8"/>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60430" name="Text Box 9"/>
            <p:cNvSpPr txBox="1">
              <a:spLocks noChangeArrowheads="1"/>
            </p:cNvSpPr>
            <p:nvPr/>
          </p:nvSpPr>
          <p:spPr bwMode="auto">
            <a:xfrm>
              <a:off x="2503" y="3334"/>
              <a:ext cx="692" cy="404"/>
            </a:xfrm>
            <a:prstGeom prst="rect">
              <a:avLst/>
            </a:prstGeom>
            <a:noFill/>
            <a:ln w="9525">
              <a:noFill/>
              <a:miter lim="800000"/>
              <a:headEnd/>
              <a:tailEnd/>
            </a:ln>
          </p:spPr>
          <p:txBody>
            <a:bodyPr wrap="none">
              <a:spAutoFit/>
            </a:bodyPr>
            <a:lstStyle/>
            <a:p>
              <a:r>
                <a:rPr lang="cs-CZ" sz="3600"/>
                <a:t>95%</a:t>
              </a:r>
            </a:p>
          </p:txBody>
        </p:sp>
        <p:sp>
          <p:nvSpPr>
            <p:cNvPr id="60431" name="Text Box 10"/>
            <p:cNvSpPr txBox="1">
              <a:spLocks noChangeArrowheads="1"/>
            </p:cNvSpPr>
            <p:nvPr/>
          </p:nvSpPr>
          <p:spPr bwMode="auto">
            <a:xfrm>
              <a:off x="4368" y="3334"/>
              <a:ext cx="532" cy="404"/>
            </a:xfrm>
            <a:prstGeom prst="rect">
              <a:avLst/>
            </a:prstGeom>
            <a:noFill/>
            <a:ln w="9525">
              <a:noFill/>
              <a:miter lim="800000"/>
              <a:headEnd/>
              <a:tailEnd/>
            </a:ln>
          </p:spPr>
          <p:txBody>
            <a:bodyPr wrap="none">
              <a:spAutoFit/>
            </a:bodyPr>
            <a:lstStyle/>
            <a:p>
              <a:r>
                <a:rPr lang="cs-CZ" sz="3600"/>
                <a:t>5%</a:t>
              </a:r>
            </a:p>
          </p:txBody>
        </p:sp>
      </p:grpSp>
      <p:sp>
        <p:nvSpPr>
          <p:cNvPr id="60420" name="Text Box 14"/>
          <p:cNvSpPr txBox="1">
            <a:spLocks noChangeArrowheads="1"/>
          </p:cNvSpPr>
          <p:nvPr/>
        </p:nvSpPr>
        <p:spPr bwMode="auto">
          <a:xfrm>
            <a:off x="466725" y="5429250"/>
            <a:ext cx="5381625" cy="954088"/>
          </a:xfrm>
          <a:prstGeom prst="rect">
            <a:avLst/>
          </a:prstGeom>
          <a:noFill/>
          <a:ln w="9525">
            <a:noFill/>
            <a:miter lim="800000"/>
            <a:headEnd/>
            <a:tailEnd/>
          </a:ln>
        </p:spPr>
        <p:txBody>
          <a:bodyPr wrap="none">
            <a:spAutoFit/>
          </a:bodyPr>
          <a:lstStyle/>
          <a:p>
            <a:r>
              <a:rPr lang="cs-CZ" sz="2000">
                <a:solidFill>
                  <a:srgbClr val="E60000"/>
                </a:solidFill>
              </a:rPr>
              <a:t>vychýlení segregačího (transmisního) poměru</a:t>
            </a:r>
          </a:p>
          <a:p>
            <a:r>
              <a:rPr lang="cs-CZ"/>
              <a:t>= segregation distortion (SD)</a:t>
            </a:r>
          </a:p>
          <a:p>
            <a:r>
              <a:rPr lang="cs-CZ"/>
              <a:t>= transmission ratio distortion (TRD)</a:t>
            </a:r>
          </a:p>
        </p:txBody>
      </p:sp>
      <p:pic>
        <p:nvPicPr>
          <p:cNvPr id="60421" name="Picture 15"/>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sp>
        <p:nvSpPr>
          <p:cNvPr id="60422" name="Text Box 16"/>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60423" name="AutoShape 17"/>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3600">
                <a:latin typeface="Arial Black" pitchFamily="34" charset="0"/>
              </a:rPr>
              <a:t>?!</a:t>
            </a:r>
          </a:p>
        </p:txBody>
      </p:sp>
      <p:sp>
        <p:nvSpPr>
          <p:cNvPr id="17" name="Zaoblený obdélníkový popisek 16"/>
          <p:cNvSpPr/>
          <p:nvPr/>
        </p:nvSpPr>
        <p:spPr>
          <a:xfrm>
            <a:off x="2860675" y="4200525"/>
            <a:ext cx="1412875" cy="466725"/>
          </a:xfrm>
          <a:prstGeom prst="wedgeRoundRectCallout">
            <a:avLst>
              <a:gd name="adj1" fmla="val 81423"/>
              <a:gd name="adj2" fmla="val 64773"/>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„drive“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1" descr="Fig4.JPG"/>
          <p:cNvPicPr>
            <a:picLocks noChangeAspect="1"/>
          </p:cNvPicPr>
          <p:nvPr/>
        </p:nvPicPr>
        <p:blipFill>
          <a:blip r:embed="rId3" cstate="print"/>
          <a:srcRect/>
          <a:stretch>
            <a:fillRect/>
          </a:stretch>
        </p:blipFill>
        <p:spPr bwMode="auto">
          <a:xfrm>
            <a:off x="1084263" y="0"/>
            <a:ext cx="5454650" cy="6858000"/>
          </a:xfrm>
          <a:prstGeom prst="rect">
            <a:avLst/>
          </a:prstGeom>
          <a:noFill/>
          <a:ln w="9525">
            <a:noFill/>
            <a:miter lim="800000"/>
            <a:headEnd/>
            <a:tailEnd/>
          </a:ln>
        </p:spPr>
      </p:pic>
      <p:sp>
        <p:nvSpPr>
          <p:cNvPr id="61443" name="TextovéPole 2"/>
          <p:cNvSpPr txBox="1">
            <a:spLocks noChangeArrowheads="1"/>
          </p:cNvSpPr>
          <p:nvPr/>
        </p:nvSpPr>
        <p:spPr bwMode="auto">
          <a:xfrm>
            <a:off x="5554578" y="5681448"/>
            <a:ext cx="2255746" cy="461665"/>
          </a:xfrm>
          <a:prstGeom prst="rect">
            <a:avLst/>
          </a:prstGeom>
          <a:noFill/>
          <a:ln w="9525">
            <a:noFill/>
            <a:miter lim="800000"/>
            <a:headEnd/>
            <a:tailEnd/>
          </a:ln>
        </p:spPr>
        <p:txBody>
          <a:bodyPr wrap="none">
            <a:spAutoFit/>
          </a:bodyPr>
          <a:lstStyle/>
          <a:p>
            <a:r>
              <a:rPr lang="cs-CZ" sz="2400" dirty="0">
                <a:solidFill>
                  <a:srgbClr val="C00000"/>
                </a:solidFill>
              </a:rPr>
              <a:t>X chromosome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descr="Fig3a.JPG"/>
          <p:cNvPicPr>
            <a:picLocks noChangeAspect="1"/>
          </p:cNvPicPr>
          <p:nvPr/>
        </p:nvPicPr>
        <p:blipFill>
          <a:blip r:embed="rId3" cstate="print"/>
          <a:srcRect/>
          <a:stretch>
            <a:fillRect/>
          </a:stretch>
        </p:blipFill>
        <p:spPr bwMode="auto">
          <a:xfrm>
            <a:off x="2803525" y="141288"/>
            <a:ext cx="6051550" cy="6599237"/>
          </a:xfrm>
          <a:prstGeom prst="rect">
            <a:avLst/>
          </a:prstGeom>
          <a:noFill/>
          <a:ln w="9525">
            <a:noFill/>
            <a:miter lim="800000"/>
            <a:headEnd/>
            <a:tailEnd/>
          </a:ln>
        </p:spPr>
      </p:pic>
      <p:sp>
        <p:nvSpPr>
          <p:cNvPr id="62467" name="TextovéPole 2"/>
          <p:cNvSpPr txBox="1">
            <a:spLocks noChangeArrowheads="1"/>
          </p:cNvSpPr>
          <p:nvPr/>
        </p:nvSpPr>
        <p:spPr bwMode="auto">
          <a:xfrm>
            <a:off x="234950" y="471488"/>
            <a:ext cx="2449966" cy="707886"/>
          </a:xfrm>
          <a:prstGeom prst="rect">
            <a:avLst/>
          </a:prstGeom>
          <a:noFill/>
          <a:ln w="9525">
            <a:noFill/>
            <a:miter lim="800000"/>
            <a:headEnd/>
            <a:tailEnd/>
          </a:ln>
        </p:spPr>
        <p:txBody>
          <a:bodyPr wrap="none">
            <a:spAutoFit/>
          </a:bodyPr>
          <a:lstStyle/>
          <a:p>
            <a:r>
              <a:rPr lang="cs-CZ" sz="2000" dirty="0" err="1"/>
              <a:t>Chr</a:t>
            </a:r>
            <a:r>
              <a:rPr lang="cs-CZ" sz="2000" dirty="0"/>
              <a:t>. X - 2D </a:t>
            </a:r>
            <a:r>
              <a:rPr lang="cs-CZ" sz="2000" dirty="0" err="1"/>
              <a:t>analysis</a:t>
            </a:r>
            <a:endParaRPr lang="cs-CZ" sz="2000" dirty="0"/>
          </a:p>
          <a:p>
            <a:r>
              <a:rPr lang="cs-CZ" sz="2000" dirty="0" err="1"/>
              <a:t>Geneland</a:t>
            </a:r>
            <a:endParaRPr lang="cs-CZ"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ýsledek obrázku pro structure 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726" y="3560032"/>
            <a:ext cx="68389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structure 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9958"/>
            <a:ext cx="5640802" cy="3380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861469" y="2380734"/>
            <a:ext cx="1608133" cy="646331"/>
          </a:xfrm>
          <a:prstGeom prst="rect">
            <a:avLst/>
          </a:prstGeom>
          <a:noFill/>
        </p:spPr>
        <p:txBody>
          <a:bodyPr wrap="none" rtlCol="0">
            <a:spAutoFit/>
          </a:bodyPr>
          <a:lstStyle/>
          <a:p>
            <a:r>
              <a:rPr lang="cs-CZ" dirty="0"/>
              <a:t>STRUCTURE</a:t>
            </a:r>
          </a:p>
          <a:p>
            <a:r>
              <a:rPr lang="cs-CZ" dirty="0"/>
              <a:t>ADMIXTURE</a:t>
            </a:r>
          </a:p>
        </p:txBody>
      </p:sp>
    </p:spTree>
    <p:extLst>
      <p:ext uri="{BB962C8B-B14F-4D97-AF65-F5344CB8AC3E}">
        <p14:creationId xmlns:p14="http://schemas.microsoft.com/office/powerpoint/2010/main" val="815907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lum bright="-10000" contrast="40000"/>
          </a:blip>
          <a:srcRect r="32811" b="49840"/>
          <a:stretch>
            <a:fillRect/>
          </a:stretch>
        </p:blipFill>
        <p:spPr bwMode="auto">
          <a:xfrm>
            <a:off x="406400" y="1279525"/>
            <a:ext cx="3795713" cy="4206875"/>
          </a:xfrm>
          <a:prstGeom prst="rect">
            <a:avLst/>
          </a:prstGeom>
          <a:noFill/>
          <a:ln w="9525">
            <a:noFill/>
            <a:miter lim="800000"/>
            <a:headEnd/>
            <a:tailEnd/>
          </a:ln>
          <a:effectLst>
            <a:softEdge rad="63500"/>
          </a:effectLst>
        </p:spPr>
      </p:pic>
      <p:pic>
        <p:nvPicPr>
          <p:cNvPr id="63491" name="Picture 2"/>
          <p:cNvPicPr>
            <a:picLocks noChangeAspect="1" noChangeArrowheads="1"/>
          </p:cNvPicPr>
          <p:nvPr/>
        </p:nvPicPr>
        <p:blipFill>
          <a:blip r:embed="rId3" cstate="print">
            <a:lum bright="-10000" contrast="40000"/>
          </a:blip>
          <a:srcRect t="49664" r="32811"/>
          <a:stretch>
            <a:fillRect/>
          </a:stretch>
        </p:blipFill>
        <p:spPr bwMode="auto">
          <a:xfrm>
            <a:off x="4641850" y="1233488"/>
            <a:ext cx="3795713" cy="4221162"/>
          </a:xfrm>
          <a:prstGeom prst="rect">
            <a:avLst/>
          </a:prstGeom>
          <a:noFill/>
          <a:ln w="9525">
            <a:noFill/>
            <a:miter lim="800000"/>
            <a:headEnd/>
            <a:tailEnd/>
          </a:ln>
          <a:effectLst>
            <a:softEdge rad="63500"/>
          </a:effectLst>
        </p:spPr>
      </p:pic>
      <p:sp>
        <p:nvSpPr>
          <p:cNvPr id="63492" name="TextovéPole 6"/>
          <p:cNvSpPr txBox="1">
            <a:spLocks noChangeArrowheads="1"/>
          </p:cNvSpPr>
          <p:nvPr/>
        </p:nvSpPr>
        <p:spPr bwMode="auto">
          <a:xfrm>
            <a:off x="3461420" y="483631"/>
            <a:ext cx="2045753" cy="400110"/>
          </a:xfrm>
          <a:prstGeom prst="rect">
            <a:avLst/>
          </a:prstGeom>
          <a:noFill/>
          <a:ln w="9525">
            <a:noFill/>
            <a:miter lim="800000"/>
            <a:headEnd/>
            <a:tailEnd/>
          </a:ln>
        </p:spPr>
        <p:txBody>
          <a:bodyPr wrap="none">
            <a:spAutoFit/>
          </a:bodyPr>
          <a:lstStyle/>
          <a:p>
            <a:r>
              <a:rPr lang="en-GB" sz="2000" dirty="0">
                <a:solidFill>
                  <a:srgbClr val="C00000"/>
                </a:solidFill>
              </a:rPr>
              <a:t>‘</a:t>
            </a:r>
            <a:r>
              <a:rPr lang="cs-CZ" sz="2000" dirty="0" err="1">
                <a:solidFill>
                  <a:srgbClr val="C00000"/>
                </a:solidFill>
              </a:rPr>
              <a:t>Genomic</a:t>
            </a:r>
            <a:r>
              <a:rPr lang="cs-CZ" sz="2000" dirty="0">
                <a:solidFill>
                  <a:srgbClr val="C00000"/>
                </a:solidFill>
              </a:rPr>
              <a:t> </a:t>
            </a:r>
            <a:r>
              <a:rPr lang="cs-CZ" sz="2000" dirty="0" err="1">
                <a:solidFill>
                  <a:srgbClr val="C00000"/>
                </a:solidFill>
              </a:rPr>
              <a:t>clines</a:t>
            </a:r>
            <a:r>
              <a:rPr lang="en-GB" sz="2000" dirty="0">
                <a:solidFill>
                  <a:srgbClr val="C00000"/>
                </a:solidFill>
              </a:rPr>
              <a:t>’</a:t>
            </a:r>
            <a:endParaRPr lang="cs-CZ" sz="2000" dirty="0">
              <a:solidFill>
                <a:srgbClr val="C00000"/>
              </a:solidFill>
            </a:endParaRPr>
          </a:p>
        </p:txBody>
      </p:sp>
      <p:sp>
        <p:nvSpPr>
          <p:cNvPr id="63493" name="TextovéPole 4"/>
          <p:cNvSpPr txBox="1">
            <a:spLocks noChangeArrowheads="1"/>
          </p:cNvSpPr>
          <p:nvPr/>
        </p:nvSpPr>
        <p:spPr bwMode="auto">
          <a:xfrm>
            <a:off x="5268913" y="5932488"/>
            <a:ext cx="2684462" cy="369887"/>
          </a:xfrm>
          <a:prstGeom prst="rect">
            <a:avLst/>
          </a:prstGeom>
          <a:noFill/>
          <a:ln w="9525">
            <a:noFill/>
            <a:miter lim="800000"/>
            <a:headEnd/>
            <a:tailEnd/>
          </a:ln>
        </p:spPr>
        <p:txBody>
          <a:bodyPr wrap="none">
            <a:spAutoFit/>
          </a:bodyPr>
          <a:lstStyle/>
          <a:p>
            <a:r>
              <a:rPr lang="cs-CZ"/>
              <a:t>Z. Gompert </a:t>
            </a:r>
            <a:r>
              <a:rPr lang="en-US"/>
              <a:t>&amp;</a:t>
            </a:r>
            <a:r>
              <a:rPr lang="cs-CZ"/>
              <a:t> A. Buerkle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3" descr="Fig5.JPG"/>
          <p:cNvPicPr>
            <a:picLocks noChangeAspect="1"/>
          </p:cNvPicPr>
          <p:nvPr/>
        </p:nvPicPr>
        <p:blipFill>
          <a:blip r:embed="rId3" cstate="print">
            <a:lum bright="-10000" contrast="30000"/>
          </a:blip>
          <a:srcRect/>
          <a:stretch>
            <a:fillRect/>
          </a:stretch>
        </p:blipFill>
        <p:spPr bwMode="auto">
          <a:xfrm>
            <a:off x="0" y="590550"/>
            <a:ext cx="3879850" cy="5880100"/>
          </a:xfrm>
          <a:prstGeom prst="rect">
            <a:avLst/>
          </a:prstGeom>
          <a:noFill/>
          <a:ln w="9525">
            <a:noFill/>
            <a:miter lim="800000"/>
            <a:headEnd/>
            <a:tailEnd/>
          </a:ln>
        </p:spPr>
      </p:pic>
      <p:pic>
        <p:nvPicPr>
          <p:cNvPr id="64515" name="Obrázek 4" descr="Fig6A.jpg"/>
          <p:cNvPicPr>
            <a:picLocks noChangeAspect="1"/>
          </p:cNvPicPr>
          <p:nvPr/>
        </p:nvPicPr>
        <p:blipFill>
          <a:blip r:embed="rId4" cstate="print"/>
          <a:srcRect/>
          <a:stretch>
            <a:fillRect/>
          </a:stretch>
        </p:blipFill>
        <p:spPr bwMode="auto">
          <a:xfrm>
            <a:off x="3927475" y="360363"/>
            <a:ext cx="5148263" cy="6151562"/>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5" name="Volný tvar 4"/>
          <p:cNvSpPr/>
          <p:nvPr/>
        </p:nvSpPr>
        <p:spPr>
          <a:xfrm>
            <a:off x="4637088" y="4826000"/>
            <a:ext cx="1797050"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1" name="Obdélník 10"/>
          <p:cNvSpPr/>
          <p:nvPr/>
        </p:nvSpPr>
        <p:spPr>
          <a:xfrm>
            <a:off x="4354286"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046514" y="22315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ový popisek 8"/>
          <p:cNvSpPr/>
          <p:nvPr/>
        </p:nvSpPr>
        <p:spPr>
          <a:xfrm>
            <a:off x="5244874" y="3995058"/>
            <a:ext cx="1395412" cy="653143"/>
          </a:xfrm>
          <a:prstGeom prst="wedgeRectCallout">
            <a:avLst>
              <a:gd name="adj1" fmla="val 16141"/>
              <a:gd name="adj2" fmla="val 75834"/>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ve</a:t>
            </a:r>
            <a:r>
              <a:rPr lang="en-GB" sz="1600" dirty="0" err="1">
                <a:solidFill>
                  <a:schemeClr val="tx1"/>
                </a:solidFill>
              </a:rPr>
              <a:t>ry</a:t>
            </a:r>
            <a:r>
              <a:rPr lang="en-GB" sz="1600" dirty="0">
                <a:solidFill>
                  <a:schemeClr val="tx1"/>
                </a:solidFill>
              </a:rPr>
              <a:t> steep cline</a:t>
            </a:r>
            <a:endParaRPr lang="cs-CZ" dirty="0">
              <a:solidFill>
                <a:schemeClr val="tx1"/>
              </a:solidFill>
            </a:endParaRPr>
          </a:p>
        </p:txBody>
      </p:sp>
      <p:sp>
        <p:nvSpPr>
          <p:cNvPr id="10" name="Volný tvar 9"/>
          <p:cNvSpPr/>
          <p:nvPr/>
        </p:nvSpPr>
        <p:spPr>
          <a:xfrm rot="16200000" flipV="1">
            <a:off x="6952459" y="4860813"/>
            <a:ext cx="1795463"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Obdélníkový popisek 12"/>
          <p:cNvSpPr/>
          <p:nvPr/>
        </p:nvSpPr>
        <p:spPr>
          <a:xfrm>
            <a:off x="7301369" y="3934250"/>
            <a:ext cx="1656668" cy="947200"/>
          </a:xfrm>
          <a:prstGeom prst="wedgeRectCallout">
            <a:avLst>
              <a:gd name="adj1" fmla="val -21547"/>
              <a:gd name="adj2" fmla="val 118192"/>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s</a:t>
            </a:r>
            <a:r>
              <a:rPr lang="en-GB" sz="1600" dirty="0" err="1">
                <a:solidFill>
                  <a:schemeClr val="tx1"/>
                </a:solidFill>
              </a:rPr>
              <a:t>trong</a:t>
            </a:r>
            <a:r>
              <a:rPr lang="cs-CZ" sz="1600" dirty="0">
                <a:solidFill>
                  <a:schemeClr val="tx1"/>
                </a:solidFill>
              </a:rPr>
              <a:t> </a:t>
            </a:r>
            <a:r>
              <a:rPr lang="cs-CZ" sz="1600" dirty="0" err="1">
                <a:solidFill>
                  <a:schemeClr val="tx1"/>
                </a:solidFill>
              </a:rPr>
              <a:t>introgres</a:t>
            </a:r>
            <a:r>
              <a:rPr lang="en-GB" sz="1600" dirty="0" err="1">
                <a:solidFill>
                  <a:schemeClr val="tx1"/>
                </a:solidFill>
              </a:rPr>
              <a:t>sion</a:t>
            </a:r>
            <a:r>
              <a:rPr lang="cs-CZ" sz="1600" dirty="0">
                <a:solidFill>
                  <a:schemeClr val="tx1"/>
                </a:solidFill>
              </a:rPr>
              <a:t> </a:t>
            </a:r>
            <a:r>
              <a:rPr lang="en-GB" sz="1600" dirty="0">
                <a:solidFill>
                  <a:schemeClr val="tx1"/>
                </a:solidFill>
              </a:rPr>
              <a:t>in both directions</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2057400"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ový popisek 6"/>
          <p:cNvSpPr/>
          <p:nvPr/>
        </p:nvSpPr>
        <p:spPr>
          <a:xfrm>
            <a:off x="533400" y="1099458"/>
            <a:ext cx="1489303" cy="653143"/>
          </a:xfrm>
          <a:prstGeom prst="wedgeRectCallout">
            <a:avLst>
              <a:gd name="adj1" fmla="val 88691"/>
              <a:gd name="adj2" fmla="val -30833"/>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introgression to the left</a:t>
            </a:r>
            <a:endParaRPr lang="cs-CZ" dirty="0">
              <a:solidFill>
                <a:schemeClr val="tx1"/>
              </a:solidFill>
            </a:endParaRPr>
          </a:p>
        </p:txBody>
      </p:sp>
      <p:sp>
        <p:nvSpPr>
          <p:cNvPr id="12" name="Obdélník 11"/>
          <p:cNvSpPr/>
          <p:nvPr/>
        </p:nvSpPr>
        <p:spPr>
          <a:xfrm>
            <a:off x="4582886"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 Box 3">
            <a:extLst>
              <a:ext uri="{FF2B5EF4-FFF2-40B4-BE49-F238E27FC236}">
                <a16:creationId xmlns:a16="http://schemas.microsoft.com/office/drawing/2014/main" id="{77ECE27F-9866-49D7-A6F0-76B9BE60AAC3}"/>
              </a:ext>
            </a:extLst>
          </p:cNvPr>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6694715"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694715" y="2329543"/>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057401"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ový popisek 7"/>
          <p:cNvSpPr/>
          <p:nvPr/>
        </p:nvSpPr>
        <p:spPr>
          <a:xfrm>
            <a:off x="7150521" y="1981201"/>
            <a:ext cx="1436267" cy="653143"/>
          </a:xfrm>
          <a:prstGeom prst="wedgeRectCallout">
            <a:avLst>
              <a:gd name="adj1" fmla="val 40120"/>
              <a:gd name="adj2" fmla="val 691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introgression to the right</a:t>
            </a:r>
            <a:endParaRPr lang="cs-CZ" dirty="0">
              <a:solidFill>
                <a:schemeClr val="tx1"/>
              </a:solidFill>
            </a:endParaRPr>
          </a:p>
        </p:txBody>
      </p:sp>
      <p:sp>
        <p:nvSpPr>
          <p:cNvPr id="9" name="Text Box 3">
            <a:extLst>
              <a:ext uri="{FF2B5EF4-FFF2-40B4-BE49-F238E27FC236}">
                <a16:creationId xmlns:a16="http://schemas.microsoft.com/office/drawing/2014/main" id="{21C653E6-985D-42DC-9BEB-8414085F92F9}"/>
              </a:ext>
            </a:extLst>
          </p:cNvPr>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Obrázek 3" descr="Fig7.jpg"/>
          <p:cNvPicPr>
            <a:picLocks noChangeAspect="1"/>
          </p:cNvPicPr>
          <p:nvPr/>
        </p:nvPicPr>
        <p:blipFill>
          <a:blip r:embed="rId3" cstate="print"/>
          <a:srcRect/>
          <a:stretch>
            <a:fillRect/>
          </a:stretch>
        </p:blipFill>
        <p:spPr bwMode="auto">
          <a:xfrm>
            <a:off x="-15875" y="1062038"/>
            <a:ext cx="9150350" cy="4748212"/>
          </a:xfrm>
          <a:prstGeom prst="rect">
            <a:avLst/>
          </a:prstGeom>
          <a:noFill/>
          <a:ln w="9525">
            <a:noFill/>
            <a:miter lim="800000"/>
            <a:headEnd/>
            <a:tailEnd/>
          </a:ln>
        </p:spPr>
      </p:pic>
      <p:sp>
        <p:nvSpPr>
          <p:cNvPr id="67587" name="TextovéPole 4"/>
          <p:cNvSpPr txBox="1">
            <a:spLocks noChangeArrowheads="1"/>
          </p:cNvSpPr>
          <p:nvPr/>
        </p:nvSpPr>
        <p:spPr bwMode="auto">
          <a:xfrm>
            <a:off x="509588" y="282575"/>
            <a:ext cx="3658374" cy="461665"/>
          </a:xfrm>
          <a:prstGeom prst="rect">
            <a:avLst/>
          </a:prstGeom>
          <a:noFill/>
          <a:ln w="9525">
            <a:noFill/>
            <a:miter lim="800000"/>
            <a:headEnd/>
            <a:tailEnd/>
          </a:ln>
        </p:spPr>
        <p:txBody>
          <a:bodyPr wrap="none">
            <a:spAutoFit/>
          </a:bodyPr>
          <a:lstStyle/>
          <a:p>
            <a:r>
              <a:rPr lang="cs-CZ" sz="2400" dirty="0"/>
              <a:t>Proxim</a:t>
            </a:r>
            <a:r>
              <a:rPr lang="en-GB" sz="2400" dirty="0"/>
              <a:t>a</a:t>
            </a:r>
            <a:r>
              <a:rPr lang="cs-CZ" sz="2400" dirty="0"/>
              <a:t>l marker </a:t>
            </a:r>
            <a:r>
              <a:rPr lang="en-GB" sz="2400" dirty="0"/>
              <a:t>on the X</a:t>
            </a:r>
            <a:endParaRPr lang="cs-CZ" sz="2400" dirty="0"/>
          </a:p>
        </p:txBody>
      </p:sp>
      <p:sp>
        <p:nvSpPr>
          <p:cNvPr id="67588" name="TextovéPole 5"/>
          <p:cNvSpPr txBox="1">
            <a:spLocks noChangeArrowheads="1"/>
          </p:cNvSpPr>
          <p:nvPr/>
        </p:nvSpPr>
        <p:spPr bwMode="auto">
          <a:xfrm>
            <a:off x="769938" y="941388"/>
            <a:ext cx="3061736" cy="369332"/>
          </a:xfrm>
          <a:prstGeom prst="rect">
            <a:avLst/>
          </a:prstGeom>
          <a:noFill/>
          <a:ln w="9525">
            <a:noFill/>
            <a:miter lim="800000"/>
            <a:headEnd/>
            <a:tailEnd/>
          </a:ln>
        </p:spPr>
        <p:txBody>
          <a:bodyPr wrap="none">
            <a:spAutoFit/>
          </a:bodyPr>
          <a:lstStyle/>
          <a:p>
            <a:r>
              <a:rPr lang="en-GB" dirty="0"/>
              <a:t>centre of the Y introgression</a:t>
            </a:r>
            <a:endParaRPr lang="cs-CZ" dirty="0"/>
          </a:p>
        </p:txBody>
      </p:sp>
      <p:sp>
        <p:nvSpPr>
          <p:cNvPr id="67589" name="TextovéPole 6"/>
          <p:cNvSpPr txBox="1">
            <a:spLocks noChangeArrowheads="1"/>
          </p:cNvSpPr>
          <p:nvPr/>
        </p:nvSpPr>
        <p:spPr bwMode="auto">
          <a:xfrm>
            <a:off x="6870700" y="4324350"/>
            <a:ext cx="1338828" cy="646331"/>
          </a:xfrm>
          <a:prstGeom prst="rect">
            <a:avLst/>
          </a:prstGeom>
          <a:noFill/>
          <a:ln w="9525">
            <a:noFill/>
            <a:miter lim="800000"/>
            <a:headEnd/>
            <a:tailEnd/>
          </a:ln>
        </p:spPr>
        <p:txBody>
          <a:bodyPr wrap="none">
            <a:spAutoFit/>
          </a:bodyPr>
          <a:lstStyle/>
          <a:p>
            <a:pPr algn="ctr"/>
            <a:r>
              <a:rPr lang="en-GB" dirty="0"/>
              <a:t>c</a:t>
            </a:r>
            <a:r>
              <a:rPr lang="cs-CZ" dirty="0" err="1"/>
              <a:t>onsensu</a:t>
            </a:r>
            <a:r>
              <a:rPr lang="en-GB" dirty="0"/>
              <a:t>s</a:t>
            </a:r>
            <a:endParaRPr lang="cs-CZ" dirty="0"/>
          </a:p>
          <a:p>
            <a:pPr algn="ctr"/>
            <a:r>
              <a:rPr lang="en-GB" dirty="0"/>
              <a:t>barrier</a:t>
            </a:r>
            <a:endParaRPr lang="cs-CZ" dirty="0"/>
          </a:p>
        </p:txBody>
      </p:sp>
      <p:sp>
        <p:nvSpPr>
          <p:cNvPr id="67590" name="TextovéPole 7"/>
          <p:cNvSpPr txBox="1">
            <a:spLocks noChangeArrowheads="1"/>
          </p:cNvSpPr>
          <p:nvPr/>
        </p:nvSpPr>
        <p:spPr bwMode="auto">
          <a:xfrm>
            <a:off x="4678363" y="585788"/>
            <a:ext cx="3339376" cy="369332"/>
          </a:xfrm>
          <a:prstGeom prst="rect">
            <a:avLst/>
          </a:prstGeom>
          <a:noFill/>
          <a:ln w="9525">
            <a:noFill/>
            <a:miter lim="800000"/>
            <a:headEnd/>
            <a:tailEnd/>
          </a:ln>
        </p:spPr>
        <p:txBody>
          <a:bodyPr wrap="none">
            <a:spAutoFit/>
          </a:bodyPr>
          <a:lstStyle/>
          <a:p>
            <a:r>
              <a:rPr lang="cs-CZ" dirty="0" err="1"/>
              <a:t>blo</a:t>
            </a:r>
            <a:r>
              <a:rPr lang="en-GB" dirty="0" err="1"/>
              <a:t>cks</a:t>
            </a:r>
            <a:r>
              <a:rPr lang="cs-CZ" dirty="0"/>
              <a:t> </a:t>
            </a:r>
            <a:r>
              <a:rPr lang="en-GB" dirty="0"/>
              <a:t>around proximal marker</a:t>
            </a:r>
            <a:endParaRPr lang="cs-CZ" dirty="0"/>
          </a:p>
        </p:txBody>
      </p:sp>
      <p:sp>
        <p:nvSpPr>
          <p:cNvPr id="67591" name="TextovéPole 8"/>
          <p:cNvSpPr txBox="1">
            <a:spLocks noChangeArrowheads="1"/>
          </p:cNvSpPr>
          <p:nvPr/>
        </p:nvSpPr>
        <p:spPr bwMode="auto">
          <a:xfrm>
            <a:off x="6354763" y="2722563"/>
            <a:ext cx="1158875" cy="368300"/>
          </a:xfrm>
          <a:prstGeom prst="rect">
            <a:avLst/>
          </a:prstGeom>
          <a:noFill/>
          <a:ln w="9525">
            <a:noFill/>
            <a:miter lim="800000"/>
            <a:headEnd/>
            <a:tailEnd/>
          </a:ln>
        </p:spPr>
        <p:txBody>
          <a:bodyPr wrap="none">
            <a:spAutoFit/>
          </a:bodyPr>
          <a:lstStyle/>
          <a:p>
            <a:r>
              <a:rPr lang="cs-CZ" i="1"/>
              <a:t>musculus</a:t>
            </a:r>
          </a:p>
        </p:txBody>
      </p:sp>
      <p:sp>
        <p:nvSpPr>
          <p:cNvPr id="67592" name="TextovéPole 9"/>
          <p:cNvSpPr txBox="1">
            <a:spLocks noChangeArrowheads="1"/>
          </p:cNvSpPr>
          <p:nvPr/>
        </p:nvSpPr>
        <p:spPr bwMode="auto">
          <a:xfrm>
            <a:off x="830263" y="2911475"/>
            <a:ext cx="1350962" cy="368300"/>
          </a:xfrm>
          <a:prstGeom prst="rect">
            <a:avLst/>
          </a:prstGeom>
          <a:noFill/>
          <a:ln w="9525">
            <a:noFill/>
            <a:miter lim="800000"/>
            <a:headEnd/>
            <a:tailEnd/>
          </a:ln>
        </p:spPr>
        <p:txBody>
          <a:bodyPr wrap="none">
            <a:spAutoFit/>
          </a:bodyPr>
          <a:lstStyle/>
          <a:p>
            <a:r>
              <a:rPr lang="cs-CZ" i="1"/>
              <a:t>domesticus</a:t>
            </a:r>
          </a:p>
        </p:txBody>
      </p:sp>
      <p:sp>
        <p:nvSpPr>
          <p:cNvPr id="67593" name="TextovéPole 10"/>
          <p:cNvSpPr txBox="1">
            <a:spLocks noChangeArrowheads="1"/>
          </p:cNvSpPr>
          <p:nvPr/>
        </p:nvSpPr>
        <p:spPr bwMode="auto">
          <a:xfrm>
            <a:off x="541338" y="5691188"/>
            <a:ext cx="2852063" cy="369332"/>
          </a:xfrm>
          <a:prstGeom prst="rect">
            <a:avLst/>
          </a:prstGeom>
          <a:noFill/>
          <a:ln w="9525">
            <a:noFill/>
            <a:miter lim="800000"/>
            <a:headEnd/>
            <a:tailEnd/>
          </a:ln>
        </p:spPr>
        <p:txBody>
          <a:bodyPr wrap="none">
            <a:spAutoFit/>
          </a:bodyPr>
          <a:lstStyle/>
          <a:p>
            <a:r>
              <a:rPr lang="en-GB" dirty="0"/>
              <a:t>non-</a:t>
            </a:r>
            <a:r>
              <a:rPr lang="en-GB" dirty="0" err="1"/>
              <a:t>introgressed</a:t>
            </a:r>
            <a:r>
              <a:rPr lang="en-GB" dirty="0"/>
              <a:t> </a:t>
            </a:r>
            <a:r>
              <a:rPr lang="cs-CZ" dirty="0" err="1"/>
              <a:t>lo</a:t>
            </a:r>
            <a:r>
              <a:rPr lang="en-GB" dirty="0"/>
              <a:t>c</a:t>
            </a:r>
            <a:r>
              <a:rPr lang="cs-CZ" dirty="0" err="1"/>
              <a:t>alit</a:t>
            </a:r>
            <a:r>
              <a:rPr lang="en-GB" dirty="0" err="1"/>
              <a:t>ies</a:t>
            </a:r>
            <a:endParaRPr lang="cs-CZ" dirty="0"/>
          </a:p>
        </p:txBody>
      </p:sp>
      <p:cxnSp>
        <p:nvCxnSpPr>
          <p:cNvPr id="13" name="Přímá spojovací čára 12"/>
          <p:cNvCxnSpPr/>
          <p:nvPr/>
        </p:nvCxnSpPr>
        <p:spPr>
          <a:xfrm rot="5400000">
            <a:off x="484188" y="4730750"/>
            <a:ext cx="1547812" cy="325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919288" y="1330325"/>
            <a:ext cx="1927225" cy="1293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25988" y="4246563"/>
            <a:ext cx="2036762" cy="371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ovací čára 20"/>
          <p:cNvCxnSpPr/>
          <p:nvPr/>
        </p:nvCxnSpPr>
        <p:spPr>
          <a:xfrm rot="5400000" flipH="1" flipV="1">
            <a:off x="4064793" y="1421607"/>
            <a:ext cx="1757363" cy="958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598" name="TextovéPole 23"/>
          <p:cNvSpPr txBox="1">
            <a:spLocks noChangeArrowheads="1"/>
          </p:cNvSpPr>
          <p:nvPr/>
        </p:nvSpPr>
        <p:spPr bwMode="auto">
          <a:xfrm>
            <a:off x="4085478" y="5810250"/>
            <a:ext cx="4737194" cy="646331"/>
          </a:xfrm>
          <a:prstGeom prst="rect">
            <a:avLst/>
          </a:prstGeom>
          <a:noFill/>
          <a:ln w="9525">
            <a:noFill/>
            <a:miter lim="800000"/>
            <a:headEnd/>
            <a:tailEnd/>
          </a:ln>
        </p:spPr>
        <p:txBody>
          <a:bodyPr wrap="none">
            <a:spAutoFit/>
          </a:bodyPr>
          <a:lstStyle/>
          <a:p>
            <a:pPr algn="ctr"/>
            <a:r>
              <a:rPr lang="cs-CZ" dirty="0"/>
              <a:t>Re</a:t>
            </a:r>
            <a:r>
              <a:rPr lang="en-GB" dirty="0"/>
              <a:t>c</a:t>
            </a:r>
            <a:r>
              <a:rPr lang="cs-CZ" dirty="0" err="1"/>
              <a:t>ombina</a:t>
            </a:r>
            <a:r>
              <a:rPr lang="en-GB" dirty="0" err="1"/>
              <a:t>tion</a:t>
            </a:r>
            <a:r>
              <a:rPr lang="en-GB" dirty="0"/>
              <a:t> reduces size of</a:t>
            </a:r>
            <a:r>
              <a:rPr lang="cs-CZ" dirty="0"/>
              <a:t> </a:t>
            </a:r>
            <a:r>
              <a:rPr lang="cs-CZ" dirty="0" err="1"/>
              <a:t>introgres</a:t>
            </a:r>
            <a:r>
              <a:rPr lang="en-GB" dirty="0" err="1"/>
              <a:t>sed</a:t>
            </a:r>
            <a:r>
              <a:rPr lang="en-GB" dirty="0"/>
              <a:t> </a:t>
            </a:r>
          </a:p>
          <a:p>
            <a:pPr algn="ctr"/>
            <a:r>
              <a:rPr lang="en-GB" dirty="0"/>
              <a:t>block far of the zone centre</a:t>
            </a:r>
            <a:endParaRPr lang="cs-CZ"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1831321" y="282575"/>
            <a:ext cx="5569152" cy="707886"/>
          </a:xfrm>
          <a:prstGeom prst="rect">
            <a:avLst/>
          </a:prstGeom>
          <a:noFill/>
          <a:ln w="9525">
            <a:noFill/>
            <a:miter lim="800000"/>
            <a:headEnd/>
            <a:tailEnd/>
          </a:ln>
        </p:spPr>
        <p:txBody>
          <a:bodyPr wrap="none">
            <a:spAutoFit/>
          </a:bodyPr>
          <a:lstStyle/>
          <a:p>
            <a:pPr algn="ctr"/>
            <a:r>
              <a:rPr lang="en-GB" sz="2000" dirty="0"/>
              <a:t>Using cline model for analysis of reinforcement </a:t>
            </a:r>
          </a:p>
          <a:p>
            <a:pPr algn="ctr"/>
            <a:r>
              <a:rPr lang="en-GB" sz="2000" dirty="0"/>
              <a:t>– odour preference in the mouse hybrid zone</a:t>
            </a:r>
            <a:endParaRPr lang="cs-CZ" sz="2000" i="1" baseline="-25000" dirty="0"/>
          </a:p>
        </p:txBody>
      </p:sp>
      <p:pic>
        <p:nvPicPr>
          <p:cNvPr id="5124" name="Picture 2" descr="MaleABP.jpg"/>
          <p:cNvPicPr>
            <a:picLocks noChangeAspect="1" noChangeArrowheads="1"/>
          </p:cNvPicPr>
          <p:nvPr/>
        </p:nvPicPr>
        <p:blipFill>
          <a:blip r:embed="rId3" cstate="print"/>
          <a:srcRect/>
          <a:stretch>
            <a:fillRect/>
          </a:stretch>
        </p:blipFill>
        <p:spPr bwMode="auto">
          <a:xfrm>
            <a:off x="1935723" y="1403910"/>
            <a:ext cx="4637087" cy="299720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1617663" y="4937125"/>
          <a:ext cx="5119687" cy="1404938"/>
        </p:xfrm>
        <a:graphic>
          <a:graphicData uri="http://schemas.openxmlformats.org/presentationml/2006/ole">
            <mc:AlternateContent xmlns:mc="http://schemas.openxmlformats.org/markup-compatibility/2006">
              <mc:Choice xmlns:v="urn:schemas-microsoft-com:vml" Requires="v">
                <p:oleObj name="Rovnice" r:id="rId4" imgW="3505200" imgH="965200" progId="Equation.3">
                  <p:embed/>
                </p:oleObj>
              </mc:Choice>
              <mc:Fallback>
                <p:oleObj name="Rovnice" r:id="rId4" imgW="3505200" imgH="965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663" y="4937125"/>
                        <a:ext cx="5119687" cy="140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ovéPole 4"/>
          <p:cNvSpPr txBox="1">
            <a:spLocks noChangeArrowheads="1"/>
          </p:cNvSpPr>
          <p:nvPr/>
        </p:nvSpPr>
        <p:spPr bwMode="auto">
          <a:xfrm>
            <a:off x="6051271" y="1709480"/>
            <a:ext cx="1593850" cy="369888"/>
          </a:xfrm>
          <a:prstGeom prst="rect">
            <a:avLst/>
          </a:prstGeom>
          <a:noFill/>
          <a:ln w="9525">
            <a:noFill/>
            <a:miter lim="800000"/>
            <a:headEnd/>
            <a:tailEnd/>
          </a:ln>
        </p:spPr>
        <p:txBody>
          <a:bodyPr wrap="none">
            <a:spAutoFit/>
          </a:bodyPr>
          <a:lstStyle/>
          <a:p>
            <a:r>
              <a:rPr lang="cs-CZ"/>
              <a:t>reinforcement</a:t>
            </a:r>
          </a:p>
        </p:txBody>
      </p:sp>
      <p:cxnSp>
        <p:nvCxnSpPr>
          <p:cNvPr id="7" name="Přímá spojovací čára 6"/>
          <p:cNvCxnSpPr/>
          <p:nvPr/>
        </p:nvCxnSpPr>
        <p:spPr>
          <a:xfrm rot="10800000" flipV="1">
            <a:off x="4538383" y="1940719"/>
            <a:ext cx="1512888" cy="652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92A94D4-DC16-4535-B517-7D2928AEF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717" y="1188701"/>
            <a:ext cx="4575943" cy="5445181"/>
          </a:xfrm>
          <a:prstGeom prst="rect">
            <a:avLst/>
          </a:prstGeom>
        </p:spPr>
      </p:pic>
      <p:sp>
        <p:nvSpPr>
          <p:cNvPr id="6" name="Text Box 2">
            <a:extLst>
              <a:ext uri="{FF2B5EF4-FFF2-40B4-BE49-F238E27FC236}">
                <a16:creationId xmlns:a16="http://schemas.microsoft.com/office/drawing/2014/main" id="{D367F69D-1840-4622-A41E-3C6AE3CB96CF}"/>
              </a:ext>
            </a:extLst>
          </p:cNvPr>
          <p:cNvSpPr txBox="1">
            <a:spLocks noChangeArrowheads="1"/>
          </p:cNvSpPr>
          <p:nvPr/>
        </p:nvSpPr>
        <p:spPr bwMode="auto">
          <a:xfrm>
            <a:off x="1632550" y="282575"/>
            <a:ext cx="5966698" cy="707886"/>
          </a:xfrm>
          <a:prstGeom prst="rect">
            <a:avLst/>
          </a:prstGeom>
          <a:noFill/>
          <a:ln w="9525">
            <a:noFill/>
            <a:miter lim="800000"/>
            <a:headEnd/>
            <a:tailEnd/>
          </a:ln>
        </p:spPr>
        <p:txBody>
          <a:bodyPr wrap="none">
            <a:spAutoFit/>
          </a:bodyPr>
          <a:lstStyle/>
          <a:p>
            <a:pPr algn="ctr"/>
            <a:r>
              <a:rPr lang="en-GB" sz="2000" dirty="0"/>
              <a:t>Using cline model for analysis of gene expression </a:t>
            </a:r>
          </a:p>
          <a:p>
            <a:pPr algn="ctr"/>
            <a:r>
              <a:rPr lang="en-GB" sz="2000" dirty="0"/>
              <a:t> in the mouse hybrid zone – asymmetric model</a:t>
            </a:r>
            <a:endParaRPr lang="cs-CZ" sz="2000" i="1" baseline="-25000" dirty="0"/>
          </a:p>
        </p:txBody>
      </p:sp>
    </p:spTree>
    <p:extLst>
      <p:ext uri="{BB962C8B-B14F-4D97-AF65-F5344CB8AC3E}">
        <p14:creationId xmlns:p14="http://schemas.microsoft.com/office/powerpoint/2010/main" val="3018510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van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850" y="638050"/>
            <a:ext cx="5905500" cy="4000500"/>
          </a:xfrm>
          <a:prstGeom prst="rect">
            <a:avLst/>
          </a:prstGeom>
          <a:effectLst>
            <a:softEdge rad="63500"/>
          </a:effectLst>
        </p:spPr>
      </p:pic>
      <p:sp>
        <p:nvSpPr>
          <p:cNvPr id="7" name="Rectangle 6"/>
          <p:cNvSpPr/>
          <p:nvPr/>
        </p:nvSpPr>
        <p:spPr>
          <a:xfrm>
            <a:off x="4125425" y="999598"/>
            <a:ext cx="4744942" cy="520863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298367" y="1167770"/>
            <a:ext cx="4572000" cy="5078314"/>
          </a:xfrm>
          <a:prstGeom prst="rect">
            <a:avLst/>
          </a:prstGeom>
        </p:spPr>
        <p:txBody>
          <a:bodyPr>
            <a:spAutoFit/>
          </a:bodyPr>
          <a:lstStyle/>
          <a:p>
            <a:r>
              <a:rPr lang="en-US" b="1" dirty="0"/>
              <a:t>Blocks</a:t>
            </a:r>
            <a:r>
              <a:rPr lang="en-US" dirty="0"/>
              <a:t> of Neanderthal DNA found in modern humans can act like a biological clock, because they are fragmented more and more with each generation since interbreeding happened. The </a:t>
            </a:r>
            <a:r>
              <a:rPr lang="en-US" b="1" dirty="0"/>
              <a:t>blocks</a:t>
            </a:r>
            <a:r>
              <a:rPr lang="en-US" dirty="0"/>
              <a:t> of Neanderthal DNA in the Siberian man were on average three times longer than those seen in people alive today. Working backwards, the scientists calculate that Neanderthals contributed to the man’s genetic ancestry somewhere between 7,000 and 13,000 years before he lived.</a:t>
            </a:r>
          </a:p>
          <a:p>
            <a:endParaRPr lang="en-US" dirty="0"/>
          </a:p>
          <a:p>
            <a:r>
              <a:rPr lang="en-US" dirty="0"/>
              <a:t>The findings, published in the journal Nature, suggest that humans and Neanderthals had reproductive sex around 50,000 to 60,000 years ago… </a:t>
            </a:r>
          </a:p>
          <a:p>
            <a:r>
              <a:rPr lang="en-US" dirty="0"/>
              <a:t>                 </a:t>
            </a:r>
          </a:p>
        </p:txBody>
      </p:sp>
      <p:sp>
        <p:nvSpPr>
          <p:cNvPr id="3" name="TextovéPole 2">
            <a:extLst>
              <a:ext uri="{FF2B5EF4-FFF2-40B4-BE49-F238E27FC236}">
                <a16:creationId xmlns:a16="http://schemas.microsoft.com/office/drawing/2014/main" id="{A5EED8DA-1484-4D1C-8CB6-559EA669282D}"/>
              </a:ext>
            </a:extLst>
          </p:cNvPr>
          <p:cNvSpPr txBox="1"/>
          <p:nvPr/>
        </p:nvSpPr>
        <p:spPr>
          <a:xfrm>
            <a:off x="290355" y="6338245"/>
            <a:ext cx="4656083" cy="369332"/>
          </a:xfrm>
          <a:prstGeom prst="rect">
            <a:avLst/>
          </a:prstGeom>
          <a:noFill/>
        </p:spPr>
        <p:txBody>
          <a:bodyPr wrap="none" rtlCol="0">
            <a:spAutoFit/>
          </a:bodyPr>
          <a:lstStyle/>
          <a:p>
            <a:r>
              <a:rPr lang="en-US" dirty="0"/>
              <a:t>The Guardian Wednesday 22 October 2014</a:t>
            </a:r>
          </a:p>
        </p:txBody>
      </p:sp>
    </p:spTree>
    <p:extLst>
      <p:ext uri="{BB962C8B-B14F-4D97-AF65-F5344CB8AC3E}">
        <p14:creationId xmlns:p14="http://schemas.microsoft.com/office/powerpoint/2010/main" val="4165484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09588" y="2903311"/>
            <a:ext cx="6280887" cy="2631490"/>
          </a:xfrm>
          <a:prstGeom prst="rect">
            <a:avLst/>
          </a:prstGeom>
          <a:noFill/>
          <a:ln w="9525">
            <a:noFill/>
            <a:miter lim="800000"/>
            <a:headEnd/>
            <a:tailEnd/>
          </a:ln>
        </p:spPr>
        <p:txBody>
          <a:bodyPr wrap="none">
            <a:spAutoFit/>
          </a:bodyPr>
          <a:lstStyle/>
          <a:p>
            <a:pPr>
              <a:spcAft>
                <a:spcPts val="600"/>
              </a:spcAft>
            </a:pPr>
            <a:r>
              <a:rPr lang="cs-CZ" sz="2000" dirty="0"/>
              <a:t>prim</a:t>
            </a:r>
            <a:r>
              <a:rPr lang="en-GB" sz="2000" dirty="0"/>
              <a:t>a</a:t>
            </a:r>
            <a:r>
              <a:rPr lang="cs-CZ" sz="2000" dirty="0"/>
              <a:t>r</a:t>
            </a:r>
            <a:r>
              <a:rPr lang="en-GB" sz="2000" dirty="0"/>
              <a:t>y</a:t>
            </a:r>
            <a:endParaRPr lang="cs-CZ" sz="2000" dirty="0"/>
          </a:p>
          <a:p>
            <a:pPr>
              <a:spcAft>
                <a:spcPts val="600"/>
              </a:spcAft>
            </a:pPr>
            <a:r>
              <a:rPr lang="cs-CZ" sz="2000" dirty="0"/>
              <a:t>se</a:t>
            </a:r>
            <a:r>
              <a:rPr lang="en-GB" sz="2000" dirty="0" err="1"/>
              <a:t>condary</a:t>
            </a:r>
            <a:endParaRPr lang="cs-CZ" sz="2000" dirty="0"/>
          </a:p>
          <a:p>
            <a:pPr>
              <a:spcAft>
                <a:spcPts val="600"/>
              </a:spcAft>
            </a:pPr>
            <a:endParaRPr lang="cs-CZ" sz="2000" dirty="0"/>
          </a:p>
          <a:p>
            <a:pPr>
              <a:spcAft>
                <a:spcPts val="600"/>
              </a:spcAft>
            </a:pPr>
            <a:r>
              <a:rPr lang="cs-CZ" sz="2000" dirty="0" err="1"/>
              <a:t>tension</a:t>
            </a:r>
            <a:r>
              <a:rPr lang="cs-CZ" sz="2000" dirty="0"/>
              <a:t>, </a:t>
            </a:r>
            <a:r>
              <a:rPr lang="cs-CZ" sz="2000" dirty="0" err="1"/>
              <a:t>mosaic</a:t>
            </a:r>
            <a:r>
              <a:rPr lang="cs-CZ" sz="2000" dirty="0"/>
              <a:t>, </a:t>
            </a:r>
            <a:r>
              <a:rPr lang="cs-CZ" sz="2000" dirty="0" err="1"/>
              <a:t>staggered</a:t>
            </a:r>
            <a:r>
              <a:rPr lang="cs-CZ" sz="2000" dirty="0"/>
              <a:t>, „</a:t>
            </a:r>
            <a:r>
              <a:rPr lang="cs-CZ" sz="2000" dirty="0" err="1"/>
              <a:t>mottled</a:t>
            </a:r>
            <a:r>
              <a:rPr lang="cs-CZ" sz="2000" dirty="0"/>
              <a:t>“ ...</a:t>
            </a:r>
            <a:br>
              <a:rPr lang="cs-CZ" sz="2000" dirty="0"/>
            </a:br>
            <a:endParaRPr lang="cs-CZ" sz="2000" dirty="0"/>
          </a:p>
          <a:p>
            <a:pPr>
              <a:spcAft>
                <a:spcPts val="600"/>
              </a:spcAft>
            </a:pPr>
            <a:r>
              <a:rPr lang="cs-CZ" sz="2000" dirty="0" err="1"/>
              <a:t>extrinsic</a:t>
            </a:r>
            <a:r>
              <a:rPr lang="cs-CZ" sz="2000" dirty="0"/>
              <a:t> </a:t>
            </a:r>
            <a:r>
              <a:rPr lang="cs-CZ" sz="2000" dirty="0" err="1"/>
              <a:t>selection</a:t>
            </a:r>
            <a:r>
              <a:rPr lang="cs-CZ" sz="2000" dirty="0"/>
              <a:t> (</a:t>
            </a:r>
            <a:r>
              <a:rPr lang="en-GB" sz="2000" dirty="0"/>
              <a:t>external environment</a:t>
            </a:r>
            <a:r>
              <a:rPr lang="cs-CZ" sz="2000" dirty="0"/>
              <a:t>)</a:t>
            </a:r>
          </a:p>
          <a:p>
            <a:pPr>
              <a:spcAft>
                <a:spcPts val="600"/>
              </a:spcAft>
            </a:pPr>
            <a:r>
              <a:rPr lang="cs-CZ" sz="2000" dirty="0" err="1"/>
              <a:t>intrinsic</a:t>
            </a:r>
            <a:r>
              <a:rPr lang="cs-CZ" sz="2000" dirty="0"/>
              <a:t> </a:t>
            </a:r>
            <a:r>
              <a:rPr lang="cs-CZ" sz="2000" dirty="0" err="1"/>
              <a:t>selection</a:t>
            </a:r>
            <a:r>
              <a:rPr lang="cs-CZ" sz="2000" dirty="0"/>
              <a:t> (</a:t>
            </a:r>
            <a:r>
              <a:rPr lang="cs-CZ" sz="2000" dirty="0" err="1"/>
              <a:t>prezygotic</a:t>
            </a:r>
            <a:r>
              <a:rPr lang="en-GB" sz="2000" dirty="0"/>
              <a:t> </a:t>
            </a:r>
            <a:r>
              <a:rPr lang="cs-CZ" sz="2000" dirty="0"/>
              <a:t>o</a:t>
            </a:r>
            <a:r>
              <a:rPr lang="en-GB" sz="2000" dirty="0"/>
              <a:t>r</a:t>
            </a:r>
            <a:r>
              <a:rPr lang="cs-CZ" sz="2000" dirty="0"/>
              <a:t> </a:t>
            </a:r>
            <a:r>
              <a:rPr lang="cs-CZ" sz="2000" dirty="0" err="1"/>
              <a:t>postzygotic</a:t>
            </a:r>
            <a:r>
              <a:rPr lang="en-GB" sz="2000" dirty="0"/>
              <a:t> </a:t>
            </a:r>
            <a:r>
              <a:rPr lang="cs-CZ" sz="2000" dirty="0"/>
              <a:t>bar</a:t>
            </a:r>
            <a:r>
              <a:rPr lang="en-GB" sz="2000" dirty="0"/>
              <a:t>r</a:t>
            </a:r>
            <a:r>
              <a:rPr lang="cs-CZ" sz="2000" dirty="0"/>
              <a:t>i</a:t>
            </a:r>
            <a:r>
              <a:rPr lang="en-GB" sz="2000" dirty="0"/>
              <a:t>e</a:t>
            </a:r>
            <a:r>
              <a:rPr lang="cs-CZ" sz="2000" dirty="0"/>
              <a:t>r</a:t>
            </a:r>
            <a:r>
              <a:rPr lang="en-GB" sz="2000" dirty="0"/>
              <a:t>s</a:t>
            </a:r>
            <a:r>
              <a:rPr lang="cs-CZ" sz="2000" dirty="0"/>
              <a:t>)</a:t>
            </a:r>
          </a:p>
        </p:txBody>
      </p:sp>
      <p:sp>
        <p:nvSpPr>
          <p:cNvPr id="11267" name="Text Box 3"/>
          <p:cNvSpPr txBox="1">
            <a:spLocks noChangeArrowheads="1"/>
          </p:cNvSpPr>
          <p:nvPr/>
        </p:nvSpPr>
        <p:spPr bwMode="auto">
          <a:xfrm>
            <a:off x="509588" y="1941286"/>
            <a:ext cx="4273927" cy="400110"/>
          </a:xfrm>
          <a:prstGeom prst="rect">
            <a:avLst/>
          </a:prstGeom>
          <a:noFill/>
          <a:ln w="9525">
            <a:noFill/>
            <a:miter lim="800000"/>
            <a:headEnd/>
            <a:tailEnd/>
          </a:ln>
        </p:spPr>
        <p:txBody>
          <a:bodyPr wrap="none">
            <a:spAutoFit/>
          </a:bodyPr>
          <a:lstStyle/>
          <a:p>
            <a:r>
              <a:rPr lang="cs-CZ" sz="2000" dirty="0">
                <a:solidFill>
                  <a:srgbClr val="E60000"/>
                </a:solidFill>
              </a:rPr>
              <a:t>Hybrid z</a:t>
            </a:r>
            <a:r>
              <a:rPr lang="en-GB" sz="2000" dirty="0">
                <a:solidFill>
                  <a:srgbClr val="E60000"/>
                </a:solidFill>
              </a:rPr>
              <a:t>ones may be classified as</a:t>
            </a:r>
            <a:r>
              <a:rPr lang="cs-CZ" sz="2000" dirty="0">
                <a:solidFill>
                  <a:srgbClr val="E60000"/>
                </a:solidFill>
              </a:rPr>
              <a:t>:</a:t>
            </a:r>
          </a:p>
        </p:txBody>
      </p:sp>
      <p:sp>
        <p:nvSpPr>
          <p:cNvPr id="11268" name="Text Box 4"/>
          <p:cNvSpPr txBox="1">
            <a:spLocks noChangeArrowheads="1"/>
          </p:cNvSpPr>
          <p:nvPr/>
        </p:nvSpPr>
        <p:spPr bwMode="auto">
          <a:xfrm>
            <a:off x="509588" y="273050"/>
            <a:ext cx="8360174" cy="1143903"/>
          </a:xfrm>
          <a:prstGeom prst="rect">
            <a:avLst/>
          </a:prstGeom>
          <a:noFill/>
          <a:ln w="9525">
            <a:noFill/>
            <a:miter lim="800000"/>
            <a:headEnd/>
            <a:tailEnd/>
          </a:ln>
        </p:spPr>
        <p:txBody>
          <a:bodyPr wrap="none">
            <a:spAutoFit/>
          </a:bodyPr>
          <a:lstStyle/>
          <a:p>
            <a:pPr defTabSz="360000">
              <a:spcAft>
                <a:spcPts val="1000"/>
              </a:spcAft>
            </a:pPr>
            <a:r>
              <a:rPr lang="cs-CZ" sz="2000" dirty="0">
                <a:solidFill>
                  <a:srgbClr val="E60000"/>
                </a:solidFill>
              </a:rPr>
              <a:t>Hybrid</a:t>
            </a:r>
            <a:r>
              <a:rPr lang="en-GB" sz="2000" dirty="0">
                <a:solidFill>
                  <a:srgbClr val="E60000"/>
                </a:solidFill>
              </a:rPr>
              <a:t> zone</a:t>
            </a:r>
            <a:r>
              <a:rPr lang="cs-CZ" sz="2000" dirty="0">
                <a:solidFill>
                  <a:srgbClr val="E60000"/>
                </a:solidFill>
              </a:rPr>
              <a:t> </a:t>
            </a:r>
            <a:r>
              <a:rPr lang="cs-CZ" sz="2000" dirty="0"/>
              <a:t>(</a:t>
            </a:r>
            <a:r>
              <a:rPr lang="cs-CZ" sz="2000" dirty="0" err="1"/>
              <a:t>Barton</a:t>
            </a:r>
            <a:r>
              <a:rPr lang="cs-CZ" sz="2000" dirty="0"/>
              <a:t> a </a:t>
            </a:r>
            <a:r>
              <a:rPr lang="cs-CZ" sz="2000" dirty="0" err="1"/>
              <a:t>Hewitt</a:t>
            </a:r>
            <a:r>
              <a:rPr lang="cs-CZ" sz="2000" dirty="0"/>
              <a:t> 1985)</a:t>
            </a:r>
          </a:p>
          <a:p>
            <a:pPr defTabSz="360000">
              <a:spcAft>
                <a:spcPts val="1000"/>
              </a:spcAft>
            </a:pPr>
            <a:r>
              <a:rPr lang="cs-CZ" sz="2000" dirty="0"/>
              <a:t>= </a:t>
            </a:r>
            <a:r>
              <a:rPr lang="en-GB" sz="2000" dirty="0"/>
              <a:t>area</a:t>
            </a:r>
            <a:r>
              <a:rPr lang="cs-CZ" sz="2000" dirty="0"/>
              <a:t>, </a:t>
            </a:r>
            <a:r>
              <a:rPr lang="en-GB" sz="2000" dirty="0"/>
              <a:t>where genetically different populations meet</a:t>
            </a:r>
            <a:r>
              <a:rPr lang="cs-CZ" sz="2000" dirty="0"/>
              <a:t>, </a:t>
            </a:r>
            <a:r>
              <a:rPr lang="en-GB" sz="2000" dirty="0"/>
              <a:t>mate and give rise</a:t>
            </a:r>
            <a:r>
              <a:rPr lang="cs-CZ" sz="2000" dirty="0"/>
              <a:t> </a:t>
            </a:r>
            <a:br>
              <a:rPr lang="cs-CZ" sz="2000" dirty="0"/>
            </a:br>
            <a:r>
              <a:rPr lang="cs-CZ" sz="2000" dirty="0"/>
              <a:t>	a</a:t>
            </a:r>
            <a:r>
              <a:rPr lang="en-GB" sz="2000" dirty="0"/>
              <a:t>t least some </a:t>
            </a:r>
            <a:r>
              <a:rPr lang="cs-CZ" sz="2000" dirty="0"/>
              <a:t>hybrid</a:t>
            </a:r>
            <a:r>
              <a:rPr lang="en-GB" sz="2000" dirty="0"/>
              <a:t> offspring</a:t>
            </a:r>
            <a:endParaRPr lang="cs-CZ" sz="2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11466" y="227013"/>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811466" y="601834"/>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399045" y="227013"/>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5399045" y="601834"/>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4285553" y="227013"/>
            <a:ext cx="439544" cy="646331"/>
          </a:xfrm>
          <a:prstGeom prst="rect">
            <a:avLst/>
          </a:prstGeom>
          <a:noFill/>
        </p:spPr>
        <p:txBody>
          <a:bodyPr wrap="none" rtlCol="0">
            <a:spAutoFit/>
          </a:bodyPr>
          <a:lstStyle/>
          <a:p>
            <a:r>
              <a:rPr lang="cs-CZ" sz="3600" b="1" dirty="0"/>
              <a:t>X</a:t>
            </a:r>
          </a:p>
        </p:txBody>
      </p:sp>
      <p:sp>
        <p:nvSpPr>
          <p:cNvPr id="9" name="TextovéPole 8"/>
          <p:cNvSpPr txBox="1"/>
          <p:nvPr/>
        </p:nvSpPr>
        <p:spPr>
          <a:xfrm>
            <a:off x="577850" y="227013"/>
            <a:ext cx="389850" cy="461665"/>
          </a:xfrm>
          <a:prstGeom prst="rect">
            <a:avLst/>
          </a:prstGeom>
          <a:noFill/>
        </p:spPr>
        <p:txBody>
          <a:bodyPr wrap="none" rtlCol="0">
            <a:spAutoFit/>
          </a:bodyPr>
          <a:lstStyle/>
          <a:p>
            <a:r>
              <a:rPr lang="cs-CZ" sz="2400" b="1" dirty="0">
                <a:latin typeface="Arial" pitchFamily="34" charset="0"/>
                <a:cs typeface="Arial" pitchFamily="34" charset="0"/>
              </a:rPr>
              <a:t>P</a:t>
            </a:r>
          </a:p>
        </p:txBody>
      </p:sp>
      <p:grpSp>
        <p:nvGrpSpPr>
          <p:cNvPr id="24" name="Skupina 23"/>
          <p:cNvGrpSpPr/>
          <p:nvPr/>
        </p:nvGrpSpPr>
        <p:grpSpPr>
          <a:xfrm>
            <a:off x="3595044" y="4685551"/>
            <a:ext cx="1830474" cy="644331"/>
            <a:chOff x="3595044" y="4685551"/>
            <a:chExt cx="1830474" cy="644331"/>
          </a:xfrm>
        </p:grpSpPr>
        <p:sp>
          <p:nvSpPr>
            <p:cNvPr id="16" name="Obdélník 15"/>
            <p:cNvSpPr/>
            <p:nvPr/>
          </p:nvSpPr>
          <p:spPr>
            <a:xfrm>
              <a:off x="3595044" y="4687802"/>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3595044" y="5062623"/>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3600450" y="4688766"/>
              <a:ext cx="6016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600450" y="5061659"/>
              <a:ext cx="6016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4995863" y="5062625"/>
              <a:ext cx="429655"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p:cNvSpPr/>
            <p:nvPr/>
          </p:nvSpPr>
          <p:spPr>
            <a:xfrm>
              <a:off x="4995863" y="4685551"/>
              <a:ext cx="429655"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1" name="Skupina 30"/>
          <p:cNvGrpSpPr/>
          <p:nvPr/>
        </p:nvGrpSpPr>
        <p:grpSpPr>
          <a:xfrm>
            <a:off x="577850" y="1087395"/>
            <a:ext cx="4837756" cy="1285101"/>
            <a:chOff x="577850" y="1087395"/>
            <a:chExt cx="4837756" cy="1285101"/>
          </a:xfrm>
        </p:grpSpPr>
        <p:sp>
          <p:nvSpPr>
            <p:cNvPr id="10" name="TextovéPole 9"/>
            <p:cNvSpPr txBox="1"/>
            <p:nvPr/>
          </p:nvSpPr>
          <p:spPr>
            <a:xfrm>
              <a:off x="577850" y="1779845"/>
              <a:ext cx="543739" cy="461665"/>
            </a:xfrm>
            <a:prstGeom prst="rect">
              <a:avLst/>
            </a:prstGeom>
            <a:noFill/>
          </p:spPr>
          <p:txBody>
            <a:bodyPr wrap="none" rtlCol="0">
              <a:spAutoFit/>
            </a:bodyPr>
            <a:lstStyle/>
            <a:p>
              <a:r>
                <a:rPr lang="cs-CZ" sz="2400" b="1" dirty="0">
                  <a:latin typeface="Arial" pitchFamily="34" charset="0"/>
                  <a:cs typeface="Arial" pitchFamily="34" charset="0"/>
                </a:rPr>
                <a:t>F1</a:t>
              </a:r>
            </a:p>
          </p:txBody>
        </p:sp>
        <p:grpSp>
          <p:nvGrpSpPr>
            <p:cNvPr id="13" name="Skupina 12"/>
            <p:cNvGrpSpPr/>
            <p:nvPr/>
          </p:nvGrpSpPr>
          <p:grpSpPr>
            <a:xfrm>
              <a:off x="3595044" y="1730418"/>
              <a:ext cx="1820562" cy="642078"/>
              <a:chOff x="3594958" y="1730418"/>
              <a:chExt cx="1820562" cy="642078"/>
            </a:xfrm>
          </p:grpSpPr>
          <p:sp>
            <p:nvSpPr>
              <p:cNvPr id="11" name="Obdélník 10"/>
              <p:cNvSpPr/>
              <p:nvPr/>
            </p:nvSpPr>
            <p:spPr>
              <a:xfrm>
                <a:off x="3594958" y="1730418"/>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3594958" y="2105239"/>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5" name="Šipka dolů 24"/>
            <p:cNvSpPr/>
            <p:nvPr/>
          </p:nvSpPr>
          <p:spPr>
            <a:xfrm>
              <a:off x="4249888" y="1087395"/>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7" name="Šipka dolů 26"/>
          <p:cNvSpPr/>
          <p:nvPr/>
        </p:nvSpPr>
        <p:spPr>
          <a:xfrm>
            <a:off x="4249888" y="4028303"/>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lů 27"/>
          <p:cNvSpPr/>
          <p:nvPr/>
        </p:nvSpPr>
        <p:spPr>
          <a:xfrm>
            <a:off x="4249888" y="5556422"/>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2" name="Skupina 31"/>
          <p:cNvGrpSpPr/>
          <p:nvPr/>
        </p:nvGrpSpPr>
        <p:grpSpPr>
          <a:xfrm>
            <a:off x="577850" y="2541373"/>
            <a:ext cx="4837756" cy="1264507"/>
            <a:chOff x="577850" y="2541373"/>
            <a:chExt cx="4837756" cy="1264507"/>
          </a:xfrm>
        </p:grpSpPr>
        <p:sp>
          <p:nvSpPr>
            <p:cNvPr id="14" name="Obdélník 13"/>
            <p:cNvSpPr/>
            <p:nvPr/>
          </p:nvSpPr>
          <p:spPr>
            <a:xfrm>
              <a:off x="3595044" y="3163802"/>
              <a:ext cx="18205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3595044" y="3538623"/>
              <a:ext cx="18205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3598863" y="3537659"/>
              <a:ext cx="601662" cy="267257"/>
            </a:xfrm>
            <a:prstGeom prst="rect">
              <a:avLst/>
            </a:prstGeom>
            <a:solidFill>
              <a:srgbClr val="0066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3598863" y="3164766"/>
              <a:ext cx="601662" cy="267257"/>
            </a:xfrm>
            <a:prstGeom prst="rect">
              <a:avLst/>
            </a:prstGeom>
            <a:solidFill>
              <a:srgbClr val="E1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Šipka dolů 25"/>
            <p:cNvSpPr/>
            <p:nvPr/>
          </p:nvSpPr>
          <p:spPr>
            <a:xfrm>
              <a:off x="4249888" y="2541373"/>
              <a:ext cx="514050" cy="428368"/>
            </a:xfrm>
            <a:prstGeom prst="downArrow">
              <a:avLst/>
            </a:prstGeom>
            <a:solidFill>
              <a:srgbClr val="33CC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TextovéPole 28"/>
            <p:cNvSpPr txBox="1"/>
            <p:nvPr/>
          </p:nvSpPr>
          <p:spPr>
            <a:xfrm>
              <a:off x="577850" y="3266775"/>
              <a:ext cx="543739" cy="461665"/>
            </a:xfrm>
            <a:prstGeom prst="rect">
              <a:avLst/>
            </a:prstGeom>
            <a:noFill/>
          </p:spPr>
          <p:txBody>
            <a:bodyPr wrap="none" rtlCol="0">
              <a:spAutoFit/>
            </a:bodyPr>
            <a:lstStyle/>
            <a:p>
              <a:r>
                <a:rPr lang="cs-CZ" sz="2400" b="1" dirty="0">
                  <a:latin typeface="Arial" pitchFamily="34" charset="0"/>
                  <a:cs typeface="Arial" pitchFamily="34" charset="0"/>
                </a:rPr>
                <a:t>F2</a:t>
              </a:r>
            </a:p>
          </p:txBody>
        </p:sp>
      </p:grpSp>
      <p:sp>
        <p:nvSpPr>
          <p:cNvPr id="30" name="TextovéPole 29"/>
          <p:cNvSpPr txBox="1"/>
          <p:nvPr/>
        </p:nvSpPr>
        <p:spPr>
          <a:xfrm>
            <a:off x="577850" y="4745466"/>
            <a:ext cx="543739" cy="461665"/>
          </a:xfrm>
          <a:prstGeom prst="rect">
            <a:avLst/>
          </a:prstGeom>
          <a:noFill/>
        </p:spPr>
        <p:txBody>
          <a:bodyPr wrap="none" rtlCol="0">
            <a:spAutoFit/>
          </a:bodyPr>
          <a:lstStyle/>
          <a:p>
            <a:r>
              <a:rPr lang="cs-CZ" sz="2400" b="1" dirty="0">
                <a:latin typeface="Arial" pitchFamily="34" charset="0"/>
                <a:cs typeface="Arial" pitchFamily="34" charset="0"/>
              </a:rPr>
              <a:t>F3</a:t>
            </a:r>
          </a:p>
        </p:txBody>
      </p:sp>
      <p:sp>
        <p:nvSpPr>
          <p:cNvPr id="33" name="TextovéPole 32"/>
          <p:cNvSpPr txBox="1"/>
          <p:nvPr/>
        </p:nvSpPr>
        <p:spPr>
          <a:xfrm rot="5400000">
            <a:off x="4316628" y="6054811"/>
            <a:ext cx="620683" cy="584775"/>
          </a:xfrm>
          <a:prstGeom prst="rect">
            <a:avLst/>
          </a:prstGeom>
          <a:noFill/>
        </p:spPr>
        <p:txBody>
          <a:bodyPr wrap="none" rtlCol="0">
            <a:spAutoFit/>
          </a:bodyPr>
          <a:lstStyle/>
          <a:p>
            <a:r>
              <a:rPr lang="cs-CZ"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p:bldP spid="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000250" y="5010151"/>
            <a:ext cx="5101167"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90368" y="449127"/>
            <a:ext cx="5876429" cy="461665"/>
          </a:xfrm>
          <a:prstGeom prst="rect">
            <a:avLst/>
          </a:prstGeom>
        </p:spPr>
        <p:txBody>
          <a:bodyPr wrap="square">
            <a:spAutoFit/>
          </a:bodyPr>
          <a:lstStyle/>
          <a:p>
            <a:r>
              <a:rPr lang="cs-CZ" sz="2400" dirty="0" err="1"/>
              <a:t>Hybridization</a:t>
            </a:r>
            <a:r>
              <a:rPr lang="cs-CZ" sz="2400" dirty="0"/>
              <a:t> </a:t>
            </a:r>
            <a:r>
              <a:rPr lang="cs-CZ" sz="2400" dirty="0" err="1"/>
              <a:t>makes</a:t>
            </a:r>
            <a:r>
              <a:rPr lang="cs-CZ" sz="2400" dirty="0"/>
              <a:t> a </a:t>
            </a:r>
            <a:r>
              <a:rPr lang="cs-CZ" sz="2400" dirty="0" err="1"/>
              <a:t>cascade</a:t>
            </a:r>
            <a:r>
              <a:rPr lang="cs-CZ" sz="2400" dirty="0"/>
              <a:t> </a:t>
            </a:r>
            <a:r>
              <a:rPr lang="cs-CZ" sz="2400" dirty="0" err="1"/>
              <a:t>of</a:t>
            </a:r>
            <a:r>
              <a:rPr lang="cs-CZ" sz="2400" dirty="0"/>
              <a:t> </a:t>
            </a:r>
            <a:r>
              <a:rPr lang="cs-CZ" sz="2400" dirty="0" err="1"/>
              <a:t>blocks</a:t>
            </a:r>
            <a:endParaRPr lang="en-US" dirty="0"/>
          </a:p>
        </p:txBody>
      </p:sp>
      <p:sp>
        <p:nvSpPr>
          <p:cNvPr id="7" name="Rectangle 6"/>
          <p:cNvSpPr/>
          <p:nvPr/>
        </p:nvSpPr>
        <p:spPr>
          <a:xfrm>
            <a:off x="2000250" y="1576917"/>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0250" y="2131484"/>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0250" y="2692401"/>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000250" y="3327400"/>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00250" y="3881967"/>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00250" y="4442884"/>
            <a:ext cx="5101167" cy="296333"/>
          </a:xfrm>
          <a:prstGeom prst="rect">
            <a:avLst/>
          </a:prstGeom>
          <a:solidFill>
            <a:srgbClr val="0066CC"/>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70151" y="4442884"/>
            <a:ext cx="314960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70151" y="3881967"/>
            <a:ext cx="2821516"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77167" y="3327400"/>
            <a:ext cx="171450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77167" y="2692401"/>
            <a:ext cx="123825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77167" y="2135718"/>
            <a:ext cx="751416"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782483" y="1576917"/>
            <a:ext cx="546100" cy="296333"/>
          </a:xfrm>
          <a:prstGeom prst="rect">
            <a:avLst/>
          </a:prstGeom>
          <a:solidFill>
            <a:srgbClr val="E1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4093029" y="1186543"/>
            <a:ext cx="23888" cy="4263874"/>
          </a:xfrm>
          <a:prstGeom prst="straightConnector1">
            <a:avLst/>
          </a:prstGeom>
          <a:ln w="57150">
            <a:solidFill>
              <a:srgbClr val="99FF33"/>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5"/>
          <p:cNvSpPr/>
          <p:nvPr/>
        </p:nvSpPr>
        <p:spPr>
          <a:xfrm>
            <a:off x="1468373" y="5765480"/>
            <a:ext cx="6056638" cy="461665"/>
          </a:xfrm>
          <a:prstGeom prst="rect">
            <a:avLst/>
          </a:prstGeom>
        </p:spPr>
        <p:txBody>
          <a:bodyPr wrap="square">
            <a:spAutoFit/>
          </a:bodyPr>
          <a:lstStyle/>
          <a:p>
            <a:r>
              <a:rPr lang="cs-CZ" sz="2400" dirty="0" err="1"/>
              <a:t>advancing</a:t>
            </a:r>
            <a:r>
              <a:rPr lang="cs-CZ" sz="2400" dirty="0"/>
              <a:t> introgression </a:t>
            </a:r>
            <a:r>
              <a:rPr lang="cs-CZ" sz="2400" dirty="0" err="1"/>
              <a:t>into</a:t>
            </a:r>
            <a:r>
              <a:rPr lang="cs-CZ" sz="2400" dirty="0"/>
              <a:t> </a:t>
            </a:r>
            <a:r>
              <a:rPr lang="en-GB" sz="2400" dirty="0"/>
              <a:t>‘blue’ genome</a:t>
            </a:r>
            <a:endParaRPr lang="en-US" dirty="0"/>
          </a:p>
        </p:txBody>
      </p:sp>
    </p:spTree>
    <p:extLst>
      <p:ext uri="{BB962C8B-B14F-4D97-AF65-F5344CB8AC3E}">
        <p14:creationId xmlns:p14="http://schemas.microsoft.com/office/powerpoint/2010/main" val="1039575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junctions.jpg"/>
          <p:cNvPicPr>
            <a:picLocks noChangeAspect="1"/>
          </p:cNvPicPr>
          <p:nvPr/>
        </p:nvPicPr>
        <p:blipFill>
          <a:blip r:embed="rId2" cstate="print"/>
          <a:stretch>
            <a:fillRect/>
          </a:stretch>
        </p:blipFill>
        <p:spPr>
          <a:xfrm>
            <a:off x="4542609" y="858665"/>
            <a:ext cx="4282440" cy="5358384"/>
          </a:xfrm>
          <a:prstGeom prst="rect">
            <a:avLst/>
          </a:prstGeom>
        </p:spPr>
      </p:pic>
      <p:sp>
        <p:nvSpPr>
          <p:cNvPr id="4" name="TextovéPole 3"/>
          <p:cNvSpPr txBox="1"/>
          <p:nvPr/>
        </p:nvSpPr>
        <p:spPr>
          <a:xfrm>
            <a:off x="4677098" y="418095"/>
            <a:ext cx="1390189" cy="369332"/>
          </a:xfrm>
          <a:prstGeom prst="rect">
            <a:avLst/>
          </a:prstGeom>
          <a:noFill/>
        </p:spPr>
        <p:txBody>
          <a:bodyPr wrap="none" rtlCol="0">
            <a:spAutoFit/>
          </a:bodyPr>
          <a:lstStyle/>
          <a:p>
            <a:r>
              <a:rPr lang="cs-CZ" dirty="0" err="1">
                <a:latin typeface="Arial" pitchFamily="34" charset="0"/>
                <a:cs typeface="Arial" pitchFamily="34" charset="0"/>
              </a:rPr>
              <a:t>haplotype</a:t>
            </a:r>
            <a:r>
              <a:rPr lang="cs-CZ" dirty="0">
                <a:latin typeface="Arial" pitchFamily="34" charset="0"/>
                <a:cs typeface="Arial" pitchFamily="34" charset="0"/>
              </a:rPr>
              <a:t> A</a:t>
            </a:r>
          </a:p>
        </p:txBody>
      </p:sp>
      <p:sp>
        <p:nvSpPr>
          <p:cNvPr id="5" name="TextovéPole 4"/>
          <p:cNvSpPr txBox="1"/>
          <p:nvPr/>
        </p:nvSpPr>
        <p:spPr>
          <a:xfrm>
            <a:off x="4677098" y="2050952"/>
            <a:ext cx="1402948" cy="369332"/>
          </a:xfrm>
          <a:prstGeom prst="rect">
            <a:avLst/>
          </a:prstGeom>
          <a:noFill/>
        </p:spPr>
        <p:txBody>
          <a:bodyPr wrap="none" rtlCol="0">
            <a:spAutoFit/>
          </a:bodyPr>
          <a:lstStyle/>
          <a:p>
            <a:r>
              <a:rPr lang="cs-CZ" dirty="0" err="1">
                <a:latin typeface="Arial" pitchFamily="34" charset="0"/>
                <a:cs typeface="Arial" pitchFamily="34" charset="0"/>
              </a:rPr>
              <a:t>haplotype</a:t>
            </a:r>
            <a:r>
              <a:rPr lang="cs-CZ" dirty="0">
                <a:latin typeface="Arial" pitchFamily="34" charset="0"/>
                <a:cs typeface="Arial" pitchFamily="34" charset="0"/>
              </a:rPr>
              <a:t> B</a:t>
            </a:r>
          </a:p>
        </p:txBody>
      </p:sp>
      <p:sp>
        <p:nvSpPr>
          <p:cNvPr id="6" name="TextovéPole 5"/>
          <p:cNvSpPr txBox="1"/>
          <p:nvPr/>
        </p:nvSpPr>
        <p:spPr>
          <a:xfrm>
            <a:off x="4677098" y="3542295"/>
            <a:ext cx="1454244" cy="369332"/>
          </a:xfrm>
          <a:prstGeom prst="rect">
            <a:avLst/>
          </a:prstGeom>
          <a:noFill/>
        </p:spPr>
        <p:txBody>
          <a:bodyPr wrap="none" rtlCol="0">
            <a:spAutoFit/>
          </a:bodyPr>
          <a:lstStyle/>
          <a:p>
            <a:r>
              <a:rPr lang="cs-CZ" dirty="0" err="1">
                <a:latin typeface="Arial" pitchFamily="34" charset="0"/>
                <a:cs typeface="Arial" pitchFamily="34" charset="0"/>
              </a:rPr>
              <a:t>recombinant</a:t>
            </a:r>
            <a:endParaRPr lang="cs-CZ" dirty="0">
              <a:latin typeface="Arial" pitchFamily="34" charset="0"/>
              <a:cs typeface="Arial" pitchFamily="34" charset="0"/>
            </a:endParaRPr>
          </a:p>
        </p:txBody>
      </p:sp>
      <p:grpSp>
        <p:nvGrpSpPr>
          <p:cNvPr id="12" name="Skupina 11"/>
          <p:cNvGrpSpPr/>
          <p:nvPr/>
        </p:nvGrpSpPr>
        <p:grpSpPr>
          <a:xfrm>
            <a:off x="493031" y="227013"/>
            <a:ext cx="1923597" cy="2275920"/>
            <a:chOff x="242660" y="41956"/>
            <a:chExt cx="1923597" cy="2275920"/>
          </a:xfrm>
        </p:grpSpPr>
        <p:pic>
          <p:nvPicPr>
            <p:cNvPr id="3074" name="Picture 2" descr="http://www.economics.soton.ac.uk/staff/aldrich/fisherguide/Doc1_files/image001.gif"/>
            <p:cNvPicPr>
              <a:picLocks noChangeAspect="1" noChangeArrowheads="1"/>
            </p:cNvPicPr>
            <p:nvPr/>
          </p:nvPicPr>
          <p:blipFill>
            <a:blip r:embed="rId3" cstate="print"/>
            <a:srcRect/>
            <a:stretch>
              <a:fillRect/>
            </a:stretch>
          </p:blipFill>
          <p:spPr bwMode="auto">
            <a:xfrm>
              <a:off x="242660" y="41956"/>
              <a:ext cx="1923597" cy="1973858"/>
            </a:xfrm>
            <a:prstGeom prst="rect">
              <a:avLst/>
            </a:prstGeom>
            <a:noFill/>
            <a:effectLst>
              <a:softEdge rad="127000"/>
            </a:effectLst>
          </p:spPr>
        </p:pic>
        <p:sp>
          <p:nvSpPr>
            <p:cNvPr id="8" name="TextovéPole 7"/>
            <p:cNvSpPr txBox="1"/>
            <p:nvPr/>
          </p:nvSpPr>
          <p:spPr>
            <a:xfrm>
              <a:off x="479199" y="1948544"/>
              <a:ext cx="1390189" cy="369332"/>
            </a:xfrm>
            <a:prstGeom prst="rect">
              <a:avLst/>
            </a:prstGeom>
            <a:noFill/>
          </p:spPr>
          <p:txBody>
            <a:bodyPr wrap="none" rtlCol="0">
              <a:spAutoFit/>
            </a:bodyPr>
            <a:lstStyle/>
            <a:p>
              <a:r>
                <a:rPr lang="cs-CZ" dirty="0">
                  <a:solidFill>
                    <a:srgbClr val="0070C0"/>
                  </a:solidFill>
                  <a:latin typeface="Arial" pitchFamily="34" charset="0"/>
                  <a:cs typeface="Arial" pitchFamily="34" charset="0"/>
                </a:rPr>
                <a:t>R. A. </a:t>
              </a:r>
              <a:r>
                <a:rPr lang="cs-CZ" dirty="0" err="1">
                  <a:solidFill>
                    <a:srgbClr val="0070C0"/>
                  </a:solidFill>
                  <a:latin typeface="Arial" pitchFamily="34" charset="0"/>
                  <a:cs typeface="Arial" pitchFamily="34" charset="0"/>
                </a:rPr>
                <a:t>Fisher</a:t>
              </a:r>
              <a:endParaRPr lang="cs-CZ" dirty="0">
                <a:solidFill>
                  <a:srgbClr val="0070C0"/>
                </a:solidFill>
                <a:latin typeface="Arial" pitchFamily="34" charset="0"/>
                <a:cs typeface="Arial" pitchFamily="34" charset="0"/>
              </a:endParaRPr>
            </a:p>
          </p:txBody>
        </p:sp>
      </p:grpSp>
      <p:sp>
        <p:nvSpPr>
          <p:cNvPr id="9" name="TextovéPole 8"/>
          <p:cNvSpPr txBox="1"/>
          <p:nvPr/>
        </p:nvSpPr>
        <p:spPr>
          <a:xfrm>
            <a:off x="509588" y="3165999"/>
            <a:ext cx="4011483" cy="1759456"/>
          </a:xfrm>
          <a:prstGeom prst="rect">
            <a:avLst/>
          </a:prstGeom>
          <a:noFill/>
        </p:spPr>
        <p:txBody>
          <a:bodyPr wrap="none" rtlCol="0">
            <a:spAutoFit/>
          </a:bodyPr>
          <a:lstStyle/>
          <a:p>
            <a:pPr defTabSz="360000">
              <a:spcAft>
                <a:spcPts val="1000"/>
              </a:spcAft>
            </a:pPr>
            <a:r>
              <a:rPr lang="cs-CZ" sz="2000" dirty="0" err="1">
                <a:latin typeface="Arial" pitchFamily="34" charset="0"/>
                <a:cs typeface="Arial" pitchFamily="34" charset="0"/>
              </a:rPr>
              <a:t>Recombination</a:t>
            </a:r>
            <a:r>
              <a:rPr lang="cs-CZ" sz="2000" dirty="0">
                <a:latin typeface="Arial" pitchFamily="34" charset="0"/>
                <a:cs typeface="Arial" pitchFamily="34" charset="0"/>
              </a:rPr>
              <a:t> </a:t>
            </a:r>
            <a:r>
              <a:rPr lang="cs-CZ" sz="2000" dirty="0" err="1"/>
              <a:t>brings</a:t>
            </a:r>
            <a:r>
              <a:rPr lang="cs-CZ" sz="2000" dirty="0"/>
              <a:t> </a:t>
            </a:r>
            <a:r>
              <a:rPr lang="cs-CZ" sz="2000" dirty="0" err="1"/>
              <a:t>together</a:t>
            </a:r>
            <a:r>
              <a:rPr lang="cs-CZ" sz="2000" dirty="0"/>
              <a:t> </a:t>
            </a:r>
            <a:br>
              <a:rPr lang="cs-CZ" sz="2000" dirty="0"/>
            </a:br>
            <a:r>
              <a:rPr lang="cs-CZ" sz="2000" dirty="0">
                <a:latin typeface="Arial" pitchFamily="34" charset="0"/>
                <a:cs typeface="Arial" pitchFamily="34" charset="0"/>
              </a:rPr>
              <a:t>DNA </a:t>
            </a:r>
            <a:r>
              <a:rPr lang="cs-CZ" sz="2000" dirty="0" err="1">
                <a:latin typeface="Arial" pitchFamily="34" charset="0"/>
                <a:cs typeface="Arial" pitchFamily="34" charset="0"/>
              </a:rPr>
              <a:t>of</a:t>
            </a:r>
            <a:r>
              <a:rPr lang="cs-CZ" sz="2000" dirty="0">
                <a:latin typeface="Arial" pitchFamily="34" charset="0"/>
                <a:cs typeface="Arial" pitchFamily="34" charset="0"/>
              </a:rPr>
              <a:t> </a:t>
            </a:r>
            <a:r>
              <a:rPr lang="cs-CZ" sz="2000" dirty="0" err="1">
                <a:latin typeface="Arial" pitchFamily="34" charset="0"/>
                <a:cs typeface="Arial" pitchFamily="34" charset="0"/>
              </a:rPr>
              <a:t>different</a:t>
            </a:r>
            <a:r>
              <a:rPr lang="cs-CZ" sz="2000" dirty="0">
                <a:latin typeface="Arial" pitchFamily="34" charset="0"/>
                <a:cs typeface="Arial" pitchFamily="34" charset="0"/>
              </a:rPr>
              <a:t> </a:t>
            </a:r>
            <a:r>
              <a:rPr lang="cs-CZ" sz="2000" dirty="0" err="1">
                <a:latin typeface="Arial" pitchFamily="34" charset="0"/>
                <a:cs typeface="Arial" pitchFamily="34" charset="0"/>
              </a:rPr>
              <a:t>origin</a:t>
            </a:r>
            <a:r>
              <a:rPr lang="cs-CZ" sz="2000" dirty="0">
                <a:latin typeface="Arial" pitchFamily="34" charset="0"/>
                <a:cs typeface="Arial" pitchFamily="34" charset="0"/>
              </a:rPr>
              <a:t> and </a:t>
            </a:r>
            <a:r>
              <a:rPr lang="cs-CZ" sz="2000" dirty="0" err="1">
                <a:latin typeface="Arial" pitchFamily="34" charset="0"/>
                <a:cs typeface="Arial" pitchFamily="34" charset="0"/>
              </a:rPr>
              <a:t>makes</a:t>
            </a:r>
            <a:br>
              <a:rPr lang="cs-CZ" sz="2000" dirty="0">
                <a:latin typeface="Arial" pitchFamily="34" charset="0"/>
                <a:cs typeface="Arial" pitchFamily="34" charset="0"/>
              </a:rPr>
            </a:br>
            <a:r>
              <a:rPr lang="cs-CZ" sz="2000" i="1" dirty="0" err="1">
                <a:solidFill>
                  <a:srgbClr val="E10000"/>
                </a:solidFill>
                <a:latin typeface="Arial" pitchFamily="34" charset="0"/>
                <a:cs typeface="Arial" pitchFamily="34" charset="0"/>
              </a:rPr>
              <a:t>junctions</a:t>
            </a:r>
            <a:r>
              <a:rPr lang="cs-CZ" sz="2000" i="1" dirty="0">
                <a:solidFill>
                  <a:srgbClr val="E10000"/>
                </a:solidFill>
                <a:latin typeface="Arial" pitchFamily="34" charset="0"/>
                <a:cs typeface="Arial" pitchFamily="34" charset="0"/>
              </a:rPr>
              <a:t> </a:t>
            </a:r>
            <a:r>
              <a:rPr lang="cs-CZ" sz="2000" dirty="0">
                <a:latin typeface="Arial" pitchFamily="34" charset="0"/>
                <a:cs typeface="Arial" pitchFamily="34" charset="0"/>
              </a:rPr>
              <a:t>(</a:t>
            </a:r>
            <a:r>
              <a:rPr lang="cs-CZ" sz="2000" i="1" dirty="0" err="1">
                <a:latin typeface="Arial" pitchFamily="34" charset="0"/>
                <a:cs typeface="Arial" pitchFamily="34" charset="0"/>
              </a:rPr>
              <a:t>breakpoints</a:t>
            </a:r>
            <a:r>
              <a:rPr lang="cs-CZ" sz="2000" dirty="0">
                <a:latin typeface="Arial" pitchFamily="34" charset="0"/>
                <a:cs typeface="Arial" pitchFamily="34" charset="0"/>
              </a:rPr>
              <a:t>)</a:t>
            </a:r>
          </a:p>
          <a:p>
            <a:pPr defTabSz="360000">
              <a:spcAft>
                <a:spcPts val="1000"/>
              </a:spcAft>
            </a:pPr>
            <a:r>
              <a:rPr lang="cs-CZ" sz="2000" dirty="0" err="1">
                <a:latin typeface="Arial" pitchFamily="34" charset="0"/>
                <a:cs typeface="Arial" pitchFamily="34" charset="0"/>
              </a:rPr>
              <a:t>they</a:t>
            </a:r>
            <a:r>
              <a:rPr lang="cs-CZ" sz="2000" dirty="0">
                <a:latin typeface="Arial" pitchFamily="34" charset="0"/>
                <a:cs typeface="Arial" pitchFamily="34" charset="0"/>
              </a:rPr>
              <a:t> </a:t>
            </a:r>
            <a:r>
              <a:rPr lang="cs-CZ" sz="2000" dirty="0" err="1">
                <a:latin typeface="Arial" pitchFamily="34" charset="0"/>
                <a:cs typeface="Arial" pitchFamily="34" charset="0"/>
              </a:rPr>
              <a:t>divide</a:t>
            </a:r>
            <a:r>
              <a:rPr lang="cs-CZ" sz="2000" dirty="0">
                <a:latin typeface="Arial" pitchFamily="34" charset="0"/>
                <a:cs typeface="Arial" pitchFamily="34" charset="0"/>
              </a:rPr>
              <a:t> genome </a:t>
            </a:r>
            <a:r>
              <a:rPr lang="cs-CZ" sz="2000" dirty="0" err="1">
                <a:latin typeface="Arial" pitchFamily="34" charset="0"/>
                <a:cs typeface="Arial" pitchFamily="34" charset="0"/>
              </a:rPr>
              <a:t>into</a:t>
            </a:r>
            <a:r>
              <a:rPr lang="cs-CZ" sz="2000" dirty="0">
                <a:latin typeface="Arial" pitchFamily="34" charset="0"/>
                <a:cs typeface="Arial" pitchFamily="34" charset="0"/>
              </a:rPr>
              <a:t> </a:t>
            </a:r>
            <a:r>
              <a:rPr lang="cs-CZ" sz="2000" i="1" dirty="0" err="1">
                <a:solidFill>
                  <a:srgbClr val="E10000"/>
                </a:solidFill>
                <a:latin typeface="Arial" pitchFamily="34" charset="0"/>
                <a:cs typeface="Arial" pitchFamily="34" charset="0"/>
              </a:rPr>
              <a:t>blocks</a:t>
            </a:r>
            <a:r>
              <a:rPr lang="cs-CZ" sz="2000" i="1" dirty="0">
                <a:latin typeface="Arial" pitchFamily="34" charset="0"/>
                <a:cs typeface="Arial" pitchFamily="34" charset="0"/>
              </a:rPr>
              <a:t> </a:t>
            </a:r>
            <a:br>
              <a:rPr lang="cs-CZ" sz="2000" i="1" dirty="0">
                <a:latin typeface="Arial" pitchFamily="34" charset="0"/>
                <a:cs typeface="Arial" pitchFamily="34" charset="0"/>
              </a:rPr>
            </a:br>
            <a:r>
              <a:rPr lang="cs-CZ" sz="2000" dirty="0">
                <a:latin typeface="Arial" pitchFamily="34" charset="0"/>
                <a:cs typeface="Arial" pitchFamily="34" charset="0"/>
              </a:rPr>
              <a:t>(</a:t>
            </a:r>
            <a:r>
              <a:rPr lang="cs-CZ" sz="2000" i="1" dirty="0" err="1">
                <a:latin typeface="Arial" pitchFamily="34" charset="0"/>
                <a:cs typeface="Arial" pitchFamily="34" charset="0"/>
              </a:rPr>
              <a:t>chunks</a:t>
            </a:r>
            <a:r>
              <a:rPr lang="cs-CZ" sz="2000" dirty="0">
                <a:latin typeface="Arial" pitchFamily="34" charset="0"/>
                <a:cs typeface="Arial" pitchFamily="34" charset="0"/>
              </a:rPr>
              <a:t>, </a:t>
            </a:r>
            <a:r>
              <a:rPr lang="cs-CZ" sz="2000" i="1" dirty="0" err="1">
                <a:latin typeface="Arial" pitchFamily="34" charset="0"/>
                <a:cs typeface="Arial" pitchFamily="34" charset="0"/>
              </a:rPr>
              <a:t>tracts</a:t>
            </a:r>
            <a:r>
              <a:rPr lang="cs-CZ" sz="2000" dirty="0">
                <a:latin typeface="Arial" pitchFamily="34" charset="0"/>
                <a:cs typeface="Arial" pitchFamily="34" charset="0"/>
              </a:rPr>
              <a:t>, </a:t>
            </a:r>
            <a:r>
              <a:rPr lang="cs-CZ" sz="2000" i="1" dirty="0" err="1">
                <a:latin typeface="Arial" pitchFamily="34" charset="0"/>
                <a:cs typeface="Arial" pitchFamily="34" charset="0"/>
              </a:rPr>
              <a:t>segments</a:t>
            </a:r>
            <a:r>
              <a:rPr lang="cs-CZ" sz="2000" dirty="0">
                <a:latin typeface="Arial" pitchFamily="34" charset="0"/>
                <a:cs typeface="Arial" pitchFamily="34" charset="0"/>
              </a:rPr>
              <a:t>)</a:t>
            </a:r>
          </a:p>
        </p:txBody>
      </p:sp>
      <p:sp>
        <p:nvSpPr>
          <p:cNvPr id="10" name="TextovéPole 9"/>
          <p:cNvSpPr txBox="1"/>
          <p:nvPr/>
        </p:nvSpPr>
        <p:spPr>
          <a:xfrm>
            <a:off x="4688437" y="5142495"/>
            <a:ext cx="889987" cy="369332"/>
          </a:xfrm>
          <a:prstGeom prst="rect">
            <a:avLst/>
          </a:prstGeom>
          <a:noFill/>
        </p:spPr>
        <p:txBody>
          <a:bodyPr wrap="none" rtlCol="0">
            <a:spAutoFit/>
          </a:bodyPr>
          <a:lstStyle/>
          <a:p>
            <a:r>
              <a:rPr lang="cs-CZ" i="1" dirty="0">
                <a:latin typeface="Arial" pitchFamily="34" charset="0"/>
                <a:cs typeface="Arial" pitchFamily="34" charset="0"/>
              </a:rPr>
              <a:t>N</a:t>
            </a:r>
            <a:r>
              <a:rPr lang="cs-CZ" dirty="0">
                <a:latin typeface="Arial" pitchFamily="34" charset="0"/>
                <a:cs typeface="Arial" pitchFamily="34" charset="0"/>
              </a:rPr>
              <a:t> SNP</a:t>
            </a:r>
          </a:p>
        </p:txBody>
      </p:sp>
      <p:sp>
        <p:nvSpPr>
          <p:cNvPr id="11" name="TextovéPole 10"/>
          <p:cNvSpPr txBox="1"/>
          <p:nvPr/>
        </p:nvSpPr>
        <p:spPr>
          <a:xfrm>
            <a:off x="6602853" y="4506711"/>
            <a:ext cx="1287532" cy="369332"/>
          </a:xfrm>
          <a:prstGeom prst="rect">
            <a:avLst/>
          </a:prstGeom>
          <a:noFill/>
        </p:spPr>
        <p:txBody>
          <a:bodyPr wrap="none" rtlCol="0">
            <a:spAutoFit/>
          </a:bodyPr>
          <a:lstStyle/>
          <a:p>
            <a:r>
              <a:rPr lang="cs-CZ" dirty="0">
                <a:latin typeface="Arial" pitchFamily="34" charset="0"/>
                <a:cs typeface="Arial" pitchFamily="34" charset="0"/>
              </a:rPr>
              <a:t>3 </a:t>
            </a:r>
            <a:r>
              <a:rPr lang="cs-CZ" dirty="0" err="1">
                <a:latin typeface="Arial" pitchFamily="34" charset="0"/>
                <a:cs typeface="Arial" pitchFamily="34" charset="0"/>
              </a:rPr>
              <a:t>junctions</a:t>
            </a:r>
            <a:endParaRPr lang="cs-CZ" dirty="0">
              <a:latin typeface="Arial" pitchFamily="34" charset="0"/>
              <a:cs typeface="Arial" pitchFamily="34" charset="0"/>
            </a:endParaRPr>
          </a:p>
        </p:txBody>
      </p:sp>
      <p:sp>
        <p:nvSpPr>
          <p:cNvPr id="13" name="TextovéPole 12">
            <a:extLst>
              <a:ext uri="{FF2B5EF4-FFF2-40B4-BE49-F238E27FC236}">
                <a16:creationId xmlns:a16="http://schemas.microsoft.com/office/drawing/2014/main" id="{5B74BFC0-7EE0-41FC-BF3C-162B082B8B07}"/>
              </a:ext>
            </a:extLst>
          </p:cNvPr>
          <p:cNvSpPr txBox="1"/>
          <p:nvPr/>
        </p:nvSpPr>
        <p:spPr>
          <a:xfrm>
            <a:off x="7262899" y="3511517"/>
            <a:ext cx="1322798" cy="400110"/>
          </a:xfrm>
          <a:prstGeom prst="rect">
            <a:avLst/>
          </a:prstGeom>
          <a:noFill/>
        </p:spPr>
        <p:txBody>
          <a:bodyPr wrap="none" rtlCol="0">
            <a:spAutoFit/>
          </a:bodyPr>
          <a:lstStyle/>
          <a:p>
            <a:pPr defTabSz="360000">
              <a:spcAft>
                <a:spcPts val="1000"/>
              </a:spcAft>
            </a:pPr>
            <a:r>
              <a:rPr lang="cs-CZ" sz="2000" dirty="0">
                <a:latin typeface="Arial" pitchFamily="34" charset="0"/>
                <a:cs typeface="Arial" pitchFamily="34" charset="0"/>
              </a:rPr>
              <a:t>4 </a:t>
            </a:r>
            <a:r>
              <a:rPr lang="cs-CZ" sz="2000" dirty="0" err="1">
                <a:latin typeface="Arial" pitchFamily="34" charset="0"/>
                <a:cs typeface="Arial" pitchFamily="34" charset="0"/>
              </a:rPr>
              <a:t>markers</a:t>
            </a:r>
            <a:endParaRPr lang="cs-CZ" sz="2000" dirty="0">
              <a:latin typeface="Arial" pitchFamily="34" charset="0"/>
              <a:cs typeface="Arial" pitchFamily="34" charset="0"/>
            </a:endParaRPr>
          </a:p>
        </p:txBody>
      </p:sp>
      <p:sp>
        <p:nvSpPr>
          <p:cNvPr id="14" name="TextovéPole 13">
            <a:extLst>
              <a:ext uri="{FF2B5EF4-FFF2-40B4-BE49-F238E27FC236}">
                <a16:creationId xmlns:a16="http://schemas.microsoft.com/office/drawing/2014/main" id="{049E9251-0F86-4C1A-9073-2B993051A225}"/>
              </a:ext>
            </a:extLst>
          </p:cNvPr>
          <p:cNvSpPr txBox="1"/>
          <p:nvPr/>
        </p:nvSpPr>
        <p:spPr>
          <a:xfrm>
            <a:off x="7287721" y="5111717"/>
            <a:ext cx="1366080" cy="400110"/>
          </a:xfrm>
          <a:prstGeom prst="rect">
            <a:avLst/>
          </a:prstGeom>
          <a:noFill/>
        </p:spPr>
        <p:txBody>
          <a:bodyPr wrap="none" rtlCol="0">
            <a:spAutoFit/>
          </a:bodyPr>
          <a:lstStyle/>
          <a:p>
            <a:pPr defTabSz="360000">
              <a:spcAft>
                <a:spcPts val="1000"/>
              </a:spcAft>
            </a:pPr>
            <a:r>
              <a:rPr lang="cs-CZ" sz="2000" i="1" dirty="0">
                <a:latin typeface="Arial" pitchFamily="34" charset="0"/>
                <a:cs typeface="Arial" pitchFamily="34" charset="0"/>
              </a:rPr>
              <a:t>N</a:t>
            </a:r>
            <a:r>
              <a:rPr lang="cs-CZ" sz="2000" dirty="0">
                <a:latin typeface="Arial" pitchFamily="34" charset="0"/>
                <a:cs typeface="Arial" pitchFamily="34" charset="0"/>
              </a:rPr>
              <a:t> </a:t>
            </a:r>
            <a:r>
              <a:rPr lang="cs-CZ" sz="2000" dirty="0" err="1">
                <a:latin typeface="Arial" pitchFamily="34" charset="0"/>
                <a:cs typeface="Arial" pitchFamily="34" charset="0"/>
              </a:rPr>
              <a:t>markers</a:t>
            </a:r>
            <a:endParaRPr lang="cs-CZ" sz="2000" dirty="0">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a:extLst>
              <a:ext uri="{FF2B5EF4-FFF2-40B4-BE49-F238E27FC236}">
                <a16:creationId xmlns:a16="http://schemas.microsoft.com/office/drawing/2014/main" id="{78FF9721-45A2-4186-9FCD-924B790ECA7A}"/>
              </a:ext>
            </a:extLst>
          </p:cNvPr>
          <p:cNvGrpSpPr/>
          <p:nvPr/>
        </p:nvGrpSpPr>
        <p:grpSpPr>
          <a:xfrm>
            <a:off x="2661934" y="2137719"/>
            <a:ext cx="6337300" cy="2582562"/>
            <a:chOff x="2713692" y="2677594"/>
            <a:chExt cx="6337300" cy="2582562"/>
          </a:xfrm>
        </p:grpSpPr>
        <p:pic>
          <p:nvPicPr>
            <p:cNvPr id="3" name="Obrázek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Lst>
            </a:blip>
            <a:srcRect l="56399" t="53324" r="11519" b="25757"/>
            <a:stretch/>
          </p:blipFill>
          <p:spPr>
            <a:xfrm>
              <a:off x="2713692" y="2677594"/>
              <a:ext cx="6337300" cy="2582562"/>
            </a:xfrm>
            <a:prstGeom prst="rect">
              <a:avLst/>
            </a:prstGeom>
          </p:spPr>
        </p:pic>
        <p:sp>
          <p:nvSpPr>
            <p:cNvPr id="4" name="Obdélník 3"/>
            <p:cNvSpPr/>
            <p:nvPr/>
          </p:nvSpPr>
          <p:spPr>
            <a:xfrm>
              <a:off x="2782854" y="2712287"/>
              <a:ext cx="2505648"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2792136" y="3341556"/>
              <a:ext cx="3563166"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2792136" y="3820352"/>
              <a:ext cx="6258856" cy="352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2775724" y="4649369"/>
              <a:ext cx="4379677"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4" name="AutoShape 42">
            <a:extLst>
              <a:ext uri="{FF2B5EF4-FFF2-40B4-BE49-F238E27FC236}">
                <a16:creationId xmlns:a16="http://schemas.microsoft.com/office/drawing/2014/main" id="{B58F23D7-E0FA-41E2-B401-71AB21897CC4}"/>
              </a:ext>
            </a:extLst>
          </p:cNvPr>
          <p:cNvSpPr>
            <a:spLocks noChangeArrowheads="1"/>
          </p:cNvSpPr>
          <p:nvPr/>
        </p:nvSpPr>
        <p:spPr bwMode="auto">
          <a:xfrm>
            <a:off x="5761422" y="1261941"/>
            <a:ext cx="1917407" cy="781585"/>
          </a:xfrm>
          <a:prstGeom prst="wedgeRectCallout">
            <a:avLst>
              <a:gd name="adj1" fmla="val 19175"/>
              <a:gd name="adj2" fmla="val 105263"/>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chromo</a:t>
            </a:r>
            <a:r>
              <a:rPr lang="en-GB" sz="1800" b="0" dirty="0">
                <a:latin typeface="Arial" panose="020B0604020202020204" pitchFamily="34" charset="0"/>
                <a:cs typeface="Arial" panose="020B0604020202020204" pitchFamily="34" charset="0"/>
              </a:rPr>
              <a:t>s</a:t>
            </a:r>
            <a:r>
              <a:rPr lang="cs-CZ" sz="1800" b="0" dirty="0" err="1">
                <a:latin typeface="Arial" panose="020B0604020202020204" pitchFamily="34" charset="0"/>
                <a:cs typeface="Arial" panose="020B0604020202020204" pitchFamily="34" charset="0"/>
              </a:rPr>
              <a:t>om</a:t>
            </a:r>
            <a:r>
              <a:rPr lang="en-GB" sz="1800" b="0" dirty="0">
                <a:latin typeface="Arial" panose="020B0604020202020204" pitchFamily="34" charset="0"/>
                <a:cs typeface="Arial" panose="020B0604020202020204" pitchFamily="34" charset="0"/>
              </a:rPr>
              <a:t>e</a:t>
            </a:r>
            <a:r>
              <a:rPr lang="cs-CZ" sz="1800" b="0" dirty="0">
                <a:latin typeface="Arial" panose="020B0604020202020204" pitchFamily="34" charset="0"/>
                <a:cs typeface="Arial" panose="020B0604020202020204" pitchFamily="34" charset="0"/>
              </a:rPr>
              <a:t> 12 </a:t>
            </a:r>
            <a:r>
              <a:rPr lang="en-GB" sz="1800" b="0" dirty="0">
                <a:latin typeface="Arial" panose="020B0604020202020204" pitchFamily="34" charset="0"/>
                <a:cs typeface="Arial" panose="020B0604020202020204" pitchFamily="34" charset="0"/>
              </a:rPr>
              <a:t>of N</a:t>
            </a:r>
            <a:r>
              <a:rPr lang="cs-CZ" sz="1800" b="0" dirty="0" err="1">
                <a:latin typeface="Arial" panose="020B0604020202020204" pitchFamily="34" charset="0"/>
                <a:cs typeface="Arial" panose="020B0604020202020204" pitchFamily="34" charset="0"/>
              </a:rPr>
              <a:t>eandert</a:t>
            </a:r>
            <a:r>
              <a:rPr lang="en-GB" sz="1800" b="0" dirty="0">
                <a:latin typeface="Arial" panose="020B0604020202020204" pitchFamily="34" charset="0"/>
                <a:cs typeface="Arial" panose="020B0604020202020204" pitchFamily="34" charset="0"/>
              </a:rPr>
              <a:t>ha</a:t>
            </a:r>
            <a:r>
              <a:rPr lang="cs-CZ" sz="1800" b="0" dirty="0">
                <a:latin typeface="Arial" panose="020B0604020202020204" pitchFamily="34" charset="0"/>
                <a:cs typeface="Arial" panose="020B0604020202020204" pitchFamily="34" charset="0"/>
              </a:rPr>
              <a:t>l</a:t>
            </a:r>
          </a:p>
        </p:txBody>
      </p:sp>
      <p:sp>
        <p:nvSpPr>
          <p:cNvPr id="25" name="AutoShape 42">
            <a:extLst>
              <a:ext uri="{FF2B5EF4-FFF2-40B4-BE49-F238E27FC236}">
                <a16:creationId xmlns:a16="http://schemas.microsoft.com/office/drawing/2014/main" id="{B58F23D7-E0FA-41E2-B401-71AB21897CC4}"/>
              </a:ext>
            </a:extLst>
          </p:cNvPr>
          <p:cNvSpPr>
            <a:spLocks noChangeArrowheads="1"/>
          </p:cNvSpPr>
          <p:nvPr/>
        </p:nvSpPr>
        <p:spPr bwMode="auto">
          <a:xfrm>
            <a:off x="394833" y="1628963"/>
            <a:ext cx="2166354" cy="995633"/>
          </a:xfrm>
          <a:prstGeom prst="wedgeRectCallout">
            <a:avLst>
              <a:gd name="adj1" fmla="val 61997"/>
              <a:gd name="adj2" fmla="val 83919"/>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R</a:t>
            </a:r>
            <a:r>
              <a:rPr lang="en-GB" sz="1800" b="0" dirty="0">
                <a:latin typeface="Arial" panose="020B0604020202020204" pitchFamily="34" charset="0"/>
                <a:cs typeface="Arial" panose="020B0604020202020204" pitchFamily="34" charset="0"/>
              </a:rPr>
              <a:t>o</a:t>
            </a:r>
            <a:r>
              <a:rPr lang="cs-CZ" sz="1800" b="0" dirty="0">
                <a:latin typeface="Arial" panose="020B0604020202020204" pitchFamily="34" charset="0"/>
                <a:cs typeface="Arial" panose="020B0604020202020204" pitchFamily="34" charset="0"/>
              </a:rPr>
              <a:t>m</a:t>
            </a:r>
            <a:r>
              <a:rPr lang="en-GB" sz="1800" b="0" dirty="0">
                <a:latin typeface="Arial" panose="020B0604020202020204" pitchFamily="34" charset="0"/>
                <a:cs typeface="Arial" panose="020B0604020202020204" pitchFamily="34" charset="0"/>
              </a:rPr>
              <a:t>a</a:t>
            </a:r>
            <a:r>
              <a:rPr lang="cs-CZ" sz="1800" b="0" dirty="0">
                <a:latin typeface="Arial" panose="020B0604020202020204" pitchFamily="34" charset="0"/>
                <a:cs typeface="Arial" panose="020B0604020202020204" pitchFamily="34" charset="0"/>
              </a:rPr>
              <a:t>n</a:t>
            </a:r>
            <a:r>
              <a:rPr lang="en-GB" sz="1800" b="0" dirty="0" err="1">
                <a:latin typeface="Arial" panose="020B0604020202020204" pitchFamily="34" charset="0"/>
                <a:cs typeface="Arial" panose="020B0604020202020204" pitchFamily="34" charset="0"/>
              </a:rPr>
              <a:t>ia</a:t>
            </a:r>
            <a:r>
              <a:rPr lang="cs-CZ" sz="1800" b="0" dirty="0">
                <a:latin typeface="Arial" panose="020B0604020202020204" pitchFamily="34" charset="0"/>
                <a:cs typeface="Arial" panose="020B0604020202020204" pitchFamily="34" charset="0"/>
              </a:rPr>
              <a:t>, </a:t>
            </a:r>
            <a:r>
              <a:rPr lang="cs-CZ" sz="1800" b="0" dirty="0">
                <a:latin typeface="Arial" panose="020B0604020202020204" pitchFamily="34" charset="0"/>
                <a:cs typeface="Arial" panose="020B0604020202020204" pitchFamily="34" charset="0"/>
                <a:sym typeface="Symbol" panose="05050102010706020507" pitchFamily="18" charset="2"/>
              </a:rPr>
              <a:t>40 </a:t>
            </a:r>
            <a:r>
              <a:rPr lang="en-GB" sz="1800" b="0" dirty="0" err="1">
                <a:latin typeface="Arial" panose="020B0604020202020204" pitchFamily="34" charset="0"/>
                <a:cs typeface="Arial" panose="020B0604020202020204" pitchFamily="34" charset="0"/>
                <a:sym typeface="Symbol" panose="05050102010706020507" pitchFamily="18" charset="2"/>
              </a:rPr>
              <a:t>kya</a:t>
            </a:r>
            <a:r>
              <a:rPr lang="cs-CZ" sz="1800" b="0" dirty="0">
                <a:latin typeface="Arial" panose="020B0604020202020204" pitchFamily="34" charset="0"/>
                <a:cs typeface="Arial" panose="020B0604020202020204" pitchFamily="34" charset="0"/>
                <a:sym typeface="Symbol" panose="05050102010706020507" pitchFamily="18" charset="2"/>
              </a:rPr>
              <a:t>, </a:t>
            </a:r>
            <a:r>
              <a:rPr lang="en-GB" dirty="0">
                <a:sym typeface="Symbol" panose="05050102010706020507" pitchFamily="18" charset="2"/>
              </a:rPr>
              <a:t>mating before</a:t>
            </a:r>
            <a:r>
              <a:rPr lang="cs-CZ" sz="1800" b="0" dirty="0">
                <a:latin typeface="Arial" panose="020B0604020202020204" pitchFamily="34" charset="0"/>
                <a:cs typeface="Arial" panose="020B0604020202020204" pitchFamily="34" charset="0"/>
              </a:rPr>
              <a:t> </a:t>
            </a:r>
            <a:br>
              <a:rPr lang="en-GB" sz="1800" b="0" dirty="0">
                <a:latin typeface="Arial" panose="020B0604020202020204" pitchFamily="34" charset="0"/>
                <a:cs typeface="Arial" panose="020B0604020202020204" pitchFamily="34" charset="0"/>
              </a:rPr>
            </a:br>
            <a:r>
              <a:rPr lang="cs-CZ" sz="1800" b="0" dirty="0">
                <a:latin typeface="Arial" panose="020B0604020202020204" pitchFamily="34" charset="0"/>
                <a:cs typeface="Arial" panose="020B0604020202020204" pitchFamily="34" charset="0"/>
              </a:rPr>
              <a:t>200–100 </a:t>
            </a:r>
            <a:r>
              <a:rPr lang="en-GB" dirty="0"/>
              <a:t>years</a:t>
            </a:r>
            <a:endParaRPr lang="cs-CZ" sz="1800" b="0" dirty="0">
              <a:latin typeface="Arial" panose="020B0604020202020204" pitchFamily="34" charset="0"/>
              <a:cs typeface="Arial" panose="020B0604020202020204" pitchFamily="34" charset="0"/>
            </a:endParaRPr>
          </a:p>
        </p:txBody>
      </p:sp>
      <p:sp>
        <p:nvSpPr>
          <p:cNvPr id="26" name="AutoShape 42">
            <a:extLst>
              <a:ext uri="{FF2B5EF4-FFF2-40B4-BE49-F238E27FC236}">
                <a16:creationId xmlns:a16="http://schemas.microsoft.com/office/drawing/2014/main" id="{B58F23D7-E0FA-41E2-B401-71AB21897CC4}"/>
              </a:ext>
            </a:extLst>
          </p:cNvPr>
          <p:cNvSpPr>
            <a:spLocks noChangeArrowheads="1"/>
          </p:cNvSpPr>
          <p:nvPr/>
        </p:nvSpPr>
        <p:spPr bwMode="auto">
          <a:xfrm>
            <a:off x="387349" y="3205431"/>
            <a:ext cx="2205421" cy="995633"/>
          </a:xfrm>
          <a:prstGeom prst="wedgeRectCallout">
            <a:avLst>
              <a:gd name="adj1" fmla="val 56325"/>
              <a:gd name="adj2" fmla="val 11252"/>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a:t>
            </a:r>
            <a:r>
              <a:rPr lang="cs-CZ" sz="1800" b="0" dirty="0" err="1">
                <a:latin typeface="Arial" panose="020B0604020202020204" pitchFamily="34" charset="0"/>
                <a:cs typeface="Arial" panose="020B0604020202020204" pitchFamily="34" charset="0"/>
              </a:rPr>
              <a:t>Sib</a:t>
            </a:r>
            <a:r>
              <a:rPr lang="en-GB" sz="1800" b="0" dirty="0" err="1">
                <a:latin typeface="Arial" panose="020B0604020202020204" pitchFamily="34" charset="0"/>
                <a:cs typeface="Arial" panose="020B0604020202020204" pitchFamily="34" charset="0"/>
              </a:rPr>
              <a:t>eria</a:t>
            </a:r>
            <a:r>
              <a:rPr lang="cs-CZ" sz="1800" b="0" dirty="0">
                <a:latin typeface="Arial" panose="020B0604020202020204" pitchFamily="34" charset="0"/>
                <a:cs typeface="Arial" panose="020B0604020202020204" pitchFamily="34" charset="0"/>
              </a:rPr>
              <a:t>, </a:t>
            </a:r>
            <a:r>
              <a:rPr lang="cs-CZ" sz="1800" b="0" dirty="0">
                <a:latin typeface="Arial" panose="020B0604020202020204" pitchFamily="34" charset="0"/>
                <a:cs typeface="Arial" panose="020B0604020202020204" pitchFamily="34" charset="0"/>
                <a:sym typeface="Symbol" panose="05050102010706020507" pitchFamily="18" charset="2"/>
              </a:rPr>
              <a:t>45 </a:t>
            </a:r>
            <a:r>
              <a:rPr lang="en-GB" sz="1800" b="0" dirty="0" err="1">
                <a:latin typeface="Arial" panose="020B0604020202020204" pitchFamily="34" charset="0"/>
                <a:cs typeface="Arial" panose="020B0604020202020204" pitchFamily="34" charset="0"/>
                <a:sym typeface="Symbol" panose="05050102010706020507" pitchFamily="18" charset="2"/>
              </a:rPr>
              <a:t>kya</a:t>
            </a:r>
            <a:r>
              <a:rPr lang="cs-CZ" sz="1800" b="0" dirty="0">
                <a:latin typeface="Arial" panose="020B0604020202020204" pitchFamily="34" charset="0"/>
                <a:cs typeface="Arial" panose="020B0604020202020204" pitchFamily="34" charset="0"/>
                <a:sym typeface="Symbol" panose="05050102010706020507" pitchFamily="18" charset="2"/>
              </a:rPr>
              <a:t>, </a:t>
            </a:r>
          </a:p>
          <a:p>
            <a:pPr algn="ctr"/>
            <a:r>
              <a:rPr lang="en-GB" dirty="0">
                <a:sym typeface="Symbol" panose="05050102010706020507" pitchFamily="18" charset="2"/>
              </a:rPr>
              <a:t>mating before</a:t>
            </a:r>
            <a:r>
              <a:rPr lang="cs-CZ" sz="1800" b="0" dirty="0">
                <a:latin typeface="Arial" panose="020B0604020202020204" pitchFamily="34" charset="0"/>
                <a:cs typeface="Arial" panose="020B0604020202020204" pitchFamily="34" charset="0"/>
                <a:sym typeface="Symbol" panose="05050102010706020507" pitchFamily="18" charset="2"/>
              </a:rPr>
              <a:t> </a:t>
            </a:r>
            <a:r>
              <a:rPr lang="cs-CZ" sz="1800" b="0" dirty="0">
                <a:latin typeface="Arial" panose="020B0604020202020204" pitchFamily="34" charset="0"/>
                <a:cs typeface="Arial" panose="020B0604020202020204" pitchFamily="34" charset="0"/>
              </a:rPr>
              <a:t>8000–5000</a:t>
            </a:r>
          </a:p>
        </p:txBody>
      </p:sp>
      <p:sp>
        <p:nvSpPr>
          <p:cNvPr id="27" name="AutoShape 42">
            <a:extLst>
              <a:ext uri="{FF2B5EF4-FFF2-40B4-BE49-F238E27FC236}">
                <a16:creationId xmlns:a16="http://schemas.microsoft.com/office/drawing/2014/main" id="{B58F23D7-E0FA-41E2-B401-71AB21897CC4}"/>
              </a:ext>
            </a:extLst>
          </p:cNvPr>
          <p:cNvSpPr>
            <a:spLocks noChangeArrowheads="1"/>
          </p:cNvSpPr>
          <p:nvPr/>
        </p:nvSpPr>
        <p:spPr bwMode="auto">
          <a:xfrm>
            <a:off x="1463615" y="5078750"/>
            <a:ext cx="2396637" cy="784289"/>
          </a:xfrm>
          <a:prstGeom prst="wedgeRectCallout">
            <a:avLst>
              <a:gd name="adj1" fmla="val 33457"/>
              <a:gd name="adj2" fmla="val -112370"/>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a:t>
            </a:r>
            <a:r>
              <a:rPr lang="en-GB" sz="1800" b="0" dirty="0">
                <a:latin typeface="Arial" panose="020B0604020202020204" pitchFamily="34" charset="0"/>
                <a:cs typeface="Arial" panose="020B0604020202020204" pitchFamily="34" charset="0"/>
              </a:rPr>
              <a:t>contemporary China</a:t>
            </a:r>
            <a:r>
              <a:rPr lang="cs-CZ" sz="1800" b="0" dirty="0">
                <a:latin typeface="Arial" panose="020B0604020202020204" pitchFamily="34" charset="0"/>
                <a:cs typeface="Arial" panose="020B0604020202020204" pitchFamily="34" charset="0"/>
              </a:rPr>
              <a:t>, </a:t>
            </a:r>
          </a:p>
          <a:p>
            <a:pPr algn="ctr"/>
            <a:r>
              <a:rPr lang="cs-CZ" sz="1800" b="0" dirty="0">
                <a:latin typeface="Arial" panose="020B0604020202020204" pitchFamily="34" charset="0"/>
                <a:cs typeface="Arial" panose="020B0604020202020204" pitchFamily="34" charset="0"/>
              </a:rPr>
              <a:t>54–49 </a:t>
            </a:r>
            <a:r>
              <a:rPr lang="en-GB" dirty="0" err="1"/>
              <a:t>kya</a:t>
            </a:r>
            <a:endParaRPr lang="cs-CZ" sz="1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7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84668" y="721535"/>
            <a:ext cx="9059332" cy="6136465"/>
          </a:xfrm>
          <a:prstGeom prst="rect">
            <a:avLst/>
          </a:prstGeom>
        </p:spPr>
      </p:pic>
      <p:sp>
        <p:nvSpPr>
          <p:cNvPr id="6" name="TextovéPole 5"/>
          <p:cNvSpPr txBox="1"/>
          <p:nvPr/>
        </p:nvSpPr>
        <p:spPr>
          <a:xfrm>
            <a:off x="3429000" y="227013"/>
            <a:ext cx="2194832" cy="400110"/>
          </a:xfrm>
          <a:prstGeom prst="rect">
            <a:avLst/>
          </a:prstGeom>
          <a:noFill/>
        </p:spPr>
        <p:txBody>
          <a:bodyPr wrap="none" rtlCol="0">
            <a:spAutoFit/>
          </a:bodyPr>
          <a:lstStyle/>
          <a:p>
            <a:r>
              <a:rPr lang="cs-CZ" sz="2000" b="1" dirty="0">
                <a:latin typeface="Arial" pitchFamily="34" charset="0"/>
                <a:cs typeface="Arial" pitchFamily="34" charset="0"/>
              </a:rPr>
              <a:t>Chromo</a:t>
            </a:r>
            <a:r>
              <a:rPr lang="en-GB" sz="2000" b="1" dirty="0">
                <a:latin typeface="Arial" pitchFamily="34" charset="0"/>
                <a:cs typeface="Arial" pitchFamily="34" charset="0"/>
              </a:rPr>
              <a:t>s</a:t>
            </a:r>
            <a:r>
              <a:rPr lang="cs-CZ" sz="2000" b="1" dirty="0" err="1">
                <a:latin typeface="Arial" pitchFamily="34" charset="0"/>
                <a:cs typeface="Arial" pitchFamily="34" charset="0"/>
              </a:rPr>
              <a:t>om</a:t>
            </a:r>
            <a:r>
              <a:rPr lang="en-GB" sz="2000" b="1" dirty="0">
                <a:latin typeface="Arial" pitchFamily="34" charset="0"/>
                <a:cs typeface="Arial" pitchFamily="34" charset="0"/>
              </a:rPr>
              <a:t>e</a:t>
            </a:r>
            <a:r>
              <a:rPr lang="cs-CZ" sz="2000" b="1" dirty="0">
                <a:latin typeface="Arial" pitchFamily="34" charset="0"/>
                <a:cs typeface="Arial" pitchFamily="34" charset="0"/>
              </a:rPr>
              <a:t> 17</a:t>
            </a:r>
          </a:p>
        </p:txBody>
      </p:sp>
      <p:sp>
        <p:nvSpPr>
          <p:cNvPr id="4" name="AutoShape 42">
            <a:extLst>
              <a:ext uri="{FF2B5EF4-FFF2-40B4-BE49-F238E27FC236}">
                <a16:creationId xmlns:a16="http://schemas.microsoft.com/office/drawing/2014/main" id="{F356AAE2-6938-47E9-B866-3FF5A598FED6}"/>
              </a:ext>
            </a:extLst>
          </p:cNvPr>
          <p:cNvSpPr>
            <a:spLocks noChangeArrowheads="1"/>
          </p:cNvSpPr>
          <p:nvPr/>
        </p:nvSpPr>
        <p:spPr bwMode="auto">
          <a:xfrm>
            <a:off x="1876941" y="793059"/>
            <a:ext cx="1147946" cy="700456"/>
          </a:xfrm>
          <a:prstGeom prst="wedgeRectCallout">
            <a:avLst>
              <a:gd name="adj1" fmla="val 61997"/>
              <a:gd name="adj2" fmla="val 83919"/>
            </a:avLst>
          </a:prstGeom>
          <a:solidFill>
            <a:srgbClr val="EAEAEA"/>
          </a:solidFill>
          <a:ln w="6350">
            <a:solidFill>
              <a:schemeClr val="tx1"/>
            </a:solidFill>
            <a:miter lim="800000"/>
            <a:headEnd/>
            <a:tailEnd/>
          </a:ln>
        </p:spPr>
        <p:txBody>
          <a:bodyPr anchor="ctr"/>
          <a:lstStyle/>
          <a:p>
            <a:pPr algn="ctr"/>
            <a:r>
              <a:rPr lang="cs-CZ" sz="2000" b="0" dirty="0">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MHC!</a:t>
            </a:r>
            <a:endParaRPr lang="cs-CZ" sz="2000" b="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A42F26D2-FF9E-4A67-B152-8434E067C120}"/>
              </a:ext>
            </a:extLst>
          </p:cNvPr>
          <p:cNvSpPr txBox="1"/>
          <p:nvPr/>
        </p:nvSpPr>
        <p:spPr>
          <a:xfrm>
            <a:off x="6465805" y="1573115"/>
            <a:ext cx="2350323" cy="461665"/>
          </a:xfrm>
          <a:prstGeom prst="rect">
            <a:avLst/>
          </a:prstGeom>
          <a:solidFill>
            <a:schemeClr val="bg1"/>
          </a:solidFill>
        </p:spPr>
        <p:txBody>
          <a:bodyPr wrap="none" rtlCol="0">
            <a:spAutoFit/>
          </a:bodyPr>
          <a:lstStyle/>
          <a:p>
            <a:r>
              <a:rPr lang="en-GB" sz="2400" dirty="0"/>
              <a:t>&gt;600 000 SNPs</a:t>
            </a:r>
            <a:endParaRPr lang="cs-CZ" sz="2400" dirty="0"/>
          </a:p>
        </p:txBody>
      </p:sp>
    </p:spTree>
    <p:extLst>
      <p:ext uri="{BB962C8B-B14F-4D97-AF65-F5344CB8AC3E}">
        <p14:creationId xmlns:p14="http://schemas.microsoft.com/office/powerpoint/2010/main" val="12381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0" y="457200"/>
            <a:ext cx="9144000" cy="6066722"/>
            <a:chOff x="0" y="457200"/>
            <a:chExt cx="9144000" cy="6066722"/>
          </a:xfrm>
        </p:grpSpPr>
        <p:pic>
          <p:nvPicPr>
            <p:cNvPr id="3" name="Picture 2" descr="Xfal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8118"/>
              <a:ext cx="9144000" cy="6045804"/>
            </a:xfrm>
            <a:prstGeom prst="rect">
              <a:avLst/>
            </a:prstGeom>
          </p:spPr>
        </p:pic>
        <p:sp>
          <p:nvSpPr>
            <p:cNvPr id="6" name="Obdélník 5"/>
            <p:cNvSpPr/>
            <p:nvPr/>
          </p:nvSpPr>
          <p:spPr>
            <a:xfrm>
              <a:off x="4332514" y="457200"/>
              <a:ext cx="468086"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TextovéPole 7"/>
          <p:cNvSpPr txBox="1"/>
          <p:nvPr/>
        </p:nvSpPr>
        <p:spPr>
          <a:xfrm>
            <a:off x="3429000" y="227013"/>
            <a:ext cx="1923925" cy="400110"/>
          </a:xfrm>
          <a:prstGeom prst="rect">
            <a:avLst/>
          </a:prstGeom>
          <a:noFill/>
        </p:spPr>
        <p:txBody>
          <a:bodyPr wrap="none" rtlCol="0">
            <a:spAutoFit/>
          </a:bodyPr>
          <a:lstStyle/>
          <a:p>
            <a:r>
              <a:rPr lang="cs-CZ" sz="2000" b="1" dirty="0">
                <a:latin typeface="Arial" pitchFamily="34" charset="0"/>
                <a:cs typeface="Arial" pitchFamily="34" charset="0"/>
              </a:rPr>
              <a:t>Chromozom X</a:t>
            </a:r>
          </a:p>
        </p:txBody>
      </p:sp>
    </p:spTree>
    <p:extLst>
      <p:ext uri="{BB962C8B-B14F-4D97-AF65-F5344CB8AC3E}">
        <p14:creationId xmlns:p14="http://schemas.microsoft.com/office/powerpoint/2010/main" val="589196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A52C662A-E68F-4430-8F0D-455312862587}"/>
              </a:ext>
            </a:extLst>
          </p:cNvPr>
          <p:cNvPicPr>
            <a:picLocks noChangeAspect="1" noChangeArrowheads="1"/>
          </p:cNvPicPr>
          <p:nvPr/>
        </p:nvPicPr>
        <p:blipFill rotWithShape="1">
          <a:blip r:embed="rId2" cstate="print"/>
          <a:srcRect b="14088"/>
          <a:stretch/>
        </p:blipFill>
        <p:spPr bwMode="auto">
          <a:xfrm>
            <a:off x="207069" y="3331493"/>
            <a:ext cx="4830762" cy="3082308"/>
          </a:xfrm>
          <a:prstGeom prst="rect">
            <a:avLst/>
          </a:prstGeom>
          <a:noFill/>
          <a:ln w="9525">
            <a:noFill/>
            <a:miter lim="800000"/>
            <a:headEnd/>
            <a:tailEnd/>
          </a:ln>
        </p:spPr>
      </p:pic>
      <p:sp>
        <p:nvSpPr>
          <p:cNvPr id="68611" name="Text Box 10"/>
          <p:cNvSpPr txBox="1">
            <a:spLocks noChangeArrowheads="1"/>
          </p:cNvSpPr>
          <p:nvPr/>
        </p:nvSpPr>
        <p:spPr bwMode="auto">
          <a:xfrm>
            <a:off x="575553" y="282575"/>
            <a:ext cx="7992894" cy="461665"/>
          </a:xfrm>
          <a:prstGeom prst="rect">
            <a:avLst/>
          </a:prstGeom>
          <a:solidFill>
            <a:srgbClr val="FFFF66"/>
          </a:solidFill>
          <a:ln w="9525">
            <a:noFill/>
            <a:miter lim="800000"/>
            <a:headEnd/>
            <a:tailEnd/>
          </a:ln>
        </p:spPr>
        <p:txBody>
          <a:bodyPr wrap="none">
            <a:spAutoFit/>
          </a:bodyPr>
          <a:lstStyle/>
          <a:p>
            <a:r>
              <a:rPr lang="en-GB" sz="2400" dirty="0">
                <a:solidFill>
                  <a:srgbClr val="E60000"/>
                </a:solidFill>
              </a:rPr>
              <a:t>Why </a:t>
            </a:r>
            <a:r>
              <a:rPr lang="cs-CZ" sz="2400" dirty="0">
                <a:solidFill>
                  <a:srgbClr val="E60000"/>
                </a:solidFill>
              </a:rPr>
              <a:t>hybrid z</a:t>
            </a:r>
            <a:r>
              <a:rPr lang="en-GB" sz="2400" dirty="0">
                <a:solidFill>
                  <a:srgbClr val="E60000"/>
                </a:solidFill>
              </a:rPr>
              <a:t>ones</a:t>
            </a:r>
            <a:r>
              <a:rPr lang="cs-CZ" sz="2400" dirty="0">
                <a:solidFill>
                  <a:srgbClr val="E60000"/>
                </a:solidFill>
              </a:rPr>
              <a:t>? </a:t>
            </a:r>
            <a:r>
              <a:rPr lang="en-GB" sz="2400" dirty="0">
                <a:solidFill>
                  <a:srgbClr val="E60000"/>
                </a:solidFill>
              </a:rPr>
              <a:t>Reproductive barriers and </a:t>
            </a:r>
            <a:r>
              <a:rPr lang="cs-CZ" sz="2400" dirty="0" err="1">
                <a:solidFill>
                  <a:srgbClr val="E60000"/>
                </a:solidFill>
              </a:rPr>
              <a:t>specia</a:t>
            </a:r>
            <a:r>
              <a:rPr lang="en-GB" sz="2400" dirty="0" err="1">
                <a:solidFill>
                  <a:srgbClr val="E60000"/>
                </a:solidFill>
              </a:rPr>
              <a:t>tion</a:t>
            </a:r>
            <a:r>
              <a:rPr lang="en-GB" sz="2400" dirty="0">
                <a:solidFill>
                  <a:srgbClr val="E60000"/>
                </a:solidFill>
              </a:rPr>
              <a:t>!</a:t>
            </a:r>
            <a:endParaRPr lang="cs-CZ" sz="2400" dirty="0">
              <a:solidFill>
                <a:srgbClr val="E60000"/>
              </a:solidFill>
            </a:endParaRPr>
          </a:p>
        </p:txBody>
      </p:sp>
      <p:sp>
        <p:nvSpPr>
          <p:cNvPr id="68612" name="Text Box 15"/>
          <p:cNvSpPr txBox="1">
            <a:spLocks noChangeArrowheads="1"/>
          </p:cNvSpPr>
          <p:nvPr/>
        </p:nvSpPr>
        <p:spPr bwMode="auto">
          <a:xfrm>
            <a:off x="515938" y="1174750"/>
            <a:ext cx="3150221" cy="400110"/>
          </a:xfrm>
          <a:prstGeom prst="rect">
            <a:avLst/>
          </a:prstGeom>
          <a:noFill/>
          <a:ln w="9525">
            <a:noFill/>
            <a:miter lim="800000"/>
            <a:headEnd/>
            <a:tailEnd/>
          </a:ln>
        </p:spPr>
        <p:txBody>
          <a:bodyPr wrap="none">
            <a:spAutoFit/>
          </a:bodyPr>
          <a:lstStyle/>
          <a:p>
            <a:r>
              <a:rPr lang="cs-CZ" sz="2000" dirty="0" err="1"/>
              <a:t>Dobzhansk</a:t>
            </a:r>
            <a:r>
              <a:rPr lang="en-GB" sz="2000" dirty="0"/>
              <a:t>y</a:t>
            </a:r>
            <a:r>
              <a:rPr lang="cs-CZ" sz="2000" dirty="0"/>
              <a:t>-Muller model</a:t>
            </a:r>
          </a:p>
        </p:txBody>
      </p:sp>
      <p:grpSp>
        <p:nvGrpSpPr>
          <p:cNvPr id="68613" name="Group 19"/>
          <p:cNvGrpSpPr>
            <a:grpSpLocks/>
          </p:cNvGrpSpPr>
          <p:nvPr/>
        </p:nvGrpSpPr>
        <p:grpSpPr bwMode="auto">
          <a:xfrm>
            <a:off x="4032250" y="1679575"/>
            <a:ext cx="4813300" cy="2543175"/>
            <a:chOff x="262" y="1382"/>
            <a:chExt cx="3215" cy="1710"/>
          </a:xfrm>
        </p:grpSpPr>
        <p:pic>
          <p:nvPicPr>
            <p:cNvPr id="68614" name="Picture 11" descr="muller"/>
            <p:cNvPicPr>
              <a:picLocks noChangeAspect="1" noChangeArrowheads="1"/>
            </p:cNvPicPr>
            <p:nvPr/>
          </p:nvPicPr>
          <p:blipFill>
            <a:blip r:embed="rId3" cstate="print"/>
            <a:srcRect/>
            <a:stretch>
              <a:fillRect/>
            </a:stretch>
          </p:blipFill>
          <p:spPr bwMode="auto">
            <a:xfrm>
              <a:off x="2482" y="1390"/>
              <a:ext cx="995" cy="1394"/>
            </a:xfrm>
            <a:prstGeom prst="rect">
              <a:avLst/>
            </a:prstGeom>
            <a:noFill/>
            <a:ln w="9525">
              <a:noFill/>
              <a:miter lim="800000"/>
              <a:headEnd/>
              <a:tailEnd/>
            </a:ln>
            <a:effectLst>
              <a:softEdge rad="127000"/>
            </a:effectLst>
          </p:spPr>
        </p:pic>
        <p:pic>
          <p:nvPicPr>
            <p:cNvPr id="68615" name="Picture 12" descr="fund0236"/>
            <p:cNvPicPr>
              <a:picLocks noChangeAspect="1" noChangeArrowheads="1"/>
            </p:cNvPicPr>
            <p:nvPr/>
          </p:nvPicPr>
          <p:blipFill>
            <a:blip r:embed="rId4" cstate="print"/>
            <a:srcRect l="9558" r="19118"/>
            <a:stretch>
              <a:fillRect/>
            </a:stretch>
          </p:blipFill>
          <p:spPr bwMode="auto">
            <a:xfrm>
              <a:off x="1302" y="1395"/>
              <a:ext cx="1151" cy="1406"/>
            </a:xfrm>
            <a:prstGeom prst="rect">
              <a:avLst/>
            </a:prstGeom>
            <a:noFill/>
            <a:ln w="9525">
              <a:noFill/>
              <a:miter lim="800000"/>
              <a:headEnd/>
              <a:tailEnd/>
            </a:ln>
            <a:effectLst>
              <a:softEdge rad="127000"/>
            </a:effectLst>
          </p:spPr>
        </p:pic>
        <p:pic>
          <p:nvPicPr>
            <p:cNvPr id="68616" name="Picture 13" descr="2084_Bateson-William"/>
            <p:cNvPicPr>
              <a:picLocks noChangeAspect="1" noChangeArrowheads="1"/>
            </p:cNvPicPr>
            <p:nvPr/>
          </p:nvPicPr>
          <p:blipFill>
            <a:blip r:embed="rId5" cstate="print"/>
            <a:srcRect/>
            <a:stretch>
              <a:fillRect/>
            </a:stretch>
          </p:blipFill>
          <p:spPr bwMode="auto">
            <a:xfrm>
              <a:off x="262" y="1382"/>
              <a:ext cx="1033" cy="1421"/>
            </a:xfrm>
            <a:prstGeom prst="rect">
              <a:avLst/>
            </a:prstGeom>
            <a:noFill/>
            <a:ln w="9525">
              <a:noFill/>
              <a:miter lim="800000"/>
              <a:headEnd/>
              <a:tailEnd/>
            </a:ln>
            <a:effectLst>
              <a:softEdge rad="127000"/>
            </a:effectLst>
          </p:spPr>
        </p:pic>
        <p:sp>
          <p:nvSpPr>
            <p:cNvPr id="68617" name="Text Box 16"/>
            <p:cNvSpPr txBox="1">
              <a:spLocks noChangeArrowheads="1"/>
            </p:cNvSpPr>
            <p:nvPr/>
          </p:nvSpPr>
          <p:spPr bwMode="auto">
            <a:xfrm>
              <a:off x="391" y="2866"/>
              <a:ext cx="825" cy="226"/>
            </a:xfrm>
            <a:prstGeom prst="rect">
              <a:avLst/>
            </a:prstGeom>
            <a:noFill/>
            <a:ln w="9525">
              <a:noFill/>
              <a:miter lim="800000"/>
              <a:headEnd/>
              <a:tailEnd/>
            </a:ln>
          </p:spPr>
          <p:txBody>
            <a:bodyPr wrap="none">
              <a:spAutoFit/>
            </a:bodyPr>
            <a:lstStyle/>
            <a:p>
              <a:r>
                <a:rPr lang="cs-CZ" sz="1600">
                  <a:solidFill>
                    <a:schemeClr val="accent2"/>
                  </a:solidFill>
                </a:rPr>
                <a:t>W. Bateson</a:t>
              </a:r>
            </a:p>
          </p:txBody>
        </p:sp>
        <p:sp>
          <p:nvSpPr>
            <p:cNvPr id="68618" name="Text Box 17"/>
            <p:cNvSpPr txBox="1">
              <a:spLocks noChangeArrowheads="1"/>
            </p:cNvSpPr>
            <p:nvPr/>
          </p:nvSpPr>
          <p:spPr bwMode="auto">
            <a:xfrm>
              <a:off x="1400" y="2866"/>
              <a:ext cx="1027" cy="226"/>
            </a:xfrm>
            <a:prstGeom prst="rect">
              <a:avLst/>
            </a:prstGeom>
            <a:noFill/>
            <a:ln w="9525">
              <a:noFill/>
              <a:miter lim="800000"/>
              <a:headEnd/>
              <a:tailEnd/>
            </a:ln>
          </p:spPr>
          <p:txBody>
            <a:bodyPr wrap="none">
              <a:spAutoFit/>
            </a:bodyPr>
            <a:lstStyle/>
            <a:p>
              <a:r>
                <a:rPr lang="cs-CZ" sz="1600">
                  <a:solidFill>
                    <a:schemeClr val="accent2"/>
                  </a:solidFill>
                </a:rPr>
                <a:t>T. Dobzhansky</a:t>
              </a:r>
            </a:p>
          </p:txBody>
        </p:sp>
        <p:sp>
          <p:nvSpPr>
            <p:cNvPr id="68619" name="Text Box 18"/>
            <p:cNvSpPr txBox="1">
              <a:spLocks noChangeArrowheads="1"/>
            </p:cNvSpPr>
            <p:nvPr/>
          </p:nvSpPr>
          <p:spPr bwMode="auto">
            <a:xfrm>
              <a:off x="2667" y="2866"/>
              <a:ext cx="666" cy="226"/>
            </a:xfrm>
            <a:prstGeom prst="rect">
              <a:avLst/>
            </a:prstGeom>
            <a:noFill/>
            <a:ln w="9525">
              <a:noFill/>
              <a:miter lim="800000"/>
              <a:headEnd/>
              <a:tailEnd/>
            </a:ln>
          </p:spPr>
          <p:txBody>
            <a:bodyPr wrap="none">
              <a:spAutoFit/>
            </a:bodyPr>
            <a:lstStyle/>
            <a:p>
              <a:r>
                <a:rPr lang="cs-CZ" sz="1600">
                  <a:solidFill>
                    <a:schemeClr val="accent2"/>
                  </a:solidFill>
                </a:rPr>
                <a:t>H. Muller</a:t>
              </a: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Obrázek 2" descr="armsraces1.jpg"/>
          <p:cNvPicPr>
            <a:picLocks noChangeAspect="1"/>
          </p:cNvPicPr>
          <p:nvPr/>
        </p:nvPicPr>
        <p:blipFill>
          <a:blip r:embed="rId3" cstate="print"/>
          <a:srcRect/>
          <a:stretch>
            <a:fillRect/>
          </a:stretch>
        </p:blipFill>
        <p:spPr bwMode="auto">
          <a:xfrm>
            <a:off x="481013" y="882650"/>
            <a:ext cx="2962275" cy="3810000"/>
          </a:xfrm>
          <a:prstGeom prst="rect">
            <a:avLst/>
          </a:prstGeom>
          <a:noFill/>
          <a:ln w="9525">
            <a:noFill/>
            <a:miter lim="800000"/>
            <a:headEnd/>
            <a:tailEnd/>
          </a:ln>
          <a:effectLst>
            <a:softEdge rad="127000"/>
          </a:effectLst>
        </p:spPr>
      </p:pic>
      <p:pic>
        <p:nvPicPr>
          <p:cNvPr id="69636" name="Picture 6"/>
          <p:cNvPicPr>
            <a:picLocks noChangeAspect="1" noChangeArrowheads="1"/>
          </p:cNvPicPr>
          <p:nvPr/>
        </p:nvPicPr>
        <p:blipFill>
          <a:blip r:embed="rId4" cstate="print"/>
          <a:srcRect b="28159"/>
          <a:stretch>
            <a:fillRect/>
          </a:stretch>
        </p:blipFill>
        <p:spPr bwMode="auto">
          <a:xfrm>
            <a:off x="4306888" y="831850"/>
            <a:ext cx="4267200" cy="2211388"/>
          </a:xfrm>
          <a:prstGeom prst="rect">
            <a:avLst/>
          </a:prstGeom>
          <a:noFill/>
          <a:ln w="9525">
            <a:noFill/>
            <a:miter lim="800000"/>
            <a:headEnd/>
            <a:tailEnd/>
          </a:ln>
          <a:effectLst>
            <a:softEdge rad="127000"/>
          </a:effectLst>
        </p:spPr>
      </p:pic>
      <p:pic>
        <p:nvPicPr>
          <p:cNvPr id="69637" name="Picture 2"/>
          <p:cNvPicPr>
            <a:picLocks noChangeAspect="1" noChangeArrowheads="1"/>
          </p:cNvPicPr>
          <p:nvPr/>
        </p:nvPicPr>
        <p:blipFill>
          <a:blip r:embed="rId5" cstate="print"/>
          <a:srcRect/>
          <a:stretch>
            <a:fillRect/>
          </a:stretch>
        </p:blipFill>
        <p:spPr bwMode="auto">
          <a:xfrm>
            <a:off x="257175" y="4778375"/>
            <a:ext cx="3976688" cy="1514475"/>
          </a:xfrm>
          <a:prstGeom prst="rect">
            <a:avLst/>
          </a:prstGeom>
          <a:noFill/>
          <a:ln w="9525">
            <a:noFill/>
            <a:miter lim="800000"/>
            <a:headEnd/>
            <a:tailEnd/>
          </a:ln>
          <a:effectLst>
            <a:softEdge rad="127000"/>
          </a:effectLst>
        </p:spPr>
      </p:pic>
      <p:pic>
        <p:nvPicPr>
          <p:cNvPr id="69638" name="Picture 10"/>
          <p:cNvPicPr>
            <a:picLocks noChangeAspect="1" noChangeArrowheads="1"/>
          </p:cNvPicPr>
          <p:nvPr/>
        </p:nvPicPr>
        <p:blipFill>
          <a:blip r:embed="rId6" cstate="print"/>
          <a:srcRect/>
          <a:stretch>
            <a:fillRect/>
          </a:stretch>
        </p:blipFill>
        <p:spPr bwMode="auto">
          <a:xfrm>
            <a:off x="5170488" y="3232150"/>
            <a:ext cx="3810000" cy="3048000"/>
          </a:xfrm>
          <a:prstGeom prst="rect">
            <a:avLst/>
          </a:prstGeom>
          <a:noFill/>
          <a:ln w="9525">
            <a:noFill/>
            <a:miter lim="800000"/>
            <a:headEnd/>
            <a:tailEnd/>
          </a:ln>
          <a:effectLst>
            <a:softEdge rad="127000"/>
          </a:effectLst>
        </p:spPr>
      </p:pic>
      <p:pic>
        <p:nvPicPr>
          <p:cNvPr id="69639" name="Picture 9"/>
          <p:cNvPicPr>
            <a:picLocks noChangeAspect="1" noChangeArrowheads="1"/>
          </p:cNvPicPr>
          <p:nvPr/>
        </p:nvPicPr>
        <p:blipFill>
          <a:blip r:embed="rId7" cstate="print"/>
          <a:srcRect/>
          <a:stretch>
            <a:fillRect/>
          </a:stretch>
        </p:blipFill>
        <p:spPr bwMode="auto">
          <a:xfrm>
            <a:off x="3089275" y="2736850"/>
            <a:ext cx="2857500" cy="2428875"/>
          </a:xfrm>
          <a:prstGeom prst="rect">
            <a:avLst/>
          </a:prstGeom>
          <a:noFill/>
          <a:ln w="9525">
            <a:noFill/>
            <a:miter lim="800000"/>
            <a:headEnd/>
            <a:tailEnd/>
          </a:ln>
          <a:effectLst>
            <a:softEdge rad="127000"/>
          </a:effectLst>
        </p:spPr>
      </p:pic>
      <p:sp>
        <p:nvSpPr>
          <p:cNvPr id="9" name="Obdélník 8"/>
          <p:cNvSpPr/>
          <p:nvPr/>
        </p:nvSpPr>
        <p:spPr>
          <a:xfrm>
            <a:off x="1962150" y="275729"/>
            <a:ext cx="5129930" cy="461665"/>
          </a:xfrm>
          <a:prstGeom prst="rect">
            <a:avLst/>
          </a:prstGeom>
        </p:spPr>
        <p:txBody>
          <a:bodyPr wrap="none">
            <a:spAutoFit/>
          </a:bodyPr>
          <a:lstStyle/>
          <a:p>
            <a:r>
              <a:rPr lang="cs-CZ" sz="2400" dirty="0">
                <a:solidFill>
                  <a:srgbClr val="C80000"/>
                </a:solidFill>
              </a:rPr>
              <a:t>„</a:t>
            </a:r>
            <a:r>
              <a:rPr lang="en-GB" sz="2400" dirty="0">
                <a:solidFill>
                  <a:srgbClr val="C80000"/>
                </a:solidFill>
              </a:rPr>
              <a:t>Arms races</a:t>
            </a:r>
            <a:r>
              <a:rPr lang="cs-CZ" sz="2400" dirty="0">
                <a:solidFill>
                  <a:srgbClr val="C80000"/>
                </a:solidFill>
              </a:rPr>
              <a:t>“ a</a:t>
            </a:r>
            <a:r>
              <a:rPr lang="en-GB" sz="2400" dirty="0" err="1">
                <a:solidFill>
                  <a:srgbClr val="C80000"/>
                </a:solidFill>
              </a:rPr>
              <a:t>nd</a:t>
            </a:r>
            <a:r>
              <a:rPr lang="cs-CZ" sz="2400" dirty="0">
                <a:solidFill>
                  <a:srgbClr val="C80000"/>
                </a:solidFill>
              </a:rPr>
              <a:t> se</a:t>
            </a:r>
            <a:r>
              <a:rPr lang="en-GB" sz="2400" dirty="0" err="1">
                <a:solidFill>
                  <a:srgbClr val="C80000"/>
                </a:solidFill>
              </a:rPr>
              <a:t>condary</a:t>
            </a:r>
            <a:r>
              <a:rPr lang="en-GB" sz="2400" dirty="0">
                <a:solidFill>
                  <a:srgbClr val="C80000"/>
                </a:solidFill>
              </a:rPr>
              <a:t> contact</a:t>
            </a:r>
            <a:endParaRPr lang="cs-CZ"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ovéPole 22"/>
          <p:cNvSpPr txBox="1">
            <a:spLocks noChangeArrowheads="1"/>
          </p:cNvSpPr>
          <p:nvPr/>
        </p:nvSpPr>
        <p:spPr bwMode="auto">
          <a:xfrm>
            <a:off x="705139" y="3200697"/>
            <a:ext cx="1495922" cy="1015663"/>
          </a:xfrm>
          <a:prstGeom prst="rect">
            <a:avLst/>
          </a:prstGeom>
          <a:noFill/>
          <a:ln w="9525">
            <a:noFill/>
            <a:miter lim="800000"/>
            <a:headEnd/>
            <a:tailEnd/>
          </a:ln>
        </p:spPr>
        <p:txBody>
          <a:bodyPr wrap="none">
            <a:spAutoFit/>
          </a:bodyPr>
          <a:lstStyle/>
          <a:p>
            <a:pPr algn="ctr"/>
            <a:r>
              <a:rPr lang="cs-CZ" sz="2000" dirty="0" err="1"/>
              <a:t>arms</a:t>
            </a:r>
            <a:r>
              <a:rPr lang="cs-CZ" sz="2000" dirty="0"/>
              <a:t> </a:t>
            </a:r>
            <a:r>
              <a:rPr lang="cs-CZ" sz="2000" dirty="0" err="1"/>
              <a:t>race</a:t>
            </a:r>
            <a:endParaRPr lang="cs-CZ" sz="2000" dirty="0"/>
          </a:p>
          <a:p>
            <a:pPr algn="ctr"/>
            <a:r>
              <a:rPr lang="en-US" sz="2000" dirty="0"/>
              <a:t>in ancestral</a:t>
            </a:r>
          </a:p>
          <a:p>
            <a:pPr algn="ctr"/>
            <a:r>
              <a:rPr lang="en-US" sz="2000" dirty="0"/>
              <a:t>pop</a:t>
            </a:r>
            <a:r>
              <a:rPr lang="cs-CZ" sz="2000" dirty="0" err="1"/>
              <a:t>ula</a:t>
            </a:r>
            <a:r>
              <a:rPr lang="en-GB" sz="2000" dirty="0" err="1"/>
              <a:t>tion</a:t>
            </a:r>
            <a:endParaRPr lang="en-US" sz="2000" dirty="0"/>
          </a:p>
        </p:txBody>
      </p:sp>
      <p:grpSp>
        <p:nvGrpSpPr>
          <p:cNvPr id="70660" name="Skupina 23"/>
          <p:cNvGrpSpPr>
            <a:grpSpLocks/>
          </p:cNvGrpSpPr>
          <p:nvPr/>
        </p:nvGrpSpPr>
        <p:grpSpPr bwMode="auto">
          <a:xfrm>
            <a:off x="2207359" y="2395316"/>
            <a:ext cx="2721949" cy="2501979"/>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5102233" y="2892283"/>
            <a:ext cx="3057734" cy="1616075"/>
            <a:chOff x="6063158" y="3877224"/>
            <a:chExt cx="3057844" cy="1615945"/>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263843" cy="400078"/>
            </a:xfrm>
            <a:prstGeom prst="rect">
              <a:avLst/>
            </a:prstGeom>
            <a:noFill/>
            <a:ln w="9525">
              <a:noFill/>
              <a:miter lim="800000"/>
              <a:headEnd/>
              <a:tailEnd/>
            </a:ln>
          </p:spPr>
          <p:txBody>
            <a:bodyPr wrap="none">
              <a:spAutoFit/>
            </a:bodyPr>
            <a:lstStyle/>
            <a:p>
              <a:r>
                <a:rPr lang="en-US" sz="2000" dirty="0"/>
                <a:t>se</a:t>
              </a:r>
              <a:r>
                <a:rPr lang="en-GB" sz="2000" dirty="0"/>
                <a:t>co</a:t>
              </a:r>
              <a:r>
                <a:rPr lang="en-US" sz="2000" dirty="0" err="1"/>
                <a:t>ndary</a:t>
              </a:r>
              <a:r>
                <a:rPr lang="en-US" sz="2000" dirty="0"/>
                <a:t> </a:t>
              </a:r>
              <a:r>
                <a:rPr lang="en-GB" sz="2000" dirty="0"/>
                <a:t>c</a:t>
              </a:r>
              <a:r>
                <a:rPr lang="en-US" sz="2000" dirty="0" err="1"/>
                <a:t>onta</a:t>
              </a:r>
              <a:r>
                <a:rPr lang="en-GB" sz="2000" dirty="0"/>
                <a:t>c</a:t>
              </a:r>
              <a:r>
                <a:rPr lang="en-US" sz="2000" dirty="0"/>
                <a:t>t</a:t>
              </a:r>
              <a:endParaRPr lang="cs-CZ" sz="2000" dirty="0"/>
            </a:p>
          </p:txBody>
        </p:sp>
      </p:grpSp>
      <p:sp>
        <p:nvSpPr>
          <p:cNvPr id="43" name="Zaoblený obdélníkový popisek 42"/>
          <p:cNvSpPr/>
          <p:nvPr/>
        </p:nvSpPr>
        <p:spPr bwMode="auto">
          <a:xfrm>
            <a:off x="6975002" y="2535902"/>
            <a:ext cx="1751013" cy="519113"/>
          </a:xfrm>
          <a:prstGeom prst="wedgeRoundRectCallout">
            <a:avLst>
              <a:gd name="adj1" fmla="val -51751"/>
              <a:gd name="adj2" fmla="val 12149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00000"/>
                </a:solidFill>
              </a:rPr>
              <a:t>in</a:t>
            </a:r>
            <a:r>
              <a:rPr lang="en-GB" dirty="0">
                <a:solidFill>
                  <a:srgbClr val="F00000"/>
                </a:solidFill>
              </a:rPr>
              <a:t>c</a:t>
            </a:r>
            <a:r>
              <a:rPr lang="cs-CZ" dirty="0" err="1">
                <a:solidFill>
                  <a:srgbClr val="F00000"/>
                </a:solidFill>
              </a:rPr>
              <a:t>ompatibl</a:t>
            </a:r>
            <a:r>
              <a:rPr lang="en-GB" dirty="0">
                <a:solidFill>
                  <a:srgbClr val="F00000"/>
                </a:solidFill>
              </a:rPr>
              <a:t>e</a:t>
            </a:r>
            <a:r>
              <a:rPr lang="en-US" dirty="0">
                <a:solidFill>
                  <a:srgbClr val="F00000"/>
                </a:solidFill>
              </a:rPr>
              <a:t>!</a:t>
            </a:r>
            <a:endParaRPr lang="cs-CZ" dirty="0">
              <a:solidFill>
                <a:srgbClr val="F00000"/>
              </a:solidFill>
            </a:endParaRPr>
          </a:p>
        </p:txBody>
      </p:sp>
      <p:sp>
        <p:nvSpPr>
          <p:cNvPr id="70663" name="TextovéPole 44"/>
          <p:cNvSpPr txBox="1">
            <a:spLocks noChangeArrowheads="1"/>
          </p:cNvSpPr>
          <p:nvPr/>
        </p:nvSpPr>
        <p:spPr bwMode="auto">
          <a:xfrm>
            <a:off x="509588" y="333803"/>
            <a:ext cx="5097870" cy="461665"/>
          </a:xfrm>
          <a:prstGeom prst="rect">
            <a:avLst/>
          </a:prstGeom>
          <a:noFill/>
          <a:ln w="9525">
            <a:noFill/>
            <a:miter lim="800000"/>
            <a:headEnd/>
            <a:tailEnd/>
          </a:ln>
        </p:spPr>
        <p:txBody>
          <a:bodyPr wrap="none">
            <a:spAutoFit/>
          </a:bodyPr>
          <a:lstStyle/>
          <a:p>
            <a:r>
              <a:rPr lang="en-US" sz="2400" dirty="0">
                <a:solidFill>
                  <a:srgbClr val="0033CC"/>
                </a:solidFill>
              </a:rPr>
              <a:t> genetic </a:t>
            </a:r>
            <a:r>
              <a:rPr lang="en-GB" sz="2400" dirty="0">
                <a:solidFill>
                  <a:srgbClr val="0033CC"/>
                </a:solidFill>
              </a:rPr>
              <a:t>c</a:t>
            </a:r>
            <a:r>
              <a:rPr lang="en-US" sz="2400" dirty="0" err="1">
                <a:solidFill>
                  <a:srgbClr val="0033CC"/>
                </a:solidFill>
              </a:rPr>
              <a:t>onfli</a:t>
            </a:r>
            <a:r>
              <a:rPr lang="en-GB" sz="2400" dirty="0">
                <a:solidFill>
                  <a:srgbClr val="0033CC"/>
                </a:solidFill>
              </a:rPr>
              <a:t>c</a:t>
            </a:r>
            <a:r>
              <a:rPr lang="en-US" sz="2400" dirty="0">
                <a:solidFill>
                  <a:srgbClr val="0033CC"/>
                </a:solidFill>
              </a:rPr>
              <a:t>t: “</a:t>
            </a:r>
            <a:r>
              <a:rPr lang="en-GB" sz="2400" dirty="0">
                <a:solidFill>
                  <a:srgbClr val="0033CC"/>
                </a:solidFill>
              </a:rPr>
              <a:t>c</a:t>
            </a:r>
            <a:r>
              <a:rPr lang="en-US" sz="2400" dirty="0" err="1">
                <a:solidFill>
                  <a:srgbClr val="0033CC"/>
                </a:solidFill>
              </a:rPr>
              <a:t>lassical</a:t>
            </a:r>
            <a:r>
              <a:rPr lang="en-US" sz="2400" dirty="0">
                <a:solidFill>
                  <a:srgbClr val="0033CC"/>
                </a:solidFill>
              </a:rPr>
              <a:t>” </a:t>
            </a:r>
            <a:r>
              <a:rPr lang="cs-CZ" sz="2400" dirty="0" err="1">
                <a:solidFill>
                  <a:srgbClr val="0033CC"/>
                </a:solidFill>
              </a:rPr>
              <a:t>sc</a:t>
            </a:r>
            <a:r>
              <a:rPr lang="en-GB" sz="2400" dirty="0" err="1">
                <a:solidFill>
                  <a:srgbClr val="0033CC"/>
                </a:solidFill>
              </a:rPr>
              <a:t>enario</a:t>
            </a:r>
            <a:endParaRPr lang="cs-CZ" sz="2400" dirty="0">
              <a:solidFill>
                <a:srgbClr val="0033CC"/>
              </a:solidFill>
            </a:endParaRPr>
          </a:p>
        </p:txBody>
      </p:sp>
      <p:sp>
        <p:nvSpPr>
          <p:cNvPr id="70664" name="TextovéPole 45"/>
          <p:cNvSpPr txBox="1">
            <a:spLocks noChangeArrowheads="1"/>
          </p:cNvSpPr>
          <p:nvPr/>
        </p:nvSpPr>
        <p:spPr bwMode="auto">
          <a:xfrm>
            <a:off x="3561443" y="3377495"/>
            <a:ext cx="1354858" cy="707886"/>
          </a:xfrm>
          <a:prstGeom prst="rect">
            <a:avLst/>
          </a:prstGeom>
          <a:noFill/>
          <a:ln w="9525">
            <a:noFill/>
            <a:miter lim="800000"/>
            <a:headEnd/>
            <a:tailEnd/>
          </a:ln>
        </p:spPr>
        <p:txBody>
          <a:bodyPr wrap="none">
            <a:spAutoFit/>
          </a:bodyPr>
          <a:lstStyle/>
          <a:p>
            <a:pPr algn="ctr"/>
            <a:r>
              <a:rPr lang="en-GB" sz="2000" dirty="0"/>
              <a:t>continuing</a:t>
            </a:r>
            <a:endParaRPr lang="cs-CZ" sz="2000" dirty="0"/>
          </a:p>
          <a:p>
            <a:pPr algn="ctr"/>
            <a:r>
              <a:rPr lang="cs-CZ" sz="2000" dirty="0" err="1"/>
              <a:t>arms</a:t>
            </a:r>
            <a:r>
              <a:rPr lang="cs-CZ" sz="2000" dirty="0"/>
              <a:t> </a:t>
            </a:r>
            <a:r>
              <a:rPr lang="cs-CZ" sz="2000" dirty="0" err="1"/>
              <a:t>race</a:t>
            </a:r>
            <a:endParaRPr lang="cs-CZ" sz="2000" dirty="0"/>
          </a:p>
        </p:txBody>
      </p:sp>
      <p:pic>
        <p:nvPicPr>
          <p:cNvPr id="15" name="Picture 2" descr="http://www.independent.co.uk/incoming/article9097117.ece/binary/original/neanderthalAP.jpg">
            <a:extLst>
              <a:ext uri="{FF2B5EF4-FFF2-40B4-BE49-F238E27FC236}">
                <a16:creationId xmlns:a16="http://schemas.microsoft.com/office/drawing/2014/main" id="{A211B3BC-F3EF-4096-AF31-70CBA4AF69B3}"/>
              </a:ext>
            </a:extLst>
          </p:cNvPr>
          <p:cNvPicPr>
            <a:picLocks noChangeAspect="1" noChangeArrowheads="1"/>
          </p:cNvPicPr>
          <p:nvPr/>
        </p:nvPicPr>
        <p:blipFill>
          <a:blip r:embed="rId3" cstate="print"/>
          <a:srcRect/>
          <a:stretch>
            <a:fillRect/>
          </a:stretch>
        </p:blipFill>
        <p:spPr bwMode="auto">
          <a:xfrm>
            <a:off x="408030" y="1613336"/>
            <a:ext cx="2085280" cy="1563960"/>
          </a:xfrm>
          <a:prstGeom prst="rect">
            <a:avLst/>
          </a:prstGeom>
          <a:noFill/>
          <a:effectLst>
            <a:softEdge rad="127000"/>
          </a:effectLst>
        </p:spPr>
      </p:pic>
      <p:pic>
        <p:nvPicPr>
          <p:cNvPr id="16" name="Picture 10" descr="http://www.11tharmoreddivision.com/member_photos/toal_files/14.jpg">
            <a:extLst>
              <a:ext uri="{FF2B5EF4-FFF2-40B4-BE49-F238E27FC236}">
                <a16:creationId xmlns:a16="http://schemas.microsoft.com/office/drawing/2014/main" id="{ED65CBC1-A90F-4A77-8223-125F2823F55C}"/>
              </a:ext>
            </a:extLst>
          </p:cNvPr>
          <p:cNvPicPr>
            <a:picLocks noChangeAspect="1" noChangeArrowheads="1"/>
          </p:cNvPicPr>
          <p:nvPr/>
        </p:nvPicPr>
        <p:blipFill>
          <a:blip r:embed="rId4" cstate="print"/>
          <a:srcRect/>
          <a:stretch>
            <a:fillRect/>
          </a:stretch>
        </p:blipFill>
        <p:spPr bwMode="auto">
          <a:xfrm>
            <a:off x="6031424" y="3888672"/>
            <a:ext cx="2376264" cy="1585308"/>
          </a:xfrm>
          <a:prstGeom prst="rect">
            <a:avLst/>
          </a:prstGeom>
          <a:noFill/>
          <a:effectLst>
            <a:softEdge rad="127000"/>
          </a:effectLst>
        </p:spPr>
      </p:pic>
      <p:pic>
        <p:nvPicPr>
          <p:cNvPr id="17" name="Picture 6" descr="http://www.chlive.org/ljacobs/medievaltimes/5TournamentsandJoust/joust%201.jpg">
            <a:extLst>
              <a:ext uri="{FF2B5EF4-FFF2-40B4-BE49-F238E27FC236}">
                <a16:creationId xmlns:a16="http://schemas.microsoft.com/office/drawing/2014/main" id="{3A49EF65-C630-40B9-9376-96621260EC33}"/>
              </a:ext>
            </a:extLst>
          </p:cNvPr>
          <p:cNvPicPr>
            <a:picLocks noChangeAspect="1" noChangeArrowheads="1"/>
          </p:cNvPicPr>
          <p:nvPr/>
        </p:nvPicPr>
        <p:blipFill>
          <a:blip r:embed="rId5" cstate="print"/>
          <a:srcRect/>
          <a:stretch>
            <a:fillRect/>
          </a:stretch>
        </p:blipFill>
        <p:spPr bwMode="auto">
          <a:xfrm>
            <a:off x="2949082" y="888257"/>
            <a:ext cx="2357128" cy="1374991"/>
          </a:xfrm>
          <a:prstGeom prst="rect">
            <a:avLst/>
          </a:prstGeom>
          <a:noFill/>
        </p:spPr>
      </p:pic>
      <p:pic>
        <p:nvPicPr>
          <p:cNvPr id="18" name="Picture 8" descr="http://www.greendragonsociety.com/images/Mongol_Archer%2083.jpg">
            <a:extLst>
              <a:ext uri="{FF2B5EF4-FFF2-40B4-BE49-F238E27FC236}">
                <a16:creationId xmlns:a16="http://schemas.microsoft.com/office/drawing/2014/main" id="{B53B9A0A-2843-4F17-B290-9A3C9CD05AD1}"/>
              </a:ext>
            </a:extLst>
          </p:cNvPr>
          <p:cNvPicPr>
            <a:picLocks noChangeAspect="1" noChangeArrowheads="1"/>
          </p:cNvPicPr>
          <p:nvPr/>
        </p:nvPicPr>
        <p:blipFill>
          <a:blip r:embed="rId6" cstate="print"/>
          <a:srcRect/>
          <a:stretch>
            <a:fillRect/>
          </a:stretch>
        </p:blipFill>
        <p:spPr bwMode="auto">
          <a:xfrm>
            <a:off x="3360779" y="4975107"/>
            <a:ext cx="1993032" cy="1767156"/>
          </a:xfrm>
          <a:prstGeom prst="rect">
            <a:avLst/>
          </a:prstGeom>
          <a:noFill/>
        </p:spPr>
      </p:pic>
      <p:sp>
        <p:nvSpPr>
          <p:cNvPr id="19" name="Zaoblený obdélníkový popisek 19">
            <a:extLst>
              <a:ext uri="{FF2B5EF4-FFF2-40B4-BE49-F238E27FC236}">
                <a16:creationId xmlns:a16="http://schemas.microsoft.com/office/drawing/2014/main" id="{EDE9AE1B-900D-4DF5-A382-E66689F831E6}"/>
              </a:ext>
            </a:extLst>
          </p:cNvPr>
          <p:cNvSpPr/>
          <p:nvPr/>
        </p:nvSpPr>
        <p:spPr bwMode="auto">
          <a:xfrm>
            <a:off x="6359317" y="5516398"/>
            <a:ext cx="2663597" cy="867001"/>
          </a:xfrm>
          <a:prstGeom prst="wedgeRoundRectCallout">
            <a:avLst>
              <a:gd name="adj1" fmla="val -19260"/>
              <a:gd name="adj2" fmla="val -9542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2000" dirty="0">
                <a:solidFill>
                  <a:schemeClr val="tx1"/>
                </a:solidFill>
                <a:latin typeface="Arial" pitchFamily="34" charset="0"/>
                <a:cs typeface="Arial" pitchFamily="34" charset="0"/>
              </a:rPr>
              <a:t>MAD = </a:t>
            </a:r>
            <a:r>
              <a:rPr lang="cs-CZ" sz="2000" i="1" dirty="0" err="1">
                <a:solidFill>
                  <a:schemeClr val="tx1"/>
                </a:solidFill>
                <a:latin typeface="Arial" pitchFamily="34" charset="0"/>
                <a:cs typeface="Arial" pitchFamily="34" charset="0"/>
              </a:rPr>
              <a:t>mutually</a:t>
            </a:r>
            <a:r>
              <a:rPr lang="cs-CZ" sz="2000" i="1" dirty="0">
                <a:solidFill>
                  <a:schemeClr val="tx1"/>
                </a:solidFill>
                <a:latin typeface="Arial" pitchFamily="34" charset="0"/>
                <a:cs typeface="Arial" pitchFamily="34" charset="0"/>
              </a:rPr>
              <a:t> </a:t>
            </a:r>
          </a:p>
          <a:p>
            <a:pPr algn="ctr"/>
            <a:r>
              <a:rPr lang="cs-CZ" sz="2000" i="1" dirty="0" err="1">
                <a:solidFill>
                  <a:schemeClr val="tx1"/>
                </a:solidFill>
                <a:latin typeface="Arial" pitchFamily="34" charset="0"/>
                <a:cs typeface="Arial" pitchFamily="34" charset="0"/>
              </a:rPr>
              <a:t>assured</a:t>
            </a:r>
            <a:r>
              <a:rPr lang="cs-CZ" sz="2000" i="1" dirty="0">
                <a:solidFill>
                  <a:schemeClr val="tx1"/>
                </a:solidFill>
                <a:latin typeface="Arial" pitchFamily="34" charset="0"/>
                <a:cs typeface="Arial" pitchFamily="34" charset="0"/>
              </a:rPr>
              <a:t> </a:t>
            </a:r>
            <a:r>
              <a:rPr lang="cs-CZ" sz="2000" i="1" dirty="0" err="1">
                <a:solidFill>
                  <a:schemeClr val="tx1"/>
                </a:solidFill>
                <a:latin typeface="Arial" pitchFamily="34" charset="0"/>
                <a:cs typeface="Arial" pitchFamily="34" charset="0"/>
              </a:rPr>
              <a:t>destruction</a:t>
            </a:r>
            <a:endParaRPr lang="cs-CZ" sz="2000" i="1" dirty="0">
              <a:solidFill>
                <a:schemeClr val="tx1"/>
              </a:solidFill>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ovéPole 22"/>
          <p:cNvSpPr txBox="1">
            <a:spLocks noChangeArrowheads="1"/>
          </p:cNvSpPr>
          <p:nvPr/>
        </p:nvSpPr>
        <p:spPr bwMode="auto">
          <a:xfrm>
            <a:off x="705139" y="3200697"/>
            <a:ext cx="1495922" cy="1015664"/>
          </a:xfrm>
          <a:prstGeom prst="rect">
            <a:avLst/>
          </a:prstGeom>
          <a:noFill/>
          <a:ln w="9525">
            <a:noFill/>
            <a:miter lim="800000"/>
            <a:headEnd/>
            <a:tailEnd/>
          </a:ln>
        </p:spPr>
        <p:txBody>
          <a:bodyPr wrap="none">
            <a:spAutoFit/>
          </a:bodyPr>
          <a:lstStyle/>
          <a:p>
            <a:pPr algn="ctr"/>
            <a:r>
              <a:rPr lang="cs-CZ" sz="2000" dirty="0" err="1"/>
              <a:t>arms</a:t>
            </a:r>
            <a:r>
              <a:rPr lang="cs-CZ" sz="2000" dirty="0"/>
              <a:t> </a:t>
            </a:r>
            <a:r>
              <a:rPr lang="cs-CZ" sz="2000" dirty="0" err="1"/>
              <a:t>race</a:t>
            </a:r>
            <a:endParaRPr lang="cs-CZ" sz="2000" dirty="0"/>
          </a:p>
          <a:p>
            <a:pPr algn="ctr"/>
            <a:r>
              <a:rPr lang="en-US" sz="2000" dirty="0"/>
              <a:t>in ancestral</a:t>
            </a:r>
          </a:p>
          <a:p>
            <a:pPr algn="ctr"/>
            <a:r>
              <a:rPr lang="en-US" sz="2000" dirty="0"/>
              <a:t>pop</a:t>
            </a:r>
            <a:r>
              <a:rPr lang="cs-CZ" sz="2000" dirty="0" err="1"/>
              <a:t>ula</a:t>
            </a:r>
            <a:r>
              <a:rPr lang="en-GB" sz="2000" dirty="0" err="1"/>
              <a:t>tion</a:t>
            </a:r>
            <a:endParaRPr lang="en-US" sz="2000" dirty="0"/>
          </a:p>
        </p:txBody>
      </p:sp>
      <p:grpSp>
        <p:nvGrpSpPr>
          <p:cNvPr id="70660" name="Skupina 23"/>
          <p:cNvGrpSpPr>
            <a:grpSpLocks/>
          </p:cNvGrpSpPr>
          <p:nvPr/>
        </p:nvGrpSpPr>
        <p:grpSpPr bwMode="auto">
          <a:xfrm>
            <a:off x="2207359" y="2395316"/>
            <a:ext cx="2721948" cy="2501979"/>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5102232" y="2892283"/>
            <a:ext cx="3057733" cy="1616075"/>
            <a:chOff x="6063158" y="3877224"/>
            <a:chExt cx="3057844" cy="1615945"/>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263843" cy="400078"/>
            </a:xfrm>
            <a:prstGeom prst="rect">
              <a:avLst/>
            </a:prstGeom>
            <a:noFill/>
            <a:ln w="9525">
              <a:noFill/>
              <a:miter lim="800000"/>
              <a:headEnd/>
              <a:tailEnd/>
            </a:ln>
          </p:spPr>
          <p:txBody>
            <a:bodyPr wrap="none">
              <a:spAutoFit/>
            </a:bodyPr>
            <a:lstStyle/>
            <a:p>
              <a:r>
                <a:rPr lang="en-US" sz="2000" dirty="0"/>
                <a:t>se</a:t>
              </a:r>
              <a:r>
                <a:rPr lang="en-GB" sz="2000" dirty="0"/>
                <a:t>co</a:t>
              </a:r>
              <a:r>
                <a:rPr lang="en-US" sz="2000" dirty="0" err="1"/>
                <a:t>ndary</a:t>
              </a:r>
              <a:r>
                <a:rPr lang="en-US" sz="2000" dirty="0"/>
                <a:t> </a:t>
              </a:r>
              <a:r>
                <a:rPr lang="en-GB" sz="2000" dirty="0"/>
                <a:t>c</a:t>
              </a:r>
              <a:r>
                <a:rPr lang="en-US" sz="2000" dirty="0" err="1"/>
                <a:t>onta</a:t>
              </a:r>
              <a:r>
                <a:rPr lang="en-GB" sz="2000" dirty="0"/>
                <a:t>c</a:t>
              </a:r>
              <a:r>
                <a:rPr lang="en-US" sz="2000" dirty="0"/>
                <a:t>t</a:t>
              </a:r>
              <a:endParaRPr lang="cs-CZ" sz="2000" dirty="0"/>
            </a:p>
          </p:txBody>
        </p:sp>
      </p:grpSp>
      <p:sp>
        <p:nvSpPr>
          <p:cNvPr id="70663" name="TextovéPole 44"/>
          <p:cNvSpPr txBox="1">
            <a:spLocks noChangeArrowheads="1"/>
          </p:cNvSpPr>
          <p:nvPr/>
        </p:nvSpPr>
        <p:spPr bwMode="auto">
          <a:xfrm>
            <a:off x="517590" y="333375"/>
            <a:ext cx="5149167" cy="461665"/>
          </a:xfrm>
          <a:prstGeom prst="rect">
            <a:avLst/>
          </a:prstGeom>
          <a:noFill/>
          <a:ln w="9525">
            <a:noFill/>
            <a:miter lim="800000"/>
            <a:headEnd/>
            <a:tailEnd/>
          </a:ln>
        </p:spPr>
        <p:txBody>
          <a:bodyPr wrap="none">
            <a:spAutoFit/>
          </a:bodyPr>
          <a:lstStyle/>
          <a:p>
            <a:r>
              <a:rPr lang="en-US" sz="2400" dirty="0">
                <a:solidFill>
                  <a:srgbClr val="0033CC"/>
                </a:solidFill>
              </a:rPr>
              <a:t> genetic </a:t>
            </a:r>
            <a:r>
              <a:rPr lang="en-GB" sz="2400" dirty="0">
                <a:solidFill>
                  <a:srgbClr val="0033CC"/>
                </a:solidFill>
              </a:rPr>
              <a:t>c</a:t>
            </a:r>
            <a:r>
              <a:rPr lang="en-US" sz="2400" dirty="0" err="1">
                <a:solidFill>
                  <a:srgbClr val="0033CC"/>
                </a:solidFill>
              </a:rPr>
              <a:t>onfli</a:t>
            </a:r>
            <a:r>
              <a:rPr lang="en-GB" sz="2400" dirty="0">
                <a:solidFill>
                  <a:srgbClr val="0033CC"/>
                </a:solidFill>
              </a:rPr>
              <a:t>c</a:t>
            </a:r>
            <a:r>
              <a:rPr lang="en-US" sz="2400" dirty="0">
                <a:solidFill>
                  <a:srgbClr val="0033CC"/>
                </a:solidFill>
              </a:rPr>
              <a:t>t: alternative </a:t>
            </a:r>
            <a:r>
              <a:rPr lang="cs-CZ" sz="2400" dirty="0" err="1">
                <a:solidFill>
                  <a:srgbClr val="0033CC"/>
                </a:solidFill>
              </a:rPr>
              <a:t>sc</a:t>
            </a:r>
            <a:r>
              <a:rPr lang="en-GB" sz="2400" dirty="0" err="1">
                <a:solidFill>
                  <a:srgbClr val="0033CC"/>
                </a:solidFill>
              </a:rPr>
              <a:t>enario</a:t>
            </a:r>
            <a:endParaRPr lang="cs-CZ" sz="2400" dirty="0">
              <a:solidFill>
                <a:srgbClr val="0033CC"/>
              </a:solidFill>
            </a:endParaRPr>
          </a:p>
        </p:txBody>
      </p:sp>
      <p:sp>
        <p:nvSpPr>
          <p:cNvPr id="70664" name="TextovéPole 45"/>
          <p:cNvSpPr txBox="1">
            <a:spLocks noChangeArrowheads="1"/>
          </p:cNvSpPr>
          <p:nvPr/>
        </p:nvSpPr>
        <p:spPr bwMode="auto">
          <a:xfrm>
            <a:off x="3561443" y="3377495"/>
            <a:ext cx="1354858" cy="707886"/>
          </a:xfrm>
          <a:prstGeom prst="rect">
            <a:avLst/>
          </a:prstGeom>
          <a:noFill/>
          <a:ln w="9525">
            <a:noFill/>
            <a:miter lim="800000"/>
            <a:headEnd/>
            <a:tailEnd/>
          </a:ln>
        </p:spPr>
        <p:txBody>
          <a:bodyPr wrap="none">
            <a:spAutoFit/>
          </a:bodyPr>
          <a:lstStyle/>
          <a:p>
            <a:pPr algn="ctr"/>
            <a:r>
              <a:rPr lang="en-GB" sz="2000" dirty="0"/>
              <a:t>continuing</a:t>
            </a:r>
            <a:endParaRPr lang="cs-CZ" sz="2000" dirty="0"/>
          </a:p>
          <a:p>
            <a:pPr algn="ctr"/>
            <a:r>
              <a:rPr lang="cs-CZ" sz="2000" dirty="0" err="1"/>
              <a:t>arms</a:t>
            </a:r>
            <a:r>
              <a:rPr lang="cs-CZ" sz="2000" dirty="0"/>
              <a:t> </a:t>
            </a:r>
            <a:r>
              <a:rPr lang="cs-CZ" sz="2000" dirty="0" err="1"/>
              <a:t>race</a:t>
            </a:r>
            <a:endParaRPr lang="cs-CZ" sz="2000" dirty="0"/>
          </a:p>
        </p:txBody>
      </p:sp>
      <p:sp>
        <p:nvSpPr>
          <p:cNvPr id="15" name="Zaoblený obdélníkový popisek 55">
            <a:extLst>
              <a:ext uri="{FF2B5EF4-FFF2-40B4-BE49-F238E27FC236}">
                <a16:creationId xmlns:a16="http://schemas.microsoft.com/office/drawing/2014/main" id="{A903C4AA-07B1-44A8-B6A3-D2AEE7FBA496}"/>
              </a:ext>
            </a:extLst>
          </p:cNvPr>
          <p:cNvSpPr/>
          <p:nvPr/>
        </p:nvSpPr>
        <p:spPr bwMode="auto">
          <a:xfrm>
            <a:off x="6078507" y="4035283"/>
            <a:ext cx="2897187" cy="1111250"/>
          </a:xfrm>
          <a:prstGeom prst="wedgeRoundRectCallout">
            <a:avLst>
              <a:gd name="adj1" fmla="val -25244"/>
              <a:gd name="adj2" fmla="val -6681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33CC"/>
                </a:solidFill>
              </a:rPr>
              <a:t>the winner thrives on</a:t>
            </a:r>
            <a:r>
              <a:rPr lang="en-US" dirty="0">
                <a:solidFill>
                  <a:srgbClr val="0033CC"/>
                </a:solidFill>
              </a:rPr>
              <a:t> “naive” genetic</a:t>
            </a:r>
            <a:r>
              <a:rPr lang="cs-CZ" dirty="0">
                <a:solidFill>
                  <a:srgbClr val="0033CC"/>
                </a:solidFill>
              </a:rPr>
              <a:t> </a:t>
            </a:r>
            <a:r>
              <a:rPr lang="en-GB" dirty="0">
                <a:solidFill>
                  <a:srgbClr val="0033CC"/>
                </a:solidFill>
              </a:rPr>
              <a:t>background</a:t>
            </a:r>
            <a:endParaRPr lang="cs-CZ" dirty="0">
              <a:solidFill>
                <a:srgbClr val="0033CC"/>
              </a:solidFill>
            </a:endParaRPr>
          </a:p>
        </p:txBody>
      </p:sp>
      <p:sp>
        <p:nvSpPr>
          <p:cNvPr id="16" name="TextovéPole 27">
            <a:extLst>
              <a:ext uri="{FF2B5EF4-FFF2-40B4-BE49-F238E27FC236}">
                <a16:creationId xmlns:a16="http://schemas.microsoft.com/office/drawing/2014/main" id="{94765BE4-8E97-4260-9BFE-A693047484B8}"/>
              </a:ext>
            </a:extLst>
          </p:cNvPr>
          <p:cNvSpPr txBox="1">
            <a:spLocks noChangeArrowheads="1"/>
          </p:cNvSpPr>
          <p:nvPr/>
        </p:nvSpPr>
        <p:spPr bwMode="auto">
          <a:xfrm>
            <a:off x="6144020" y="5544273"/>
            <a:ext cx="2605200" cy="954107"/>
          </a:xfrm>
          <a:prstGeom prst="rect">
            <a:avLst/>
          </a:prstGeom>
          <a:noFill/>
          <a:ln w="9525">
            <a:noFill/>
            <a:miter lim="800000"/>
            <a:headEnd/>
            <a:tailEnd/>
          </a:ln>
        </p:spPr>
        <p:txBody>
          <a:bodyPr wrap="none">
            <a:spAutoFit/>
          </a:bodyPr>
          <a:lstStyle/>
          <a:p>
            <a:pPr algn="ctr"/>
            <a:r>
              <a:rPr lang="en-US" sz="2800" dirty="0">
                <a:solidFill>
                  <a:srgbClr val="E60000"/>
                </a:solidFill>
                <a:sym typeface="Symbol" pitchFamily="18" charset="2"/>
              </a:rPr>
              <a:t>“</a:t>
            </a:r>
            <a:r>
              <a:rPr lang="en-US" sz="2800" dirty="0" err="1">
                <a:solidFill>
                  <a:srgbClr val="E60000"/>
                </a:solidFill>
                <a:sym typeface="Symbol" pitchFamily="18" charset="2"/>
              </a:rPr>
              <a:t>antispeciation</a:t>
            </a:r>
            <a:r>
              <a:rPr lang="en-US" sz="2800" dirty="0">
                <a:solidFill>
                  <a:srgbClr val="E60000"/>
                </a:solidFill>
                <a:sym typeface="Symbol" pitchFamily="18" charset="2"/>
              </a:rPr>
              <a:t> </a:t>
            </a:r>
            <a:endParaRPr lang="cs-CZ" sz="2800" dirty="0">
              <a:solidFill>
                <a:srgbClr val="E60000"/>
              </a:solidFill>
              <a:sym typeface="Symbol" pitchFamily="18" charset="2"/>
            </a:endParaRPr>
          </a:p>
          <a:p>
            <a:pPr algn="ctr"/>
            <a:r>
              <a:rPr lang="en-US" sz="2800" dirty="0">
                <a:solidFill>
                  <a:srgbClr val="E60000"/>
                </a:solidFill>
                <a:sym typeface="Symbol" pitchFamily="18" charset="2"/>
              </a:rPr>
              <a:t>genes”</a:t>
            </a:r>
            <a:endParaRPr lang="cs-CZ" sz="2800" dirty="0">
              <a:solidFill>
                <a:srgbClr val="E60000"/>
              </a:solidFill>
            </a:endParaRPr>
          </a:p>
        </p:txBody>
      </p:sp>
      <p:pic>
        <p:nvPicPr>
          <p:cNvPr id="18" name="Picture 12" descr="http://upload.wikimedia.org/wikipedia/commons/7/70/Testing_bulletproof_vest_1923.jpg">
            <a:extLst>
              <a:ext uri="{FF2B5EF4-FFF2-40B4-BE49-F238E27FC236}">
                <a16:creationId xmlns:a16="http://schemas.microsoft.com/office/drawing/2014/main" id="{DF1DC6A6-42AE-42D9-8355-50FFAE104E5C}"/>
              </a:ext>
            </a:extLst>
          </p:cNvPr>
          <p:cNvPicPr>
            <a:picLocks noChangeAspect="1" noChangeArrowheads="1"/>
          </p:cNvPicPr>
          <p:nvPr/>
        </p:nvPicPr>
        <p:blipFill>
          <a:blip r:embed="rId3" cstate="print"/>
          <a:srcRect/>
          <a:stretch>
            <a:fillRect/>
          </a:stretch>
        </p:blipFill>
        <p:spPr bwMode="auto">
          <a:xfrm>
            <a:off x="3092174" y="4914446"/>
            <a:ext cx="2256386" cy="1838955"/>
          </a:xfrm>
          <a:prstGeom prst="rect">
            <a:avLst/>
          </a:prstGeom>
          <a:noFill/>
          <a:effectLst>
            <a:softEdge rad="127000"/>
          </a:effectLst>
        </p:spPr>
      </p:pic>
      <p:pic>
        <p:nvPicPr>
          <p:cNvPr id="19" name="Picture 14" descr="http://sportbilly.co.za/wp-content/uploads/2011/12/Gun-Vs-Knife-2-BW.jpg">
            <a:extLst>
              <a:ext uri="{FF2B5EF4-FFF2-40B4-BE49-F238E27FC236}">
                <a16:creationId xmlns:a16="http://schemas.microsoft.com/office/drawing/2014/main" id="{8C8F39E6-AD09-4EEB-8F8A-2E7C65B63B52}"/>
              </a:ext>
            </a:extLst>
          </p:cNvPr>
          <p:cNvPicPr>
            <a:picLocks noChangeAspect="1" noChangeArrowheads="1"/>
          </p:cNvPicPr>
          <p:nvPr/>
        </p:nvPicPr>
        <p:blipFill>
          <a:blip r:embed="rId4" cstate="print"/>
          <a:srcRect/>
          <a:stretch>
            <a:fillRect/>
          </a:stretch>
        </p:blipFill>
        <p:spPr bwMode="auto">
          <a:xfrm>
            <a:off x="6439160" y="1220351"/>
            <a:ext cx="1683027" cy="2157144"/>
          </a:xfrm>
          <a:prstGeom prst="rect">
            <a:avLst/>
          </a:prstGeom>
          <a:noFill/>
          <a:effectLst>
            <a:softEdge rad="127000"/>
          </a:effectLst>
        </p:spPr>
      </p:pic>
      <p:pic>
        <p:nvPicPr>
          <p:cNvPr id="20" name="Picture 2" descr="http://www.aceros-de-hispania.com/image/rapier-sword/fencing-rapier-sword.jpg">
            <a:extLst>
              <a:ext uri="{FF2B5EF4-FFF2-40B4-BE49-F238E27FC236}">
                <a16:creationId xmlns:a16="http://schemas.microsoft.com/office/drawing/2014/main" id="{9A693132-0431-42BA-9B85-EE0EFCE9A9FC}"/>
              </a:ext>
            </a:extLst>
          </p:cNvPr>
          <p:cNvPicPr>
            <a:picLocks noChangeAspect="1" noChangeArrowheads="1"/>
          </p:cNvPicPr>
          <p:nvPr/>
        </p:nvPicPr>
        <p:blipFill>
          <a:blip r:embed="rId5" cstate="print"/>
          <a:srcRect/>
          <a:stretch>
            <a:fillRect/>
          </a:stretch>
        </p:blipFill>
        <p:spPr bwMode="auto">
          <a:xfrm>
            <a:off x="2982276" y="873765"/>
            <a:ext cx="2489653" cy="1481344"/>
          </a:xfrm>
          <a:prstGeom prst="rect">
            <a:avLst/>
          </a:prstGeom>
          <a:noFill/>
          <a:effectLst>
            <a:softEdge rad="127000"/>
          </a:effectLst>
        </p:spPr>
      </p:pic>
      <p:sp>
        <p:nvSpPr>
          <p:cNvPr id="17" name="Zaoblený obdélníkový popisek 55">
            <a:extLst>
              <a:ext uri="{FF2B5EF4-FFF2-40B4-BE49-F238E27FC236}">
                <a16:creationId xmlns:a16="http://schemas.microsoft.com/office/drawing/2014/main" id="{AEDF0E37-119B-4E1A-AA2F-7E0B93B45F5B}"/>
              </a:ext>
            </a:extLst>
          </p:cNvPr>
          <p:cNvSpPr/>
          <p:nvPr/>
        </p:nvSpPr>
        <p:spPr bwMode="auto">
          <a:xfrm>
            <a:off x="6293882" y="156153"/>
            <a:ext cx="2599509" cy="991507"/>
          </a:xfrm>
          <a:prstGeom prst="wedgeRoundRectCallout">
            <a:avLst>
              <a:gd name="adj1" fmla="val -21063"/>
              <a:gd name="adj2" fmla="val 8254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000" i="1" dirty="0">
                <a:solidFill>
                  <a:schemeClr val="tx1"/>
                </a:solidFill>
                <a:latin typeface="Arial" pitchFamily="34" charset="0"/>
                <a:cs typeface="Arial" pitchFamily="34" charset="0"/>
              </a:rPr>
              <a:t>Never bring a knife </a:t>
            </a:r>
            <a:endParaRPr lang="en-US" sz="2000" i="1" dirty="0">
              <a:solidFill>
                <a:schemeClr val="tx1"/>
              </a:solidFill>
              <a:latin typeface="Arial" pitchFamily="34" charset="0"/>
              <a:cs typeface="Arial" pitchFamily="34" charset="0"/>
            </a:endParaRPr>
          </a:p>
          <a:p>
            <a:pPr algn="ctr">
              <a:defRPr/>
            </a:pPr>
            <a:r>
              <a:rPr lang="cs-CZ" sz="2000" i="1" dirty="0">
                <a:solidFill>
                  <a:schemeClr val="tx1"/>
                </a:solidFill>
                <a:latin typeface="Arial" pitchFamily="34" charset="0"/>
                <a:cs typeface="Arial" pitchFamily="34" charset="0"/>
              </a:rPr>
              <a:t>to a gunfight!</a:t>
            </a:r>
          </a:p>
        </p:txBody>
      </p:sp>
      <p:pic>
        <p:nvPicPr>
          <p:cNvPr id="22" name="Picture 2" descr="http://www.independent.co.uk/incoming/article9097117.ece/binary/original/neanderthalAP.jpg">
            <a:extLst>
              <a:ext uri="{FF2B5EF4-FFF2-40B4-BE49-F238E27FC236}">
                <a16:creationId xmlns:a16="http://schemas.microsoft.com/office/drawing/2014/main" id="{36B50690-A40A-485E-85EE-BEC74B79E418}"/>
              </a:ext>
            </a:extLst>
          </p:cNvPr>
          <p:cNvPicPr>
            <a:picLocks noChangeAspect="1" noChangeArrowheads="1"/>
          </p:cNvPicPr>
          <p:nvPr/>
        </p:nvPicPr>
        <p:blipFill>
          <a:blip r:embed="rId6" cstate="print"/>
          <a:srcRect/>
          <a:stretch>
            <a:fillRect/>
          </a:stretch>
        </p:blipFill>
        <p:spPr bwMode="auto">
          <a:xfrm>
            <a:off x="408030" y="1613336"/>
            <a:ext cx="2085280" cy="1563960"/>
          </a:xfrm>
          <a:prstGeom prst="rect">
            <a:avLst/>
          </a:prstGeom>
          <a:noFill/>
          <a:effectLst>
            <a:softEdge rad="127000"/>
          </a:effectLst>
        </p:spPr>
      </p:pic>
    </p:spTree>
    <p:extLst>
      <p:ext uri="{BB962C8B-B14F-4D97-AF65-F5344CB8AC3E}">
        <p14:creationId xmlns:p14="http://schemas.microsoft.com/office/powerpoint/2010/main" val="2723607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9"/>
          <p:cNvSpPr txBox="1">
            <a:spLocks noChangeArrowheads="1"/>
          </p:cNvSpPr>
          <p:nvPr/>
        </p:nvSpPr>
        <p:spPr bwMode="auto">
          <a:xfrm>
            <a:off x="509588" y="273050"/>
            <a:ext cx="5842946" cy="4170372"/>
          </a:xfrm>
          <a:prstGeom prst="rect">
            <a:avLst/>
          </a:prstGeom>
          <a:noFill/>
          <a:ln w="9525">
            <a:noFill/>
            <a:miter lim="800000"/>
            <a:headEnd/>
            <a:tailEnd/>
          </a:ln>
        </p:spPr>
        <p:txBody>
          <a:bodyPr wrap="none">
            <a:spAutoFit/>
          </a:bodyPr>
          <a:lstStyle/>
          <a:p>
            <a:pPr defTabSz="360000">
              <a:spcAft>
                <a:spcPts val="1000"/>
              </a:spcAft>
            </a:pPr>
            <a:r>
              <a:rPr lang="cs-CZ" sz="2000" dirty="0" err="1">
                <a:solidFill>
                  <a:srgbClr val="E60000"/>
                </a:solidFill>
              </a:rPr>
              <a:t>Mo</a:t>
            </a:r>
            <a:r>
              <a:rPr lang="en-GB" sz="2000" dirty="0">
                <a:solidFill>
                  <a:srgbClr val="E60000"/>
                </a:solidFill>
              </a:rPr>
              <a:t>s</a:t>
            </a:r>
            <a:r>
              <a:rPr lang="cs-CZ" sz="2000" dirty="0" err="1">
                <a:solidFill>
                  <a:srgbClr val="E60000"/>
                </a:solidFill>
              </a:rPr>
              <a:t>ai</a:t>
            </a:r>
            <a:r>
              <a:rPr lang="en-GB" sz="2000" dirty="0">
                <a:solidFill>
                  <a:srgbClr val="E60000"/>
                </a:solidFill>
              </a:rPr>
              <a:t>c</a:t>
            </a:r>
            <a:r>
              <a:rPr lang="cs-CZ" sz="2000" dirty="0">
                <a:solidFill>
                  <a:srgbClr val="E60000"/>
                </a:solidFill>
              </a:rPr>
              <a:t> hybrid z</a:t>
            </a:r>
            <a:r>
              <a:rPr lang="en-GB" sz="2000" dirty="0">
                <a:solidFill>
                  <a:srgbClr val="E60000"/>
                </a:solidFill>
              </a:rPr>
              <a:t>o</a:t>
            </a:r>
            <a:r>
              <a:rPr lang="cs-CZ" sz="2000" dirty="0">
                <a:solidFill>
                  <a:srgbClr val="E60000"/>
                </a:solidFill>
              </a:rPr>
              <a:t>n</a:t>
            </a:r>
            <a:r>
              <a:rPr lang="en-GB" sz="2000" dirty="0">
                <a:solidFill>
                  <a:srgbClr val="E60000"/>
                </a:solidFill>
              </a:rPr>
              <a:t>e</a:t>
            </a:r>
            <a:r>
              <a:rPr lang="cs-CZ" sz="2000" dirty="0">
                <a:solidFill>
                  <a:srgbClr val="E60000"/>
                </a:solidFill>
              </a:rPr>
              <a:t>:</a:t>
            </a:r>
            <a:br>
              <a:rPr lang="cs-CZ" sz="2000" dirty="0">
                <a:solidFill>
                  <a:srgbClr val="E60000"/>
                </a:solidFill>
              </a:rPr>
            </a:br>
            <a:br>
              <a:rPr lang="cs-CZ" sz="2000" dirty="0">
                <a:solidFill>
                  <a:srgbClr val="E60000"/>
                </a:solidFill>
              </a:rPr>
            </a:br>
            <a:r>
              <a:rPr lang="en-GB" sz="2000" dirty="0"/>
              <a:t>influence of environment</a:t>
            </a:r>
            <a:endParaRPr lang="cs-CZ" sz="2000" dirty="0"/>
          </a:p>
          <a:p>
            <a:pPr defTabSz="360000">
              <a:spcAft>
                <a:spcPts val="1000"/>
              </a:spcAft>
            </a:pPr>
            <a:r>
              <a:rPr lang="en-GB" sz="2000" dirty="0"/>
              <a:t>in fact a set of several</a:t>
            </a:r>
            <a:r>
              <a:rPr lang="cs-CZ" sz="2000" dirty="0"/>
              <a:t> hybrid z</a:t>
            </a:r>
            <a:r>
              <a:rPr lang="en-GB" sz="2000" dirty="0"/>
              <a:t>ones</a:t>
            </a:r>
            <a:endParaRPr lang="cs-CZ" sz="2000" dirty="0"/>
          </a:p>
          <a:p>
            <a:pPr defTabSz="360000">
              <a:spcAft>
                <a:spcPts val="1000"/>
              </a:spcAft>
            </a:pPr>
            <a:r>
              <a:rPr lang="en-GB" sz="2000" dirty="0" err="1"/>
              <a:t>eg</a:t>
            </a:r>
            <a:r>
              <a:rPr lang="cs-CZ" sz="2000" dirty="0"/>
              <a:t>.: </a:t>
            </a:r>
            <a:r>
              <a:rPr lang="en-GB" sz="2000" i="1" dirty="0" err="1"/>
              <a:t>Gryllus</a:t>
            </a:r>
            <a:r>
              <a:rPr lang="en-GB" sz="2000" i="1" dirty="0"/>
              <a:t> </a:t>
            </a:r>
            <a:r>
              <a:rPr lang="en-GB" sz="2000" i="1" dirty="0" err="1"/>
              <a:t>firmus</a:t>
            </a:r>
            <a:r>
              <a:rPr lang="en-GB" sz="2000" dirty="0"/>
              <a:t> </a:t>
            </a:r>
            <a:r>
              <a:rPr lang="cs-CZ" sz="2000" dirty="0"/>
              <a:t>x </a:t>
            </a:r>
            <a:r>
              <a:rPr lang="en-GB" sz="2000" i="1" dirty="0"/>
              <a:t>G. </a:t>
            </a:r>
            <a:r>
              <a:rPr lang="cs-CZ" sz="2000" i="1" dirty="0"/>
              <a:t>p</a:t>
            </a:r>
            <a:r>
              <a:rPr lang="en-GB" sz="2000" i="1" dirty="0" err="1"/>
              <a:t>ennsylvanicus</a:t>
            </a:r>
            <a:r>
              <a:rPr lang="cs-CZ" sz="2000" dirty="0"/>
              <a:t> (</a:t>
            </a:r>
            <a:r>
              <a:rPr lang="en-GB" sz="2000" dirty="0"/>
              <a:t>NE</a:t>
            </a:r>
            <a:r>
              <a:rPr lang="cs-CZ" sz="2000" dirty="0"/>
              <a:t> USA)</a:t>
            </a:r>
            <a:br>
              <a:rPr lang="cs-CZ" sz="2000" dirty="0"/>
            </a:br>
            <a:r>
              <a:rPr lang="cs-CZ" sz="2000" dirty="0"/>
              <a:t>	</a:t>
            </a:r>
            <a:r>
              <a:rPr lang="en-GB" sz="2000" dirty="0"/>
              <a:t>sandy</a:t>
            </a:r>
            <a:r>
              <a:rPr lang="cs-CZ" sz="2000" dirty="0"/>
              <a:t> x </a:t>
            </a:r>
            <a:r>
              <a:rPr lang="cs-CZ" sz="2000" dirty="0" err="1"/>
              <a:t>clayish</a:t>
            </a:r>
            <a:r>
              <a:rPr lang="cs-CZ" sz="2000" dirty="0"/>
              <a:t> </a:t>
            </a:r>
            <a:r>
              <a:rPr lang="cs-CZ" sz="2000" dirty="0" err="1"/>
              <a:t>soils</a:t>
            </a:r>
            <a:br>
              <a:rPr lang="en-US" sz="2000" dirty="0"/>
            </a:br>
            <a:br>
              <a:rPr lang="en-US" sz="2000" dirty="0"/>
            </a:br>
            <a:br>
              <a:rPr lang="en-US" sz="2000" dirty="0"/>
            </a:br>
            <a:br>
              <a:rPr lang="en-US" sz="2000" dirty="0"/>
            </a:br>
            <a:endParaRPr lang="cs-CZ" sz="2000" dirty="0"/>
          </a:p>
          <a:p>
            <a:pPr defTabSz="360000">
              <a:spcAft>
                <a:spcPts val="1000"/>
              </a:spcAft>
            </a:pPr>
            <a:r>
              <a:rPr lang="en-GB" sz="2000" i="1" dirty="0"/>
              <a:t>Iris </a:t>
            </a:r>
            <a:r>
              <a:rPr lang="en-GB" sz="2000" i="1" dirty="0" err="1"/>
              <a:t>fulva</a:t>
            </a:r>
            <a:r>
              <a:rPr lang="en-GB" sz="2000" dirty="0"/>
              <a:t> </a:t>
            </a:r>
            <a:r>
              <a:rPr lang="cs-CZ" sz="2000" dirty="0"/>
              <a:t>x </a:t>
            </a:r>
            <a:r>
              <a:rPr lang="en-GB" sz="2000" i="1" dirty="0"/>
              <a:t>I. </a:t>
            </a:r>
            <a:r>
              <a:rPr lang="cs-CZ" sz="2000" i="1" dirty="0"/>
              <a:t>b</a:t>
            </a:r>
            <a:r>
              <a:rPr lang="en-GB" sz="2000" i="1" dirty="0" err="1"/>
              <a:t>revicaulis</a:t>
            </a:r>
            <a:r>
              <a:rPr lang="cs-CZ" sz="2000" dirty="0"/>
              <a:t>:</a:t>
            </a:r>
            <a:r>
              <a:rPr lang="en-GB" sz="2000" dirty="0"/>
              <a:t> </a:t>
            </a:r>
            <a:br>
              <a:rPr lang="cs-CZ" sz="2000" dirty="0"/>
            </a:br>
            <a:r>
              <a:rPr lang="cs-CZ" sz="2000" dirty="0"/>
              <a:t>	</a:t>
            </a:r>
            <a:r>
              <a:rPr lang="en-GB" sz="2000" i="1" dirty="0"/>
              <a:t>I. </a:t>
            </a:r>
            <a:r>
              <a:rPr lang="cs-CZ" sz="2000" i="1" dirty="0"/>
              <a:t>f</a:t>
            </a:r>
            <a:r>
              <a:rPr lang="en-GB" sz="2000" i="1" dirty="0" err="1"/>
              <a:t>ulva</a:t>
            </a:r>
            <a:r>
              <a:rPr lang="en-GB" sz="2000" dirty="0"/>
              <a:t> </a:t>
            </a:r>
            <a:r>
              <a:rPr lang="en-GB" sz="2000" dirty="0" err="1"/>
              <a:t>i</a:t>
            </a:r>
            <a:r>
              <a:rPr lang="cs-CZ" sz="2000" dirty="0"/>
              <a:t>s</a:t>
            </a:r>
            <a:r>
              <a:rPr lang="en-GB" sz="2000" dirty="0"/>
              <a:t> limited to more forested sites</a:t>
            </a:r>
            <a:endParaRPr lang="cs-CZ" sz="2000" dirty="0"/>
          </a:p>
        </p:txBody>
      </p:sp>
      <p:pic>
        <p:nvPicPr>
          <p:cNvPr id="12291" name="Obrázek 12" descr="Hybridization_Fig.2.jpg"/>
          <p:cNvPicPr>
            <a:picLocks noChangeAspect="1"/>
          </p:cNvPicPr>
          <p:nvPr/>
        </p:nvPicPr>
        <p:blipFill>
          <a:blip r:embed="rId3" cstate="print"/>
          <a:srcRect l="51787"/>
          <a:stretch>
            <a:fillRect/>
          </a:stretch>
        </p:blipFill>
        <p:spPr bwMode="auto">
          <a:xfrm>
            <a:off x="6169569" y="612725"/>
            <a:ext cx="2903538" cy="588962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206195" y="2437267"/>
            <a:ext cx="1752600" cy="1276350"/>
          </a:xfrm>
          <a:prstGeom prst="rect">
            <a:avLst/>
          </a:prstGeom>
          <a:noFill/>
          <a:ln w="9525">
            <a:noFill/>
            <a:miter lim="800000"/>
            <a:headEnd/>
            <a:tailEnd/>
          </a:ln>
          <a:effectLst>
            <a:softEdge rad="127000"/>
          </a:effectLst>
        </p:spPr>
      </p:pic>
      <p:pic>
        <p:nvPicPr>
          <p:cNvPr id="12293" name="Picture 5"/>
          <p:cNvPicPr>
            <a:picLocks noChangeAspect="1" noChangeArrowheads="1"/>
          </p:cNvPicPr>
          <p:nvPr/>
        </p:nvPicPr>
        <p:blipFill>
          <a:blip r:embed="rId5" cstate="print"/>
          <a:srcRect/>
          <a:stretch>
            <a:fillRect/>
          </a:stretch>
        </p:blipFill>
        <p:spPr bwMode="auto">
          <a:xfrm>
            <a:off x="2582182" y="2524579"/>
            <a:ext cx="1582738" cy="1185863"/>
          </a:xfrm>
          <a:prstGeom prst="rect">
            <a:avLst/>
          </a:prstGeom>
          <a:noFill/>
          <a:ln w="9525">
            <a:noFill/>
            <a:miter lim="800000"/>
            <a:headEnd/>
            <a:tailEnd/>
          </a:ln>
          <a:effectLst>
            <a:softEdge rad="127000"/>
          </a:effectLst>
        </p:spPr>
      </p:pic>
      <p:pic>
        <p:nvPicPr>
          <p:cNvPr id="12294" name="Picture 6"/>
          <p:cNvPicPr>
            <a:picLocks noChangeAspect="1" noChangeArrowheads="1"/>
          </p:cNvPicPr>
          <p:nvPr/>
        </p:nvPicPr>
        <p:blipFill>
          <a:blip r:embed="rId6" cstate="print"/>
          <a:srcRect/>
          <a:stretch>
            <a:fillRect/>
          </a:stretch>
        </p:blipFill>
        <p:spPr bwMode="auto">
          <a:xfrm>
            <a:off x="772432" y="4584086"/>
            <a:ext cx="2027785" cy="1980000"/>
          </a:xfrm>
          <a:prstGeom prst="rect">
            <a:avLst/>
          </a:prstGeom>
          <a:noFill/>
          <a:ln w="9525">
            <a:noFill/>
            <a:miter lim="800000"/>
            <a:headEnd/>
            <a:tailEnd/>
          </a:ln>
          <a:effectLst>
            <a:softEdge rad="127000"/>
          </a:effectLst>
        </p:spPr>
      </p:pic>
      <p:pic>
        <p:nvPicPr>
          <p:cNvPr id="12295" name="Picture 17" descr="Iris-brevicaulis-14"/>
          <p:cNvPicPr>
            <a:picLocks noChangeAspect="1" noChangeArrowheads="1"/>
          </p:cNvPicPr>
          <p:nvPr/>
        </p:nvPicPr>
        <p:blipFill>
          <a:blip r:embed="rId7" cstate="print"/>
          <a:srcRect/>
          <a:stretch>
            <a:fillRect/>
          </a:stretch>
        </p:blipFill>
        <p:spPr bwMode="auto">
          <a:xfrm>
            <a:off x="3602258" y="4584086"/>
            <a:ext cx="2006875" cy="1980000"/>
          </a:xfrm>
          <a:prstGeom prst="rect">
            <a:avLst/>
          </a:prstGeom>
          <a:noFill/>
          <a:ln w="9525">
            <a:noFill/>
            <a:miter lim="800000"/>
            <a:headEnd/>
            <a:tailEnd/>
          </a:ln>
          <a:effectLst>
            <a:softEdge rad="127000"/>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25822" t="24409" r="27765" b="9995"/>
          <a:stretch>
            <a:fillRect/>
          </a:stretch>
        </p:blipFill>
        <p:spPr bwMode="auto">
          <a:xfrm>
            <a:off x="2540000" y="1163638"/>
            <a:ext cx="4473575" cy="3892550"/>
          </a:xfrm>
          <a:prstGeom prst="rect">
            <a:avLst/>
          </a:prstGeom>
          <a:noFill/>
          <a:ln w="9525">
            <a:noFill/>
            <a:miter lim="800000"/>
            <a:headEnd/>
            <a:tailEnd/>
          </a:ln>
        </p:spPr>
      </p:pic>
      <p:sp>
        <p:nvSpPr>
          <p:cNvPr id="16" name="Zaoblený obdélníkový popisek 15"/>
          <p:cNvSpPr/>
          <p:nvPr/>
        </p:nvSpPr>
        <p:spPr>
          <a:xfrm>
            <a:off x="871538" y="1063625"/>
            <a:ext cx="2330450" cy="541338"/>
          </a:xfrm>
          <a:prstGeom prst="wedgeRoundRectCallout">
            <a:avLst>
              <a:gd name="adj1" fmla="val 76557"/>
              <a:gd name="adj2" fmla="val 16815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incompatibility</a:t>
            </a:r>
            <a:r>
              <a:rPr lang="en-US" sz="2000" dirty="0">
                <a:solidFill>
                  <a:schemeClr val="tx1"/>
                </a:solidFill>
              </a:rPr>
              <a:t> loci</a:t>
            </a:r>
            <a:endParaRPr lang="cs-CZ" sz="2000" dirty="0">
              <a:solidFill>
                <a:schemeClr val="tx1"/>
              </a:solidFill>
            </a:endParaRPr>
          </a:p>
        </p:txBody>
      </p:sp>
      <p:sp>
        <p:nvSpPr>
          <p:cNvPr id="17" name="Zaoblený obdélníkový popisek 16"/>
          <p:cNvSpPr/>
          <p:nvPr/>
        </p:nvSpPr>
        <p:spPr>
          <a:xfrm>
            <a:off x="1157288" y="4197350"/>
            <a:ext cx="1789112" cy="533400"/>
          </a:xfrm>
          <a:prstGeom prst="wedgeRoundRectCallout">
            <a:avLst>
              <a:gd name="adj1" fmla="val 84579"/>
              <a:gd name="adj2" fmla="val -215677"/>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arms victors</a:t>
            </a:r>
            <a:endParaRPr lang="cs-CZ" dirty="0">
              <a:solidFill>
                <a:schemeClr val="tx1"/>
              </a:solidFill>
            </a:endParaRPr>
          </a:p>
        </p:txBody>
      </p:sp>
      <p:sp>
        <p:nvSpPr>
          <p:cNvPr id="18" name="Zaoblený obdélníkový popisek 17"/>
          <p:cNvSpPr/>
          <p:nvPr/>
        </p:nvSpPr>
        <p:spPr>
          <a:xfrm>
            <a:off x="6411913" y="3903663"/>
            <a:ext cx="1487487" cy="444500"/>
          </a:xfrm>
          <a:prstGeom prst="wedgeRoundRectCallout">
            <a:avLst>
              <a:gd name="adj1" fmla="val -84813"/>
              <a:gd name="adj2" fmla="val -14434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hitchhikers</a:t>
            </a:r>
            <a:endParaRPr lang="cs-CZ" dirty="0">
              <a:solidFill>
                <a:schemeClr val="tx1"/>
              </a:solidFill>
            </a:endParaRPr>
          </a:p>
        </p:txBody>
      </p:sp>
      <p:sp>
        <p:nvSpPr>
          <p:cNvPr id="19" name="Zaoblený obdélníkový popisek 18"/>
          <p:cNvSpPr/>
          <p:nvPr/>
        </p:nvSpPr>
        <p:spPr>
          <a:xfrm>
            <a:off x="6480175" y="2435225"/>
            <a:ext cx="1536700" cy="498475"/>
          </a:xfrm>
          <a:prstGeom prst="wedgeRoundRectCallout">
            <a:avLst>
              <a:gd name="adj1" fmla="val -97066"/>
              <a:gd name="adj2" fmla="val 2555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neutral loci</a:t>
            </a:r>
            <a:endParaRPr lang="cs-CZ" dirty="0">
              <a:solidFill>
                <a:schemeClr val="tx1"/>
              </a:solidFill>
            </a:endParaRPr>
          </a:p>
        </p:txBody>
      </p:sp>
      <p:grpSp>
        <p:nvGrpSpPr>
          <p:cNvPr id="2" name="Skupina 21"/>
          <p:cNvGrpSpPr>
            <a:grpSpLocks/>
          </p:cNvGrpSpPr>
          <p:nvPr/>
        </p:nvGrpSpPr>
        <p:grpSpPr bwMode="auto">
          <a:xfrm>
            <a:off x="3570288" y="4870450"/>
            <a:ext cx="4827587" cy="1725613"/>
            <a:chOff x="3570838" y="4869712"/>
            <a:chExt cx="4826401" cy="1725778"/>
          </a:xfrm>
        </p:grpSpPr>
        <p:sp>
          <p:nvSpPr>
            <p:cNvPr id="72713" name="TextovéPole 19"/>
            <p:cNvSpPr txBox="1">
              <a:spLocks noChangeArrowheads="1"/>
            </p:cNvSpPr>
            <p:nvPr/>
          </p:nvSpPr>
          <p:spPr bwMode="auto">
            <a:xfrm>
              <a:off x="3570838" y="5762421"/>
              <a:ext cx="2253012" cy="369367"/>
            </a:xfrm>
            <a:prstGeom prst="rect">
              <a:avLst/>
            </a:prstGeom>
            <a:noFill/>
            <a:ln w="9525">
              <a:noFill/>
              <a:miter lim="800000"/>
              <a:headEnd/>
              <a:tailEnd/>
            </a:ln>
          </p:spPr>
          <p:txBody>
            <a:bodyPr wrap="none">
              <a:spAutoFit/>
            </a:bodyPr>
            <a:lstStyle/>
            <a:p>
              <a:r>
                <a:rPr lang="en-GB" dirty="0"/>
                <a:t>Ticking time-</a:t>
              </a:r>
              <a:r>
                <a:rPr lang="en-US" dirty="0"/>
                <a:t>bomb...</a:t>
              </a:r>
              <a:endParaRPr lang="cs-CZ" dirty="0"/>
            </a:p>
          </p:txBody>
        </p:sp>
        <p:pic>
          <p:nvPicPr>
            <p:cNvPr id="72714" name="Picture 2"/>
            <p:cNvPicPr>
              <a:picLocks noChangeAspect="1" noChangeArrowheads="1"/>
            </p:cNvPicPr>
            <p:nvPr/>
          </p:nvPicPr>
          <p:blipFill>
            <a:blip r:embed="rId4" cstate="print"/>
            <a:srcRect/>
            <a:stretch>
              <a:fillRect/>
            </a:stretch>
          </p:blipFill>
          <p:spPr bwMode="auto">
            <a:xfrm>
              <a:off x="6002802" y="4869712"/>
              <a:ext cx="2394437" cy="1725778"/>
            </a:xfrm>
            <a:prstGeom prst="rect">
              <a:avLst/>
            </a:prstGeom>
            <a:noFill/>
            <a:ln w="9525">
              <a:noFill/>
              <a:miter lim="800000"/>
              <a:headEnd/>
              <a:tailEnd/>
            </a:ln>
          </p:spPr>
        </p:pic>
      </p:grpSp>
      <p:sp>
        <p:nvSpPr>
          <p:cNvPr id="11" name="TextovéPole 10"/>
          <p:cNvSpPr txBox="1"/>
          <p:nvPr/>
        </p:nvSpPr>
        <p:spPr>
          <a:xfrm>
            <a:off x="2331318" y="321121"/>
            <a:ext cx="4976042" cy="461665"/>
          </a:xfrm>
          <a:prstGeom prst="rect">
            <a:avLst/>
          </a:prstGeom>
          <a:noFill/>
        </p:spPr>
        <p:txBody>
          <a:bodyPr wrap="none">
            <a:spAutoFit/>
          </a:bodyPr>
          <a:lstStyle/>
          <a:p>
            <a:pPr>
              <a:defRPr/>
            </a:pPr>
            <a:r>
              <a:rPr lang="en-GB" sz="2400" dirty="0">
                <a:solidFill>
                  <a:srgbClr val="C80000"/>
                </a:solidFill>
              </a:rPr>
              <a:t>Why we don’t see this more often</a:t>
            </a:r>
            <a:r>
              <a:rPr lang="cs-CZ" sz="2400" dirty="0">
                <a:solidFill>
                  <a:srgbClr val="C8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p:cNvGraphicFramePr>
            <a:graphicFrameLocks noGrp="1"/>
          </p:cNvGraphicFramePr>
          <p:nvPr>
            <p:extLst>
              <p:ext uri="{D42A27DB-BD31-4B8C-83A1-F6EECF244321}">
                <p14:modId xmlns:p14="http://schemas.microsoft.com/office/powerpoint/2010/main" val="3692156078"/>
              </p:ext>
            </p:extLst>
          </p:nvPr>
        </p:nvGraphicFramePr>
        <p:xfrm>
          <a:off x="1712913" y="2801938"/>
          <a:ext cx="4918075" cy="2160588"/>
        </p:xfrm>
        <a:graphic>
          <a:graphicData uri="http://schemas.openxmlformats.org/drawingml/2006/table">
            <a:tbl>
              <a:tblPr/>
              <a:tblGrid>
                <a:gridCol w="1184275">
                  <a:extLst>
                    <a:ext uri="{9D8B030D-6E8A-4147-A177-3AD203B41FA5}">
                      <a16:colId xmlns:a16="http://schemas.microsoft.com/office/drawing/2014/main" val="20000"/>
                    </a:ext>
                  </a:extLst>
                </a:gridCol>
                <a:gridCol w="973137">
                  <a:extLst>
                    <a:ext uri="{9D8B030D-6E8A-4147-A177-3AD203B41FA5}">
                      <a16:colId xmlns:a16="http://schemas.microsoft.com/office/drawing/2014/main" val="20001"/>
                    </a:ext>
                  </a:extLst>
                </a:gridCol>
                <a:gridCol w="930275">
                  <a:extLst>
                    <a:ext uri="{9D8B030D-6E8A-4147-A177-3AD203B41FA5}">
                      <a16:colId xmlns:a16="http://schemas.microsoft.com/office/drawing/2014/main" val="20002"/>
                    </a:ext>
                  </a:extLst>
                </a:gridCol>
                <a:gridCol w="657225">
                  <a:extLst>
                    <a:ext uri="{9D8B030D-6E8A-4147-A177-3AD203B41FA5}">
                      <a16:colId xmlns:a16="http://schemas.microsoft.com/office/drawing/2014/main" val="20003"/>
                    </a:ext>
                  </a:extLst>
                </a:gridCol>
                <a:gridCol w="1173163">
                  <a:extLst>
                    <a:ext uri="{9D8B030D-6E8A-4147-A177-3AD203B41FA5}">
                      <a16:colId xmlns:a16="http://schemas.microsoft.com/office/drawing/2014/main" val="20004"/>
                    </a:ext>
                  </a:extLst>
                </a:gridCol>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nuclear</a:t>
                      </a:r>
                      <a:r>
                        <a:rPr kumimoji="0" lang="cs-CZ" sz="1800" b="1" i="0" u="none" strike="noStrike" cap="none" normalizeH="0" baseline="0" dirty="0">
                          <a:ln>
                            <a:noFill/>
                          </a:ln>
                          <a:solidFill>
                            <a:schemeClr val="tx1"/>
                          </a:solidFill>
                          <a:effectLst/>
                          <a:latin typeface="Arial" charset="0"/>
                          <a:cs typeface="Arial" charset="0"/>
                        </a:rPr>
                        <a:t> genotyp</a:t>
                      </a:r>
                      <a:r>
                        <a:rPr kumimoji="0" lang="en-GB" sz="1800" b="1" i="0" u="none" strike="noStrike" cap="none" normalizeH="0" baseline="0" dirty="0">
                          <a:ln>
                            <a:noFill/>
                          </a:ln>
                          <a:solidFill>
                            <a:schemeClr val="tx1"/>
                          </a:solidFill>
                          <a:effectLst/>
                          <a:latin typeface="Arial" charset="0"/>
                          <a:cs typeface="Arial" charset="0"/>
                        </a:rPr>
                        <a:t>e</a:t>
                      </a:r>
                      <a:r>
                        <a:rPr kumimoji="0" lang="cs-CZ" sz="1800" b="1" i="0" u="none" strike="noStrike" cap="none" normalizeH="0" baseline="0" dirty="0">
                          <a:ln>
                            <a:noFill/>
                          </a:ln>
                          <a:solidFill>
                            <a:schemeClr val="tx1"/>
                          </a:solidFill>
                          <a:effectLst/>
                          <a:latin typeface="Arial" charset="0"/>
                          <a:cs typeface="Arial" charset="0"/>
                        </a:rPr>
                        <a:t>:</a:t>
                      </a:r>
                    </a:p>
                  </a:txBody>
                  <a:tcPr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total</a:t>
                      </a:r>
                      <a:endParaRPr kumimoji="0" lang="cs-CZ" sz="1800" b="1" i="0" u="none" strike="noStrike" cap="none" normalizeH="0" baseline="0" dirty="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u</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v</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w</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x</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u</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v</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w</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y</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total</a:t>
                      </a:r>
                      <a:endParaRPr kumimoji="0" lang="cs-CZ" sz="1800" b="1"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u</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dirty="0">
                          <a:ln>
                            <a:noFill/>
                          </a:ln>
                          <a:solidFill>
                            <a:schemeClr val="tx1"/>
                          </a:solidFill>
                          <a:effectLst/>
                          <a:latin typeface="Arial" charset="0"/>
                          <a:cs typeface="Arial" charset="0"/>
                        </a:rPr>
                        <a:t>v</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w</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Arial" charset="0"/>
                          <a:cs typeface="Arial" charset="0"/>
                        </a:rPr>
                        <a:t>1</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3761" name="Text Box 33"/>
          <p:cNvSpPr txBox="1">
            <a:spLocks noChangeArrowheads="1"/>
          </p:cNvSpPr>
          <p:nvPr/>
        </p:nvSpPr>
        <p:spPr bwMode="auto">
          <a:xfrm>
            <a:off x="2554060" y="282575"/>
            <a:ext cx="3858749" cy="461665"/>
          </a:xfrm>
          <a:prstGeom prst="rect">
            <a:avLst/>
          </a:prstGeom>
          <a:solidFill>
            <a:srgbClr val="FFFF66"/>
          </a:solidFill>
          <a:ln w="9525">
            <a:noFill/>
            <a:miter lim="800000"/>
            <a:headEnd/>
            <a:tailEnd/>
          </a:ln>
        </p:spPr>
        <p:txBody>
          <a:bodyPr wrap="none">
            <a:spAutoFit/>
          </a:bodyPr>
          <a:lstStyle/>
          <a:p>
            <a:r>
              <a:rPr lang="cs-CZ" sz="2400" b="1" dirty="0" err="1">
                <a:solidFill>
                  <a:srgbClr val="E60000"/>
                </a:solidFill>
                <a:effectLst>
                  <a:outerShdw blurRad="50800" dist="38100" dir="2700000" algn="tl" rotWithShape="0">
                    <a:prstClr val="black">
                      <a:alpha val="40000"/>
                    </a:prstClr>
                  </a:outerShdw>
                </a:effectLst>
              </a:rPr>
              <a:t>Cytonu</a:t>
            </a:r>
            <a:r>
              <a:rPr lang="en-GB" sz="2400" b="1" dirty="0">
                <a:solidFill>
                  <a:srgbClr val="E60000"/>
                </a:solidFill>
                <a:effectLst>
                  <a:outerShdw blurRad="50800" dist="38100" dir="2700000" algn="tl" rotWithShape="0">
                    <a:prstClr val="black">
                      <a:alpha val="40000"/>
                    </a:prstClr>
                  </a:outerShdw>
                </a:effectLst>
              </a:rPr>
              <a:t>c</a:t>
            </a:r>
            <a:r>
              <a:rPr lang="cs-CZ" sz="2400" b="1" dirty="0" err="1">
                <a:solidFill>
                  <a:srgbClr val="E60000"/>
                </a:solidFill>
                <a:effectLst>
                  <a:outerShdw blurRad="50800" dist="38100" dir="2700000" algn="tl" rotWithShape="0">
                    <a:prstClr val="black">
                      <a:alpha val="40000"/>
                    </a:prstClr>
                  </a:outerShdw>
                </a:effectLst>
              </a:rPr>
              <a:t>le</a:t>
            </a:r>
            <a:r>
              <a:rPr lang="en-GB" sz="2400" b="1" dirty="0">
                <a:solidFill>
                  <a:srgbClr val="E60000"/>
                </a:solidFill>
                <a:effectLst>
                  <a:outerShdw blurRad="50800" dist="38100" dir="2700000" algn="tl" rotWithShape="0">
                    <a:prstClr val="black">
                      <a:alpha val="40000"/>
                    </a:prstClr>
                  </a:outerShdw>
                </a:effectLst>
              </a:rPr>
              <a:t>a</a:t>
            </a:r>
            <a:r>
              <a:rPr lang="cs-CZ" sz="2400" b="1" dirty="0">
                <a:solidFill>
                  <a:srgbClr val="E60000"/>
                </a:solidFill>
                <a:effectLst>
                  <a:outerShdw blurRad="50800" dist="38100" dir="2700000" algn="tl" rotWithShape="0">
                    <a:prstClr val="black">
                      <a:alpha val="40000"/>
                    </a:prstClr>
                  </a:outerShdw>
                </a:effectLst>
              </a:rPr>
              <a:t>r </a:t>
            </a:r>
            <a:r>
              <a:rPr lang="en-GB" sz="2400" b="1" dirty="0">
                <a:solidFill>
                  <a:srgbClr val="E60000"/>
                </a:solidFill>
                <a:effectLst>
                  <a:outerShdw blurRad="50800" dist="38100" dir="2700000" algn="tl" rotWithShape="0">
                    <a:prstClr val="black">
                      <a:alpha val="40000"/>
                    </a:prstClr>
                  </a:outerShdw>
                </a:effectLst>
              </a:rPr>
              <a:t>disequilibria</a:t>
            </a:r>
            <a:endParaRPr lang="cs-CZ" sz="2400" b="1" dirty="0">
              <a:solidFill>
                <a:srgbClr val="E60000"/>
              </a:solidFill>
              <a:effectLst>
                <a:outerShdw blurRad="50800" dist="38100" dir="2700000" algn="tl" rotWithShape="0">
                  <a:prstClr val="black">
                    <a:alpha val="40000"/>
                  </a:prstClr>
                </a:outerShdw>
              </a:effectLst>
            </a:endParaRPr>
          </a:p>
        </p:txBody>
      </p:sp>
      <p:sp>
        <p:nvSpPr>
          <p:cNvPr id="73762" name="Text Box 34"/>
          <p:cNvSpPr txBox="1">
            <a:spLocks noChangeArrowheads="1"/>
          </p:cNvSpPr>
          <p:nvPr/>
        </p:nvSpPr>
        <p:spPr bwMode="auto">
          <a:xfrm>
            <a:off x="520700" y="1116013"/>
            <a:ext cx="6732933" cy="1015663"/>
          </a:xfrm>
          <a:prstGeom prst="rect">
            <a:avLst/>
          </a:prstGeom>
          <a:noFill/>
          <a:ln w="9525">
            <a:noFill/>
            <a:miter lim="800000"/>
            <a:headEnd/>
            <a:tailEnd/>
          </a:ln>
        </p:spPr>
        <p:txBody>
          <a:bodyPr wrap="none">
            <a:spAutoFit/>
          </a:bodyPr>
          <a:lstStyle/>
          <a:p>
            <a:pPr>
              <a:buFontTx/>
              <a:buChar char="•"/>
            </a:pPr>
            <a:r>
              <a:rPr lang="cs-CZ" sz="2000" dirty="0"/>
              <a:t> = </a:t>
            </a:r>
            <a:r>
              <a:rPr lang="en-GB" sz="2000" dirty="0"/>
              <a:t>non/random associations of nuclear and cytoplasmic</a:t>
            </a:r>
            <a:r>
              <a:rPr lang="cs-CZ" sz="2000" dirty="0"/>
              <a:t> </a:t>
            </a:r>
            <a:br>
              <a:rPr lang="cs-CZ" sz="2000" dirty="0"/>
            </a:br>
            <a:r>
              <a:rPr lang="cs-CZ" sz="2000" dirty="0"/>
              <a:t>     (</a:t>
            </a:r>
            <a:r>
              <a:rPr lang="cs-CZ" sz="2000" dirty="0" err="1"/>
              <a:t>mitochondri</a:t>
            </a:r>
            <a:r>
              <a:rPr lang="en-GB" sz="2000" dirty="0"/>
              <a:t>a</a:t>
            </a:r>
            <a:r>
              <a:rPr lang="cs-CZ" sz="2000" dirty="0"/>
              <a:t>l) al</a:t>
            </a:r>
            <a:r>
              <a:rPr lang="en-GB" sz="2000" dirty="0"/>
              <a:t>l</a:t>
            </a:r>
            <a:r>
              <a:rPr lang="cs-CZ" sz="2000" dirty="0"/>
              <a:t>el</a:t>
            </a:r>
            <a:r>
              <a:rPr lang="en-GB" sz="2000" dirty="0"/>
              <a:t>es</a:t>
            </a:r>
            <a:endParaRPr lang="cs-CZ" sz="2000" dirty="0"/>
          </a:p>
          <a:p>
            <a:pPr>
              <a:buFontTx/>
              <a:buChar char="•"/>
            </a:pPr>
            <a:r>
              <a:rPr lang="cs-CZ" sz="2000" dirty="0"/>
              <a:t> 3 </a:t>
            </a:r>
            <a:r>
              <a:rPr lang="cs-CZ" sz="2000" dirty="0">
                <a:sym typeface="Symbol" pitchFamily="18" charset="2"/>
              </a:rPr>
              <a:t> 2 </a:t>
            </a:r>
            <a:r>
              <a:rPr lang="cs-CZ" sz="2000" dirty="0" err="1">
                <a:sym typeface="Symbol" pitchFamily="18" charset="2"/>
              </a:rPr>
              <a:t>tabl</a:t>
            </a:r>
            <a:r>
              <a:rPr lang="en-GB" sz="2000" dirty="0">
                <a:sym typeface="Symbol" pitchFamily="18" charset="2"/>
              </a:rPr>
              <a:t>e</a:t>
            </a:r>
            <a:endParaRPr lang="cs-CZ" sz="2000" dirty="0">
              <a:sym typeface="Symbol" pitchFamily="18" charset="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extLst>
              <p:ext uri="{D42A27DB-BD31-4B8C-83A1-F6EECF244321}">
                <p14:modId xmlns:p14="http://schemas.microsoft.com/office/powerpoint/2010/main" val="2173238522"/>
              </p:ext>
            </p:extLst>
          </p:nvPr>
        </p:nvGraphicFramePr>
        <p:xfrm>
          <a:off x="514350" y="1185863"/>
          <a:ext cx="3570288" cy="141859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90135" name="Group 23"/>
          <p:cNvGraphicFramePr>
            <a:graphicFrameLocks noGrp="1"/>
          </p:cNvGraphicFramePr>
          <p:nvPr>
            <p:extLst>
              <p:ext uri="{D42A27DB-BD31-4B8C-83A1-F6EECF244321}">
                <p14:modId xmlns:p14="http://schemas.microsoft.com/office/powerpoint/2010/main" val="996617172"/>
              </p:ext>
            </p:extLst>
          </p:nvPr>
        </p:nvGraphicFramePr>
        <p:xfrm>
          <a:off x="514350"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796" name="Text Box 44"/>
          <p:cNvSpPr txBox="1">
            <a:spLocks noChangeArrowheads="1"/>
          </p:cNvSpPr>
          <p:nvPr/>
        </p:nvSpPr>
        <p:spPr bwMode="auto">
          <a:xfrm>
            <a:off x="1485247" y="657225"/>
            <a:ext cx="1903085" cy="369332"/>
          </a:xfrm>
          <a:prstGeom prst="rect">
            <a:avLst/>
          </a:prstGeom>
          <a:noFill/>
          <a:ln w="9525">
            <a:noFill/>
            <a:miter lim="800000"/>
            <a:headEnd/>
            <a:tailEnd/>
          </a:ln>
        </p:spPr>
        <p:txBody>
          <a:bodyPr wrap="none">
            <a:spAutoFit/>
          </a:bodyPr>
          <a:lstStyle/>
          <a:p>
            <a:r>
              <a:rPr lang="en-GB" dirty="0"/>
              <a:t>No </a:t>
            </a:r>
            <a:r>
              <a:rPr lang="cs-CZ" dirty="0" err="1"/>
              <a:t>hybridiza</a:t>
            </a:r>
            <a:r>
              <a:rPr lang="en-GB" dirty="0" err="1"/>
              <a:t>tion</a:t>
            </a:r>
            <a:endParaRPr lang="cs-CZ" dirty="0"/>
          </a:p>
        </p:txBody>
      </p:sp>
      <p:sp>
        <p:nvSpPr>
          <p:cNvPr id="74797" name="Text Box 45"/>
          <p:cNvSpPr txBox="1">
            <a:spLocks noChangeArrowheads="1"/>
          </p:cNvSpPr>
          <p:nvPr/>
        </p:nvSpPr>
        <p:spPr bwMode="auto">
          <a:xfrm>
            <a:off x="5167313" y="657225"/>
            <a:ext cx="3313728" cy="369332"/>
          </a:xfrm>
          <a:prstGeom prst="rect">
            <a:avLst/>
          </a:prstGeom>
          <a:noFill/>
          <a:ln w="9525">
            <a:noFill/>
            <a:miter lim="800000"/>
            <a:headEnd/>
            <a:tailEnd/>
          </a:ln>
        </p:spPr>
        <p:txBody>
          <a:bodyPr wrap="none">
            <a:spAutoFit/>
          </a:bodyPr>
          <a:lstStyle/>
          <a:p>
            <a:r>
              <a:rPr lang="en-GB" dirty="0"/>
              <a:t>Random mating</a:t>
            </a:r>
            <a:r>
              <a:rPr lang="cs-CZ" dirty="0"/>
              <a:t>, hybrid</a:t>
            </a:r>
            <a:r>
              <a:rPr lang="en-GB" dirty="0"/>
              <a:t> swarm</a:t>
            </a:r>
            <a:endParaRPr lang="cs-CZ" dirty="0"/>
          </a:p>
        </p:txBody>
      </p:sp>
      <p:graphicFrame>
        <p:nvGraphicFramePr>
          <p:cNvPr id="90158" name="Group 46"/>
          <p:cNvGraphicFramePr>
            <a:graphicFrameLocks noGrp="1"/>
          </p:cNvGraphicFramePr>
          <p:nvPr>
            <p:extLst>
              <p:ext uri="{D42A27DB-BD31-4B8C-83A1-F6EECF244321}">
                <p14:modId xmlns:p14="http://schemas.microsoft.com/office/powerpoint/2010/main" val="4266682855"/>
              </p:ext>
            </p:extLst>
          </p:nvPr>
        </p:nvGraphicFramePr>
        <p:xfrm>
          <a:off x="4892675" y="1185863"/>
          <a:ext cx="3562350" cy="1418590"/>
        </p:xfrm>
        <a:graphic>
          <a:graphicData uri="http://schemas.openxmlformats.org/drawingml/2006/table">
            <a:tbl>
              <a:tblPr/>
              <a:tblGrid>
                <a:gridCol w="862013">
                  <a:extLst>
                    <a:ext uri="{9D8B030D-6E8A-4147-A177-3AD203B41FA5}">
                      <a16:colId xmlns:a16="http://schemas.microsoft.com/office/drawing/2014/main" val="20000"/>
                    </a:ext>
                  </a:extLst>
                </a:gridCol>
                <a:gridCol w="900112">
                  <a:extLst>
                    <a:ext uri="{9D8B030D-6E8A-4147-A177-3AD203B41FA5}">
                      <a16:colId xmlns:a16="http://schemas.microsoft.com/office/drawing/2014/main" val="20001"/>
                    </a:ext>
                  </a:extLst>
                </a:gridCol>
                <a:gridCol w="90011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err="1">
                          <a:ln>
                            <a:noFill/>
                          </a:ln>
                          <a:solidFill>
                            <a:schemeClr val="tx1"/>
                          </a:solidFill>
                          <a:effectLst/>
                          <a:latin typeface="Arial" charset="0"/>
                          <a:cs typeface="Arial" charset="0"/>
                        </a:rPr>
                        <a:t>obs</a:t>
                      </a:r>
                      <a:r>
                        <a:rPr kumimoji="0" lang="cs-CZ" sz="1400" b="0" i="0" u="none" strike="noStrike" cap="none" normalizeH="0" baseline="0" dirty="0">
                          <a:ln>
                            <a:noFill/>
                          </a:ln>
                          <a:solidFill>
                            <a:schemeClr val="tx1"/>
                          </a:solidFill>
                          <a:effectLst/>
                          <a:latin typeface="Arial" charset="0"/>
                          <a:cs typeface="Arial" charset="0"/>
                        </a:rPr>
                        <a:t>=</a:t>
                      </a:r>
                      <a:r>
                        <a:rPr kumimoji="0" lang="cs-CZ" sz="1400" b="0" i="0" u="none" strike="noStrike" cap="none" normalizeH="0" baseline="0" dirty="0" err="1">
                          <a:ln>
                            <a:noFill/>
                          </a:ln>
                          <a:solidFill>
                            <a:schemeClr val="tx1"/>
                          </a:solidFill>
                          <a:effectLst/>
                          <a:latin typeface="Arial" charset="0"/>
                          <a:cs typeface="Arial" charset="0"/>
                        </a:rPr>
                        <a:t>exp</a:t>
                      </a:r>
                      <a:endParaRPr kumimoji="0" lang="cs-CZ" sz="1400" b="0" i="0" u="none" strike="noStrike" cap="none" normalizeH="0" baseline="0" dirty="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819" name="Text Box 67"/>
          <p:cNvSpPr txBox="1">
            <a:spLocks noChangeArrowheads="1"/>
          </p:cNvSpPr>
          <p:nvPr/>
        </p:nvSpPr>
        <p:spPr bwMode="auto">
          <a:xfrm>
            <a:off x="118547" y="3509963"/>
            <a:ext cx="4506362" cy="646331"/>
          </a:xfrm>
          <a:prstGeom prst="rect">
            <a:avLst/>
          </a:prstGeom>
          <a:noFill/>
          <a:ln w="9525">
            <a:noFill/>
            <a:miter lim="800000"/>
            <a:headEnd/>
            <a:tailEnd/>
          </a:ln>
        </p:spPr>
        <p:txBody>
          <a:bodyPr wrap="none">
            <a:spAutoFit/>
          </a:bodyPr>
          <a:lstStyle/>
          <a:p>
            <a:pPr algn="ctr"/>
            <a:r>
              <a:rPr lang="cs-CZ" dirty="0" err="1"/>
              <a:t>Hybridiza</a:t>
            </a:r>
            <a:r>
              <a:rPr lang="en-GB" dirty="0" err="1"/>
              <a:t>tion</a:t>
            </a:r>
            <a:r>
              <a:rPr lang="en-GB" dirty="0"/>
              <a:t> without apparent</a:t>
            </a:r>
          </a:p>
          <a:p>
            <a:pPr algn="ctr"/>
            <a:r>
              <a:rPr lang="cs-CZ" dirty="0" err="1"/>
              <a:t>introgres</a:t>
            </a:r>
            <a:r>
              <a:rPr lang="en-GB" dirty="0" err="1"/>
              <a:t>sion</a:t>
            </a:r>
            <a:r>
              <a:rPr lang="cs-CZ" dirty="0"/>
              <a:t>,</a:t>
            </a:r>
            <a:r>
              <a:rPr lang="en-GB" dirty="0"/>
              <a:t> crossing independent of sex</a:t>
            </a:r>
            <a:endParaRPr lang="cs-CZ" dirty="0"/>
          </a:p>
        </p:txBody>
      </p:sp>
      <p:graphicFrame>
        <p:nvGraphicFramePr>
          <p:cNvPr id="90180" name="Group 68"/>
          <p:cNvGraphicFramePr>
            <a:graphicFrameLocks noGrp="1"/>
          </p:cNvGraphicFramePr>
          <p:nvPr>
            <p:extLst>
              <p:ext uri="{D42A27DB-BD31-4B8C-83A1-F6EECF244321}">
                <p14:modId xmlns:p14="http://schemas.microsoft.com/office/powerpoint/2010/main" val="2442115458"/>
              </p:ext>
            </p:extLst>
          </p:nvPr>
        </p:nvGraphicFramePr>
        <p:xfrm>
          <a:off x="4892675"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841" name="Text Box 89"/>
          <p:cNvSpPr txBox="1">
            <a:spLocks noChangeArrowheads="1"/>
          </p:cNvSpPr>
          <p:nvPr/>
        </p:nvSpPr>
        <p:spPr bwMode="auto">
          <a:xfrm>
            <a:off x="4658763" y="3509963"/>
            <a:ext cx="4185761" cy="646331"/>
          </a:xfrm>
          <a:prstGeom prst="rect">
            <a:avLst/>
          </a:prstGeom>
          <a:noFill/>
          <a:ln w="9525">
            <a:noFill/>
            <a:miter lim="800000"/>
            <a:headEnd/>
            <a:tailEnd/>
          </a:ln>
        </p:spPr>
        <p:txBody>
          <a:bodyPr wrap="none">
            <a:spAutoFit/>
          </a:bodyPr>
          <a:lstStyle/>
          <a:p>
            <a:pPr algn="ctr"/>
            <a:r>
              <a:rPr lang="cs-CZ" dirty="0" err="1"/>
              <a:t>Hybridiza</a:t>
            </a:r>
            <a:r>
              <a:rPr lang="en-GB" dirty="0" err="1"/>
              <a:t>tion</a:t>
            </a:r>
            <a:r>
              <a:rPr lang="en-GB" dirty="0"/>
              <a:t> without apparent</a:t>
            </a:r>
            <a:r>
              <a:rPr lang="cs-CZ" dirty="0"/>
              <a:t> </a:t>
            </a:r>
            <a:endParaRPr lang="en-GB" dirty="0"/>
          </a:p>
          <a:p>
            <a:pPr algn="ctr"/>
            <a:r>
              <a:rPr lang="cs-CZ" dirty="0" err="1"/>
              <a:t>introgres</a:t>
            </a:r>
            <a:r>
              <a:rPr lang="en-GB" dirty="0" err="1"/>
              <a:t>sion</a:t>
            </a:r>
            <a:r>
              <a:rPr lang="cs-CZ" dirty="0"/>
              <a:t>,</a:t>
            </a:r>
            <a:r>
              <a:rPr lang="en-GB" dirty="0"/>
              <a:t> crossing depends on sex</a:t>
            </a:r>
            <a:endParaRPr lang="cs-CZ"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Group 2"/>
          <p:cNvGraphicFramePr>
            <a:graphicFrameLocks noGrp="1"/>
          </p:cNvGraphicFramePr>
          <p:nvPr>
            <p:extLst>
              <p:ext uri="{D42A27DB-BD31-4B8C-83A1-F6EECF244321}">
                <p14:modId xmlns:p14="http://schemas.microsoft.com/office/powerpoint/2010/main" val="2258955443"/>
              </p:ext>
            </p:extLst>
          </p:nvPr>
        </p:nvGraphicFramePr>
        <p:xfrm>
          <a:off x="514350" y="1185863"/>
          <a:ext cx="3570288" cy="141859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92183" name="Group 23"/>
          <p:cNvGraphicFramePr>
            <a:graphicFrameLocks noGrp="1"/>
          </p:cNvGraphicFramePr>
          <p:nvPr>
            <p:extLst>
              <p:ext uri="{D42A27DB-BD31-4B8C-83A1-F6EECF244321}">
                <p14:modId xmlns:p14="http://schemas.microsoft.com/office/powerpoint/2010/main" val="19386940"/>
              </p:ext>
            </p:extLst>
          </p:nvPr>
        </p:nvGraphicFramePr>
        <p:xfrm>
          <a:off x="514350"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5820" name="Text Box 44"/>
          <p:cNvSpPr txBox="1">
            <a:spLocks noChangeArrowheads="1"/>
          </p:cNvSpPr>
          <p:nvPr/>
        </p:nvSpPr>
        <p:spPr bwMode="auto">
          <a:xfrm>
            <a:off x="689779" y="455613"/>
            <a:ext cx="3249608" cy="646331"/>
          </a:xfrm>
          <a:prstGeom prst="rect">
            <a:avLst/>
          </a:prstGeom>
          <a:noFill/>
          <a:ln w="9525">
            <a:noFill/>
            <a:miter lim="800000"/>
            <a:headEnd/>
            <a:tailEnd/>
          </a:ln>
        </p:spPr>
        <p:txBody>
          <a:bodyPr wrap="none">
            <a:spAutoFit/>
          </a:bodyPr>
          <a:lstStyle/>
          <a:p>
            <a:pPr algn="ctr"/>
            <a:r>
              <a:rPr lang="cs-CZ" dirty="0"/>
              <a:t>Hybrid</a:t>
            </a:r>
            <a:r>
              <a:rPr lang="en-GB" dirty="0"/>
              <a:t>s mate more often with </a:t>
            </a:r>
          </a:p>
          <a:p>
            <a:pPr algn="ctr"/>
            <a:r>
              <a:rPr lang="en-GB" dirty="0"/>
              <a:t>less discriminating species</a:t>
            </a:r>
            <a:endParaRPr lang="cs-CZ" dirty="0"/>
          </a:p>
        </p:txBody>
      </p:sp>
      <p:sp>
        <p:nvSpPr>
          <p:cNvPr id="75821" name="Text Box 45"/>
          <p:cNvSpPr txBox="1">
            <a:spLocks noChangeArrowheads="1"/>
          </p:cNvSpPr>
          <p:nvPr/>
        </p:nvSpPr>
        <p:spPr bwMode="auto">
          <a:xfrm>
            <a:off x="5357418" y="594112"/>
            <a:ext cx="2839239" cy="369332"/>
          </a:xfrm>
          <a:prstGeom prst="rect">
            <a:avLst/>
          </a:prstGeom>
          <a:noFill/>
          <a:ln w="9525">
            <a:noFill/>
            <a:miter lim="800000"/>
            <a:headEnd/>
            <a:tailEnd/>
          </a:ln>
        </p:spPr>
        <p:txBody>
          <a:bodyPr wrap="none">
            <a:spAutoFit/>
          </a:bodyPr>
          <a:lstStyle/>
          <a:p>
            <a:pPr algn="ctr"/>
            <a:r>
              <a:rPr lang="cs-CZ" dirty="0" err="1"/>
              <a:t>Sym</a:t>
            </a:r>
            <a:r>
              <a:rPr lang="en-GB" dirty="0"/>
              <a:t>m</a:t>
            </a:r>
            <a:r>
              <a:rPr lang="cs-CZ" dirty="0" err="1"/>
              <a:t>etric</a:t>
            </a:r>
            <a:r>
              <a:rPr lang="en-GB" dirty="0"/>
              <a:t>al</a:t>
            </a:r>
            <a:r>
              <a:rPr lang="cs-CZ" dirty="0"/>
              <a:t> </a:t>
            </a:r>
            <a:r>
              <a:rPr lang="cs-CZ" dirty="0" err="1"/>
              <a:t>introgres</a:t>
            </a:r>
            <a:r>
              <a:rPr lang="en-GB" dirty="0" err="1"/>
              <a:t>sion</a:t>
            </a:r>
            <a:endParaRPr lang="cs-CZ" dirty="0"/>
          </a:p>
        </p:txBody>
      </p:sp>
      <p:graphicFrame>
        <p:nvGraphicFramePr>
          <p:cNvPr id="92206" name="Group 46"/>
          <p:cNvGraphicFramePr>
            <a:graphicFrameLocks noGrp="1"/>
          </p:cNvGraphicFramePr>
          <p:nvPr>
            <p:extLst>
              <p:ext uri="{D42A27DB-BD31-4B8C-83A1-F6EECF244321}">
                <p14:modId xmlns:p14="http://schemas.microsoft.com/office/powerpoint/2010/main" val="2733580196"/>
              </p:ext>
            </p:extLst>
          </p:nvPr>
        </p:nvGraphicFramePr>
        <p:xfrm>
          <a:off x="4892675" y="1185863"/>
          <a:ext cx="3562350" cy="1418590"/>
        </p:xfrm>
        <a:graphic>
          <a:graphicData uri="http://schemas.openxmlformats.org/drawingml/2006/table">
            <a:tbl>
              <a:tblPr/>
              <a:tblGrid>
                <a:gridCol w="862013">
                  <a:extLst>
                    <a:ext uri="{9D8B030D-6E8A-4147-A177-3AD203B41FA5}">
                      <a16:colId xmlns:a16="http://schemas.microsoft.com/office/drawing/2014/main" val="20000"/>
                    </a:ext>
                  </a:extLst>
                </a:gridCol>
                <a:gridCol w="900112">
                  <a:extLst>
                    <a:ext uri="{9D8B030D-6E8A-4147-A177-3AD203B41FA5}">
                      <a16:colId xmlns:a16="http://schemas.microsoft.com/office/drawing/2014/main" val="20001"/>
                    </a:ext>
                  </a:extLst>
                </a:gridCol>
                <a:gridCol w="90011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5843" name="Text Box 67"/>
          <p:cNvSpPr txBox="1">
            <a:spLocks noChangeArrowheads="1"/>
          </p:cNvSpPr>
          <p:nvPr/>
        </p:nvSpPr>
        <p:spPr bwMode="auto">
          <a:xfrm>
            <a:off x="900813" y="3509963"/>
            <a:ext cx="2941831" cy="646331"/>
          </a:xfrm>
          <a:prstGeom prst="rect">
            <a:avLst/>
          </a:prstGeom>
          <a:noFill/>
          <a:ln w="9525">
            <a:noFill/>
            <a:miter lim="800000"/>
            <a:headEnd/>
            <a:tailEnd/>
          </a:ln>
        </p:spPr>
        <p:txBody>
          <a:bodyPr wrap="none">
            <a:spAutoFit/>
          </a:bodyPr>
          <a:lstStyle/>
          <a:p>
            <a:pPr algn="ctr"/>
            <a:r>
              <a:rPr lang="en-GB" dirty="0"/>
              <a:t>Potential</a:t>
            </a:r>
            <a:r>
              <a:rPr lang="cs-CZ" dirty="0"/>
              <a:t> </a:t>
            </a:r>
            <a:r>
              <a:rPr lang="cs-CZ" dirty="0" err="1"/>
              <a:t>introgres</a:t>
            </a:r>
            <a:r>
              <a:rPr lang="en-GB" dirty="0" err="1"/>
              <a:t>sion</a:t>
            </a:r>
            <a:r>
              <a:rPr lang="cs-CZ" dirty="0"/>
              <a:t>,</a:t>
            </a:r>
            <a:br>
              <a:rPr lang="cs-CZ" dirty="0"/>
            </a:br>
            <a:r>
              <a:rPr lang="en-GB" dirty="0"/>
              <a:t>crossing dependent on sex</a:t>
            </a:r>
            <a:endParaRPr lang="cs-CZ"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ortraitTL">
            <a:extLst>
              <a:ext uri="{FF2B5EF4-FFF2-40B4-BE49-F238E27FC236}">
                <a16:creationId xmlns:a16="http://schemas.microsoft.com/office/drawing/2014/main" id="{AB6F3518-E059-4F13-BF35-AAC7657BC1C9}"/>
              </a:ext>
            </a:extLst>
          </p:cNvPr>
          <p:cNvPicPr>
            <a:picLocks noChangeAspect="1" noChangeArrowheads="1"/>
          </p:cNvPicPr>
          <p:nvPr/>
        </p:nvPicPr>
        <p:blipFill>
          <a:blip r:embed="rId3" cstate="print"/>
          <a:srcRect l="13475" r="40692"/>
          <a:stretch>
            <a:fillRect/>
          </a:stretch>
        </p:blipFill>
        <p:spPr bwMode="auto">
          <a:xfrm>
            <a:off x="3498702" y="4025997"/>
            <a:ext cx="1641475" cy="1924050"/>
          </a:xfrm>
          <a:prstGeom prst="rect">
            <a:avLst/>
          </a:prstGeom>
          <a:noFill/>
          <a:ln w="9525">
            <a:noFill/>
            <a:miter lim="800000"/>
            <a:headEnd/>
            <a:tailEnd/>
          </a:ln>
          <a:effectLst>
            <a:softEdge rad="127000"/>
          </a:effectLst>
        </p:spPr>
      </p:pic>
      <p:sp>
        <p:nvSpPr>
          <p:cNvPr id="13" name="Text Box 7">
            <a:extLst>
              <a:ext uri="{FF2B5EF4-FFF2-40B4-BE49-F238E27FC236}">
                <a16:creationId xmlns:a16="http://schemas.microsoft.com/office/drawing/2014/main" id="{55953252-8390-4F36-879A-19F3D9E830E4}"/>
              </a:ext>
            </a:extLst>
          </p:cNvPr>
          <p:cNvSpPr txBox="1">
            <a:spLocks noChangeArrowheads="1"/>
          </p:cNvSpPr>
          <p:nvPr/>
        </p:nvSpPr>
        <p:spPr bwMode="auto">
          <a:xfrm>
            <a:off x="574389" y="346060"/>
            <a:ext cx="5622052" cy="3262432"/>
          </a:xfrm>
          <a:prstGeom prst="rect">
            <a:avLst/>
          </a:prstGeom>
          <a:noFill/>
          <a:ln w="9525">
            <a:noFill/>
            <a:miter lim="800000"/>
            <a:headEnd/>
            <a:tailEnd/>
          </a:ln>
        </p:spPr>
        <p:txBody>
          <a:bodyPr wrap="none">
            <a:spAutoFit/>
          </a:bodyPr>
          <a:lstStyle/>
          <a:p>
            <a:r>
              <a:rPr lang="cs-CZ" sz="2400" dirty="0">
                <a:solidFill>
                  <a:srgbClr val="E60000"/>
                </a:solidFill>
              </a:rPr>
              <a:t>Program</a:t>
            </a:r>
            <a:r>
              <a:rPr lang="en-GB" sz="2400" dirty="0">
                <a:solidFill>
                  <a:srgbClr val="E60000"/>
                </a:solidFill>
              </a:rPr>
              <a:t>s for hybrid zone analysis</a:t>
            </a:r>
            <a:r>
              <a:rPr lang="cs-CZ" sz="2400" dirty="0">
                <a:solidFill>
                  <a:srgbClr val="E60000"/>
                </a:solidFill>
              </a:rPr>
              <a:t>:</a:t>
            </a:r>
            <a:br>
              <a:rPr lang="en-GB" sz="2400" dirty="0">
                <a:solidFill>
                  <a:srgbClr val="E60000"/>
                </a:solidFill>
              </a:rPr>
            </a:br>
            <a:endParaRPr lang="cs-CZ" sz="2400" dirty="0">
              <a:solidFill>
                <a:srgbClr val="E60000"/>
              </a:solidFill>
            </a:endParaRPr>
          </a:p>
          <a:p>
            <a:endParaRPr lang="cs-CZ" dirty="0">
              <a:solidFill>
                <a:srgbClr val="F00000"/>
              </a:solidFill>
            </a:endParaRPr>
          </a:p>
          <a:p>
            <a:r>
              <a:rPr lang="cs-CZ" sz="2000" dirty="0"/>
              <a:t>Analyse: </a:t>
            </a:r>
            <a:r>
              <a:rPr lang="cs-CZ" sz="2000" dirty="0" err="1"/>
              <a:t>Stuart</a:t>
            </a:r>
            <a:r>
              <a:rPr lang="cs-CZ" sz="2000" dirty="0"/>
              <a:t> J.E. </a:t>
            </a:r>
            <a:r>
              <a:rPr lang="cs-CZ" sz="2000" dirty="0" err="1"/>
              <a:t>Baird</a:t>
            </a:r>
            <a:r>
              <a:rPr lang="cs-CZ" sz="2000" dirty="0"/>
              <a:t>, </a:t>
            </a:r>
            <a:r>
              <a:rPr lang="cs-CZ" sz="2000" dirty="0" err="1"/>
              <a:t>Nick</a:t>
            </a:r>
            <a:r>
              <a:rPr lang="cs-CZ" sz="2000" dirty="0"/>
              <a:t> H. </a:t>
            </a:r>
            <a:r>
              <a:rPr lang="cs-CZ" sz="2000" dirty="0" err="1"/>
              <a:t>Barton</a:t>
            </a:r>
            <a:r>
              <a:rPr lang="cs-CZ" sz="2000" dirty="0"/>
              <a:t> (Mac)</a:t>
            </a:r>
            <a:br>
              <a:rPr lang="cs-CZ" sz="2000" dirty="0"/>
            </a:br>
            <a:endParaRPr lang="cs-CZ" sz="2000" dirty="0"/>
          </a:p>
          <a:p>
            <a:r>
              <a:rPr lang="cs-CZ" sz="2000" dirty="0" err="1"/>
              <a:t>ClineFit</a:t>
            </a:r>
            <a:r>
              <a:rPr lang="cs-CZ" sz="2000" dirty="0"/>
              <a:t>: Adam Porter (PC) </a:t>
            </a:r>
            <a:br>
              <a:rPr lang="cs-CZ" sz="2000" dirty="0"/>
            </a:br>
            <a:endParaRPr lang="cs-CZ" sz="2000" dirty="0"/>
          </a:p>
          <a:p>
            <a:r>
              <a:rPr lang="cs-CZ" sz="2000" dirty="0" err="1"/>
              <a:t>CFit</a:t>
            </a:r>
            <a:r>
              <a:rPr lang="cs-CZ" sz="2000" dirty="0"/>
              <a:t>: Thomas </a:t>
            </a:r>
            <a:r>
              <a:rPr lang="cs-CZ" sz="2000" dirty="0" err="1"/>
              <a:t>Lenormand</a:t>
            </a:r>
            <a:r>
              <a:rPr lang="cs-CZ" sz="2000" dirty="0"/>
              <a:t> (PC)</a:t>
            </a:r>
            <a:br>
              <a:rPr lang="cs-CZ" sz="2000" dirty="0"/>
            </a:br>
            <a:endParaRPr lang="cs-CZ" sz="2000" dirty="0"/>
          </a:p>
          <a:p>
            <a:r>
              <a:rPr lang="cs-CZ" sz="2000" dirty="0"/>
              <a:t>(</a:t>
            </a:r>
            <a:r>
              <a:rPr lang="cs-CZ" sz="2000" dirty="0" err="1"/>
              <a:t>Geneland</a:t>
            </a:r>
            <a:r>
              <a:rPr lang="cs-CZ" sz="2000" dirty="0"/>
              <a:t>)</a:t>
            </a:r>
          </a:p>
        </p:txBody>
      </p:sp>
      <p:pic>
        <p:nvPicPr>
          <p:cNvPr id="14" name="Picture 8" descr="P8023328">
            <a:extLst>
              <a:ext uri="{FF2B5EF4-FFF2-40B4-BE49-F238E27FC236}">
                <a16:creationId xmlns:a16="http://schemas.microsoft.com/office/drawing/2014/main" id="{E80E0F72-1EF7-43D6-8807-84A1FEADF420}"/>
              </a:ext>
            </a:extLst>
          </p:cNvPr>
          <p:cNvPicPr>
            <a:picLocks noChangeAspect="1" noChangeArrowheads="1"/>
          </p:cNvPicPr>
          <p:nvPr/>
        </p:nvPicPr>
        <p:blipFill>
          <a:blip r:embed="rId4" cstate="print"/>
          <a:srcRect l="32951" t="10167" r="36284" b="45625"/>
          <a:stretch>
            <a:fillRect/>
          </a:stretch>
        </p:blipFill>
        <p:spPr bwMode="auto">
          <a:xfrm>
            <a:off x="6428652" y="884245"/>
            <a:ext cx="1820863" cy="1962150"/>
          </a:xfrm>
          <a:prstGeom prst="rect">
            <a:avLst/>
          </a:prstGeom>
          <a:noFill/>
          <a:ln w="9525">
            <a:noFill/>
            <a:miter lim="800000"/>
            <a:headEnd/>
            <a:tailEnd/>
          </a:ln>
          <a:effectLst>
            <a:softEdge rad="127000"/>
          </a:effectLst>
        </p:spPr>
      </p:pic>
      <p:pic>
        <p:nvPicPr>
          <p:cNvPr id="15" name="Picture 10" descr="aporter">
            <a:extLst>
              <a:ext uri="{FF2B5EF4-FFF2-40B4-BE49-F238E27FC236}">
                <a16:creationId xmlns:a16="http://schemas.microsoft.com/office/drawing/2014/main" id="{8056E160-E5FC-4CF1-A55B-C3CFC7EF21E9}"/>
              </a:ext>
            </a:extLst>
          </p:cNvPr>
          <p:cNvPicPr>
            <a:picLocks noChangeAspect="1" noChangeArrowheads="1"/>
          </p:cNvPicPr>
          <p:nvPr/>
        </p:nvPicPr>
        <p:blipFill>
          <a:blip r:embed="rId5" cstate="print"/>
          <a:srcRect/>
          <a:stretch>
            <a:fillRect/>
          </a:stretch>
        </p:blipFill>
        <p:spPr bwMode="auto">
          <a:xfrm>
            <a:off x="1128564" y="3686272"/>
            <a:ext cx="1568450" cy="2322513"/>
          </a:xfrm>
          <a:prstGeom prst="rect">
            <a:avLst/>
          </a:prstGeom>
          <a:noFill/>
          <a:ln w="9525">
            <a:noFill/>
            <a:miter lim="800000"/>
            <a:headEnd/>
            <a:tailEnd/>
          </a:ln>
          <a:effectLst>
            <a:softEdge rad="127000"/>
          </a:effectLst>
        </p:spPr>
      </p:pic>
      <p:sp>
        <p:nvSpPr>
          <p:cNvPr id="16" name="Text Box 11">
            <a:extLst>
              <a:ext uri="{FF2B5EF4-FFF2-40B4-BE49-F238E27FC236}">
                <a16:creationId xmlns:a16="http://schemas.microsoft.com/office/drawing/2014/main" id="{86091C19-813C-4E46-A2CB-EEF2EDDBA5FC}"/>
              </a:ext>
            </a:extLst>
          </p:cNvPr>
          <p:cNvSpPr txBox="1">
            <a:spLocks noChangeArrowheads="1"/>
          </p:cNvSpPr>
          <p:nvPr/>
        </p:nvSpPr>
        <p:spPr bwMode="auto">
          <a:xfrm>
            <a:off x="6741390" y="2870208"/>
            <a:ext cx="1257300" cy="336550"/>
          </a:xfrm>
          <a:prstGeom prst="rect">
            <a:avLst/>
          </a:prstGeom>
          <a:noFill/>
          <a:ln w="9525">
            <a:noFill/>
            <a:miter lim="800000"/>
            <a:headEnd/>
            <a:tailEnd/>
          </a:ln>
        </p:spPr>
        <p:txBody>
          <a:bodyPr wrap="none">
            <a:spAutoFit/>
          </a:bodyPr>
          <a:lstStyle/>
          <a:p>
            <a:r>
              <a:rPr lang="cs-CZ" sz="1600">
                <a:solidFill>
                  <a:schemeClr val="accent2"/>
                </a:solidFill>
              </a:rPr>
              <a:t>S.J.E. Baird</a:t>
            </a:r>
          </a:p>
        </p:txBody>
      </p:sp>
      <p:sp>
        <p:nvSpPr>
          <p:cNvPr id="17" name="Text Box 12">
            <a:extLst>
              <a:ext uri="{FF2B5EF4-FFF2-40B4-BE49-F238E27FC236}">
                <a16:creationId xmlns:a16="http://schemas.microsoft.com/office/drawing/2014/main" id="{9E1C05C6-0C98-4E1A-897B-4BEA91653192}"/>
              </a:ext>
            </a:extLst>
          </p:cNvPr>
          <p:cNvSpPr txBox="1">
            <a:spLocks noChangeArrowheads="1"/>
          </p:cNvSpPr>
          <p:nvPr/>
        </p:nvSpPr>
        <p:spPr bwMode="auto">
          <a:xfrm>
            <a:off x="6714402" y="5348295"/>
            <a:ext cx="1246188" cy="336550"/>
          </a:xfrm>
          <a:prstGeom prst="rect">
            <a:avLst/>
          </a:prstGeom>
          <a:noFill/>
          <a:ln w="9525">
            <a:noFill/>
            <a:miter lim="800000"/>
            <a:headEnd/>
            <a:tailEnd/>
          </a:ln>
        </p:spPr>
        <p:txBody>
          <a:bodyPr wrap="none">
            <a:spAutoFit/>
          </a:bodyPr>
          <a:lstStyle/>
          <a:p>
            <a:r>
              <a:rPr lang="cs-CZ" sz="1600">
                <a:solidFill>
                  <a:schemeClr val="accent2"/>
                </a:solidFill>
              </a:rPr>
              <a:t>N.H. Barton</a:t>
            </a:r>
          </a:p>
        </p:txBody>
      </p:sp>
      <p:sp>
        <p:nvSpPr>
          <p:cNvPr id="18" name="Text Box 13">
            <a:extLst>
              <a:ext uri="{FF2B5EF4-FFF2-40B4-BE49-F238E27FC236}">
                <a16:creationId xmlns:a16="http://schemas.microsoft.com/office/drawing/2014/main" id="{C0919095-EC84-4AC1-8F26-C92D81913A5B}"/>
              </a:ext>
            </a:extLst>
          </p:cNvPr>
          <p:cNvSpPr txBox="1">
            <a:spLocks noChangeArrowheads="1"/>
          </p:cNvSpPr>
          <p:nvPr/>
        </p:nvSpPr>
        <p:spPr bwMode="auto">
          <a:xfrm>
            <a:off x="1423839" y="6084985"/>
            <a:ext cx="987425" cy="336550"/>
          </a:xfrm>
          <a:prstGeom prst="rect">
            <a:avLst/>
          </a:prstGeom>
          <a:noFill/>
          <a:ln w="9525">
            <a:noFill/>
            <a:miter lim="800000"/>
            <a:headEnd/>
            <a:tailEnd/>
          </a:ln>
        </p:spPr>
        <p:txBody>
          <a:bodyPr wrap="none">
            <a:spAutoFit/>
          </a:bodyPr>
          <a:lstStyle/>
          <a:p>
            <a:r>
              <a:rPr lang="cs-CZ" sz="1600">
                <a:solidFill>
                  <a:schemeClr val="accent2"/>
                </a:solidFill>
              </a:rPr>
              <a:t>A. Porter</a:t>
            </a:r>
          </a:p>
        </p:txBody>
      </p:sp>
      <p:sp>
        <p:nvSpPr>
          <p:cNvPr id="19" name="Text Box 14">
            <a:extLst>
              <a:ext uri="{FF2B5EF4-FFF2-40B4-BE49-F238E27FC236}">
                <a16:creationId xmlns:a16="http://schemas.microsoft.com/office/drawing/2014/main" id="{108C8CEB-4B41-424C-977D-2A0181E26590}"/>
              </a:ext>
            </a:extLst>
          </p:cNvPr>
          <p:cNvSpPr txBox="1">
            <a:spLocks noChangeArrowheads="1"/>
          </p:cNvSpPr>
          <p:nvPr/>
        </p:nvSpPr>
        <p:spPr bwMode="auto">
          <a:xfrm>
            <a:off x="3655864" y="6013547"/>
            <a:ext cx="1449388" cy="336550"/>
          </a:xfrm>
          <a:prstGeom prst="rect">
            <a:avLst/>
          </a:prstGeom>
          <a:noFill/>
          <a:ln w="9525">
            <a:noFill/>
            <a:miter lim="800000"/>
            <a:headEnd/>
            <a:tailEnd/>
          </a:ln>
        </p:spPr>
        <p:txBody>
          <a:bodyPr wrap="none">
            <a:spAutoFit/>
          </a:bodyPr>
          <a:lstStyle/>
          <a:p>
            <a:r>
              <a:rPr lang="cs-CZ" sz="1600">
                <a:solidFill>
                  <a:schemeClr val="accent2"/>
                </a:solidFill>
              </a:rPr>
              <a:t>T. Lenormand</a:t>
            </a:r>
          </a:p>
        </p:txBody>
      </p:sp>
      <p:pic>
        <p:nvPicPr>
          <p:cNvPr id="20" name="Picture 2">
            <a:extLst>
              <a:ext uri="{FF2B5EF4-FFF2-40B4-BE49-F238E27FC236}">
                <a16:creationId xmlns:a16="http://schemas.microsoft.com/office/drawing/2014/main" id="{7B74C48A-829D-4D9B-A7CF-E8497CF8E0B7}"/>
              </a:ext>
            </a:extLst>
          </p:cNvPr>
          <p:cNvPicPr>
            <a:picLocks noChangeAspect="1" noChangeArrowheads="1"/>
          </p:cNvPicPr>
          <p:nvPr/>
        </p:nvPicPr>
        <p:blipFill>
          <a:blip r:embed="rId6" cstate="print"/>
          <a:srcRect l="18532" t="9799" r="36887" b="57025"/>
          <a:stretch>
            <a:fillRect/>
          </a:stretch>
        </p:blipFill>
        <p:spPr bwMode="auto">
          <a:xfrm>
            <a:off x="6454052" y="3360745"/>
            <a:ext cx="1757363" cy="1966913"/>
          </a:xfrm>
          <a:prstGeom prst="rect">
            <a:avLst/>
          </a:prstGeom>
          <a:noFill/>
          <a:ln w="9525">
            <a:noFill/>
            <a:miter lim="800000"/>
            <a:headEnd/>
            <a:tailEnd/>
          </a:ln>
          <a:effectLst>
            <a:softEdge rad="1270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Grp="1" noChangeAspect="1" noChangeArrowheads="1"/>
          </p:cNvPicPr>
          <p:nvPr>
            <p:ph sz="quarter" idx="4"/>
          </p:nvPr>
        </p:nvPicPr>
        <p:blipFill>
          <a:blip r:embed="rId2" cstate="print"/>
          <a:srcRect/>
          <a:stretch>
            <a:fillRect/>
          </a:stretch>
        </p:blipFill>
        <p:spPr>
          <a:xfrm>
            <a:off x="2790669" y="1921426"/>
            <a:ext cx="3987800" cy="4392612"/>
          </a:xfrm>
          <a:noFill/>
        </p:spPr>
      </p:pic>
      <p:sp>
        <p:nvSpPr>
          <p:cNvPr id="13315" name="Text Box 6"/>
          <p:cNvSpPr txBox="1">
            <a:spLocks noChangeArrowheads="1"/>
          </p:cNvSpPr>
          <p:nvPr/>
        </p:nvSpPr>
        <p:spPr bwMode="auto">
          <a:xfrm>
            <a:off x="509588" y="3505200"/>
            <a:ext cx="2376622" cy="2923877"/>
          </a:xfrm>
          <a:prstGeom prst="rect">
            <a:avLst/>
          </a:prstGeom>
          <a:noFill/>
          <a:ln w="9525">
            <a:noFill/>
            <a:miter lim="800000"/>
            <a:headEnd/>
            <a:tailEnd/>
          </a:ln>
        </p:spPr>
        <p:txBody>
          <a:bodyPr wrap="square">
            <a:spAutoFit/>
          </a:bodyPr>
          <a:lstStyle/>
          <a:p>
            <a:r>
              <a:rPr lang="en-GB" sz="2000" dirty="0">
                <a:solidFill>
                  <a:srgbClr val="E60000"/>
                </a:solidFill>
              </a:rPr>
              <a:t>fire-bellied toad</a:t>
            </a:r>
            <a:br>
              <a:rPr lang="cs-CZ" sz="2000" i="1" dirty="0">
                <a:solidFill>
                  <a:srgbClr val="E60000"/>
                </a:solidFill>
              </a:rPr>
            </a:br>
            <a:r>
              <a:rPr lang="cs-CZ" sz="2000" i="1" dirty="0">
                <a:solidFill>
                  <a:srgbClr val="E60000"/>
                </a:solidFill>
              </a:rPr>
              <a:t>B. </a:t>
            </a:r>
            <a:r>
              <a:rPr lang="cs-CZ" sz="2000" i="1" dirty="0" err="1">
                <a:solidFill>
                  <a:srgbClr val="E60000"/>
                </a:solidFill>
              </a:rPr>
              <a:t>bombina</a:t>
            </a:r>
            <a:r>
              <a:rPr lang="cs-CZ" sz="2000" dirty="0">
                <a:solidFill>
                  <a:srgbClr val="E60000"/>
                </a:solidFill>
              </a:rPr>
              <a:t>:</a:t>
            </a:r>
            <a:br>
              <a:rPr lang="cs-CZ" i="1" dirty="0"/>
            </a:br>
            <a:br>
              <a:rPr lang="cs-CZ" i="1" dirty="0"/>
            </a:br>
            <a:r>
              <a:rPr lang="en-GB" dirty="0"/>
              <a:t>lowlands</a:t>
            </a:r>
            <a:br>
              <a:rPr lang="cs-CZ" dirty="0"/>
            </a:br>
            <a:r>
              <a:rPr lang="en-GB" dirty="0"/>
              <a:t>mostly in water</a:t>
            </a:r>
            <a:br>
              <a:rPr lang="cs-CZ" dirty="0"/>
            </a:br>
            <a:r>
              <a:rPr lang="en-GB" dirty="0"/>
              <a:t>larger water surfaces</a:t>
            </a:r>
            <a:endParaRPr lang="cs-CZ" dirty="0"/>
          </a:p>
          <a:p>
            <a:r>
              <a:rPr lang="cs-CZ" dirty="0"/>
              <a:t>t</a:t>
            </a:r>
            <a:r>
              <a:rPr lang="en-GB" dirty="0" err="1"/>
              <a:t>hiner</a:t>
            </a:r>
            <a:r>
              <a:rPr lang="en-GB" dirty="0"/>
              <a:t> skin</a:t>
            </a:r>
            <a:br>
              <a:rPr lang="cs-CZ" dirty="0"/>
            </a:br>
            <a:r>
              <a:rPr lang="cs-CZ" dirty="0" err="1"/>
              <a:t>ter</a:t>
            </a:r>
            <a:r>
              <a:rPr lang="en-GB" dirty="0"/>
              <a:t>r</a:t>
            </a:r>
            <a:r>
              <a:rPr lang="cs-CZ" dirty="0" err="1"/>
              <a:t>itori</a:t>
            </a:r>
            <a:r>
              <a:rPr lang="en-GB" dirty="0"/>
              <a:t>a</a:t>
            </a:r>
            <a:r>
              <a:rPr lang="cs-CZ" dirty="0"/>
              <a:t>l</a:t>
            </a:r>
            <a:br>
              <a:rPr lang="cs-CZ" dirty="0"/>
            </a:br>
            <a:r>
              <a:rPr lang="cs-CZ" dirty="0"/>
              <a:t>530 Hz</a:t>
            </a:r>
            <a:br>
              <a:rPr lang="cs-CZ" dirty="0"/>
            </a:br>
            <a:r>
              <a:rPr lang="en-GB" dirty="0"/>
              <a:t>longer development</a:t>
            </a:r>
            <a:endParaRPr lang="cs-CZ" dirty="0"/>
          </a:p>
        </p:txBody>
      </p:sp>
      <p:sp>
        <p:nvSpPr>
          <p:cNvPr id="13316" name="Text Box 7"/>
          <p:cNvSpPr txBox="1">
            <a:spLocks noChangeArrowheads="1"/>
          </p:cNvSpPr>
          <p:nvPr/>
        </p:nvSpPr>
        <p:spPr bwMode="auto">
          <a:xfrm>
            <a:off x="6778469" y="3505200"/>
            <a:ext cx="2339102" cy="2923877"/>
          </a:xfrm>
          <a:prstGeom prst="rect">
            <a:avLst/>
          </a:prstGeom>
          <a:noFill/>
          <a:ln w="9525">
            <a:noFill/>
            <a:miter lim="800000"/>
            <a:headEnd/>
            <a:tailEnd/>
          </a:ln>
        </p:spPr>
        <p:txBody>
          <a:bodyPr wrap="none">
            <a:spAutoFit/>
          </a:bodyPr>
          <a:lstStyle/>
          <a:p>
            <a:r>
              <a:rPr lang="en-GB" sz="2000" dirty="0">
                <a:solidFill>
                  <a:srgbClr val="E60000"/>
                </a:solidFill>
              </a:rPr>
              <a:t>yellow-bellied toad</a:t>
            </a:r>
            <a:br>
              <a:rPr lang="cs-CZ" sz="2000" i="1" dirty="0">
                <a:solidFill>
                  <a:srgbClr val="E60000"/>
                </a:solidFill>
              </a:rPr>
            </a:br>
            <a:r>
              <a:rPr lang="cs-CZ" sz="2000" i="1" dirty="0">
                <a:solidFill>
                  <a:srgbClr val="E60000"/>
                </a:solidFill>
              </a:rPr>
              <a:t>B. </a:t>
            </a:r>
            <a:r>
              <a:rPr lang="cs-CZ" sz="2000" i="1" dirty="0" err="1">
                <a:solidFill>
                  <a:srgbClr val="E60000"/>
                </a:solidFill>
              </a:rPr>
              <a:t>variegata</a:t>
            </a:r>
            <a:r>
              <a:rPr lang="cs-CZ" sz="2000" dirty="0">
                <a:solidFill>
                  <a:srgbClr val="E60000"/>
                </a:solidFill>
              </a:rPr>
              <a:t>:</a:t>
            </a:r>
            <a:br>
              <a:rPr lang="cs-CZ" i="1" dirty="0"/>
            </a:br>
            <a:br>
              <a:rPr lang="cs-CZ" i="1" dirty="0"/>
            </a:br>
            <a:r>
              <a:rPr lang="en-GB" dirty="0"/>
              <a:t>hills</a:t>
            </a:r>
            <a:r>
              <a:rPr lang="cs-CZ" dirty="0"/>
              <a:t>, </a:t>
            </a:r>
            <a:r>
              <a:rPr lang="en-GB" dirty="0"/>
              <a:t>highlands</a:t>
            </a:r>
            <a:br>
              <a:rPr lang="cs-CZ" dirty="0"/>
            </a:br>
            <a:r>
              <a:rPr lang="cs-CZ" dirty="0" err="1"/>
              <a:t>te</a:t>
            </a:r>
            <a:r>
              <a:rPr lang="en-GB" dirty="0"/>
              <a:t>r</a:t>
            </a:r>
            <a:r>
              <a:rPr lang="cs-CZ" dirty="0" err="1"/>
              <a:t>restrial</a:t>
            </a:r>
            <a:br>
              <a:rPr lang="cs-CZ" dirty="0"/>
            </a:br>
            <a:r>
              <a:rPr lang="en-GB" dirty="0"/>
              <a:t>mating in </a:t>
            </a:r>
            <a:r>
              <a:rPr lang="cs-CZ" dirty="0" err="1"/>
              <a:t>puddles</a:t>
            </a:r>
            <a:br>
              <a:rPr lang="cs-CZ" dirty="0"/>
            </a:br>
            <a:r>
              <a:rPr lang="cs-CZ" dirty="0" err="1"/>
              <a:t>thick</a:t>
            </a:r>
            <a:r>
              <a:rPr lang="cs-CZ" dirty="0"/>
              <a:t> skin</a:t>
            </a:r>
          </a:p>
          <a:p>
            <a:r>
              <a:rPr lang="cs-CZ" dirty="0" err="1"/>
              <a:t>nonterritorial</a:t>
            </a:r>
            <a:br>
              <a:rPr lang="cs-CZ" dirty="0"/>
            </a:br>
            <a:r>
              <a:rPr lang="cs-CZ" dirty="0"/>
              <a:t>580 Hz</a:t>
            </a:r>
            <a:br>
              <a:rPr lang="cs-CZ" dirty="0"/>
            </a:br>
            <a:r>
              <a:rPr lang="cs-CZ" dirty="0" err="1"/>
              <a:t>shorter</a:t>
            </a:r>
            <a:r>
              <a:rPr lang="cs-CZ" dirty="0"/>
              <a:t> development</a:t>
            </a:r>
          </a:p>
        </p:txBody>
      </p:sp>
      <p:sp>
        <p:nvSpPr>
          <p:cNvPr id="13317" name="Text Box 11"/>
          <p:cNvSpPr txBox="1">
            <a:spLocks noChangeArrowheads="1"/>
          </p:cNvSpPr>
          <p:nvPr/>
        </p:nvSpPr>
        <p:spPr bwMode="auto">
          <a:xfrm>
            <a:off x="3879623" y="273050"/>
            <a:ext cx="1486304" cy="461665"/>
          </a:xfrm>
          <a:prstGeom prst="rect">
            <a:avLst/>
          </a:prstGeom>
          <a:noFill/>
          <a:ln w="9525">
            <a:noFill/>
            <a:miter lim="800000"/>
            <a:headEnd/>
            <a:tailEnd/>
          </a:ln>
        </p:spPr>
        <p:txBody>
          <a:bodyPr wrap="none">
            <a:spAutoFit/>
          </a:bodyPr>
          <a:lstStyle/>
          <a:p>
            <a:r>
              <a:rPr lang="cs-CZ" sz="2400" i="1" dirty="0" err="1">
                <a:solidFill>
                  <a:srgbClr val="E60000"/>
                </a:solidFill>
              </a:rPr>
              <a:t>Bombina</a:t>
            </a:r>
            <a:r>
              <a:rPr lang="cs-CZ" sz="2400" dirty="0">
                <a:solidFill>
                  <a:srgbClr val="E60000"/>
                </a:solidFill>
              </a:rPr>
              <a:t>:</a:t>
            </a:r>
            <a:endParaRPr lang="cs-CZ" sz="2400" i="1" dirty="0">
              <a:solidFill>
                <a:srgbClr val="E60000"/>
              </a:solidFill>
            </a:endParaRPr>
          </a:p>
        </p:txBody>
      </p:sp>
      <p:pic>
        <p:nvPicPr>
          <p:cNvPr id="13318" name="Picture 13"/>
          <p:cNvPicPr>
            <a:picLocks noChangeAspect="1" noChangeArrowheads="1"/>
          </p:cNvPicPr>
          <p:nvPr/>
        </p:nvPicPr>
        <p:blipFill>
          <a:blip r:embed="rId3" cstate="print"/>
          <a:srcRect/>
          <a:stretch>
            <a:fillRect/>
          </a:stretch>
        </p:blipFill>
        <p:spPr bwMode="auto">
          <a:xfrm>
            <a:off x="342900" y="596900"/>
            <a:ext cx="2066925" cy="2498725"/>
          </a:xfrm>
          <a:prstGeom prst="rect">
            <a:avLst/>
          </a:prstGeom>
          <a:noFill/>
          <a:ln w="9525">
            <a:noFill/>
            <a:miter lim="800000"/>
            <a:headEnd/>
            <a:tailEnd/>
          </a:ln>
          <a:effectLst>
            <a:softEdge rad="127000"/>
          </a:effectLst>
        </p:spPr>
      </p:pic>
      <p:pic>
        <p:nvPicPr>
          <p:cNvPr id="13319" name="Picture 16" descr="IMG_1756_2"/>
          <p:cNvPicPr>
            <a:picLocks noChangeAspect="1" noChangeArrowheads="1"/>
          </p:cNvPicPr>
          <p:nvPr/>
        </p:nvPicPr>
        <p:blipFill>
          <a:blip r:embed="rId4" cstate="print"/>
          <a:srcRect l="15471" t="14444" r="15471" b="9499"/>
          <a:stretch>
            <a:fillRect/>
          </a:stretch>
        </p:blipFill>
        <p:spPr bwMode="auto">
          <a:xfrm>
            <a:off x="6943725" y="900113"/>
            <a:ext cx="1966913" cy="1625600"/>
          </a:xfrm>
          <a:prstGeom prst="rect">
            <a:avLst/>
          </a:prstGeom>
          <a:noFill/>
          <a:ln w="9525">
            <a:noFill/>
            <a:miter lim="800000"/>
            <a:headEnd/>
            <a:tailEnd/>
          </a:ln>
          <a:effectLst>
            <a:softEdge rad="127000"/>
          </a:effectLst>
        </p:spPr>
      </p:pic>
      <p:sp>
        <p:nvSpPr>
          <p:cNvPr id="13320" name="AutoShape 18"/>
          <p:cNvSpPr>
            <a:spLocks noChangeArrowheads="1"/>
          </p:cNvSpPr>
          <p:nvPr/>
        </p:nvSpPr>
        <p:spPr bwMode="auto">
          <a:xfrm>
            <a:off x="3922647" y="1021976"/>
            <a:ext cx="2478153" cy="831850"/>
          </a:xfrm>
          <a:prstGeom prst="wedgeRectCallout">
            <a:avLst>
              <a:gd name="adj1" fmla="val -24571"/>
              <a:gd name="adj2" fmla="val 102391"/>
            </a:avLst>
          </a:prstGeom>
          <a:solidFill>
            <a:schemeClr val="bg1">
              <a:lumMod val="95000"/>
            </a:schemeClr>
          </a:solidFill>
          <a:ln w="9525">
            <a:solidFill>
              <a:schemeClr val="tx1"/>
            </a:solidFill>
            <a:miter lim="800000"/>
            <a:headEnd/>
            <a:tailEnd/>
          </a:ln>
        </p:spPr>
        <p:txBody>
          <a:bodyPr anchor="ctr"/>
          <a:lstStyle/>
          <a:p>
            <a:pPr algn="ctr"/>
            <a:r>
              <a:rPr lang="en-GB" dirty="0"/>
              <a:t>mosaic HZ in Croatia</a:t>
            </a:r>
            <a:r>
              <a:rPr lang="cs-CZ" dirty="0"/>
              <a:t>,  </a:t>
            </a:r>
            <a:r>
              <a:rPr lang="en-GB" dirty="0"/>
              <a:t>not in Poland</a:t>
            </a:r>
            <a:endParaRPr lang="cs-CZ" dirty="0"/>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1810</TotalTime>
  <Words>2879</Words>
  <Application>Microsoft Office PowerPoint</Application>
  <PresentationFormat>Předvádění na obrazovce (4:3)</PresentationFormat>
  <Paragraphs>552</Paragraphs>
  <Slides>84</Slides>
  <Notes>65</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2</vt:i4>
      </vt:variant>
      <vt:variant>
        <vt:lpstr>Nadpisy snímků</vt:lpstr>
      </vt:variant>
      <vt:variant>
        <vt:i4>84</vt:i4>
      </vt:variant>
    </vt:vector>
  </HeadingPairs>
  <TitlesOfParts>
    <vt:vector size="90" baseType="lpstr">
      <vt:lpstr>Arial</vt:lpstr>
      <vt:lpstr>Arial Black</vt:lpstr>
      <vt:lpstr>Times New Roman</vt:lpstr>
      <vt:lpstr>Výchozí návrh</vt:lpstr>
      <vt:lpstr>CorelDRAW</vt:lpstr>
      <vt:lpstr>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 musculus Y more successful than domesticus Y on its own genetic background  2. higer proportion of males relative to other areas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UZFG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Milos Macholan</dc:creator>
  <cp:lastModifiedBy>Miloš</cp:lastModifiedBy>
  <cp:revision>100</cp:revision>
  <dcterms:created xsi:type="dcterms:W3CDTF">2009-04-20T19:59:36Z</dcterms:created>
  <dcterms:modified xsi:type="dcterms:W3CDTF">2021-01-12T11:19:18Z</dcterms:modified>
</cp:coreProperties>
</file>