
<file path=[Content_Types].xml><?xml version="1.0" encoding="utf-8"?>
<Types xmlns="http://schemas.openxmlformats.org/package/2006/content-types">
  <Default Extension="jpeg" ContentType="image/jpeg"/>
  <Default Extension="MP3" ContentType="audio/m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342" r:id="rId2"/>
    <p:sldId id="261" r:id="rId3"/>
    <p:sldId id="316" r:id="rId4"/>
    <p:sldId id="263" r:id="rId5"/>
    <p:sldId id="264" r:id="rId6"/>
    <p:sldId id="323" r:id="rId7"/>
    <p:sldId id="310" r:id="rId8"/>
    <p:sldId id="317" r:id="rId9"/>
    <p:sldId id="270" r:id="rId10"/>
    <p:sldId id="318" r:id="rId11"/>
    <p:sldId id="319" r:id="rId12"/>
    <p:sldId id="320" r:id="rId13"/>
    <p:sldId id="324" r:id="rId14"/>
    <p:sldId id="321" r:id="rId15"/>
    <p:sldId id="325" r:id="rId16"/>
    <p:sldId id="326" r:id="rId17"/>
    <p:sldId id="327" r:id="rId18"/>
    <p:sldId id="328" r:id="rId19"/>
    <p:sldId id="329" r:id="rId20"/>
    <p:sldId id="330" r:id="rId21"/>
    <p:sldId id="331" r:id="rId22"/>
    <p:sldId id="332" r:id="rId23"/>
    <p:sldId id="333" r:id="rId24"/>
    <p:sldId id="337" r:id="rId25"/>
    <p:sldId id="338" r:id="rId26"/>
    <p:sldId id="339" r:id="rId27"/>
    <p:sldId id="340" r:id="rId28"/>
    <p:sldId id="341" r:id="rId29"/>
  </p:sldIdLst>
  <p:sldSz cx="9144000" cy="6858000" type="screen4x3"/>
  <p:notesSz cx="6858000" cy="9144000"/>
  <p:defaultTextStyle>
    <a:defPPr>
      <a:defRPr lang="cs-CZ"/>
    </a:defPPr>
    <a:lvl1pPr algn="l" rtl="0" fontAlgn="base">
      <a:spcBef>
        <a:spcPct val="0"/>
      </a:spcBef>
      <a:spcAft>
        <a:spcPct val="0"/>
      </a:spcAft>
      <a:defRPr sz="8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8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8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8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8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5pPr>
    <a:lvl6pPr marL="2286000" algn="l" defTabSz="914400" rtl="0" eaLnBrk="1" latinLnBrk="0" hangingPunct="1">
      <a:defRPr sz="8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6pPr>
    <a:lvl7pPr marL="2743200" algn="l" defTabSz="914400" rtl="0" eaLnBrk="1" latinLnBrk="0" hangingPunct="1">
      <a:defRPr sz="8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7pPr>
    <a:lvl8pPr marL="3200400" algn="l" defTabSz="914400" rtl="0" eaLnBrk="1" latinLnBrk="0" hangingPunct="1">
      <a:defRPr sz="8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8pPr>
    <a:lvl9pPr marL="3657600" algn="l" defTabSz="914400" rtl="0" eaLnBrk="1" latinLnBrk="0" hangingPunct="1">
      <a:defRPr sz="8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EBD7C3"/>
    <a:srgbClr val="009900"/>
    <a:srgbClr val="66FF33"/>
    <a:srgbClr val="FFFFC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3569" autoAdjust="0"/>
    <p:restoredTop sz="90929"/>
  </p:normalViewPr>
  <p:slideViewPr>
    <p:cSldViewPr>
      <p:cViewPr varScale="1">
        <p:scale>
          <a:sx n="86" d="100"/>
          <a:sy n="86" d="100"/>
        </p:scale>
        <p:origin x="1450" y="67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presProps" Target="presProps.xml"/><Relationship Id="rId8" Type="http://schemas.openxmlformats.org/officeDocument/2006/relationships/slide" Target="slides/slide7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Úvodní sníme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cs-CZ"/>
              <a:t>Kliknutím lze upravit styl.</a:t>
            </a:r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cs-CZ"/>
              <a:t>Kliknutím lze upravit styl předlohy.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E1F49EEB-A9BB-4AE1-9CF6-F25248573406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1CA7E2D8-A85A-4FC3-AAC3-6C611EFB4EA7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DB9D0F65-277D-44B6-9F98-555F3DA8FD8A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8B0647B9-7C59-4151-8F69-1745E8C84CE2}" type="slidenum">
              <a:rPr lang="cs-CZ" altLang="cs-CZ"/>
              <a:pPr/>
              <a:t>‹#›</a:t>
            </a:fld>
            <a:endParaRPr lang="cs-CZ" altLang="cs-CZ"/>
          </a:p>
        </p:txBody>
      </p:sp>
    </p:spTree>
    <p:extLst>
      <p:ext uri="{BB962C8B-B14F-4D97-AF65-F5344CB8AC3E}">
        <p14:creationId xmlns:p14="http://schemas.microsoft.com/office/powerpoint/2010/main" val="419802136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/>
              <a:t>Kliknutím lze upravit styl.</a:t>
            </a:r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cs-CZ"/>
              <a:t>Kliknutím lze upravit styly předlohy textu.</a:t>
            </a:r>
          </a:p>
          <a:p>
            <a:pPr lvl="1"/>
            <a:r>
              <a:rPr lang="cs-CZ"/>
              <a:t>Druhá úroveň</a:t>
            </a:r>
          </a:p>
          <a:p>
            <a:pPr lvl="2"/>
            <a:r>
              <a:rPr lang="cs-CZ"/>
              <a:t>Třetí úroveň</a:t>
            </a:r>
          </a:p>
          <a:p>
            <a:pPr lvl="3"/>
            <a:r>
              <a:rPr lang="cs-CZ"/>
              <a:t>Čtvrtá úroveň</a:t>
            </a:r>
          </a:p>
          <a:p>
            <a:pPr lvl="4"/>
            <a:r>
              <a:rPr lang="cs-CZ"/>
              <a:t>Pátá úroveň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3A1A6CF5-9A2C-406F-83AE-3326B3E2009E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B8DBAAEC-5EB0-4C07-80C5-E14AFF89A3BB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59C68405-E519-4078-B34D-0CF62FB44834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C22FA88F-7825-4ED1-A329-27AD57DF5ECC}" type="slidenum">
              <a:rPr lang="cs-CZ" altLang="cs-CZ"/>
              <a:pPr/>
              <a:t>‹#›</a:t>
            </a:fld>
            <a:endParaRPr lang="cs-CZ" altLang="cs-CZ"/>
          </a:p>
        </p:txBody>
      </p:sp>
    </p:spTree>
    <p:extLst>
      <p:ext uri="{BB962C8B-B14F-4D97-AF65-F5344CB8AC3E}">
        <p14:creationId xmlns:p14="http://schemas.microsoft.com/office/powerpoint/2010/main" val="121105405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Záhlaví čás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cs-CZ"/>
              <a:t>Kliknutím lze upravit styl.</a:t>
            </a:r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cs-CZ"/>
              <a:t>Kliknutím lze upravit styly předlohy textu.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7723F4EA-C268-4775-B64B-DF0311E7CF0E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A2B38539-7DAA-4B82-B702-F6B0DF66C02B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70949310-305A-45C7-9CE8-FA35C1C17D26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B3DC4563-C61B-46F6-B81D-64602987535F}" type="slidenum">
              <a:rPr lang="cs-CZ" altLang="cs-CZ"/>
              <a:pPr/>
              <a:t>‹#›</a:t>
            </a:fld>
            <a:endParaRPr lang="cs-CZ" altLang="cs-CZ"/>
          </a:p>
        </p:txBody>
      </p:sp>
    </p:spTree>
    <p:extLst>
      <p:ext uri="{BB962C8B-B14F-4D97-AF65-F5344CB8AC3E}">
        <p14:creationId xmlns:p14="http://schemas.microsoft.com/office/powerpoint/2010/main" val="199498781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/>
              <a:t>Kliknutím lze upravit styl.</a:t>
            </a:r>
          </a:p>
        </p:txBody>
      </p:sp>
      <p:sp>
        <p:nvSpPr>
          <p:cNvPr id="3" name="Zástupný symbol pro obsah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/>
              <a:t>Kliknutím lze upravit styly předlohy textu.</a:t>
            </a:r>
          </a:p>
          <a:p>
            <a:pPr lvl="1"/>
            <a:r>
              <a:rPr lang="cs-CZ"/>
              <a:t>Druhá úroveň</a:t>
            </a:r>
          </a:p>
          <a:p>
            <a:pPr lvl="2"/>
            <a:r>
              <a:rPr lang="cs-CZ"/>
              <a:t>Třetí úroveň</a:t>
            </a:r>
          </a:p>
          <a:p>
            <a:pPr lvl="3"/>
            <a:r>
              <a:rPr lang="cs-CZ"/>
              <a:t>Čtvrtá úroveň</a:t>
            </a:r>
          </a:p>
          <a:p>
            <a:pPr lvl="4"/>
            <a:r>
              <a:rPr lang="cs-CZ"/>
              <a:t>Pátá úroveň</a:t>
            </a:r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/>
              <a:t>Kliknutím lze upravit styly předlohy textu.</a:t>
            </a:r>
          </a:p>
          <a:p>
            <a:pPr lvl="1"/>
            <a:r>
              <a:rPr lang="cs-CZ"/>
              <a:t>Druhá úroveň</a:t>
            </a:r>
          </a:p>
          <a:p>
            <a:pPr lvl="2"/>
            <a:r>
              <a:rPr lang="cs-CZ"/>
              <a:t>Třetí úroveň</a:t>
            </a:r>
          </a:p>
          <a:p>
            <a:pPr lvl="3"/>
            <a:r>
              <a:rPr lang="cs-CZ"/>
              <a:t>Čtvrtá úroveň</a:t>
            </a:r>
          </a:p>
          <a:p>
            <a:pPr lvl="4"/>
            <a:r>
              <a:rPr lang="cs-CZ"/>
              <a:t>Pátá úroveň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A1318CBF-1CED-4EB0-B3CE-5DBB20C3A455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121C2D37-12ED-43B9-A41C-12E200D9B82E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6A8CE8C2-849C-4D58-8D45-A4712F0E5422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E773DD26-71CB-4FC4-A01E-7643E5BB24F6}" type="slidenum">
              <a:rPr lang="cs-CZ" altLang="cs-CZ"/>
              <a:pPr/>
              <a:t>‹#›</a:t>
            </a:fld>
            <a:endParaRPr lang="cs-CZ" altLang="cs-CZ"/>
          </a:p>
        </p:txBody>
      </p:sp>
    </p:spTree>
    <p:extLst>
      <p:ext uri="{BB962C8B-B14F-4D97-AF65-F5344CB8AC3E}">
        <p14:creationId xmlns:p14="http://schemas.microsoft.com/office/powerpoint/2010/main" val="223524413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ání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cs-CZ"/>
              <a:t>Kliknutím lze upravit styl.</a:t>
            </a:r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/>
              <a:t>Kliknutím lze upravit styly předlohy textu.</a:t>
            </a:r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/>
              <a:t>Kliknutím lze upravit styly předlohy textu.</a:t>
            </a:r>
          </a:p>
          <a:p>
            <a:pPr lvl="1"/>
            <a:r>
              <a:rPr lang="cs-CZ"/>
              <a:t>Druhá úroveň</a:t>
            </a:r>
          </a:p>
          <a:p>
            <a:pPr lvl="2"/>
            <a:r>
              <a:rPr lang="cs-CZ"/>
              <a:t>Třetí úroveň</a:t>
            </a:r>
          </a:p>
          <a:p>
            <a:pPr lvl="3"/>
            <a:r>
              <a:rPr lang="cs-CZ"/>
              <a:t>Čtvrtá úroveň</a:t>
            </a:r>
          </a:p>
          <a:p>
            <a:pPr lvl="4"/>
            <a:r>
              <a:rPr lang="cs-CZ"/>
              <a:t>Pátá úroveň</a:t>
            </a:r>
          </a:p>
        </p:txBody>
      </p:sp>
      <p:sp>
        <p:nvSpPr>
          <p:cNvPr id="5" name="Zástupný symbol pro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/>
              <a:t>Kliknutím lze upravit styly předlohy textu.</a:t>
            </a:r>
          </a:p>
        </p:txBody>
      </p:sp>
      <p:sp>
        <p:nvSpPr>
          <p:cNvPr id="6" name="Zástupný symbol pro obsah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/>
              <a:t>Kliknutím lze upravit styly předlohy textu.</a:t>
            </a:r>
          </a:p>
          <a:p>
            <a:pPr lvl="1"/>
            <a:r>
              <a:rPr lang="cs-CZ"/>
              <a:t>Druhá úroveň</a:t>
            </a:r>
          </a:p>
          <a:p>
            <a:pPr lvl="2"/>
            <a:r>
              <a:rPr lang="cs-CZ"/>
              <a:t>Třetí úroveň</a:t>
            </a:r>
          </a:p>
          <a:p>
            <a:pPr lvl="3"/>
            <a:r>
              <a:rPr lang="cs-CZ"/>
              <a:t>Čtvrtá úroveň</a:t>
            </a:r>
          </a:p>
          <a:p>
            <a:pPr lvl="4"/>
            <a:r>
              <a:rPr lang="cs-CZ"/>
              <a:t>Pátá úroveň</a:t>
            </a:r>
          </a:p>
        </p:txBody>
      </p:sp>
      <p:sp>
        <p:nvSpPr>
          <p:cNvPr id="7" name="Rectangle 4">
            <a:extLst>
              <a:ext uri="{FF2B5EF4-FFF2-40B4-BE49-F238E27FC236}">
                <a16:creationId xmlns:a16="http://schemas.microsoft.com/office/drawing/2014/main" id="{68276C71-9483-43CC-A2FA-ECD537D4BD69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8" name="Rectangle 5">
            <a:extLst>
              <a:ext uri="{FF2B5EF4-FFF2-40B4-BE49-F238E27FC236}">
                <a16:creationId xmlns:a16="http://schemas.microsoft.com/office/drawing/2014/main" id="{964806E7-3EF2-4EBC-8B28-6B649CC1C716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9" name="Rectangle 6">
            <a:extLst>
              <a:ext uri="{FF2B5EF4-FFF2-40B4-BE49-F238E27FC236}">
                <a16:creationId xmlns:a16="http://schemas.microsoft.com/office/drawing/2014/main" id="{BFD72D58-24F5-49C3-95ED-9219823D0192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65FEC36-1E7C-4257-BCC4-CE3461DE5920}" type="slidenum">
              <a:rPr lang="cs-CZ" altLang="cs-CZ"/>
              <a:pPr/>
              <a:t>‹#›</a:t>
            </a:fld>
            <a:endParaRPr lang="cs-CZ" altLang="cs-CZ"/>
          </a:p>
        </p:txBody>
      </p:sp>
    </p:spTree>
    <p:extLst>
      <p:ext uri="{BB962C8B-B14F-4D97-AF65-F5344CB8AC3E}">
        <p14:creationId xmlns:p14="http://schemas.microsoft.com/office/powerpoint/2010/main" val="303831672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Pouze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/>
              <a:t>Kliknutím lze upravit styl.</a:t>
            </a:r>
          </a:p>
        </p:txBody>
      </p:sp>
      <p:sp>
        <p:nvSpPr>
          <p:cNvPr id="3" name="Rectangle 4">
            <a:extLst>
              <a:ext uri="{FF2B5EF4-FFF2-40B4-BE49-F238E27FC236}">
                <a16:creationId xmlns:a16="http://schemas.microsoft.com/office/drawing/2014/main" id="{97304D12-D366-4B2A-8A38-55D3E35A0FED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4" name="Rectangle 5">
            <a:extLst>
              <a:ext uri="{FF2B5EF4-FFF2-40B4-BE49-F238E27FC236}">
                <a16:creationId xmlns:a16="http://schemas.microsoft.com/office/drawing/2014/main" id="{8EC45CAA-0C93-4418-9C19-E10670A525C5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5" name="Rectangle 6">
            <a:extLst>
              <a:ext uri="{FF2B5EF4-FFF2-40B4-BE49-F238E27FC236}">
                <a16:creationId xmlns:a16="http://schemas.microsoft.com/office/drawing/2014/main" id="{DEEA607C-32AE-4ED6-8EB5-322915A3E5F0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7BEBA530-CA1A-4210-9726-EA8789670720}" type="slidenum">
              <a:rPr lang="cs-CZ" altLang="cs-CZ"/>
              <a:pPr/>
              <a:t>‹#›</a:t>
            </a:fld>
            <a:endParaRPr lang="cs-CZ" altLang="cs-CZ"/>
          </a:p>
        </p:txBody>
      </p:sp>
    </p:spTree>
    <p:extLst>
      <p:ext uri="{BB962C8B-B14F-4D97-AF65-F5344CB8AC3E}">
        <p14:creationId xmlns:p14="http://schemas.microsoft.com/office/powerpoint/2010/main" val="242774937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>
            <a:extLst>
              <a:ext uri="{FF2B5EF4-FFF2-40B4-BE49-F238E27FC236}">
                <a16:creationId xmlns:a16="http://schemas.microsoft.com/office/drawing/2014/main" id="{8B879BF4-0690-478E-8FCA-584C08A5ED22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3" name="Rectangle 5">
            <a:extLst>
              <a:ext uri="{FF2B5EF4-FFF2-40B4-BE49-F238E27FC236}">
                <a16:creationId xmlns:a16="http://schemas.microsoft.com/office/drawing/2014/main" id="{C8C79B5A-B79F-4B6F-858A-6F8D152BB5D8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4" name="Rectangle 6">
            <a:extLst>
              <a:ext uri="{FF2B5EF4-FFF2-40B4-BE49-F238E27FC236}">
                <a16:creationId xmlns:a16="http://schemas.microsoft.com/office/drawing/2014/main" id="{23112C1A-A9A1-4279-8594-4B55BEB66FD5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7C3CCA83-60E0-421B-A41D-26109EDD5867}" type="slidenum">
              <a:rPr lang="cs-CZ" altLang="cs-CZ"/>
              <a:pPr/>
              <a:t>‹#›</a:t>
            </a:fld>
            <a:endParaRPr lang="cs-CZ" altLang="cs-CZ"/>
          </a:p>
        </p:txBody>
      </p:sp>
    </p:spTree>
    <p:extLst>
      <p:ext uri="{BB962C8B-B14F-4D97-AF65-F5344CB8AC3E}">
        <p14:creationId xmlns:p14="http://schemas.microsoft.com/office/powerpoint/2010/main" val="45055723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Obsah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/>
              <a:t>Kliknutím lze upravit styl.</a:t>
            </a:r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cs-CZ"/>
              <a:t>Kliknutím lze upravit styly předlohy textu.</a:t>
            </a:r>
          </a:p>
          <a:p>
            <a:pPr lvl="1"/>
            <a:r>
              <a:rPr lang="cs-CZ"/>
              <a:t>Druhá úroveň</a:t>
            </a:r>
          </a:p>
          <a:p>
            <a:pPr lvl="2"/>
            <a:r>
              <a:rPr lang="cs-CZ"/>
              <a:t>Třetí úroveň</a:t>
            </a:r>
          </a:p>
          <a:p>
            <a:pPr lvl="3"/>
            <a:r>
              <a:rPr lang="cs-CZ"/>
              <a:t>Čtvrtá úroveň</a:t>
            </a:r>
          </a:p>
          <a:p>
            <a:pPr lvl="4"/>
            <a:r>
              <a:rPr lang="cs-CZ"/>
              <a:t>Pátá úroveň</a:t>
            </a:r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/>
              <a:t>Kliknutím lze upravit styly předlohy textu.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4282C20A-93EE-46E9-B88A-8441F3FE6505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3A35BEEF-0043-4C2B-8ABB-AF1691F4B7DA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01CEED4C-A732-4403-B3B0-88D3115AF341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5C91C5C-B7F5-4AB2-BF7F-5BA270B99710}" type="slidenum">
              <a:rPr lang="cs-CZ" altLang="cs-CZ"/>
              <a:pPr/>
              <a:t>‹#›</a:t>
            </a:fld>
            <a:endParaRPr lang="cs-CZ" altLang="cs-CZ"/>
          </a:p>
        </p:txBody>
      </p:sp>
    </p:spTree>
    <p:extLst>
      <p:ext uri="{BB962C8B-B14F-4D97-AF65-F5344CB8AC3E}">
        <p14:creationId xmlns:p14="http://schemas.microsoft.com/office/powerpoint/2010/main" val="347333817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ázek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/>
              <a:t>Kliknutím lze upravit styl.</a:t>
            </a:r>
          </a:p>
        </p:txBody>
      </p:sp>
      <p:sp>
        <p:nvSpPr>
          <p:cNvPr id="3" name="Zástupný symbol pro obrázek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cs-CZ" noProof="0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/>
              <a:t>Kliknutím lze upravit styly předlohy textu.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1140540B-122E-4A7A-AADA-70A6971E25B2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4666F80E-390F-4E46-993D-CA6D7EFF007A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A6322CC1-3165-4937-9694-9A9214FA74F0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32416255-856C-4DA4-B019-A5E4C58360B5}" type="slidenum">
              <a:rPr lang="cs-CZ" altLang="cs-CZ"/>
              <a:pPr/>
              <a:t>‹#›</a:t>
            </a:fld>
            <a:endParaRPr lang="cs-CZ" altLang="cs-CZ"/>
          </a:p>
        </p:txBody>
      </p:sp>
    </p:spTree>
    <p:extLst>
      <p:ext uri="{BB962C8B-B14F-4D97-AF65-F5344CB8AC3E}">
        <p14:creationId xmlns:p14="http://schemas.microsoft.com/office/powerpoint/2010/main" val="251734741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s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/>
              <a:t>Kliknutím lze upravit styl.</a:t>
            </a:r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cs-CZ"/>
              <a:t>Kliknutím lze upravit styly předlohy textu.</a:t>
            </a:r>
          </a:p>
          <a:p>
            <a:pPr lvl="1"/>
            <a:r>
              <a:rPr lang="cs-CZ"/>
              <a:t>Druhá úroveň</a:t>
            </a:r>
          </a:p>
          <a:p>
            <a:pPr lvl="2"/>
            <a:r>
              <a:rPr lang="cs-CZ"/>
              <a:t>Třetí úroveň</a:t>
            </a:r>
          </a:p>
          <a:p>
            <a:pPr lvl="3"/>
            <a:r>
              <a:rPr lang="cs-CZ"/>
              <a:t>Čtvrtá úroveň</a:t>
            </a:r>
          </a:p>
          <a:p>
            <a:pPr lvl="4"/>
            <a:r>
              <a:rPr lang="cs-CZ"/>
              <a:t>Pátá úroveň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9CABB798-4467-4F46-923B-B6DF77EFA917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C36EC9AB-1E70-488C-8A5D-F1A5575C0395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B24686D6-41C9-422C-9EF3-9A046B16B03D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9E7343-FF13-4EA6-B026-54E699900272}" type="slidenum">
              <a:rPr lang="cs-CZ" altLang="cs-CZ"/>
              <a:pPr/>
              <a:t>‹#›</a:t>
            </a:fld>
            <a:endParaRPr lang="cs-CZ" altLang="cs-CZ"/>
          </a:p>
        </p:txBody>
      </p:sp>
    </p:spTree>
    <p:extLst>
      <p:ext uri="{BB962C8B-B14F-4D97-AF65-F5344CB8AC3E}">
        <p14:creationId xmlns:p14="http://schemas.microsoft.com/office/powerpoint/2010/main" val="405047233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S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vislý nadpis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cs-CZ"/>
              <a:t>Kliknutím lze upravit styl.</a:t>
            </a:r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cs-CZ"/>
              <a:t>Kliknutím lze upravit styly předlohy textu.</a:t>
            </a:r>
          </a:p>
          <a:p>
            <a:pPr lvl="1"/>
            <a:r>
              <a:rPr lang="cs-CZ"/>
              <a:t>Druhá úroveň</a:t>
            </a:r>
          </a:p>
          <a:p>
            <a:pPr lvl="2"/>
            <a:r>
              <a:rPr lang="cs-CZ"/>
              <a:t>Třetí úroveň</a:t>
            </a:r>
          </a:p>
          <a:p>
            <a:pPr lvl="3"/>
            <a:r>
              <a:rPr lang="cs-CZ"/>
              <a:t>Čtvrtá úroveň</a:t>
            </a:r>
          </a:p>
          <a:p>
            <a:pPr lvl="4"/>
            <a:r>
              <a:rPr lang="cs-CZ"/>
              <a:t>Pátá úroveň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A766E0CC-4282-4D2B-A53C-9C972EFC3B96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E1983BC3-E91F-445A-8CCE-C24C96088FF2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ADE3800E-5908-41D5-9046-DA5F8F12A30F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D39829FB-DBF2-45C1-A34C-95ED3DCC5840}" type="slidenum">
              <a:rPr lang="cs-CZ" altLang="cs-CZ"/>
              <a:pPr/>
              <a:t>‹#›</a:t>
            </a:fld>
            <a:endParaRPr lang="cs-CZ" altLang="cs-CZ"/>
          </a:p>
        </p:txBody>
      </p:sp>
    </p:spTree>
    <p:extLst>
      <p:ext uri="{BB962C8B-B14F-4D97-AF65-F5344CB8AC3E}">
        <p14:creationId xmlns:p14="http://schemas.microsoft.com/office/powerpoint/2010/main" val="416652697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>
            <a:extLst>
              <a:ext uri="{FF2B5EF4-FFF2-40B4-BE49-F238E27FC236}">
                <a16:creationId xmlns:a16="http://schemas.microsoft.com/office/drawing/2014/main" id="{9AC90CDE-6899-4E1F-8A07-855C84D92BE5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cs-CZ" altLang="cs-CZ"/>
              <a:t>Klepnutím lze upravit styl předlohy nadpisů.</a:t>
            </a:r>
          </a:p>
        </p:txBody>
      </p:sp>
      <p:sp>
        <p:nvSpPr>
          <p:cNvPr id="1027" name="Rectangle 3">
            <a:extLst>
              <a:ext uri="{FF2B5EF4-FFF2-40B4-BE49-F238E27FC236}">
                <a16:creationId xmlns:a16="http://schemas.microsoft.com/office/drawing/2014/main" id="{2E5AACEB-FC47-44C1-8A49-C64196BC1B99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cs-CZ" altLang="cs-CZ"/>
              <a:t>Klepnutím lze upravit styly předlohy textu.</a:t>
            </a:r>
          </a:p>
          <a:p>
            <a:pPr lvl="1"/>
            <a:r>
              <a:rPr lang="cs-CZ" altLang="cs-CZ"/>
              <a:t>Druhá úroveň</a:t>
            </a:r>
          </a:p>
          <a:p>
            <a:pPr lvl="2"/>
            <a:r>
              <a:rPr lang="cs-CZ" altLang="cs-CZ"/>
              <a:t>Třetí úroveň</a:t>
            </a:r>
          </a:p>
          <a:p>
            <a:pPr lvl="3"/>
            <a:r>
              <a:rPr lang="cs-CZ" altLang="cs-CZ"/>
              <a:t>Čtvrtá úroveň</a:t>
            </a:r>
          </a:p>
          <a:p>
            <a:pPr lvl="4"/>
            <a:r>
              <a:rPr lang="cs-CZ" altLang="cs-CZ"/>
              <a:t>Pátá úroveň</a:t>
            </a:r>
          </a:p>
        </p:txBody>
      </p:sp>
      <p:sp>
        <p:nvSpPr>
          <p:cNvPr id="1028" name="Rectangle 4">
            <a:extLst>
              <a:ext uri="{FF2B5EF4-FFF2-40B4-BE49-F238E27FC236}">
                <a16:creationId xmlns:a16="http://schemas.microsoft.com/office/drawing/2014/main" id="{F43C624F-F26A-48CD-BEF3-C2F0EDCBCB41}"/>
              </a:ext>
            </a:extLst>
          </p:cNvPr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 smtClean="0">
                <a:latin typeface="Arial" charset="0"/>
              </a:defRPr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1029" name="Rectangle 5">
            <a:extLst>
              <a:ext uri="{FF2B5EF4-FFF2-40B4-BE49-F238E27FC236}">
                <a16:creationId xmlns:a16="http://schemas.microsoft.com/office/drawing/2014/main" id="{3551272D-39E3-48EB-9AF3-D35C03A4D7FC}"/>
              </a:ext>
            </a:extLst>
          </p:cNvPr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 smtClean="0">
                <a:latin typeface="Arial" charset="0"/>
              </a:defRPr>
            </a:lvl1pPr>
          </a:lstStyle>
          <a:p>
            <a:pPr>
              <a:defRPr/>
            </a:pPr>
            <a:endParaRPr lang="cs-CZ" altLang="cs-CZ"/>
          </a:p>
        </p:txBody>
      </p:sp>
      <p:sp>
        <p:nvSpPr>
          <p:cNvPr id="1030" name="Rectangle 6">
            <a:extLst>
              <a:ext uri="{FF2B5EF4-FFF2-40B4-BE49-F238E27FC236}">
                <a16:creationId xmlns:a16="http://schemas.microsoft.com/office/drawing/2014/main" id="{41F9629D-A3E8-4A39-9B1F-1129D862273B}"/>
              </a:ext>
            </a:extLst>
          </p:cNvPr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fld id="{EFFC4CD4-D3CC-4ED4-ABAB-A5207FDC3EF1}" type="slidenum">
              <a:rPr lang="cs-CZ" altLang="cs-CZ"/>
              <a:pPr/>
              <a:t>‹#›</a:t>
            </a:fld>
            <a:endParaRPr lang="cs-CZ" altLang="cs-CZ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59" r:id="rId1"/>
    <p:sldLayoutId id="2147483658" r:id="rId2"/>
    <p:sldLayoutId id="2147483657" r:id="rId3"/>
    <p:sldLayoutId id="2147483656" r:id="rId4"/>
    <p:sldLayoutId id="2147483655" r:id="rId5"/>
    <p:sldLayoutId id="2147483654" r:id="rId6"/>
    <p:sldLayoutId id="2147483653" r:id="rId7"/>
    <p:sldLayoutId id="2147483652" r:id="rId8"/>
    <p:sldLayoutId id="2147483651" r:id="rId9"/>
    <p:sldLayoutId id="2147483650" r:id="rId10"/>
    <p:sldLayoutId id="2147483649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cs-CZ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.MP3"/><Relationship Id="rId1" Type="http://schemas.microsoft.com/office/2007/relationships/media" Target="../media/media1.MP3"/><Relationship Id="rId4" Type="http://schemas.openxmlformats.org/officeDocument/2006/relationships/image" Target="../media/image4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2.MP3"/><Relationship Id="rId1" Type="http://schemas.microsoft.com/office/2007/relationships/media" Target="../media/media2.MP3"/><Relationship Id="rId5" Type="http://schemas.openxmlformats.org/officeDocument/2006/relationships/image" Target="../media/image4.png"/><Relationship Id="rId4" Type="http://schemas.openxmlformats.org/officeDocument/2006/relationships/image" Target="../media/image5.jpe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hyperlink" Target="http://www.nature-diary.co.uk/2005-09-16c.htm" TargetMode="External"/><Relationship Id="rId3" Type="http://schemas.openxmlformats.org/officeDocument/2006/relationships/image" Target="../media/image7.jpeg"/><Relationship Id="rId7" Type="http://schemas.openxmlformats.org/officeDocument/2006/relationships/image" Target="../media/image9.jpe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Relationship Id="rId6" Type="http://schemas.openxmlformats.org/officeDocument/2006/relationships/hyperlink" Target="http://www.commanster.eu/commanster/Mushrooms/Asco/SpAsco/Taphrina.betulina.html" TargetMode="External"/><Relationship Id="rId5" Type="http://schemas.openxmlformats.org/officeDocument/2006/relationships/image" Target="../media/image8.jpeg"/><Relationship Id="rId4" Type="http://schemas.openxmlformats.org/officeDocument/2006/relationships/hyperlink" Target="http://ocwus.us.es/produccion-vegetal/sanidad-vegetal/Sanidad_vegetal/Tema%2021_HTML/page_09.htm" TargetMode="External"/><Relationship Id="rId9" Type="http://schemas.openxmlformats.org/officeDocument/2006/relationships/image" Target="../media/image10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audio" Target="../media/media3.MP3"/><Relationship Id="rId1" Type="http://schemas.microsoft.com/office/2007/relationships/media" Target="../media/media3.MP3"/><Relationship Id="rId6" Type="http://schemas.openxmlformats.org/officeDocument/2006/relationships/image" Target="../media/image4.png"/><Relationship Id="rId5" Type="http://schemas.openxmlformats.org/officeDocument/2006/relationships/image" Target="../media/image12.png"/><Relationship Id="rId4" Type="http://schemas.openxmlformats.org/officeDocument/2006/relationships/image" Target="../media/image11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7" Type="http://schemas.openxmlformats.org/officeDocument/2006/relationships/image" Target="../media/image4.png"/><Relationship Id="rId2" Type="http://schemas.openxmlformats.org/officeDocument/2006/relationships/audio" Target="../media/media4.MP3"/><Relationship Id="rId1" Type="http://schemas.microsoft.com/office/2007/relationships/media" Target="../media/media4.MP3"/><Relationship Id="rId6" Type="http://schemas.openxmlformats.org/officeDocument/2006/relationships/hyperlink" Target="http://www.uniovi.es/bos/Asignaturas/Botanica/9.htm" TargetMode="External"/><Relationship Id="rId5" Type="http://schemas.openxmlformats.org/officeDocument/2006/relationships/image" Target="../media/image14.png"/><Relationship Id="rId4" Type="http://schemas.openxmlformats.org/officeDocument/2006/relationships/image" Target="../media/image13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7" Type="http://schemas.openxmlformats.org/officeDocument/2006/relationships/image" Target="../media/image4.png"/><Relationship Id="rId2" Type="http://schemas.openxmlformats.org/officeDocument/2006/relationships/audio" Target="../media/media5.MP3"/><Relationship Id="rId1" Type="http://schemas.microsoft.com/office/2007/relationships/media" Target="../media/media5.MP3"/><Relationship Id="rId6" Type="http://schemas.openxmlformats.org/officeDocument/2006/relationships/image" Target="../media/image16.jpeg"/><Relationship Id="rId5" Type="http://schemas.openxmlformats.org/officeDocument/2006/relationships/image" Target="../media/image15.jpeg"/><Relationship Id="rId4" Type="http://schemas.openxmlformats.org/officeDocument/2006/relationships/hyperlink" Target="http://www.mycolog.com/CHAP4a.htm" TargetMode="Externa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audio" Target="../media/media6.MP3"/><Relationship Id="rId1" Type="http://schemas.microsoft.com/office/2007/relationships/media" Target="../media/media6.MP3"/><Relationship Id="rId5" Type="http://schemas.openxmlformats.org/officeDocument/2006/relationships/image" Target="../media/image4.png"/><Relationship Id="rId4" Type="http://schemas.openxmlformats.org/officeDocument/2006/relationships/image" Target="../media/image17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audio" Target="../media/media7.MP3"/><Relationship Id="rId1" Type="http://schemas.microsoft.com/office/2007/relationships/media" Target="../media/media7.MP3"/><Relationship Id="rId5" Type="http://schemas.openxmlformats.org/officeDocument/2006/relationships/image" Target="../media/image4.png"/><Relationship Id="rId4" Type="http://schemas.openxmlformats.org/officeDocument/2006/relationships/image" Target="../media/image18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audio" Target="../media/media8.MP3"/><Relationship Id="rId1" Type="http://schemas.microsoft.com/office/2007/relationships/media" Target="../media/media8.MP3"/><Relationship Id="rId5" Type="http://schemas.openxmlformats.org/officeDocument/2006/relationships/image" Target="../media/image4.png"/><Relationship Id="rId4" Type="http://schemas.openxmlformats.org/officeDocument/2006/relationships/image" Target="../media/image19.jpeg"/></Relationships>
</file>

<file path=ppt/slides/_rels/slide11.xml.rels><?xml version="1.0" encoding="UTF-8" standalone="yes"?>
<Relationships xmlns="http://schemas.openxmlformats.org/package/2006/relationships"><Relationship Id="rId3" Type="http://schemas.microsoft.com/office/2007/relationships/media" Target="../media/media10.MP3"/><Relationship Id="rId7" Type="http://schemas.openxmlformats.org/officeDocument/2006/relationships/image" Target="../media/image4.png"/><Relationship Id="rId2" Type="http://schemas.openxmlformats.org/officeDocument/2006/relationships/audio" Target="../media/media9.MP3"/><Relationship Id="rId1" Type="http://schemas.microsoft.com/office/2007/relationships/media" Target="../media/media9.MP3"/><Relationship Id="rId6" Type="http://schemas.openxmlformats.org/officeDocument/2006/relationships/image" Target="../media/image20.jpeg"/><Relationship Id="rId5" Type="http://schemas.openxmlformats.org/officeDocument/2006/relationships/slideLayout" Target="../slideLayouts/slideLayout7.xml"/><Relationship Id="rId4" Type="http://schemas.openxmlformats.org/officeDocument/2006/relationships/audio" Target="../media/media10.MP3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hyperlink" Target="http://biodidac.bio.uottawa.ca/thumbnails/filedet.htm?File_name=Asco012b&amp;File_type=gif" TargetMode="External"/><Relationship Id="rId3" Type="http://schemas.openxmlformats.org/officeDocument/2006/relationships/slideLayout" Target="../slideLayouts/slideLayout7.xml"/><Relationship Id="rId7" Type="http://schemas.openxmlformats.org/officeDocument/2006/relationships/image" Target="../media/image24.png"/><Relationship Id="rId2" Type="http://schemas.openxmlformats.org/officeDocument/2006/relationships/audio" Target="../media/media11.MP3"/><Relationship Id="rId1" Type="http://schemas.microsoft.com/office/2007/relationships/media" Target="../media/media11.MP3"/><Relationship Id="rId6" Type="http://schemas.openxmlformats.org/officeDocument/2006/relationships/image" Target="../media/image23.png"/><Relationship Id="rId5" Type="http://schemas.openxmlformats.org/officeDocument/2006/relationships/image" Target="../media/image22.png"/><Relationship Id="rId4" Type="http://schemas.openxmlformats.org/officeDocument/2006/relationships/image" Target="../media/image21.png"/><Relationship Id="rId9" Type="http://schemas.openxmlformats.org/officeDocument/2006/relationships/image" Target="../media/image4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7" Type="http://schemas.openxmlformats.org/officeDocument/2006/relationships/image" Target="../media/image4.png"/><Relationship Id="rId2" Type="http://schemas.openxmlformats.org/officeDocument/2006/relationships/audio" Target="../media/media12.MP3"/><Relationship Id="rId1" Type="http://schemas.microsoft.com/office/2007/relationships/media" Target="../media/media12.MP3"/><Relationship Id="rId6" Type="http://schemas.openxmlformats.org/officeDocument/2006/relationships/image" Target="../media/image27.jpeg"/><Relationship Id="rId5" Type="http://schemas.openxmlformats.org/officeDocument/2006/relationships/image" Target="../media/image26.jpeg"/><Relationship Id="rId4" Type="http://schemas.openxmlformats.org/officeDocument/2006/relationships/image" Target="../media/image25.jpeg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32.png"/><Relationship Id="rId3" Type="http://schemas.openxmlformats.org/officeDocument/2006/relationships/slideLayout" Target="../slideLayouts/slideLayout7.xml"/><Relationship Id="rId7" Type="http://schemas.openxmlformats.org/officeDocument/2006/relationships/image" Target="../media/image31.png"/><Relationship Id="rId2" Type="http://schemas.openxmlformats.org/officeDocument/2006/relationships/audio" Target="../media/media13.MP3"/><Relationship Id="rId1" Type="http://schemas.microsoft.com/office/2007/relationships/media" Target="../media/media13.MP3"/><Relationship Id="rId6" Type="http://schemas.openxmlformats.org/officeDocument/2006/relationships/image" Target="../media/image30.png"/><Relationship Id="rId5" Type="http://schemas.openxmlformats.org/officeDocument/2006/relationships/image" Target="../media/image29.png"/><Relationship Id="rId10" Type="http://schemas.openxmlformats.org/officeDocument/2006/relationships/image" Target="../media/image4.png"/><Relationship Id="rId4" Type="http://schemas.openxmlformats.org/officeDocument/2006/relationships/image" Target="../media/image28.png"/><Relationship Id="rId9" Type="http://schemas.openxmlformats.org/officeDocument/2006/relationships/image" Target="../media/image33.jpe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audio" Target="../media/media14.MP3"/><Relationship Id="rId1" Type="http://schemas.microsoft.com/office/2007/relationships/media" Target="../media/media14.MP3"/><Relationship Id="rId4" Type="http://schemas.openxmlformats.org/officeDocument/2006/relationships/image" Target="../media/image4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5.MP3"/><Relationship Id="rId1" Type="http://schemas.microsoft.com/office/2007/relationships/media" Target="../media/media15.MP3"/><Relationship Id="rId5" Type="http://schemas.openxmlformats.org/officeDocument/2006/relationships/image" Target="../media/image4.png"/><Relationship Id="rId4" Type="http://schemas.openxmlformats.org/officeDocument/2006/relationships/image" Target="../media/image34.jpe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7" Type="http://schemas.openxmlformats.org/officeDocument/2006/relationships/image" Target="../media/image4.png"/><Relationship Id="rId2" Type="http://schemas.openxmlformats.org/officeDocument/2006/relationships/audio" Target="../media/media16.MP3"/><Relationship Id="rId1" Type="http://schemas.microsoft.com/office/2007/relationships/media" Target="../media/media16.MP3"/><Relationship Id="rId6" Type="http://schemas.openxmlformats.org/officeDocument/2006/relationships/image" Target="../media/image37.jpeg"/><Relationship Id="rId5" Type="http://schemas.openxmlformats.org/officeDocument/2006/relationships/image" Target="../media/image36.png"/><Relationship Id="rId4" Type="http://schemas.openxmlformats.org/officeDocument/2006/relationships/image" Target="../media/image35.jpe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7.MP3"/><Relationship Id="rId1" Type="http://schemas.microsoft.com/office/2007/relationships/media" Target="../media/media17.MP3"/><Relationship Id="rId5" Type="http://schemas.openxmlformats.org/officeDocument/2006/relationships/image" Target="../media/image4.png"/><Relationship Id="rId4" Type="http://schemas.openxmlformats.org/officeDocument/2006/relationships/image" Target="../media/image38.jpeg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41.jpeg"/><Relationship Id="rId3" Type="http://schemas.microsoft.com/office/2007/relationships/media" Target="../media/media19.MP3"/><Relationship Id="rId7" Type="http://schemas.openxmlformats.org/officeDocument/2006/relationships/image" Target="../media/image40.jpeg"/><Relationship Id="rId2" Type="http://schemas.openxmlformats.org/officeDocument/2006/relationships/audio" Target="../media/media18.MP3"/><Relationship Id="rId1" Type="http://schemas.microsoft.com/office/2007/relationships/media" Target="../media/media18.MP3"/><Relationship Id="rId6" Type="http://schemas.openxmlformats.org/officeDocument/2006/relationships/image" Target="../media/image39.jpeg"/><Relationship Id="rId11" Type="http://schemas.openxmlformats.org/officeDocument/2006/relationships/image" Target="../media/image4.png"/><Relationship Id="rId5" Type="http://schemas.openxmlformats.org/officeDocument/2006/relationships/slideLayout" Target="../slideLayouts/slideLayout7.xml"/><Relationship Id="rId10" Type="http://schemas.openxmlformats.org/officeDocument/2006/relationships/image" Target="../media/image43.jpeg"/><Relationship Id="rId4" Type="http://schemas.openxmlformats.org/officeDocument/2006/relationships/audio" Target="../media/media19.MP3"/><Relationship Id="rId9" Type="http://schemas.openxmlformats.org/officeDocument/2006/relationships/image" Target="../media/image42.jpeg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image" Target="../media/image46.jpeg"/><Relationship Id="rId3" Type="http://schemas.openxmlformats.org/officeDocument/2006/relationships/slideLayout" Target="../slideLayouts/slideLayout7.xml"/><Relationship Id="rId7" Type="http://schemas.openxmlformats.org/officeDocument/2006/relationships/hyperlink" Target="http://botany.upol.cz/atlasy/system/gallery.php?entry=Microsphaera%20alphitoides" TargetMode="External"/><Relationship Id="rId2" Type="http://schemas.openxmlformats.org/officeDocument/2006/relationships/audio" Target="../media/media20.MP3"/><Relationship Id="rId1" Type="http://schemas.microsoft.com/office/2007/relationships/media" Target="../media/media20.MP3"/><Relationship Id="rId6" Type="http://schemas.openxmlformats.org/officeDocument/2006/relationships/image" Target="../media/image45.jpeg"/><Relationship Id="rId5" Type="http://schemas.openxmlformats.org/officeDocument/2006/relationships/hyperlink" Target="http://botany.upol.cz/atlasy/system/gallery.php?entry=konidie" TargetMode="External"/><Relationship Id="rId10" Type="http://schemas.openxmlformats.org/officeDocument/2006/relationships/image" Target="../media/image4.png"/><Relationship Id="rId4" Type="http://schemas.openxmlformats.org/officeDocument/2006/relationships/image" Target="../media/image44.jpeg"/><Relationship Id="rId9" Type="http://schemas.openxmlformats.org/officeDocument/2006/relationships/hyperlink" Target="http://botany.upol.cz/atlasy/system/gallery.php?entry=Erysiphe" TargetMode="Externa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7" Type="http://schemas.openxmlformats.org/officeDocument/2006/relationships/image" Target="../media/image4.png"/><Relationship Id="rId2" Type="http://schemas.openxmlformats.org/officeDocument/2006/relationships/audio" Target="../media/media21.MP3"/><Relationship Id="rId1" Type="http://schemas.microsoft.com/office/2007/relationships/media" Target="../media/media21.MP3"/><Relationship Id="rId6" Type="http://schemas.openxmlformats.org/officeDocument/2006/relationships/hyperlink" Target="http://botany.upol.cz/atlasy/system/gallery.php?entry=Uncinula%20necator" TargetMode="External"/><Relationship Id="rId5" Type="http://schemas.openxmlformats.org/officeDocument/2006/relationships/image" Target="../media/image48.jpeg"/><Relationship Id="rId4" Type="http://schemas.openxmlformats.org/officeDocument/2006/relationships/image" Target="../media/image47.jpe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audio" Target="../media/media22.MP3"/><Relationship Id="rId1" Type="http://schemas.microsoft.com/office/2007/relationships/media" Target="../media/media22.MP3"/><Relationship Id="rId6" Type="http://schemas.openxmlformats.org/officeDocument/2006/relationships/image" Target="../media/image4.png"/><Relationship Id="rId5" Type="http://schemas.openxmlformats.org/officeDocument/2006/relationships/image" Target="../media/image50.jpeg"/><Relationship Id="rId4" Type="http://schemas.openxmlformats.org/officeDocument/2006/relationships/image" Target="../media/image49.jpe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7" Type="http://schemas.openxmlformats.org/officeDocument/2006/relationships/image" Target="../media/image4.png"/><Relationship Id="rId2" Type="http://schemas.openxmlformats.org/officeDocument/2006/relationships/audio" Target="../media/media23.MP3"/><Relationship Id="rId1" Type="http://schemas.microsoft.com/office/2007/relationships/media" Target="../media/media23.MP3"/><Relationship Id="rId6" Type="http://schemas.openxmlformats.org/officeDocument/2006/relationships/hyperlink" Target="http://www.biology.ed.ac.uk/research/groups/jdeacon/microbes/applerot.htm" TargetMode="External"/><Relationship Id="rId5" Type="http://schemas.openxmlformats.org/officeDocument/2006/relationships/image" Target="../media/image52.jpeg"/><Relationship Id="rId4" Type="http://schemas.openxmlformats.org/officeDocument/2006/relationships/image" Target="../media/image51.jpeg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8" Type="http://schemas.openxmlformats.org/officeDocument/2006/relationships/image" Target="../media/image53.jpeg"/><Relationship Id="rId3" Type="http://schemas.microsoft.com/office/2007/relationships/media" Target="../media/media25.MP3"/><Relationship Id="rId7" Type="http://schemas.openxmlformats.org/officeDocument/2006/relationships/slideLayout" Target="../slideLayouts/slideLayout7.xml"/><Relationship Id="rId2" Type="http://schemas.openxmlformats.org/officeDocument/2006/relationships/audio" Target="../media/media24.MP3"/><Relationship Id="rId1" Type="http://schemas.microsoft.com/office/2007/relationships/media" Target="../media/media24.MP3"/><Relationship Id="rId6" Type="http://schemas.openxmlformats.org/officeDocument/2006/relationships/audio" Target="../media/media26.MP3"/><Relationship Id="rId11" Type="http://schemas.openxmlformats.org/officeDocument/2006/relationships/image" Target="../media/image4.png"/><Relationship Id="rId5" Type="http://schemas.microsoft.com/office/2007/relationships/media" Target="../media/media26.MP3"/><Relationship Id="rId10" Type="http://schemas.openxmlformats.org/officeDocument/2006/relationships/image" Target="../media/image55.jpeg"/><Relationship Id="rId4" Type="http://schemas.openxmlformats.org/officeDocument/2006/relationships/audio" Target="../media/media25.MP3"/><Relationship Id="rId9" Type="http://schemas.openxmlformats.org/officeDocument/2006/relationships/image" Target="../media/image54.jpeg"/></Relationships>
</file>

<file path=ppt/slides/_rels/slide26.xml.rels><?xml version="1.0" encoding="UTF-8" standalone="yes"?>
<Relationships xmlns="http://schemas.openxmlformats.org/package/2006/relationships"><Relationship Id="rId8" Type="http://schemas.openxmlformats.org/officeDocument/2006/relationships/image" Target="../media/image4.png"/><Relationship Id="rId3" Type="http://schemas.openxmlformats.org/officeDocument/2006/relationships/slideLayout" Target="../slideLayouts/slideLayout7.xml"/><Relationship Id="rId7" Type="http://schemas.openxmlformats.org/officeDocument/2006/relationships/hyperlink" Target="http://botany.cz/cs/hypoxylon-fragiforme/" TargetMode="External"/><Relationship Id="rId2" Type="http://schemas.openxmlformats.org/officeDocument/2006/relationships/audio" Target="../media/media27.MP3"/><Relationship Id="rId1" Type="http://schemas.microsoft.com/office/2007/relationships/media" Target="../media/media27.MP3"/><Relationship Id="rId6" Type="http://schemas.openxmlformats.org/officeDocument/2006/relationships/image" Target="../media/image58.jpeg"/><Relationship Id="rId5" Type="http://schemas.openxmlformats.org/officeDocument/2006/relationships/image" Target="../media/image57.jpeg"/><Relationship Id="rId4" Type="http://schemas.openxmlformats.org/officeDocument/2006/relationships/image" Target="../media/image56.jpe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audio" Target="../media/media28.MP3"/><Relationship Id="rId1" Type="http://schemas.microsoft.com/office/2007/relationships/media" Target="../media/media28.MP3"/><Relationship Id="rId4" Type="http://schemas.openxmlformats.org/officeDocument/2006/relationships/image" Target="../media/image4.png"/></Relationships>
</file>

<file path=ppt/slides/_rels/slide28.xml.rels><?xml version="1.0" encoding="UTF-8" standalone="yes"?>
<Relationships xmlns="http://schemas.openxmlformats.org/package/2006/relationships"><Relationship Id="rId8" Type="http://schemas.openxmlformats.org/officeDocument/2006/relationships/image" Target="../media/image4.png"/><Relationship Id="rId3" Type="http://schemas.openxmlformats.org/officeDocument/2006/relationships/slideLayout" Target="../slideLayouts/slideLayout7.xml"/><Relationship Id="rId7" Type="http://schemas.openxmlformats.org/officeDocument/2006/relationships/hyperlink" Target="http://botit.botany.wisc.edu/toms_fungi/sep2002.html" TargetMode="External"/><Relationship Id="rId2" Type="http://schemas.openxmlformats.org/officeDocument/2006/relationships/audio" Target="../media/media29.MP3"/><Relationship Id="rId1" Type="http://schemas.microsoft.com/office/2007/relationships/media" Target="../media/media29.MP3"/><Relationship Id="rId6" Type="http://schemas.openxmlformats.org/officeDocument/2006/relationships/image" Target="../media/image61.jpeg"/><Relationship Id="rId5" Type="http://schemas.openxmlformats.org/officeDocument/2006/relationships/image" Target="../media/image60.jpeg"/><Relationship Id="rId4" Type="http://schemas.openxmlformats.org/officeDocument/2006/relationships/image" Target="../media/image59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1" name="Picture 3">
            <a:extLst>
              <a:ext uri="{FF2B5EF4-FFF2-40B4-BE49-F238E27FC236}">
                <a16:creationId xmlns:a16="http://schemas.microsoft.com/office/drawing/2014/main" id="{705B8F75-920C-4A71-ABEA-6B4DEC78DDF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52563" y="5467350"/>
            <a:ext cx="6281737" cy="10572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76200">
                <a:solidFill>
                  <a:schemeClr val="bg1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sp>
        <p:nvSpPr>
          <p:cNvPr id="2052" name="Text Box 4">
            <a:extLst>
              <a:ext uri="{FF2B5EF4-FFF2-40B4-BE49-F238E27FC236}">
                <a16:creationId xmlns:a16="http://schemas.microsoft.com/office/drawing/2014/main" id="{E43B578E-D9E3-453E-8FD8-6CEFA4A3CDC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279400"/>
            <a:ext cx="9144000" cy="6096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90000" tIns="45000" rIns="90000" bIns="45000"/>
          <a:lstStyle>
            <a:lvl1pPr defTabSz="449263" eaLnBrk="0" hangingPunct="0">
              <a:spcBef>
                <a:spcPct val="20000"/>
              </a:spcBef>
              <a:buChar char="•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defTabSz="449263" eaLnBrk="0" hangingPunct="0">
              <a:spcBef>
                <a:spcPct val="20000"/>
              </a:spcBef>
              <a:buChar char="–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defTabSz="449263" eaLnBrk="0" hangingPunct="0">
              <a:spcBef>
                <a:spcPct val="20000"/>
              </a:spcBef>
              <a:buChar char="•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defTabSz="449263" eaLnBrk="0" hangingPunct="0">
              <a:spcBef>
                <a:spcPct val="20000"/>
              </a:spcBef>
              <a:buChar char="–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defTabSz="449263" eaLnBrk="0" hangingPunct="0">
              <a:spcBef>
                <a:spcPct val="20000"/>
              </a:spcBef>
              <a:buChar char="»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defTabSz="449263" eaLnBrk="0" fontAlgn="base" hangingPunct="0">
              <a:spcBef>
                <a:spcPct val="20000"/>
              </a:spcBef>
              <a:spcAft>
                <a:spcPct val="0"/>
              </a:spcAft>
              <a:buChar char="»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defTabSz="449263" eaLnBrk="0" fontAlgn="base" hangingPunct="0">
              <a:spcBef>
                <a:spcPct val="20000"/>
              </a:spcBef>
              <a:spcAft>
                <a:spcPct val="0"/>
              </a:spcAft>
              <a:buChar char="»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defTabSz="449263" eaLnBrk="0" fontAlgn="base" hangingPunct="0">
              <a:spcBef>
                <a:spcPct val="20000"/>
              </a:spcBef>
              <a:spcAft>
                <a:spcPct val="0"/>
              </a:spcAft>
              <a:buChar char="»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defTabSz="449263" eaLnBrk="0" fontAlgn="base" hangingPunct="0">
              <a:spcBef>
                <a:spcPct val="20000"/>
              </a:spcBef>
              <a:spcAft>
                <a:spcPct val="0"/>
              </a:spcAft>
              <a:buChar char="»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>
              <a:lnSpc>
                <a:spcPct val="93000"/>
              </a:lnSpc>
              <a:spcBef>
                <a:spcPct val="0"/>
              </a:spcBef>
              <a:buClr>
                <a:srgbClr val="000000"/>
              </a:buClr>
              <a:buFont typeface="Times New Roman" panose="02020603050405020304" pitchFamily="18" charset="0"/>
              <a:buNone/>
            </a:pPr>
            <a:r>
              <a:rPr lang="cs-CZ" altLang="cs-CZ" sz="1400">
                <a:solidFill>
                  <a:srgbClr val="006600"/>
                </a:solidFill>
                <a:ea typeface="SimSun" panose="02010600030101010101" pitchFamily="2" charset="-122"/>
              </a:rPr>
              <a:t>MODULARIZACE VÝUKY EVOLUČNÍ A EKOLOGICKÉ BIOLOGIE</a:t>
            </a:r>
          </a:p>
          <a:p>
            <a:pPr algn="ctr" eaLnBrk="1">
              <a:lnSpc>
                <a:spcPct val="93000"/>
              </a:lnSpc>
              <a:spcBef>
                <a:spcPct val="0"/>
              </a:spcBef>
              <a:buClr>
                <a:srgbClr val="000000"/>
              </a:buClr>
              <a:buFont typeface="Times New Roman" panose="02020603050405020304" pitchFamily="18" charset="0"/>
              <a:buNone/>
            </a:pPr>
            <a:r>
              <a:rPr lang="cs-CZ" altLang="cs-CZ" sz="1400">
                <a:solidFill>
                  <a:srgbClr val="000000"/>
                </a:solidFill>
                <a:ea typeface="SimSun" panose="02010600030101010101" pitchFamily="2" charset="-122"/>
              </a:rPr>
              <a:t>CZ.1.07/2.2.00/15.0204</a:t>
            </a:r>
          </a:p>
        </p:txBody>
      </p:sp>
      <p:sp>
        <p:nvSpPr>
          <p:cNvPr id="2053" name="Line 5">
            <a:extLst>
              <a:ext uri="{FF2B5EF4-FFF2-40B4-BE49-F238E27FC236}">
                <a16:creationId xmlns:a16="http://schemas.microsoft.com/office/drawing/2014/main" id="{3FFB6177-E01C-4504-9319-1BF00C0B9008}"/>
              </a:ext>
            </a:extLst>
          </p:cNvPr>
          <p:cNvSpPr>
            <a:spLocks noChangeShapeType="1"/>
          </p:cNvSpPr>
          <p:nvPr/>
        </p:nvSpPr>
        <p:spPr bwMode="auto">
          <a:xfrm flipV="1">
            <a:off x="1511300" y="763588"/>
            <a:ext cx="6118225" cy="0"/>
          </a:xfrm>
          <a:prstGeom prst="line">
            <a:avLst/>
          </a:prstGeom>
          <a:noFill/>
          <a:ln w="19050">
            <a:solidFill>
              <a:srgbClr val="0066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cs-CZ"/>
          </a:p>
        </p:txBody>
      </p:sp>
      <p:sp>
        <p:nvSpPr>
          <p:cNvPr id="2054" name="Line 6">
            <a:extLst>
              <a:ext uri="{FF2B5EF4-FFF2-40B4-BE49-F238E27FC236}">
                <a16:creationId xmlns:a16="http://schemas.microsoft.com/office/drawing/2014/main" id="{19331CD8-7562-4B2B-A6A5-5D34F3C97200}"/>
              </a:ext>
            </a:extLst>
          </p:cNvPr>
          <p:cNvSpPr>
            <a:spLocks noChangeShapeType="1"/>
          </p:cNvSpPr>
          <p:nvPr/>
        </p:nvSpPr>
        <p:spPr bwMode="auto">
          <a:xfrm flipV="1">
            <a:off x="1511300" y="798513"/>
            <a:ext cx="6118225" cy="0"/>
          </a:xfrm>
          <a:prstGeom prst="line">
            <a:avLst/>
          </a:prstGeom>
          <a:noFill/>
          <a:ln w="9525">
            <a:solidFill>
              <a:srgbClr val="00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cs-CZ"/>
          </a:p>
        </p:txBody>
      </p:sp>
      <p:pic>
        <p:nvPicPr>
          <p:cNvPr id="2055" name="Picture 7" descr="PF_72_100_grey_tr">
            <a:extLst>
              <a:ext uri="{FF2B5EF4-FFF2-40B4-BE49-F238E27FC236}">
                <a16:creationId xmlns:a16="http://schemas.microsoft.com/office/drawing/2014/main" id="{C44AEC2B-5A91-47B1-A44A-62E3D72D3D3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6563" y="260350"/>
            <a:ext cx="1011237" cy="10080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6" name="Picture 8" descr="ubz_cz_black_transparent">
            <a:extLst>
              <a:ext uri="{FF2B5EF4-FFF2-40B4-BE49-F238E27FC236}">
                <a16:creationId xmlns:a16="http://schemas.microsoft.com/office/drawing/2014/main" id="{FA947F98-3746-48C3-9549-ADBD07172AB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96200" y="257175"/>
            <a:ext cx="1008063" cy="1009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2162" name="Text Box 2">
            <a:extLst>
              <a:ext uri="{FF2B5EF4-FFF2-40B4-BE49-F238E27FC236}">
                <a16:creationId xmlns:a16="http://schemas.microsoft.com/office/drawing/2014/main" id="{0C1CAA19-95B7-42D9-90A4-BA1611F8345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50825" y="1196975"/>
            <a:ext cx="8642350" cy="39036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cs-CZ" altLang="cs-CZ" sz="2400" b="1">
                <a:solidFill>
                  <a:srgbClr val="800000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FYLOGENEZE A DIVERZITA </a:t>
            </a:r>
          </a:p>
          <a:p>
            <a:pPr algn="ctr" eaLnBrk="1" hangingPunct="1"/>
            <a:r>
              <a:rPr lang="cs-CZ" altLang="cs-CZ" sz="2400" b="1">
                <a:solidFill>
                  <a:srgbClr val="800000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HUB A PODOBNÝCH ORGANISMŮ</a:t>
            </a:r>
            <a:br>
              <a:rPr lang="cs-CZ" altLang="cs-CZ" sz="3200">
                <a:cs typeface="Arial" panose="020B0604020202020204" pitchFamily="34" charset="0"/>
              </a:rPr>
            </a:br>
            <a:r>
              <a:rPr lang="cs-CZ" altLang="cs-CZ" sz="2000">
                <a:solidFill>
                  <a:srgbClr val="000000"/>
                </a:solidFill>
                <a:cs typeface="Arial" panose="020B0604020202020204" pitchFamily="34" charset="0"/>
              </a:rPr>
              <a:t>(část přednášky Fylogeneze a diverzita rostlin)</a:t>
            </a:r>
            <a:endParaRPr lang="cs-CZ" altLang="cs-CZ" sz="2000">
              <a:cs typeface="Arial" panose="020B0604020202020204" pitchFamily="34" charset="0"/>
            </a:endParaRPr>
          </a:p>
          <a:p>
            <a:pPr eaLnBrk="1" hangingPunct="1"/>
            <a:endParaRPr lang="cs-CZ" altLang="cs-CZ" sz="1200"/>
          </a:p>
          <a:p>
            <a:pPr algn="ctr" eaLnBrk="1" hangingPunct="1"/>
            <a:r>
              <a:rPr lang="cs-CZ" altLang="cs-CZ" sz="1600"/>
              <a:t>systém založený na pojetí taxonů v 10. vydání Dictionary of the Fungi (Kirk et al. 2008)</a:t>
            </a:r>
          </a:p>
          <a:p>
            <a:pPr algn="ctr" eaLnBrk="1" hangingPunct="1"/>
            <a:r>
              <a:rPr lang="cs-CZ" altLang="cs-CZ" sz="1600"/>
              <a:t>s pozdějšími úpravami</a:t>
            </a:r>
          </a:p>
          <a:p>
            <a:pPr eaLnBrk="1" hangingPunct="1"/>
            <a:endParaRPr lang="cs-CZ" altLang="cs-CZ" sz="1200"/>
          </a:p>
          <a:p>
            <a:pPr algn="ctr" eaLnBrk="1" hangingPunct="1"/>
            <a:r>
              <a:rPr lang="cs-CZ" altLang="cs-CZ" sz="1800"/>
              <a:t>• SAR - Straminipila: Peronosporomycota</a:t>
            </a:r>
          </a:p>
          <a:p>
            <a:pPr algn="ctr" eaLnBrk="1" hangingPunct="1"/>
            <a:r>
              <a:rPr lang="cs-CZ" altLang="cs-CZ" sz="1800"/>
              <a:t>• Rhizaria: Plasmodiophorida • Amoebozoa: Mycetozoa</a:t>
            </a:r>
          </a:p>
          <a:p>
            <a:pPr algn="ctr" eaLnBrk="1" hangingPunct="1"/>
            <a:r>
              <a:rPr lang="cs-CZ" altLang="cs-CZ" sz="1800"/>
              <a:t>• Opisthokonta - Fungi: Chytridiomycota </a:t>
            </a:r>
          </a:p>
          <a:p>
            <a:pPr algn="ctr" eaLnBrk="1" hangingPunct="1"/>
            <a:r>
              <a:rPr lang="cs-CZ" altLang="cs-CZ" sz="1800"/>
              <a:t>/ </a:t>
            </a:r>
            <a:r>
              <a:rPr lang="cs-CZ" altLang="cs-CZ" sz="1800" i="1"/>
              <a:t>skupina Zygomycota</a:t>
            </a:r>
            <a:r>
              <a:rPr lang="cs-CZ" altLang="cs-CZ" sz="1800"/>
              <a:t> - Mucoromycota / Glomeromycota </a:t>
            </a:r>
          </a:p>
          <a:p>
            <a:pPr algn="ctr" eaLnBrk="1" hangingPunct="1"/>
            <a:r>
              <a:rPr lang="cs-CZ" altLang="cs-CZ" sz="1800">
                <a:solidFill>
                  <a:schemeClr val="hlink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/ Dikarya - Ascomycota: Taphrinomycotina, Saccharomycotina, Pezizomycotina</a:t>
            </a:r>
          </a:p>
          <a:p>
            <a:pPr algn="ctr" eaLnBrk="1" hangingPunct="1"/>
            <a:r>
              <a:rPr lang="cs-CZ" altLang="cs-CZ" sz="1800"/>
              <a:t>- </a:t>
            </a:r>
            <a:r>
              <a:rPr lang="cs-CZ" altLang="cs-CZ" sz="1800" i="1"/>
              <a:t>pomocné skupiny Deuteromycota a Lichenes</a:t>
            </a:r>
            <a:r>
              <a:rPr lang="cs-CZ" altLang="cs-CZ" sz="1800"/>
              <a:t> </a:t>
            </a:r>
          </a:p>
          <a:p>
            <a:pPr algn="ctr" eaLnBrk="1" hangingPunct="1"/>
            <a:r>
              <a:rPr lang="cs-CZ" altLang="cs-CZ" sz="1800"/>
              <a:t>- Basidiomycota: Pucciniomycotina, Ustilaginomycotina, Agaricomycotina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Text Box 4">
            <a:extLst>
              <a:ext uri="{FF2B5EF4-FFF2-40B4-BE49-F238E27FC236}">
                <a16:creationId xmlns:a16="http://schemas.microsoft.com/office/drawing/2014/main" id="{E10F0E49-8535-4FA9-84D2-BE53AEE3F31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8382000" cy="6086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lnSpc>
                <a:spcPct val="98000"/>
              </a:lnSpc>
            </a:pPr>
            <a:r>
              <a:rPr lang="cs-CZ" altLang="cs-CZ" sz="1800" b="1" u="sng"/>
              <a:t>Skupina: </a:t>
            </a:r>
            <a:r>
              <a:rPr lang="cs-CZ" altLang="cs-CZ" sz="1800" b="1" i="1" u="sng"/>
              <a:t>DIKARYA</a:t>
            </a:r>
            <a:r>
              <a:rPr lang="cs-CZ" altLang="cs-CZ" sz="1800" b="1"/>
              <a:t>	</a:t>
            </a:r>
            <a:r>
              <a:rPr lang="cs-CZ" altLang="cs-CZ" sz="1800" b="1" u="sng"/>
              <a:t>Oddělení: </a:t>
            </a:r>
            <a:r>
              <a:rPr lang="cs-CZ" altLang="cs-CZ" sz="1800" b="1" i="1" u="sng"/>
              <a:t>ASCOMYCOTA</a:t>
            </a:r>
            <a:r>
              <a:rPr lang="cs-CZ" altLang="cs-CZ" sz="1800" b="1" u="sng"/>
              <a:t> – HOUBY VŘECKATÉ</a:t>
            </a:r>
          </a:p>
          <a:p>
            <a:pPr eaLnBrk="1" hangingPunct="1">
              <a:lnSpc>
                <a:spcPct val="98000"/>
              </a:lnSpc>
            </a:pPr>
            <a:endParaRPr lang="cs-CZ" altLang="cs-CZ" sz="1200" b="1" u="sng"/>
          </a:p>
          <a:p>
            <a:pPr eaLnBrk="1" hangingPunct="1">
              <a:lnSpc>
                <a:spcPct val="98000"/>
              </a:lnSpc>
            </a:pP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skupina sdružující houby, jejichž výtrusy vznikají ve (více či méně dokonale vyvinutém)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vřecku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(latinsky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ascus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, množné číslo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asci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vřecko má povahu meiosporangia - zralé vřecko je diploidní buňka, ve které dochází k meiozi při vzniku spor (obvykle je jedinou diploidní buňkou v živ. cyklu)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spory se tvoří endogenně, obvykle v počtu 8 v jednom vřecku (po meioze ještě 1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mitóza, ale může jich být i jiný počet)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u mnoha zástupců se vřecka a askospory za normálních podmínek vůbec netvoří a houba žije jen v imperfektním stadiu (anamorfa)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8000"/>
              </a:lnSpc>
            </a:pPr>
            <a:endParaRPr lang="cs-CZ" altLang="cs-CZ" sz="1200">
              <a:solidFill>
                <a:srgbClr val="000000"/>
              </a:solidFill>
            </a:endParaRPr>
          </a:p>
          <a:p>
            <a:pPr eaLnBrk="1" hangingPunct="1">
              <a:lnSpc>
                <a:spcPct val="98000"/>
              </a:lnSpc>
            </a:pP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vegetativní stélka - přehrádkované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mycelium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(u kvasinek i jednotlivé buňky, resp. jejich kolonie, příp. pučivé pseudomycelium); vegetativní mycelium je haploidní (výjimky opět u kvasinek)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–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přehrádky mají ve středu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jednoduchý pór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(výjimečně chybí)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endParaRPr lang="cs-CZ" altLang="cs-CZ" sz="400">
              <a:solidFill>
                <a:srgbClr val="000000"/>
              </a:solidFill>
            </a:endParaRPr>
          </a:p>
          <a:p>
            <a:pPr eaLnBrk="1" hangingPunct="1">
              <a:lnSpc>
                <a:spcPct val="98000"/>
              </a:lnSpc>
            </a:pPr>
            <a:r>
              <a:rPr lang="cs-CZ" altLang="cs-CZ" sz="1800">
                <a:solidFill>
                  <a:srgbClr val="000000"/>
                </a:solidFill>
              </a:rPr>
              <a:t>•  u zástupců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pododd.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Pezizomycotina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při pohlavním procesu dochází ke vzniku dikaryotických hyf, tvořících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plodnice (askomata)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=&gt; v plodnicích pak dochází ke karyogamii v koncových buňkách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askogenních hyf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latin typeface="Times New Roman" panose="02020603050405020304" pitchFamily="18" charset="0"/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z nich vznikají vřecka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–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vegetativní dikaryotické mycelium se vyskytuje u čeledi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Taphrinaceae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endParaRPr lang="cs-CZ" altLang="cs-CZ" sz="1200">
              <a:solidFill>
                <a:srgbClr val="000000"/>
              </a:solidFill>
            </a:endParaRPr>
          </a:p>
          <a:p>
            <a:pPr eaLnBrk="1" hangingPunct="1">
              <a:lnSpc>
                <a:spcPct val="98000"/>
              </a:lnSpc>
            </a:pP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jedná se o nejpočetnější skupinu hub, zahrnující cca 60 % známých taxonů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do tohoto pododdělení patří většina známých lichenizovaných hub a taktéž většina známých imperfektních hub (žijících pouze jako anamorfy) přísluší sem </a:t>
            </a:r>
          </a:p>
        </p:txBody>
      </p:sp>
      <p:pic>
        <p:nvPicPr>
          <p:cNvPr id="2" name="5_ascom_02_dikarya-ascomycota">
            <a:hlinkClick r:id="" action="ppaction://media"/>
            <a:extLst>
              <a:ext uri="{FF2B5EF4-FFF2-40B4-BE49-F238E27FC236}">
                <a16:creationId xmlns:a16="http://schemas.microsoft.com/office/drawing/2014/main" id="{1C08C001-9DE8-444E-A767-67D507923D59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2627784" y="332656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14259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ext Box 10">
            <a:extLst>
              <a:ext uri="{FF2B5EF4-FFF2-40B4-BE49-F238E27FC236}">
                <a16:creationId xmlns:a16="http://schemas.microsoft.com/office/drawing/2014/main" id="{E9DB921E-63A7-429D-8237-9E838068B6A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8382000" cy="7937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lnSpc>
                <a:spcPct val="96000"/>
              </a:lnSpc>
            </a:pPr>
            <a:r>
              <a:rPr lang="cs-CZ" altLang="cs-CZ" sz="1800" u="sng"/>
              <a:t>Pododdělení:</a:t>
            </a:r>
            <a:r>
              <a:rPr lang="cs-CZ" altLang="cs-CZ" sz="1800" b="1" u="sng"/>
              <a:t> </a:t>
            </a:r>
            <a:r>
              <a:rPr lang="cs-CZ" altLang="cs-CZ" sz="1800" b="1" i="1" u="sng"/>
              <a:t>TAPHRINOMYCOTINA</a:t>
            </a:r>
            <a:endParaRPr lang="cs-CZ" altLang="cs-CZ" sz="1800" b="1" u="sng"/>
          </a:p>
          <a:p>
            <a:pPr eaLnBrk="1" hangingPunct="1">
              <a:lnSpc>
                <a:spcPct val="96000"/>
              </a:lnSpc>
            </a:pPr>
            <a:endParaRPr lang="cs-CZ" altLang="cs-CZ" sz="1200" b="1" u="sng"/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</a:rPr>
              <a:t>skupina spojená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na základě molek</a:t>
            </a:r>
            <a:r>
              <a:rPr lang="cs-CZ" altLang="cs-CZ" sz="1800">
                <a:solidFill>
                  <a:srgbClr val="000000"/>
                </a:solidFill>
              </a:rPr>
              <a:t>ul.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analýz stojí na bázi vývoje vřeckatých hub </a:t>
            </a:r>
            <a:endParaRPr lang="cs-CZ" altLang="cs-CZ" sz="1800" b="1">
              <a:solidFill>
                <a:srgbClr val="000000"/>
              </a:solidFill>
            </a:endParaRPr>
          </a:p>
        </p:txBody>
      </p:sp>
      <p:pic>
        <p:nvPicPr>
          <p:cNvPr id="5123" name="Picture 11" descr="C:\user\Houba\Škola-obrázky\nizsi_rostliny\saccharom+taphrinom\25_taphrina_zivotni-cyklus.jpg">
            <a:extLst>
              <a:ext uri="{FF2B5EF4-FFF2-40B4-BE49-F238E27FC236}">
                <a16:creationId xmlns:a16="http://schemas.microsoft.com/office/drawing/2014/main" id="{70A68C6A-2824-4FBD-BE83-562603B6342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19600" y="1306513"/>
            <a:ext cx="4470400" cy="52212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124" name="Text Box 12">
            <a:extLst>
              <a:ext uri="{FF2B5EF4-FFF2-40B4-BE49-F238E27FC236}">
                <a16:creationId xmlns:a16="http://schemas.microsoft.com/office/drawing/2014/main" id="{FD2D483D-5F5B-40FD-A78A-4073DD1C074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1295400"/>
            <a:ext cx="4572000" cy="5041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lnSpc>
                <a:spcPct val="96000"/>
              </a:lnSpc>
            </a:pPr>
            <a:r>
              <a:rPr lang="cs-CZ" altLang="cs-CZ" sz="1800" b="1">
                <a:solidFill>
                  <a:srgbClr val="000000"/>
                </a:solidFill>
              </a:rPr>
              <a:t>Třída: </a:t>
            </a:r>
            <a:r>
              <a:rPr lang="cs-CZ" altLang="cs-CZ" sz="1800" b="1" i="1">
                <a:solidFill>
                  <a:srgbClr val="000000"/>
                </a:solidFill>
              </a:rPr>
              <a:t>TAPHRINOMYCETES</a:t>
            </a:r>
            <a:endParaRPr lang="cs-CZ" altLang="cs-CZ" sz="1800" b="1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endParaRPr lang="cs-CZ" altLang="cs-CZ" sz="600" b="1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řád </a:t>
            </a:r>
            <a:r>
              <a:rPr lang="cs-CZ" altLang="cs-CZ" sz="1800" b="1" i="1">
                <a:solidFill>
                  <a:srgbClr val="000000"/>
                </a:solidFill>
                <a:cs typeface="Arial" panose="020B0604020202020204" pitchFamily="34" charset="0"/>
              </a:rPr>
              <a:t>Taphrinales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parazité rostlin, liší se od </a:t>
            </a:r>
            <a:r>
              <a:rPr lang="cs-CZ" altLang="cs-CZ" sz="1800">
                <a:solidFill>
                  <a:srgbClr val="000000"/>
                </a:solidFill>
              </a:rPr>
              <a:t>jiný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ch tříd tvorbou dikaryotického parazitického mycelia</a:t>
            </a:r>
          </a:p>
          <a:p>
            <a:pPr eaLnBrk="1" hangingPunct="1">
              <a:lnSpc>
                <a:spcPct val="96000"/>
              </a:lnSpc>
            </a:pPr>
            <a:endParaRPr lang="cs-CZ" altLang="cs-CZ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haploidní fáze je saprofytická </a:t>
            </a: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kvasinkovité buňky =&gt; kopulace vypučivších blastospor nebo párování jader v pseudomyceliu =&gt; dikaryotické mycelium (parazitické, přehrádkované; netvoří se gametangia ani askogenní hyfy), vytváří na povrchu hostitele chlamydospory =&gt; </a:t>
            </a:r>
            <a:r>
              <a:rPr lang="cs-CZ" altLang="cs-CZ" sz="1800">
                <a:solidFill>
                  <a:srgbClr val="000000"/>
                </a:solidFill>
              </a:rPr>
              <a:t>v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nich karyogami</a:t>
            </a:r>
            <a:r>
              <a:rPr lang="cs-CZ" altLang="cs-CZ" sz="1800">
                <a:solidFill>
                  <a:srgbClr val="000000"/>
                </a:solidFill>
              </a:rPr>
              <a:t>e =&gt;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zygota =&gt; rozdělení ve </a:t>
            </a:r>
            <a:r>
              <a:rPr lang="cs-CZ" altLang="cs-CZ" sz="1800">
                <a:solidFill>
                  <a:srgbClr val="000000"/>
                </a:solidFill>
              </a:rPr>
              <a:t>dvě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buňky =&gt; bazální degeneruje, z terminální se vyvine vřecko s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dvojvrstevnou stěnou =&gt; spory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se uvolňují pod tlakem štěrbinou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=&gt; zase pučí (mohou se takto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pomnožit už ve vřecku)</a:t>
            </a:r>
          </a:p>
        </p:txBody>
      </p:sp>
      <p:pic>
        <p:nvPicPr>
          <p:cNvPr id="2" name="5_ascom_03_taphrina-cyklus">
            <a:hlinkClick r:id="" action="ppaction://media"/>
            <a:extLst>
              <a:ext uri="{FF2B5EF4-FFF2-40B4-BE49-F238E27FC236}">
                <a16:creationId xmlns:a16="http://schemas.microsoft.com/office/drawing/2014/main" id="{2A7F8A60-51D8-443B-BF58-C87E18E805C3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7596336" y="5071960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50305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6" name="Picture 12" descr="C:\user\Houba\Škola-obrázky\nizsi_rostliny\saccharom+taphrinom\23_taphrina-obr.gif">
            <a:extLst>
              <a:ext uri="{FF2B5EF4-FFF2-40B4-BE49-F238E27FC236}">
                <a16:creationId xmlns:a16="http://schemas.microsoft.com/office/drawing/2014/main" id="{8F48C0B9-1DD2-4EFF-98DB-78649C34E25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4413" y="304800"/>
            <a:ext cx="4649787" cy="2801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147" name="Picture 14" descr="C:\user\Houba\Škola-obrázky\nizsi_rostliny\saccharom+taphrinom\26_taphrina-deformans.jpg">
            <a:extLst>
              <a:ext uri="{FF2B5EF4-FFF2-40B4-BE49-F238E27FC236}">
                <a16:creationId xmlns:a16="http://schemas.microsoft.com/office/drawing/2014/main" id="{E78FEC42-0003-43F9-949B-3387950BE4A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43600" y="3505200"/>
            <a:ext cx="2757488" cy="26654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148" name="Text Box 15">
            <a:extLst>
              <a:ext uri="{FF2B5EF4-FFF2-40B4-BE49-F238E27FC236}">
                <a16:creationId xmlns:a16="http://schemas.microsoft.com/office/drawing/2014/main" id="{410DFD0B-76EA-4F81-A836-6A74FE58740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867400" y="6140450"/>
            <a:ext cx="2895600" cy="336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>
                <a:cs typeface="Times New Roman" panose="02020603050405020304" pitchFamily="18" charset="0"/>
                <a:hlinkClick r:id="rId4"/>
              </a:rPr>
              <a:t>http://ocwus.us.es/produccion-vegetal/sanidad-vegetal</a:t>
            </a:r>
          </a:p>
          <a:p>
            <a:pPr eaLnBrk="1" hangingPunct="1"/>
            <a:r>
              <a:rPr lang="cs-CZ" altLang="cs-CZ">
                <a:cs typeface="Times New Roman" panose="02020603050405020304" pitchFamily="18" charset="0"/>
                <a:hlinkClick r:id="rId4"/>
              </a:rPr>
              <a:t>/Sanidad_vegetal/Tema%2021_HTML/page_09.htm</a:t>
            </a:r>
            <a:r>
              <a:rPr lang="cs-CZ" altLang="cs-CZ"/>
              <a:t> </a:t>
            </a:r>
          </a:p>
        </p:txBody>
      </p:sp>
      <p:pic>
        <p:nvPicPr>
          <p:cNvPr id="6149" name="Picture 16" descr="C:\user\Houba\Škola-obrázky\nizsi_rostliny\saccharom+taphrinom\27_taphrina-betulina.jpg">
            <a:extLst>
              <a:ext uri="{FF2B5EF4-FFF2-40B4-BE49-F238E27FC236}">
                <a16:creationId xmlns:a16="http://schemas.microsoft.com/office/drawing/2014/main" id="{FC1A5617-8163-493B-B7C8-039BDE6A622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9425" y="4184650"/>
            <a:ext cx="2971800" cy="1987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150" name="Text Box 17">
            <a:extLst>
              <a:ext uri="{FF2B5EF4-FFF2-40B4-BE49-F238E27FC236}">
                <a16:creationId xmlns:a16="http://schemas.microsoft.com/office/drawing/2014/main" id="{0FF008BF-D91B-4F6B-886D-DEA37C682CF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6140450"/>
            <a:ext cx="3124200" cy="336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>
                <a:hlinkClick r:id="rId6"/>
              </a:rPr>
              <a:t>http://www.commanster.eu/commanster/Mushrooms/Asco</a:t>
            </a:r>
          </a:p>
          <a:p>
            <a:pPr eaLnBrk="1" hangingPunct="1"/>
            <a:r>
              <a:rPr lang="cs-CZ" altLang="cs-CZ">
                <a:hlinkClick r:id="rId6"/>
              </a:rPr>
              <a:t>/SpAsco/Taphrina.betulina.html</a:t>
            </a:r>
            <a:r>
              <a:rPr lang="cs-CZ" altLang="cs-CZ"/>
              <a:t> </a:t>
            </a:r>
          </a:p>
        </p:txBody>
      </p:sp>
      <p:pic>
        <p:nvPicPr>
          <p:cNvPr id="6151" name="Picture 18" descr="C:\user\Houba\Škola-obrázky\nizsi_rostliny\saccharom+taphrinom\28_taphrina-pruni.jpg">
            <a:extLst>
              <a:ext uri="{FF2B5EF4-FFF2-40B4-BE49-F238E27FC236}">
                <a16:creationId xmlns:a16="http://schemas.microsoft.com/office/drawing/2014/main" id="{EE5CCF07-FF17-4579-BAD1-4007EFC568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11550" y="3505200"/>
            <a:ext cx="2384425" cy="2667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152" name="Text Box 19">
            <a:extLst>
              <a:ext uri="{FF2B5EF4-FFF2-40B4-BE49-F238E27FC236}">
                <a16:creationId xmlns:a16="http://schemas.microsoft.com/office/drawing/2014/main" id="{4D33ED8C-B412-4DD1-859F-7FF4B87EA8D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429000" y="6140450"/>
            <a:ext cx="2438400" cy="2143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>
                <a:hlinkClick r:id="rId8"/>
              </a:rPr>
              <a:t>http://www.nature-diary.co.uk/2005-09-16c.htm</a:t>
            </a:r>
            <a:r>
              <a:rPr lang="cs-CZ" altLang="cs-CZ"/>
              <a:t> </a:t>
            </a:r>
          </a:p>
        </p:txBody>
      </p:sp>
      <p:sp>
        <p:nvSpPr>
          <p:cNvPr id="6153" name="Text Box 20">
            <a:extLst>
              <a:ext uri="{FF2B5EF4-FFF2-40B4-BE49-F238E27FC236}">
                <a16:creationId xmlns:a16="http://schemas.microsoft.com/office/drawing/2014/main" id="{6B1BB36B-C5E2-4CF6-9472-62803B7D255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156200" y="3213100"/>
            <a:ext cx="3657600" cy="2143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r" eaLnBrk="1" hangingPunct="1"/>
            <a:r>
              <a:rPr lang="cs-CZ" altLang="cs-CZ"/>
              <a:t>R. T. Hanlin: Illustrated Genera of Ascomycetes, vol. II, 1998. </a:t>
            </a:r>
          </a:p>
        </p:txBody>
      </p:sp>
      <p:pic>
        <p:nvPicPr>
          <p:cNvPr id="6154" name="Picture 21" descr="C:\user\Houba\Škola-obrázky\nizsi_rostliny\saccharom+taphrinom\24_taphrina-foto.jpg">
            <a:extLst>
              <a:ext uri="{FF2B5EF4-FFF2-40B4-BE49-F238E27FC236}">
                <a16:creationId xmlns:a16="http://schemas.microsoft.com/office/drawing/2014/main" id="{489FECAF-ED42-417F-8E8E-4A4FA565AC5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2308"/>
          <a:stretch>
            <a:fillRect/>
          </a:stretch>
        </p:blipFill>
        <p:spPr bwMode="auto">
          <a:xfrm>
            <a:off x="6356350" y="1905000"/>
            <a:ext cx="2330450" cy="13160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155" name="Text Box 22">
            <a:extLst>
              <a:ext uri="{FF2B5EF4-FFF2-40B4-BE49-F238E27FC236}">
                <a16:creationId xmlns:a16="http://schemas.microsoft.com/office/drawing/2014/main" id="{FFA392C2-50A0-4903-87B8-8380E481884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438400" y="2997200"/>
            <a:ext cx="3886200" cy="320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r" eaLnBrk="1" hangingPunct="1"/>
            <a:r>
              <a:rPr lang="cs-CZ" altLang="cs-CZ" sz="1500"/>
              <a:t>Vpravo: vřecka se sporami na povrchu listu </a:t>
            </a:r>
            <a:endParaRPr lang="cs-CZ" altLang="cs-CZ"/>
          </a:p>
        </p:txBody>
      </p:sp>
      <p:sp>
        <p:nvSpPr>
          <p:cNvPr id="6156" name="Text Box 23">
            <a:extLst>
              <a:ext uri="{FF2B5EF4-FFF2-40B4-BE49-F238E27FC236}">
                <a16:creationId xmlns:a16="http://schemas.microsoft.com/office/drawing/2014/main" id="{0E77F7D7-4EDD-423F-BBEF-4CDD8147D7F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010400" y="381000"/>
            <a:ext cx="1752600" cy="14319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lnSpc>
                <a:spcPct val="96000"/>
              </a:lnSpc>
            </a:pPr>
            <a:br>
              <a:rPr lang="cs-CZ" altLang="cs-CZ" sz="4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T</a:t>
            </a:r>
            <a:r>
              <a:rPr lang="cs-CZ" altLang="cs-CZ" sz="1800" i="1">
                <a:solidFill>
                  <a:srgbClr val="000000"/>
                </a:solidFill>
              </a:rPr>
              <a:t>.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 deformans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způsobuje kadeřavost listů broskvoní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500">
                <a:solidFill>
                  <a:srgbClr val="000000"/>
                </a:solidFill>
              </a:rPr>
              <a:t>/foto vpravo/ </a:t>
            </a:r>
          </a:p>
        </p:txBody>
      </p:sp>
      <p:sp>
        <p:nvSpPr>
          <p:cNvPr id="6157" name="Text Box 24">
            <a:extLst>
              <a:ext uri="{FF2B5EF4-FFF2-40B4-BE49-F238E27FC236}">
                <a16:creationId xmlns:a16="http://schemas.microsoft.com/office/drawing/2014/main" id="{E06E8F71-6311-48AA-B9D6-FD6CF034A72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572000" y="1784350"/>
            <a:ext cx="1828800" cy="3111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lnSpc>
                <a:spcPct val="96000"/>
              </a:lnSpc>
            </a:pPr>
            <a:r>
              <a:rPr lang="cs-CZ" altLang="cs-CZ" sz="1500">
                <a:solidFill>
                  <a:srgbClr val="000000"/>
                </a:solidFill>
              </a:rPr>
              <a:t>b. vřecka, c. spora </a:t>
            </a:r>
          </a:p>
        </p:txBody>
      </p:sp>
      <p:sp>
        <p:nvSpPr>
          <p:cNvPr id="6158" name="Text Box 9">
            <a:extLst>
              <a:ext uri="{FF2B5EF4-FFF2-40B4-BE49-F238E27FC236}">
                <a16:creationId xmlns:a16="http://schemas.microsoft.com/office/drawing/2014/main" id="{514E9B62-769B-4B0E-BAFD-89D863B68A7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3124200" cy="3660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br>
              <a:rPr lang="cs-CZ" altLang="cs-CZ" sz="4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Taphrina pruni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endParaRPr lang="cs-CZ" altLang="cs-CZ" sz="1800">
              <a:solidFill>
                <a:srgbClr val="000000"/>
              </a:solidFill>
              <a:latin typeface="Times New Roman" panose="02020603050405020304" pitchFamily="18" charset="0"/>
            </a:endParaRPr>
          </a:p>
          <a:p>
            <a:pPr eaLnBrk="1" hangingPunct="1">
              <a:buFontTx/>
              <a:buChar char="-"/>
            </a:pPr>
            <a:r>
              <a:rPr lang="cs-CZ" altLang="cs-CZ" sz="1800">
                <a:solidFill>
                  <a:srgbClr val="000000"/>
                </a:solidFill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bouchoře </a:t>
            </a:r>
            <a:endParaRPr lang="cs-CZ" altLang="cs-CZ" sz="1800">
              <a:solidFill>
                <a:srgbClr val="000000"/>
              </a:solidFill>
              <a:latin typeface="Times New Roman" panose="02020603050405020304" pitchFamily="18" charset="0"/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(</a:t>
            </a:r>
            <a:r>
              <a:rPr lang="cs-CZ" altLang="cs-CZ" sz="1800">
                <a:solidFill>
                  <a:srgbClr val="000000"/>
                </a:solidFill>
              </a:rPr>
              <a:t>nedozrávající </a:t>
            </a: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a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zpotvořené </a:t>
            </a:r>
            <a:endParaRPr lang="cs-CZ" altLang="cs-CZ" sz="1800">
              <a:solidFill>
                <a:srgbClr val="000000"/>
              </a:solidFill>
              <a:latin typeface="Times New Roman" panose="02020603050405020304" pitchFamily="18" charset="0"/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plody</a:t>
            </a:r>
            <a:r>
              <a:rPr lang="cs-CZ" altLang="cs-CZ" sz="1800">
                <a:solidFill>
                  <a:srgbClr val="000000"/>
                </a:solidFill>
              </a:rPr>
              <a:t> slivoní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)</a:t>
            </a:r>
            <a:r>
              <a:rPr lang="cs-CZ" altLang="cs-CZ" sz="1800">
                <a:solidFill>
                  <a:srgbClr val="000000"/>
                </a:solidFill>
              </a:rPr>
              <a:t> </a:t>
            </a:r>
          </a:p>
          <a:p>
            <a:pPr eaLnBrk="1" hangingPunct="1"/>
            <a:r>
              <a:rPr lang="cs-CZ" altLang="cs-CZ" sz="1500">
                <a:solidFill>
                  <a:srgbClr val="000000"/>
                </a:solidFill>
              </a:rPr>
              <a:t>/foto uprostřed/ </a:t>
            </a:r>
          </a:p>
          <a:p>
            <a:pPr eaLnBrk="1" hangingPunct="1"/>
            <a:endParaRPr lang="cs-CZ" altLang="cs-CZ" sz="2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Taphrina cerasi, </a:t>
            </a:r>
            <a:endParaRPr lang="cs-CZ" altLang="cs-CZ" sz="1800" i="1">
              <a:solidFill>
                <a:srgbClr val="000000"/>
              </a:solidFill>
              <a:latin typeface="Times New Roman" panose="02020603050405020304" pitchFamily="18" charset="0"/>
            </a:endParaRPr>
          </a:p>
          <a:p>
            <a:pPr eaLnBrk="1" hangingPunct="1"/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T</a:t>
            </a:r>
            <a:r>
              <a:rPr lang="cs-CZ" altLang="cs-CZ" sz="1800" i="1">
                <a:solidFill>
                  <a:srgbClr val="000000"/>
                </a:solidFill>
              </a:rPr>
              <a:t>aphrina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 betulina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endParaRPr lang="cs-CZ" altLang="cs-CZ" sz="1800">
              <a:solidFill>
                <a:srgbClr val="000000"/>
              </a:solidFill>
              <a:latin typeface="Times New Roman" panose="02020603050405020304" pitchFamily="18" charset="0"/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parazitují v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pleti</a:t>
            </a:r>
            <a:r>
              <a:rPr lang="cs-CZ" altLang="cs-CZ" sz="1800">
                <a:solidFill>
                  <a:srgbClr val="000000"/>
                </a:solidFill>
                <a:latin typeface="Times New Roman" panose="02020603050405020304" pitchFamily="18" charset="0"/>
              </a:rPr>
              <a:t>-</a:t>
            </a: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vech pupenů, </a:t>
            </a:r>
            <a:endParaRPr lang="cs-CZ" altLang="cs-CZ" sz="1800">
              <a:solidFill>
                <a:srgbClr val="000000"/>
              </a:solidFill>
              <a:latin typeface="Times New Roman" panose="02020603050405020304" pitchFamily="18" charset="0"/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způsobují tvorbu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čarověníků (zmnožení větví)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500">
                <a:solidFill>
                  <a:srgbClr val="000000"/>
                </a:solidFill>
              </a:rPr>
              <a:t>/foto vlevo/</a:t>
            </a: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ext Box 23">
            <a:extLst>
              <a:ext uri="{FF2B5EF4-FFF2-40B4-BE49-F238E27FC236}">
                <a16:creationId xmlns:a16="http://schemas.microsoft.com/office/drawing/2014/main" id="{5EFCFDE6-D7C9-43A2-95EE-A28142D918D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4724400" cy="8239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800" u="sng"/>
              <a:t>Pododdělení:</a:t>
            </a:r>
            <a:r>
              <a:rPr lang="cs-CZ" altLang="cs-CZ" sz="1800" b="1" u="sng"/>
              <a:t> </a:t>
            </a:r>
            <a:r>
              <a:rPr lang="cs-CZ" altLang="cs-CZ" sz="1800" b="1" i="1" u="sng"/>
              <a:t>SACCHAROMYCOTINA</a:t>
            </a:r>
            <a:endParaRPr lang="cs-CZ" altLang="cs-CZ" sz="1800" b="1" u="sng"/>
          </a:p>
          <a:p>
            <a:pPr eaLnBrk="1" hangingPunct="1"/>
            <a:endParaRPr lang="cs-CZ" altLang="cs-CZ" sz="1200" b="1" u="sng"/>
          </a:p>
          <a:p>
            <a:pPr eaLnBrk="1" hangingPunct="1"/>
            <a:r>
              <a:rPr lang="cs-CZ" altLang="cs-CZ" sz="1800" b="1">
                <a:solidFill>
                  <a:srgbClr val="000000"/>
                </a:solidFill>
              </a:rPr>
              <a:t>Třída: </a:t>
            </a:r>
            <a:r>
              <a:rPr lang="cs-CZ" altLang="cs-CZ" sz="1800" b="1" i="1">
                <a:solidFill>
                  <a:srgbClr val="000000"/>
                </a:solidFill>
              </a:rPr>
              <a:t>SACCHAROMYCETES</a:t>
            </a:r>
            <a:r>
              <a:rPr lang="cs-CZ" altLang="cs-CZ" sz="1800" b="1">
                <a:solidFill>
                  <a:srgbClr val="000000"/>
                </a:solidFill>
              </a:rPr>
              <a:t> - KVASINKY</a:t>
            </a:r>
            <a:endParaRPr lang="cs-CZ" altLang="cs-CZ" b="1">
              <a:solidFill>
                <a:srgbClr val="000000"/>
              </a:solidFill>
            </a:endParaRPr>
          </a:p>
        </p:txBody>
      </p:sp>
      <p:pic>
        <p:nvPicPr>
          <p:cNvPr id="7171" name="Picture 24" descr="C:\user\Houba\Škola-obrázky\nizsi_rostliny\saccharom+taphrinom\11_debaryomyces.gif">
            <a:extLst>
              <a:ext uri="{FF2B5EF4-FFF2-40B4-BE49-F238E27FC236}">
                <a16:creationId xmlns:a16="http://schemas.microsoft.com/office/drawing/2014/main" id="{797DFBE5-DF14-4331-AE8D-CC48924B1C9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05400" y="387350"/>
            <a:ext cx="3657600" cy="11128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172" name="Text Box 28">
            <a:extLst>
              <a:ext uri="{FF2B5EF4-FFF2-40B4-BE49-F238E27FC236}">
                <a16:creationId xmlns:a16="http://schemas.microsoft.com/office/drawing/2014/main" id="{DB1DC4F5-0E9D-4785-933B-EC9565FD8D1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1241425"/>
            <a:ext cx="8382000" cy="12509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samostatné buňky nebo pučivé pseudo</a:t>
            </a:r>
            <a:r>
              <a:rPr lang="cs-CZ" altLang="cs-CZ" sz="1800">
                <a:solidFill>
                  <a:srgbClr val="000000"/>
                </a:solidFill>
              </a:rPr>
              <a:t>-</a:t>
            </a: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mycelium, převažuje nepohlavní rozmnožování (tvorba blastospor)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endParaRPr lang="cs-CZ" altLang="cs-CZ" sz="4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převážně saprofyté, jejich fermentace cukrů (rozklad na etanol a CO</a:t>
            </a:r>
            <a:r>
              <a:rPr lang="cs-CZ" altLang="cs-CZ" sz="1800" baseline="-30000">
                <a:solidFill>
                  <a:srgbClr val="000000"/>
                </a:solidFill>
                <a:cs typeface="Arial" panose="020B0604020202020204" pitchFamily="34" charset="0"/>
              </a:rPr>
              <a:t>2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) a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syntéza různých organických látek jsou bohatě využívány v biotechnologii</a:t>
            </a:r>
            <a:endParaRPr lang="cs-CZ" altLang="cs-CZ" sz="1800">
              <a:solidFill>
                <a:srgbClr val="000000"/>
              </a:solidFill>
            </a:endParaRPr>
          </a:p>
        </p:txBody>
      </p:sp>
      <p:pic>
        <p:nvPicPr>
          <p:cNvPr id="7173" name="Picture 29" descr="C:\user\Houba\Škola-obrázky\nizsi_rostliny\saccharom+taphrinom\13_dipodascus.gif">
            <a:extLst>
              <a:ext uri="{FF2B5EF4-FFF2-40B4-BE49-F238E27FC236}">
                <a16:creationId xmlns:a16="http://schemas.microsoft.com/office/drawing/2014/main" id="{DA2768BB-38C1-4A0D-8709-F9FECF0C1C5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67200" y="2508250"/>
            <a:ext cx="4567238" cy="3435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174" name="Text Box 30">
            <a:extLst>
              <a:ext uri="{FF2B5EF4-FFF2-40B4-BE49-F238E27FC236}">
                <a16:creationId xmlns:a16="http://schemas.microsoft.com/office/drawing/2014/main" id="{D3356B0B-1C73-4685-BE08-2468C663B4F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2530475"/>
            <a:ext cx="3962400" cy="22891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Saccharomyces cerevisiae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(kvasinka pivní) - výroba piva, droždí; haplo-diplobiotický cyklus, v kultuře po</a:t>
            </a:r>
            <a:r>
              <a:rPr lang="cs-CZ" altLang="cs-CZ" sz="1800">
                <a:solidFill>
                  <a:srgbClr val="000000"/>
                </a:solidFill>
              </a:rPr>
              <a:t>-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hromadě haploidní i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diploidní buňky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Endomyces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- tvorba arthrospor (mycelium se rozpadá na úseky)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Dipodascus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- vláknité endofytické mycelium, zvláštností je kopulace</a:t>
            </a:r>
            <a:endParaRPr lang="cs-CZ" altLang="cs-CZ" sz="1800"/>
          </a:p>
        </p:txBody>
      </p:sp>
      <p:sp>
        <p:nvSpPr>
          <p:cNvPr id="7175" name="Text Box 31">
            <a:extLst>
              <a:ext uri="{FF2B5EF4-FFF2-40B4-BE49-F238E27FC236}">
                <a16:creationId xmlns:a16="http://schemas.microsoft.com/office/drawing/2014/main" id="{1029E1B9-BB77-4318-89EF-EA47BA1BEBA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4721225"/>
            <a:ext cx="4572000" cy="11906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gametangií; na podobnosti pohlavního procesu s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Endogonales (Zygomycetes)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</a:rPr>
              <a:t>byla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založena teorie o vývinu této skupiny právě od předků spájivých hub</a:t>
            </a:r>
            <a:endParaRPr lang="cs-CZ" altLang="cs-CZ" sz="1800"/>
          </a:p>
        </p:txBody>
      </p:sp>
      <p:sp>
        <p:nvSpPr>
          <p:cNvPr id="7176" name="Text Box 32">
            <a:extLst>
              <a:ext uri="{FF2B5EF4-FFF2-40B4-BE49-F238E27FC236}">
                <a16:creationId xmlns:a16="http://schemas.microsoft.com/office/drawing/2014/main" id="{F73DFC72-FAB0-4EC4-80F5-2478025D2D2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5943600"/>
            <a:ext cx="8458200" cy="5492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500"/>
              <a:t>Obr.</a:t>
            </a:r>
            <a:r>
              <a:rPr lang="cs-CZ" altLang="cs-CZ" sz="1000"/>
              <a:t> </a:t>
            </a:r>
            <a:r>
              <a:rPr lang="cs-CZ" altLang="cs-CZ" sz="1500"/>
              <a:t>nahoře: </a:t>
            </a:r>
            <a:r>
              <a:rPr lang="cs-CZ" altLang="cs-CZ" sz="1500" i="1"/>
              <a:t>Debaryomyces</a:t>
            </a:r>
            <a:r>
              <a:rPr lang="cs-CZ" altLang="cs-CZ" sz="1000"/>
              <a:t> </a:t>
            </a:r>
            <a:r>
              <a:rPr lang="cs-CZ" altLang="cs-CZ" sz="1500" i="1"/>
              <a:t>hansenii</a:t>
            </a:r>
            <a:r>
              <a:rPr lang="cs-CZ" altLang="cs-CZ" sz="1500"/>
              <a:t>, a.</a:t>
            </a:r>
            <a:r>
              <a:rPr lang="cs-CZ" altLang="cs-CZ" sz="1000"/>
              <a:t> </a:t>
            </a:r>
            <a:r>
              <a:rPr lang="cs-CZ" altLang="cs-CZ" sz="1500"/>
              <a:t>veget.</a:t>
            </a:r>
            <a:r>
              <a:rPr lang="cs-CZ" altLang="cs-CZ" sz="1000"/>
              <a:t> </a:t>
            </a:r>
            <a:r>
              <a:rPr lang="cs-CZ" altLang="cs-CZ" sz="1500"/>
              <a:t>buňky,</a:t>
            </a:r>
            <a:r>
              <a:rPr lang="cs-CZ" altLang="cs-CZ" sz="1000"/>
              <a:t> </a:t>
            </a:r>
            <a:r>
              <a:rPr lang="cs-CZ" altLang="cs-CZ" sz="1500"/>
              <a:t>pučení, b.</a:t>
            </a:r>
            <a:r>
              <a:rPr lang="cs-CZ" altLang="cs-CZ" sz="1000"/>
              <a:t> </a:t>
            </a:r>
            <a:r>
              <a:rPr lang="cs-CZ" altLang="cs-CZ" sz="1500"/>
              <a:t>jednoduché</a:t>
            </a:r>
            <a:r>
              <a:rPr lang="cs-CZ" altLang="cs-CZ" sz="1000"/>
              <a:t> </a:t>
            </a:r>
            <a:r>
              <a:rPr lang="cs-CZ" altLang="cs-CZ" sz="1500"/>
              <a:t>vřecko, c.</a:t>
            </a:r>
            <a:r>
              <a:rPr lang="cs-CZ" altLang="cs-CZ" sz="1000"/>
              <a:t> </a:t>
            </a:r>
            <a:r>
              <a:rPr lang="cs-CZ" altLang="cs-CZ" sz="1500"/>
              <a:t>askospora; dole: </a:t>
            </a:r>
            <a:r>
              <a:rPr lang="cs-CZ" altLang="cs-CZ" sz="1500" i="1"/>
              <a:t>Dipodascus</a:t>
            </a:r>
            <a:r>
              <a:rPr lang="cs-CZ" altLang="cs-CZ" sz="1000"/>
              <a:t> </a:t>
            </a:r>
            <a:r>
              <a:rPr lang="cs-CZ" altLang="cs-CZ" sz="1500" i="1"/>
              <a:t>albidus</a:t>
            </a:r>
            <a:r>
              <a:rPr lang="cs-CZ" altLang="cs-CZ" sz="1500"/>
              <a:t>, a.</a:t>
            </a:r>
            <a:r>
              <a:rPr lang="cs-CZ" altLang="cs-CZ" sz="1000"/>
              <a:t> </a:t>
            </a:r>
            <a:r>
              <a:rPr lang="cs-CZ" altLang="cs-CZ" sz="1500"/>
              <a:t>mycelium, b.</a:t>
            </a:r>
            <a:r>
              <a:rPr lang="cs-CZ" altLang="cs-CZ" sz="1000"/>
              <a:t> </a:t>
            </a:r>
            <a:r>
              <a:rPr lang="cs-CZ" altLang="cs-CZ" sz="1500"/>
              <a:t>a c.</a:t>
            </a:r>
            <a:r>
              <a:rPr lang="cs-CZ" altLang="cs-CZ" sz="1000"/>
              <a:t> </a:t>
            </a:r>
            <a:r>
              <a:rPr lang="cs-CZ" altLang="cs-CZ" sz="1500"/>
              <a:t>vřecka, d.</a:t>
            </a:r>
            <a:r>
              <a:rPr lang="cs-CZ" altLang="cs-CZ" sz="1000"/>
              <a:t> </a:t>
            </a:r>
            <a:r>
              <a:rPr lang="cs-CZ" altLang="cs-CZ" sz="1500"/>
              <a:t>askospory.  </a:t>
            </a:r>
            <a:r>
              <a:rPr lang="cs-CZ" altLang="cs-CZ"/>
              <a:t>Hanlin: Illustrated Genera of Ascomycetes, vol. II, 1998. </a:t>
            </a:r>
          </a:p>
        </p:txBody>
      </p:sp>
      <p:pic>
        <p:nvPicPr>
          <p:cNvPr id="2" name="5_ascom_05_saccharomycetes">
            <a:hlinkClick r:id="" action="ppaction://media"/>
            <a:extLst>
              <a:ext uri="{FF2B5EF4-FFF2-40B4-BE49-F238E27FC236}">
                <a16:creationId xmlns:a16="http://schemas.microsoft.com/office/drawing/2014/main" id="{450AD016-C853-4366-9DE4-6DCA5099BD9E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4607511" y="327024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37632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ext Box 2">
            <a:extLst>
              <a:ext uri="{FF2B5EF4-FFF2-40B4-BE49-F238E27FC236}">
                <a16:creationId xmlns:a16="http://schemas.microsoft.com/office/drawing/2014/main" id="{60A0E367-2D44-424B-9BE8-76C6A2EB663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953000" y="381000"/>
            <a:ext cx="3810000" cy="5035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pohlavní rozmnožování somatogamické (vzácněji kopulují gametangia nebo aplanogamety) =&gt; v zygotě je pouze 1 jádro (splývaly-li vícejaderné buňky, ostatní jádra degenerují) =&gt; vřecka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vznikají přímo ze zygoty (holozygotní) nebo jako výrůstek ze zygoty (exozygotní druhy) nebo ze zygoty vyroste diploidní mycelium a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na něm se vytvoří vřecka =&gt; spory se uvolní rozpadem vřecka nebo pórem na vrcholku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životní cyklus u různých druhů haplobiotický, haplo-diplobiotický (převážně izomorfická rodozměna</a:t>
            </a:r>
            <a:r>
              <a:rPr lang="cs-CZ" altLang="cs-CZ" sz="1800">
                <a:solidFill>
                  <a:srgbClr val="000000"/>
                </a:solidFill>
              </a:rPr>
              <a:t>, viz </a:t>
            </a:r>
            <a:r>
              <a:rPr lang="cs-CZ" altLang="cs-CZ" sz="1800" i="1">
                <a:solidFill>
                  <a:srgbClr val="000000"/>
                </a:solidFill>
              </a:rPr>
              <a:t>Saccharomyces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) nebo diplobiotický</a:t>
            </a:r>
            <a:r>
              <a:rPr lang="cs-CZ" altLang="cs-CZ" sz="1800">
                <a:solidFill>
                  <a:srgbClr val="000000"/>
                </a:solidFill>
              </a:rPr>
              <a:t> (</a:t>
            </a:r>
            <a:r>
              <a:rPr lang="cs-CZ" altLang="cs-CZ" sz="1800" i="1">
                <a:solidFill>
                  <a:srgbClr val="000000"/>
                </a:solidFill>
              </a:rPr>
              <a:t>Saccharomycodes</a:t>
            </a:r>
            <a:r>
              <a:rPr lang="cs-CZ" altLang="cs-CZ" sz="1800">
                <a:solidFill>
                  <a:srgbClr val="000000"/>
                </a:solidFill>
              </a:rPr>
              <a:t>)</a:t>
            </a:r>
          </a:p>
        </p:txBody>
      </p:sp>
      <p:pic>
        <p:nvPicPr>
          <p:cNvPr id="8195" name="Picture 4" descr="Saccharomyces_cerevisiae">
            <a:extLst>
              <a:ext uri="{FF2B5EF4-FFF2-40B4-BE49-F238E27FC236}">
                <a16:creationId xmlns:a16="http://schemas.microsoft.com/office/drawing/2014/main" id="{DDAA8DF1-4DD1-4D8F-BB6E-38CBCEFBDF5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457200"/>
            <a:ext cx="4459288" cy="28876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196" name="Picture 5" descr="Saccharomycodes_ludwigii">
            <a:extLst>
              <a:ext uri="{FF2B5EF4-FFF2-40B4-BE49-F238E27FC236}">
                <a16:creationId xmlns:a16="http://schemas.microsoft.com/office/drawing/2014/main" id="{8600026D-0A1E-4D81-8EB1-C3371EDC952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3352800"/>
            <a:ext cx="4459288" cy="2152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197" name="Text Box 6">
            <a:extLst>
              <a:ext uri="{FF2B5EF4-FFF2-40B4-BE49-F238E27FC236}">
                <a16:creationId xmlns:a16="http://schemas.microsoft.com/office/drawing/2014/main" id="{27751FED-EC61-40CC-98A5-1A647C7A334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5457825"/>
            <a:ext cx="4572000" cy="2143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/>
              <a:t>Zdroj: </a:t>
            </a:r>
            <a:r>
              <a:rPr lang="cs-CZ" altLang="cs-CZ">
                <a:cs typeface="Times New Roman" panose="02020603050405020304" pitchFamily="18" charset="0"/>
                <a:hlinkClick r:id="rId6"/>
              </a:rPr>
              <a:t>http://www.uniovi.es/bos/Asignaturas/Botanica/9.htm</a:t>
            </a:r>
            <a:r>
              <a:rPr lang="cs-CZ" altLang="cs-CZ"/>
              <a:t> </a:t>
            </a:r>
          </a:p>
        </p:txBody>
      </p:sp>
      <p:pic>
        <p:nvPicPr>
          <p:cNvPr id="2" name="5_ascom_06_saccharomyces-cyklus">
            <a:hlinkClick r:id="" action="ppaction://media"/>
            <a:extLst>
              <a:ext uri="{FF2B5EF4-FFF2-40B4-BE49-F238E27FC236}">
                <a16:creationId xmlns:a16="http://schemas.microsoft.com/office/drawing/2014/main" id="{F25A5B5E-AAC4-48A6-85BB-66F00D5FC6A3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4492270" y="5584956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41972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ext Box 2">
            <a:extLst>
              <a:ext uri="{FF2B5EF4-FFF2-40B4-BE49-F238E27FC236}">
                <a16:creationId xmlns:a16="http://schemas.microsoft.com/office/drawing/2014/main" id="{30716E2E-E396-4740-9574-4EC50529D96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8382000" cy="61023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800" u="sng"/>
              <a:t>Pododdělení:</a:t>
            </a:r>
            <a:r>
              <a:rPr lang="cs-CZ" altLang="cs-CZ" sz="1800" b="1" u="sng"/>
              <a:t> </a:t>
            </a:r>
            <a:r>
              <a:rPr lang="cs-CZ" altLang="cs-CZ" sz="1800" b="1" i="1" u="sng"/>
              <a:t>PEZIZOMYCOTINA</a:t>
            </a:r>
            <a:endParaRPr lang="cs-CZ" altLang="cs-CZ" sz="1800" b="1" u="sng"/>
          </a:p>
          <a:p>
            <a:pPr eaLnBrk="1" hangingPunct="1"/>
            <a:endParaRPr lang="cs-CZ" altLang="cs-CZ" sz="1200" b="1" u="sng"/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"pravé" vřeckaté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houby, u kterých dochází k tvorbě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plodnic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(askokarpů nebo askomat /1. pád jedn. č. askoma/)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přítomna pravá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dikaryotická fáze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- tu představují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askogenní hyfy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, na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kterých se vytvářejí vřecka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vegetativní stélku tvoří vláknité,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větvené, přehrádkované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mycelium</a:t>
            </a:r>
            <a:r>
              <a:rPr lang="cs-CZ" altLang="cs-CZ" sz="1800">
                <a:solidFill>
                  <a:srgbClr val="000000"/>
                </a:solidFill>
              </a:rPr>
              <a:t>; </a:t>
            </a: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přehrádky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vrůstají centripetálně,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uprostřed zůstává jednoduchý pór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(umožňuje přechod plazmy i jader)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– póry uzavírají různá tělíska,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jejich</a:t>
            </a:r>
            <a:r>
              <a:rPr lang="cs-CZ" altLang="cs-CZ" sz="1800">
                <a:solidFill>
                  <a:srgbClr val="000000"/>
                </a:solidFill>
              </a:rPr>
              <a:t>ž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vznik je spojen s </a:t>
            </a:r>
            <a:r>
              <a:rPr lang="cs-CZ" altLang="cs-CZ" sz="1800">
                <a:solidFill>
                  <a:srgbClr val="000000"/>
                </a:solidFill>
              </a:rPr>
              <a:t>W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oroninovými tělísky (krystalické útvary v buňce poblíž pórů)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500">
                <a:solidFill>
                  <a:srgbClr val="000000"/>
                </a:solidFill>
              </a:rPr>
              <a:t>	/na obr. vlevo průchod jádra pórem; vpravo pór z pohledu z nitra buňky, při spodním 	okraji Woroninovo tělísko/			             </a:t>
            </a:r>
            <a:r>
              <a:rPr lang="cs-CZ" altLang="cs-CZ">
                <a:solidFill>
                  <a:srgbClr val="000000"/>
                </a:solidFill>
              </a:rPr>
              <a:t>Zdroj: </a:t>
            </a:r>
            <a:r>
              <a:rPr lang="cs-CZ" altLang="cs-CZ">
                <a:solidFill>
                  <a:srgbClr val="000000"/>
                </a:solidFill>
                <a:hlinkClick r:id="rId4"/>
              </a:rPr>
              <a:t>http://www.mycolog.com/CHAP4a.htm</a:t>
            </a:r>
            <a:r>
              <a:rPr lang="cs-CZ" altLang="cs-CZ">
                <a:solidFill>
                  <a:srgbClr val="000000"/>
                </a:solidFill>
              </a:rPr>
              <a:t> </a:t>
            </a: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buněčná stěna dvouvrstevná, základní složkou je chitin a </a:t>
            </a:r>
            <a:r>
              <a:rPr lang="cs-CZ" altLang="cs-CZ" sz="1800">
                <a:solidFill>
                  <a:srgbClr val="000000"/>
                </a:solidFill>
                <a:latin typeface="Symbol" panose="05050102010706020507" pitchFamily="18" charset="2"/>
                <a:cs typeface="Arial" panose="020B0604020202020204" pitchFamily="34" charset="0"/>
              </a:rPr>
              <a:t>b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-1,3-polyglukan, příp. další látky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br>
              <a:rPr lang="cs-CZ" altLang="cs-CZ" sz="10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nepohlavní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rozmnožování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dělením (vzácné), fragmentací stélky nebo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konidiemi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(to je zde naopak velmi běžné) </a:t>
            </a: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pohlavní rozmnožování - základním typem je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gametangiogamie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(gametangia obvykle vícejaderná): samčí větev mycelia nese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anteridium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, samičí i několik obvykle kulovitých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askogonů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, z nichž vybíhají vláknité výrůstky </a:t>
            </a: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 trichogyny</a:t>
            </a:r>
          </a:p>
        </p:txBody>
      </p:sp>
      <p:pic>
        <p:nvPicPr>
          <p:cNvPr id="9219" name="Picture 15" descr="C:\user\Houba\Škola-obrázky\nizsi_rostliny\pezizomycotina\02_sept-pore.jpg">
            <a:extLst>
              <a:ext uri="{FF2B5EF4-FFF2-40B4-BE49-F238E27FC236}">
                <a16:creationId xmlns:a16="http://schemas.microsoft.com/office/drawing/2014/main" id="{951350D3-E959-4A3B-9775-FFEC3E34342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02400" y="1905000"/>
            <a:ext cx="2184400" cy="15938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220" name="Picture 16" descr="C:\user\Houba\Škola-obrázky\nizsi_rostliny\pezizomycotina\03_sept-nucl.jpg">
            <a:extLst>
              <a:ext uri="{FF2B5EF4-FFF2-40B4-BE49-F238E27FC236}">
                <a16:creationId xmlns:a16="http://schemas.microsoft.com/office/drawing/2014/main" id="{5FA1B797-A551-4463-9E4B-12318980454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19600" y="1905000"/>
            <a:ext cx="2038350" cy="1590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5_ascom_07_pezizomycotina-pory">
            <a:hlinkClick r:id="" action="ppaction://media"/>
            <a:extLst>
              <a:ext uri="{FF2B5EF4-FFF2-40B4-BE49-F238E27FC236}">
                <a16:creationId xmlns:a16="http://schemas.microsoft.com/office/drawing/2014/main" id="{9A047AF7-CB39-4568-9825-FE7581DC1420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4419600" y="355196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29769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Text Box 2">
            <a:extLst>
              <a:ext uri="{FF2B5EF4-FFF2-40B4-BE49-F238E27FC236}">
                <a16:creationId xmlns:a16="http://schemas.microsoft.com/office/drawing/2014/main" id="{26B2EA5C-B9BD-454D-A350-9283789779D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412750"/>
            <a:ext cx="3429000" cy="47609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životní cyklus je haplo-dikaryotický s převažující haploidní fází: askospora klíčí v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haploidní (monokaryotické) mycelium =&gt; na něm (resp. v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základu plodnice u asko</a:t>
            </a:r>
            <a:r>
              <a:rPr lang="cs-CZ" altLang="cs-CZ" sz="1800">
                <a:solidFill>
                  <a:srgbClr val="000000"/>
                </a:solidFill>
              </a:rPr>
              <a:t>-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lokulárních typů </a:t>
            </a: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viz později) se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tvoří gametangia </a:t>
            </a: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na jednoduché samčí větvi anteridium, na větvené samičí (tzv. archikarpu) askogony =&gt; k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trichogynu (jehož jádra degenerovala) se přiblíží anteridium =&gt; splynutí obsahů buněk </a:t>
            </a: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plazmogamie =&gt; v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oplozeném askogonu párování jader =&gt; vyrůstají</a:t>
            </a:r>
          </a:p>
        </p:txBody>
      </p:sp>
      <p:pic>
        <p:nvPicPr>
          <p:cNvPr id="10243" name="Picture 7" descr="C:\user\Houba\Škola-obrázky\nizsi_rostliny\pezizomycotina\06_zivotni_cyklus_ascomycota.jpg">
            <a:extLst>
              <a:ext uri="{FF2B5EF4-FFF2-40B4-BE49-F238E27FC236}">
                <a16:creationId xmlns:a16="http://schemas.microsoft.com/office/drawing/2014/main" id="{A19F2BD2-3EF9-4A66-82DD-D9ED38F42A4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57600" y="381000"/>
            <a:ext cx="5019675" cy="46307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244" name="Text Box 8">
            <a:extLst>
              <a:ext uri="{FF2B5EF4-FFF2-40B4-BE49-F238E27FC236}">
                <a16:creationId xmlns:a16="http://schemas.microsoft.com/office/drawing/2014/main" id="{CD0017FE-31B4-46C2-8827-2D90D065CA5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5083175"/>
            <a:ext cx="8382000" cy="11906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dikaryotické</a:t>
            </a:r>
            <a:r>
              <a:rPr lang="cs-CZ" altLang="cs-CZ" sz="1800">
                <a:solidFill>
                  <a:srgbClr val="000000"/>
                </a:solidFill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hyfy </a:t>
            </a: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askogenní hyfy, tvořící plodnice =&gt; koncové buňky askogenních hyf ve výtrusorodé vrstvě se stávají mateřskými buňkami vřecek (askogenními b.) =&gt; v nich karyogamie =&gt; meioza =&gt; obvykle ještě jedna mitóza (nebo ne anebo více) =&gt; výsledkem je zralé vřecko se (4-)8(-více) askosporami </a:t>
            </a:r>
          </a:p>
        </p:txBody>
      </p:sp>
      <p:sp>
        <p:nvSpPr>
          <p:cNvPr id="10245" name="Text Box 6">
            <a:extLst>
              <a:ext uri="{FF2B5EF4-FFF2-40B4-BE49-F238E27FC236}">
                <a16:creationId xmlns:a16="http://schemas.microsoft.com/office/drawing/2014/main" id="{62C67BF0-C3DA-4C58-AED0-F01EB5B72F4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0" y="4868863"/>
            <a:ext cx="4953000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r" eaLnBrk="1" hangingPunct="1"/>
            <a:r>
              <a:rPr lang="cs-CZ" altLang="cs-CZ"/>
              <a:t> Zdroj: R. Moore, W. D. Clark, K. R. Stern &amp; D. Vodopich: Botany.  Wm. C. Brown Publ., 1995. </a:t>
            </a:r>
          </a:p>
        </p:txBody>
      </p:sp>
      <p:pic>
        <p:nvPicPr>
          <p:cNvPr id="2" name="5_ascom_08_rozmnozovani">
            <a:hlinkClick r:id="" action="ppaction://media"/>
            <a:extLst>
              <a:ext uri="{FF2B5EF4-FFF2-40B4-BE49-F238E27FC236}">
                <a16:creationId xmlns:a16="http://schemas.microsoft.com/office/drawing/2014/main" id="{953A9F6D-8E46-4F39-8E55-697C71765AEC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3170237" y="412750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07066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266" name="Picture 27" descr="C:\user\Houba\Škola-obrázky\nizsi_rostliny\pezizomycotina\07_hakovani.JPG">
            <a:extLst>
              <a:ext uri="{FF2B5EF4-FFF2-40B4-BE49-F238E27FC236}">
                <a16:creationId xmlns:a16="http://schemas.microsoft.com/office/drawing/2014/main" id="{8B44B98E-DC34-4915-98DC-D3F134A9473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76800" y="3967163"/>
            <a:ext cx="3856038" cy="24876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1267" name="Text Box 15">
            <a:extLst>
              <a:ext uri="{FF2B5EF4-FFF2-40B4-BE49-F238E27FC236}">
                <a16:creationId xmlns:a16="http://schemas.microsoft.com/office/drawing/2014/main" id="{992FC4E2-C23B-4549-A7FC-AAD64D78084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8382000" cy="6064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modifikace pohlavního procesu: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gameto-gametangiogamie (= spermatizace): namísto anteridií oplodňují askogon aplanogamety - spermacie, vznikající na spermacioforech nebo v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ložiscích - spermogoniích (funkci spermacií mohou převzít i konidie, sloužící jinak k nepohlavnímu rozmnožování)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somato-gametangiogamie: askogon oplodněn přímo jádrem ze somatické hyfy, anteridia se netvoří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somatogamie: splynutí dvou somatických hyf =&gt; póry v přehrádkách se přesunou jádra do tvořícího se základu askogonu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autogamie (vzácná): párování jader uvnitř mnohojaderného askogonu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endParaRPr lang="cs-CZ" altLang="cs-CZ" sz="12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vřecko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je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meiosporangium,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jeho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vývoji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jediná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diploidní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buňka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životním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cyklu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vřecko je obvykle protáhlé nebo elipsoidní až kulovité, je vždy jednobuněčné 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–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při jeho tvorbě dochází na askogenních hyfách k tzv.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hákování</a:t>
            </a:r>
            <a:r>
              <a:rPr lang="cs-CZ" altLang="cs-CZ" sz="1800">
                <a:solidFill>
                  <a:srgbClr val="000000"/>
                </a:solidFill>
              </a:rPr>
              <a:t>: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terminální buňka dikaryotické askogenní hyfy se ohne, její 2 jádra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se rozdělí =&gt; přehrádky oddělí střed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buňky se 2 různými jádry od 1-jaderných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"zbytků" =&gt; středový úsek se stává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terminální buňkou =&gt; vřeckem, v něm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karyogamie =&gt; meioza; "zbytky" splynou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zase v dikaryotickou (nyní subterminální)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buňku (=&gt; ta se může znovu hákovat =&gt;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pak vzniká svazek vřecek)</a:t>
            </a:r>
          </a:p>
        </p:txBody>
      </p:sp>
      <p:pic>
        <p:nvPicPr>
          <p:cNvPr id="2" name="5_ascom_09_vznik-vrecka">
            <a:hlinkClick r:id="" action="ppaction://media"/>
            <a:extLst>
              <a:ext uri="{FF2B5EF4-FFF2-40B4-BE49-F238E27FC236}">
                <a16:creationId xmlns:a16="http://schemas.microsoft.com/office/drawing/2014/main" id="{A5CC05EB-BF8E-4965-B285-AE4F6886B86E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7596336" y="5877272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74837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Text Box 13">
            <a:extLst>
              <a:ext uri="{FF2B5EF4-FFF2-40B4-BE49-F238E27FC236}">
                <a16:creationId xmlns:a16="http://schemas.microsoft.com/office/drawing/2014/main" id="{1CAFB51B-E6C4-4384-8974-7AB71BA3963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8382000" cy="6073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lnSpc>
                <a:spcPct val="96000"/>
              </a:lnSpc>
              <a:spcBef>
                <a:spcPct val="50000"/>
              </a:spcBef>
            </a:pPr>
            <a:r>
              <a:rPr lang="cs-CZ" altLang="cs-CZ" sz="1800">
                <a:solidFill>
                  <a:srgbClr val="000000"/>
                </a:solidFill>
              </a:rPr>
              <a:t>–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důležitou charakteristikou je struktura stěn vřecka </a:t>
            </a:r>
            <a:r>
              <a:rPr lang="cs-CZ" altLang="cs-CZ" sz="1800">
                <a:solidFill>
                  <a:srgbClr val="000000"/>
                </a:solidFill>
              </a:rPr>
              <a:t>–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dle ní rozlišujeme vřecka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  <a:spcBef>
                <a:spcPct val="50000"/>
              </a:spcBef>
            </a:pP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  <a:spcBef>
                <a:spcPct val="50000"/>
              </a:spcBef>
            </a:pP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  <a:spcBef>
                <a:spcPct val="50000"/>
              </a:spcBef>
            </a:pP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  <a:spcBef>
                <a:spcPct val="50000"/>
              </a:spcBef>
            </a:pP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  <a:spcBef>
                <a:spcPct val="50000"/>
              </a:spcBef>
            </a:pP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  <a:spcBef>
                <a:spcPct val="50000"/>
              </a:spcBef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-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bitunikátní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se stěnou vícevrstevnou rozdělenou na dvě funkčně rozdílné vrstvy </a:t>
            </a:r>
            <a:r>
              <a:rPr lang="cs-CZ" altLang="cs-CZ" sz="1800">
                <a:solidFill>
                  <a:srgbClr val="000000"/>
                </a:solidFill>
              </a:rPr>
              <a:t>=&gt;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zde exoascus praská, endoascus vyhřezne a prodlouží se a teprve ten se později otevírá (vždy inoperkulátní); z uni- a bitunikátních vřecek jsou spory vymršťovány turgorem buněk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br>
              <a:rPr lang="cs-CZ" altLang="cs-CZ" sz="10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spory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vznikají obvykle po 8 ve vřecku najednou (simultánní dělení), vzácněji postupně (sukcesivně)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–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výjimky: namísto 8 jednojaderných mohou vzniknout 4 dvoujaderné, případně více dělení jader ve sporách =&gt; oddělení přehrádkami =&gt; vícebuněčné spory - dvoubuněčné didymospory, vícebuněčné fragmospory (buňky v jedné řadě) a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diktyospory (dělení ve více směrech =&gt; zďovité uspořádání)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–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jednobuněčné spory nazýváme amerospory; popsané názvy jsou používány i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pro konidie</a:t>
            </a:r>
          </a:p>
        </p:txBody>
      </p:sp>
      <p:pic>
        <p:nvPicPr>
          <p:cNvPr id="12291" name="Picture 14" descr="C:\user\Houba\Škola-obrázky\nizsi_rostliny\pezizomycotina\08_typy-vrecek.jpg">
            <a:extLst>
              <a:ext uri="{FF2B5EF4-FFF2-40B4-BE49-F238E27FC236}">
                <a16:creationId xmlns:a16="http://schemas.microsoft.com/office/drawing/2014/main" id="{37EC356C-0E31-4D09-94DA-C00A3B19660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3225" y="749300"/>
            <a:ext cx="3429000" cy="23002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292" name="Text Box 15">
            <a:extLst>
              <a:ext uri="{FF2B5EF4-FFF2-40B4-BE49-F238E27FC236}">
                <a16:creationId xmlns:a16="http://schemas.microsoft.com/office/drawing/2014/main" id="{88A96AAD-5552-49E3-95F4-5E92E34E467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86200" y="663575"/>
            <a:ext cx="4876800" cy="2463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lnSpc>
                <a:spcPct val="96000"/>
              </a:lnSpc>
              <a:spcBef>
                <a:spcPct val="50000"/>
              </a:spcBef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-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pro(to)tunikátní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s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jednovrstevnou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stěnou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be</a:t>
            </a:r>
            <a:r>
              <a:rPr lang="cs-CZ" altLang="cs-CZ" sz="1800">
                <a:solidFill>
                  <a:srgbClr val="000000"/>
                </a:solidFill>
              </a:rPr>
              <a:t>z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otevíracího aparátu, spory se pasivně uvolňují po rozpadu nebo zeslizovatění stěny vřecka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-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unitunikátní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s dvouvrstevnou stěnou členěnou na exoascus a endoascus </a:t>
            </a: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obě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vrstvy tenké a spojené, otevírají se současně pórem či štěrbinou (vřecka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 inoperkulátní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) nebo víčkem (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operkulátní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)</a:t>
            </a:r>
          </a:p>
        </p:txBody>
      </p:sp>
      <p:pic>
        <p:nvPicPr>
          <p:cNvPr id="2" name="5_ascom_10_typy-vrecek">
            <a:hlinkClick r:id="" action="ppaction://media"/>
            <a:extLst>
              <a:ext uri="{FF2B5EF4-FFF2-40B4-BE49-F238E27FC236}">
                <a16:creationId xmlns:a16="http://schemas.microsoft.com/office/drawing/2014/main" id="{38F7E72D-1B4C-409E-A6E7-62E31FE258BA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187624" y="2511178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00773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314" name="Picture 13" descr="C:\user\Houba\Škola-obrázky\nizsi_rostliny\pezizomycotina\10_hyfy-v-plodnici.JPG">
            <a:extLst>
              <a:ext uri="{FF2B5EF4-FFF2-40B4-BE49-F238E27FC236}">
                <a16:creationId xmlns:a16="http://schemas.microsoft.com/office/drawing/2014/main" id="{88EE1FF4-99CF-4398-A9F0-959B6E21897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926"/>
          <a:stretch>
            <a:fillRect/>
          </a:stretch>
        </p:blipFill>
        <p:spPr bwMode="auto">
          <a:xfrm>
            <a:off x="4876800" y="468313"/>
            <a:ext cx="3814763" cy="28082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3315" name="Text Box 12">
            <a:extLst>
              <a:ext uri="{FF2B5EF4-FFF2-40B4-BE49-F238E27FC236}">
                <a16:creationId xmlns:a16="http://schemas.microsoft.com/office/drawing/2014/main" id="{419D4019-ED9C-4B86-9DD8-419489B96E9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8382000" cy="6064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plodnice (askokarpy, askomata)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jsou tvořeny jednak pletivy z haploidních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(monokaryotických) hyf, tvořícími sterilní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část plodnice, a jednak hyfami dikaryotic</a:t>
            </a:r>
            <a:r>
              <a:rPr lang="cs-CZ" altLang="cs-CZ" sz="1800">
                <a:solidFill>
                  <a:srgbClr val="000000"/>
                </a:solidFill>
              </a:rPr>
              <a:t>-</a:t>
            </a: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kými, vzniklými na základě pohl</a:t>
            </a:r>
            <a:r>
              <a:rPr lang="cs-CZ" altLang="cs-CZ" sz="1800">
                <a:solidFill>
                  <a:srgbClr val="000000"/>
                </a:solidFill>
              </a:rPr>
              <a:t>.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procesu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–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stěna plodnice (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peridie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) obklopuje tzv.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centrum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(obojí tvořeno z haploidních hyf),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kde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dochází k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vytváření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vřecek (na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dikaryo</a:t>
            </a:r>
            <a:r>
              <a:rPr lang="cs-CZ" altLang="cs-CZ" sz="1800">
                <a:solidFill>
                  <a:srgbClr val="000000"/>
                </a:solidFill>
              </a:rPr>
              <a:t>-</a:t>
            </a: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tických askogenních hyfách)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vřecka u odvozených typů plodnic vystýlají </a:t>
            </a: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výtrusorodou vrstvu -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thecium (hymenium)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, </a:t>
            </a: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česky výtrusorodé rouško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br>
              <a:rPr lang="cs-CZ" altLang="cs-CZ" sz="12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členění typů plodnic podle ontogenetického vývoje: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- typ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askohymeniální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: nejprve dojde k pohlavnímu procesu, poté se v tom místě vytváří plodnice souběžně s růstem askogenních hyf =&gt; vřecka (obvykle unitunikátní) se tvoří na povrchu plodnice nebo v primárních dutinách (vzniklých při vývoji plodnice)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- typ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askolokulární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: primárně se vytvoří pseudoparenchymatický útvar (askostroma - základ plodnice), ve kterém teprve dojde k vytvoření gametangií a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k pohlavnímu procesu =&gt; následně teprve vznikají lyzigenně tzv. sekundární dutiny, do nichž prorůstají již vytvořeným pletivem askogenní hyfy a v nichž se tvoří vřecka (obvykle bitunikátní)</a:t>
            </a:r>
          </a:p>
        </p:txBody>
      </p:sp>
      <p:pic>
        <p:nvPicPr>
          <p:cNvPr id="2" name="5_ascom_11_stavba-plodnice">
            <a:hlinkClick r:id="" action="ppaction://media"/>
            <a:extLst>
              <a:ext uri="{FF2B5EF4-FFF2-40B4-BE49-F238E27FC236}">
                <a16:creationId xmlns:a16="http://schemas.microsoft.com/office/drawing/2014/main" id="{967FA9B5-8FAC-4F49-B5C4-B8CA7C5B8C0A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6338863" y="367229"/>
            <a:ext cx="487363" cy="487363"/>
          </a:xfrm>
          <a:prstGeom prst="rect">
            <a:avLst/>
          </a:prstGeom>
        </p:spPr>
      </p:pic>
      <p:pic>
        <p:nvPicPr>
          <p:cNvPr id="3" name="5_ascom_11_ontogeneze-plodnic">
            <a:hlinkClick r:id="" action="ppaction://media"/>
            <a:extLst>
              <a:ext uri="{FF2B5EF4-FFF2-40B4-BE49-F238E27FC236}">
                <a16:creationId xmlns:a16="http://schemas.microsoft.com/office/drawing/2014/main" id="{3B5CDD6E-4CA4-4A75-ABEF-B46B5CED9B5C}"/>
              </a:ext>
            </a:extLst>
          </p:cNvPr>
          <p:cNvPicPr>
            <a:picLocks noChangeAspect="1"/>
          </p:cNvPicPr>
          <p:nvPr>
            <a:audi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5940152" y="3565865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44323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109635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11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  <p:audio>
              <p:cMediaNode vol="80000">
                <p:cTn id="12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338" name="Picture 9" descr="C:\user\Houba\Škola-obrázky\nizsi_rostliny\pezizomycotina\16_sklerocium+apothecia_sclerotinia.gif">
            <a:extLst>
              <a:ext uri="{FF2B5EF4-FFF2-40B4-BE49-F238E27FC236}">
                <a16:creationId xmlns:a16="http://schemas.microsoft.com/office/drawing/2014/main" id="{56F9ECB8-09F0-4ECE-8970-1C1BDF459E1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68850" y="3733800"/>
            <a:ext cx="2500313" cy="2895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339" name="Picture 12" descr="C:\user\Houba\Škola-obrázky\nizsi_rostliny\pezizomycotina\17_vrecka+parafyzy.gif">
            <a:extLst>
              <a:ext uri="{FF2B5EF4-FFF2-40B4-BE49-F238E27FC236}">
                <a16:creationId xmlns:a16="http://schemas.microsoft.com/office/drawing/2014/main" id="{55F5BF25-DC9A-46BC-8333-56A92341A15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24688" y="3733800"/>
            <a:ext cx="1814512" cy="2819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4340" name="Text Box 2">
            <a:extLst>
              <a:ext uri="{FF2B5EF4-FFF2-40B4-BE49-F238E27FC236}">
                <a16:creationId xmlns:a16="http://schemas.microsoft.com/office/drawing/2014/main" id="{BCD797A9-0584-48E6-AF0A-0295DD404A0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4724400" cy="4140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lnSpc>
                <a:spcPct val="98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členění plodnic podle morfologie (základní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askohymeniální typy):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-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kleistothecium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je uzavřená plodnice s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vytvořenou stěnou, otvírá se rozpadem; vřecka nejsou nijak uspořádána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-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apothecium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je primárně miskovitá plodnice (odvozeně pak různých tvarů); vřecka a parafýzy – konce haploidních hyf (někdy přesahují v tzv. epithecium) jsou uspořádány v theciu na povrchu; vrstva hyf pod theciem tvoří tzv. hypothecium, sterilní okraj apothecia (tvořen haploidními</a:t>
            </a:r>
            <a:r>
              <a:rPr lang="cs-CZ" altLang="cs-CZ" sz="1800">
                <a:solidFill>
                  <a:srgbClr val="000000"/>
                </a:solidFill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hyfami) je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nazýván excipulum; vřecka</a:t>
            </a:r>
            <a:r>
              <a:rPr lang="cs-CZ" altLang="cs-CZ" sz="1800">
                <a:solidFill>
                  <a:srgbClr val="000000"/>
                </a:solidFill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dozrávají současně, spory jsou též vystřelovány (stimulem bývá</a:t>
            </a:r>
            <a:r>
              <a:rPr lang="cs-CZ" altLang="cs-CZ" sz="1800">
                <a:solidFill>
                  <a:srgbClr val="000000"/>
                </a:solidFill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vnější podnět, např. světlo)</a:t>
            </a:r>
          </a:p>
        </p:txBody>
      </p:sp>
      <p:pic>
        <p:nvPicPr>
          <p:cNvPr id="14341" name="Picture 7" descr="C:\user\Houba\Škola-obrázky\nizsi_rostliny\pezizomycotina\11_kleistothecia_talaromyces.gif">
            <a:extLst>
              <a:ext uri="{FF2B5EF4-FFF2-40B4-BE49-F238E27FC236}">
                <a16:creationId xmlns:a16="http://schemas.microsoft.com/office/drawing/2014/main" id="{3DFEBEC3-97C1-473B-ADEA-C963F3E4B60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41913" y="381000"/>
            <a:ext cx="1646237" cy="3429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342" name="Picture 8" descr="C:\user\Houba\Škola-obrázky\nizsi_rostliny\pezizomycotina\12_kleistothecia_padli.gif">
            <a:extLst>
              <a:ext uri="{FF2B5EF4-FFF2-40B4-BE49-F238E27FC236}">
                <a16:creationId xmlns:a16="http://schemas.microsoft.com/office/drawing/2014/main" id="{C9C630A7-E31B-401A-A290-2B1779F9055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64350" y="304800"/>
            <a:ext cx="2051050" cy="35575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4343" name="Text Box 11">
            <a:extLst>
              <a:ext uri="{FF2B5EF4-FFF2-40B4-BE49-F238E27FC236}">
                <a16:creationId xmlns:a16="http://schemas.microsoft.com/office/drawing/2014/main" id="{1FFE938B-8F46-4B4B-A679-9CFF1B41DB3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4572000"/>
            <a:ext cx="4572000" cy="1890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500"/>
              <a:t>Nahoře vlevo kleistothecia </a:t>
            </a:r>
            <a:r>
              <a:rPr lang="cs-CZ" altLang="cs-CZ" sz="1500" i="1"/>
              <a:t>Eurotium amstelodami</a:t>
            </a:r>
            <a:r>
              <a:rPr lang="cs-CZ" altLang="cs-CZ" sz="1500"/>
              <a:t>, vpravo plodnice padlí </a:t>
            </a:r>
            <a:r>
              <a:rPr lang="cs-CZ" altLang="cs-CZ" sz="1500" i="1"/>
              <a:t>Microsphaera penicillata</a:t>
            </a:r>
            <a:r>
              <a:rPr lang="cs-CZ" altLang="cs-CZ" sz="1500"/>
              <a:t> (označované různými autory jako kleistothecia nebo erysiphální perithecia);</a:t>
            </a:r>
          </a:p>
          <a:p>
            <a:pPr eaLnBrk="1" hangingPunct="1"/>
            <a:r>
              <a:rPr lang="cs-CZ" altLang="cs-CZ" sz="1500"/>
              <a:t>dole vlevo apothecia </a:t>
            </a:r>
            <a:r>
              <a:rPr lang="cs-CZ" altLang="cs-CZ" sz="1500" i="1"/>
              <a:t>Monilinia fructicola</a:t>
            </a:r>
            <a:r>
              <a:rPr lang="cs-CZ" altLang="cs-CZ" sz="1500"/>
              <a:t> (vyrůstající ze sklerocia), vpravo vřecka a parafýzy v theciu</a:t>
            </a:r>
          </a:p>
          <a:p>
            <a:pPr eaLnBrk="1" hangingPunct="1"/>
            <a:r>
              <a:rPr lang="cs-CZ" altLang="cs-CZ" sz="400" i="1"/>
              <a:t> </a:t>
            </a:r>
            <a:r>
              <a:rPr lang="cs-CZ" altLang="cs-CZ" sz="400"/>
              <a:t> </a:t>
            </a:r>
          </a:p>
          <a:p>
            <a:pPr eaLnBrk="1" hangingPunct="1"/>
            <a:r>
              <a:rPr lang="cs-CZ" altLang="cs-CZ"/>
              <a:t>Zdroj obrázků ozn. a nebo b: Hanlin, Illustrated Genera of Ascomycetes, vol. I a II., 1990 a 1998.    Obr. vpravo dole: kresba Rebecca Stritch, </a:t>
            </a:r>
            <a:r>
              <a:rPr lang="cs-CZ" altLang="cs-CZ">
                <a:hlinkClick r:id="rId8"/>
              </a:rPr>
              <a:t>http://biodidac.bio.uottawa.ca/thumbnails/filedet.htm?File_name=Asco012b&amp;File_type=gif</a:t>
            </a:r>
            <a:r>
              <a:rPr lang="cs-CZ" altLang="cs-CZ"/>
              <a:t> </a:t>
            </a:r>
          </a:p>
        </p:txBody>
      </p:sp>
      <p:pic>
        <p:nvPicPr>
          <p:cNvPr id="2" name="5_ascom_12_kleistothecium-apothecium">
            <a:hlinkClick r:id="" action="ppaction://media"/>
            <a:extLst>
              <a:ext uri="{FF2B5EF4-FFF2-40B4-BE49-F238E27FC236}">
                <a16:creationId xmlns:a16="http://schemas.microsoft.com/office/drawing/2014/main" id="{137A5806-48E3-4671-B990-C387C483A101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9"/>
          <a:stretch>
            <a:fillRect/>
          </a:stretch>
        </p:blipFill>
        <p:spPr>
          <a:xfrm>
            <a:off x="4392612" y="381000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5054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362" name="Picture 7" descr="C:\user\Houba\Škola-obrázky\nizsi_rostliny\pezizomycotina\22_pseudoperithecia_vrecka_spory.jpg">
            <a:extLst>
              <a:ext uri="{FF2B5EF4-FFF2-40B4-BE49-F238E27FC236}">
                <a16:creationId xmlns:a16="http://schemas.microsoft.com/office/drawing/2014/main" id="{17FC09FC-C0B4-4AF9-9088-01034E2A2E5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53000" y="2362200"/>
            <a:ext cx="3733800" cy="18700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5363" name="Rectangle 8">
            <a:extLst>
              <a:ext uri="{FF2B5EF4-FFF2-40B4-BE49-F238E27FC236}">
                <a16:creationId xmlns:a16="http://schemas.microsoft.com/office/drawing/2014/main" id="{B4E3096D-FF09-4509-837C-EBE2DED4E677}"/>
              </a:ext>
            </a:extLst>
          </p:cNvPr>
          <p:cNvSpPr>
            <a:spLocks noChangeArrowheads="1"/>
          </p:cNvSpPr>
          <p:nvPr/>
        </p:nvSpPr>
        <p:spPr bwMode="auto">
          <a:xfrm>
            <a:off x="381000" y="5943600"/>
            <a:ext cx="8458200" cy="5492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500"/>
              <a:t>ABC: volné perithecium </a:t>
            </a:r>
            <a:r>
              <a:rPr lang="cs-CZ" altLang="cs-CZ" sz="1500" i="1"/>
              <a:t>Sordaria fimicola</a:t>
            </a:r>
            <a:r>
              <a:rPr lang="cs-CZ" altLang="cs-CZ" sz="1500"/>
              <a:t>, DEF: </a:t>
            </a:r>
          </a:p>
          <a:p>
            <a:pPr eaLnBrk="1" hangingPunct="1"/>
            <a:r>
              <a:rPr lang="cs-CZ" altLang="cs-CZ" sz="1500"/>
              <a:t>pseudoperithecium </a:t>
            </a:r>
            <a:r>
              <a:rPr lang="cs-CZ" altLang="cs-CZ" sz="1500" i="1"/>
              <a:t>Venturia</a:t>
            </a:r>
            <a:r>
              <a:rPr lang="cs-CZ" altLang="cs-CZ" sz="1500"/>
              <a:t> liriodendri, GH: lokuli ve stromatu </a:t>
            </a:r>
            <a:r>
              <a:rPr lang="cs-CZ" altLang="cs-CZ" sz="1500" i="1"/>
              <a:t>Apiosporina morbosa</a:t>
            </a:r>
            <a:r>
              <a:rPr lang="cs-CZ" altLang="cs-CZ" sz="1500"/>
              <a:t>.    </a:t>
            </a:r>
            <a:r>
              <a:rPr lang="cs-CZ" altLang="cs-CZ"/>
              <a:t> Zdroj: Hanlin 1990.</a:t>
            </a:r>
          </a:p>
        </p:txBody>
      </p:sp>
      <p:sp>
        <p:nvSpPr>
          <p:cNvPr id="15364" name="Text Box 2">
            <a:extLst>
              <a:ext uri="{FF2B5EF4-FFF2-40B4-BE49-F238E27FC236}">
                <a16:creationId xmlns:a16="http://schemas.microsoft.com/office/drawing/2014/main" id="{68B0A5B7-EB42-48B2-8B3A-2B6917BDE7B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4495800" cy="54895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lnSpc>
                <a:spcPct val="98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-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perithecium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je kulovitá nebo protáhlá plodnice (často bývají zanořeny ve sterilní hmotě stromatu), vřecka </a:t>
            </a:r>
            <a:r>
              <a:rPr lang="cs-CZ" altLang="cs-CZ" sz="1800">
                <a:solidFill>
                  <a:srgbClr val="000000"/>
                </a:solidFill>
              </a:rPr>
              <a:t>jsou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uspořádána uvnitř v theciu (dozrávají postupně), mezi nimi se tvoří sterilní hyfová zakončení - parafýzy; spory jsou vystřelovány z vřecek a vycházejí ven ústím (ostiolem) vystlaným perifýzami (parafýzy a perifýzy se tvoří z haploidních hyf)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-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kromě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těchto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zákl</a:t>
            </a:r>
            <a:r>
              <a:rPr lang="cs-CZ" altLang="cs-CZ" sz="1800">
                <a:solidFill>
                  <a:srgbClr val="000000"/>
                </a:solidFill>
              </a:rPr>
              <a:t>adních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typů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rozlišujeme protothecium (jen spleť hyf obklopujících vřecka), tuberothecium (jak je někdy odlišováno druhotně uzavřené apoth</a:t>
            </a:r>
            <a:r>
              <a:rPr lang="cs-CZ" altLang="cs-CZ" sz="1800">
                <a:solidFill>
                  <a:srgbClr val="000000"/>
                </a:solidFill>
              </a:rPr>
              <a:t>.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) nebo myriothecium (polštářovitá plodnice se sestavou dutin, v každé 1 vřecko)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-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askolokulární </a:t>
            </a:r>
            <a:r>
              <a:rPr lang="cs-CZ" altLang="cs-CZ" sz="1800">
                <a:solidFill>
                  <a:srgbClr val="000000"/>
                </a:solidFill>
              </a:rPr>
              <a:t>houb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y mají pseudoapo</a:t>
            </a:r>
            <a:r>
              <a:rPr lang="cs-CZ" altLang="cs-CZ" sz="1800">
                <a:solidFill>
                  <a:srgbClr val="000000"/>
                </a:solidFill>
              </a:rPr>
              <a:t>-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thecia, pseudoperithecia (morfologicky podobná, ale s askolokul. vývojem), thyriothecia (síťovité pseudoperith.) nebo hysterothecia (štěrbinovité pseudoapoth</a:t>
            </a:r>
            <a:r>
              <a:rPr lang="cs-CZ" altLang="cs-CZ" sz="1800">
                <a:solidFill>
                  <a:srgbClr val="000000"/>
                </a:solidFill>
              </a:rPr>
              <a:t>.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)</a:t>
            </a:r>
          </a:p>
        </p:txBody>
      </p:sp>
      <p:pic>
        <p:nvPicPr>
          <p:cNvPr id="15365" name="Picture 5" descr="C:\user\Houba\Škola-obrázky\nizsi_rostliny\pezizomycotina\23_perithecia_vrecka_spory_sordaria.jpg">
            <a:extLst>
              <a:ext uri="{FF2B5EF4-FFF2-40B4-BE49-F238E27FC236}">
                <a16:creationId xmlns:a16="http://schemas.microsoft.com/office/drawing/2014/main" id="{A7A7446E-CD7E-40ED-8C44-D55421BF1EB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53000" y="457200"/>
            <a:ext cx="3733800" cy="18653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366" name="Picture 6" descr="C:\user\Houba\Škola-obrázky\nizsi_rostliny\pezizomycotina\21_perithecia_ve_stromatu.jpg">
            <a:extLst>
              <a:ext uri="{FF2B5EF4-FFF2-40B4-BE49-F238E27FC236}">
                <a16:creationId xmlns:a16="http://schemas.microsoft.com/office/drawing/2014/main" id="{A602E389-078E-4489-B226-0B841E691C8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53000" y="4279900"/>
            <a:ext cx="3733800" cy="1841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5_ascom_13_perithecium-pseudothecium">
            <a:hlinkClick r:id="" action="ppaction://media"/>
            <a:extLst>
              <a:ext uri="{FF2B5EF4-FFF2-40B4-BE49-F238E27FC236}">
                <a16:creationId xmlns:a16="http://schemas.microsoft.com/office/drawing/2014/main" id="{B912FC0A-C9FE-4DBA-842E-E50CD8976265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4610100" y="4535488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42782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386" name="Picture 16">
            <a:extLst>
              <a:ext uri="{FF2B5EF4-FFF2-40B4-BE49-F238E27FC236}">
                <a16:creationId xmlns:a16="http://schemas.microsoft.com/office/drawing/2014/main" id="{FCE6491B-DDF9-4536-AD07-A8377EB8B8E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28800" y="381000"/>
            <a:ext cx="2386013" cy="31400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6387" name="Text Box 12">
            <a:extLst>
              <a:ext uri="{FF2B5EF4-FFF2-40B4-BE49-F238E27FC236}">
                <a16:creationId xmlns:a16="http://schemas.microsoft.com/office/drawing/2014/main" id="{47AD3F15-6B5B-4AAF-8454-65E16B4B199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8382000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pro zopakování ...</a:t>
            </a:r>
          </a:p>
        </p:txBody>
      </p:sp>
      <p:pic>
        <p:nvPicPr>
          <p:cNvPr id="16388" name="Picture 13">
            <a:extLst>
              <a:ext uri="{FF2B5EF4-FFF2-40B4-BE49-F238E27FC236}">
                <a16:creationId xmlns:a16="http://schemas.microsoft.com/office/drawing/2014/main" id="{D2F802C1-0A1B-4AB9-B113-0509587F7EE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" y="3048000"/>
            <a:ext cx="1282700" cy="24749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6389" name="Picture 14">
            <a:extLst>
              <a:ext uri="{FF2B5EF4-FFF2-40B4-BE49-F238E27FC236}">
                <a16:creationId xmlns:a16="http://schemas.microsoft.com/office/drawing/2014/main" id="{53EA9A8B-C50A-471D-B8E8-9A57A13DBB5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" y="1406525"/>
            <a:ext cx="1363663" cy="15494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6390" name="Picture 15">
            <a:extLst>
              <a:ext uri="{FF2B5EF4-FFF2-40B4-BE49-F238E27FC236}">
                <a16:creationId xmlns:a16="http://schemas.microsoft.com/office/drawing/2014/main" id="{AEF6E0F3-7EFB-4713-BAC6-0EDAC9C47A6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28800" y="3657600"/>
            <a:ext cx="1747838" cy="18923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6391" name="Picture 17">
            <a:extLst>
              <a:ext uri="{FF2B5EF4-FFF2-40B4-BE49-F238E27FC236}">
                <a16:creationId xmlns:a16="http://schemas.microsoft.com/office/drawing/2014/main" id="{0F2F2B75-E24A-45A4-9DE6-5FF7BC25E79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4338" y="708025"/>
            <a:ext cx="1643062" cy="222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6392" name="Text Box 18">
            <a:extLst>
              <a:ext uri="{FF2B5EF4-FFF2-40B4-BE49-F238E27FC236}">
                <a16:creationId xmlns:a16="http://schemas.microsoft.com/office/drawing/2014/main" id="{CF4CF02C-CDCD-4A20-BFB1-FB5003261FE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962400" y="5181600"/>
            <a:ext cx="4800600" cy="6318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lnSpc>
                <a:spcPct val="98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nemnoho zástupců (10</a:t>
            </a: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12 %) se vyskytuje v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pleomorfické holomorfě (vytváří teleo-</a:t>
            </a:r>
          </a:p>
        </p:txBody>
      </p:sp>
      <p:pic>
        <p:nvPicPr>
          <p:cNvPr id="16393" name="Picture 19" descr="C:\user\Houba\Škola-obrázky\nizsi_rostliny\pezizomycotina\28_holomorph-anamorph+teleomorph.jpg">
            <a:extLst>
              <a:ext uri="{FF2B5EF4-FFF2-40B4-BE49-F238E27FC236}">
                <a16:creationId xmlns:a16="http://schemas.microsoft.com/office/drawing/2014/main" id="{576DA62C-8A73-4A9F-AB4A-C88F584EE2C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65625" y="433388"/>
            <a:ext cx="4400550" cy="46720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6394" name="Text Box 20">
            <a:extLst>
              <a:ext uri="{FF2B5EF4-FFF2-40B4-BE49-F238E27FC236}">
                <a16:creationId xmlns:a16="http://schemas.microsoft.com/office/drawing/2014/main" id="{D4D9FBA5-E1AC-45A9-83E7-F2690375B08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5715000"/>
            <a:ext cx="8382000" cy="6318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lnSpc>
                <a:spcPct val="98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i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anamorfu, tzv. pleomorfický životní cyklus); většina jich je známa v meiotické holomorfě</a:t>
            </a:r>
            <a:r>
              <a:rPr lang="cs-CZ" altLang="cs-CZ" sz="1800">
                <a:solidFill>
                  <a:srgbClr val="000000"/>
                </a:solidFill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(netvoří anamorfu) anebo v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mitotické holomorfě (netvoří teleomorfu) </a:t>
            </a:r>
          </a:p>
        </p:txBody>
      </p:sp>
      <p:pic>
        <p:nvPicPr>
          <p:cNvPr id="2" name="5_ascom_14_jmena-anamorfa-teleomorfa">
            <a:hlinkClick r:id="" action="ppaction://media"/>
            <a:extLst>
              <a:ext uri="{FF2B5EF4-FFF2-40B4-BE49-F238E27FC236}">
                <a16:creationId xmlns:a16="http://schemas.microsoft.com/office/drawing/2014/main" id="{8FE2432A-E019-4DFD-AA8F-18DA1EBD757D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10"/>
          <a:stretch>
            <a:fillRect/>
          </a:stretch>
        </p:blipFill>
        <p:spPr>
          <a:xfrm>
            <a:off x="6245225" y="930275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80509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Text Box 2">
            <a:extLst>
              <a:ext uri="{FF2B5EF4-FFF2-40B4-BE49-F238E27FC236}">
                <a16:creationId xmlns:a16="http://schemas.microsoft.com/office/drawing/2014/main" id="{95CD2222-333E-4037-9E80-915CEBC4C1D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8382000" cy="55165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lnSpc>
                <a:spcPct val="98000"/>
              </a:lnSpc>
            </a:pP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výskyt, ekologie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: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8000"/>
              </a:lnSpc>
            </a:pP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saprofyté, fakultativní i obligátní parazité rostlin i živočichů (patogenní druhy)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symbiotické vztahy </a:t>
            </a: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lichenismus (mykobionti většiny lišejníků jsou právě </a:t>
            </a:r>
            <a:r>
              <a:rPr lang="cs-CZ" altLang="cs-CZ" sz="1800" i="1">
                <a:solidFill>
                  <a:srgbClr val="000000"/>
                </a:solidFill>
              </a:rPr>
              <a:t>Pezizomycotina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), mykorhiza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zastoupeny ve všech možných biotopech vodních i suchozemských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využití některých druhů jako jedlé houby, ale zejména pak průmyslově v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potravinářství a farmacii (zejména různé druhy anamorfního rodu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Penicillium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)</a:t>
            </a:r>
            <a:endParaRPr lang="cs-CZ" altLang="cs-CZ" sz="1800">
              <a:solidFill>
                <a:srgbClr val="000000"/>
              </a:solidFill>
              <a:latin typeface="Times New Roman" panose="02020603050405020304" pitchFamily="18" charset="0"/>
            </a:endParaRPr>
          </a:p>
          <a:p>
            <a:pPr eaLnBrk="1" hangingPunct="1">
              <a:lnSpc>
                <a:spcPct val="98000"/>
              </a:lnSpc>
            </a:pPr>
            <a:endParaRPr lang="cs-CZ" altLang="cs-CZ" sz="1200">
              <a:solidFill>
                <a:srgbClr val="000000"/>
              </a:solidFill>
              <a:latin typeface="Times New Roman" panose="02020603050405020304" pitchFamily="18" charset="0"/>
            </a:endParaRPr>
          </a:p>
          <a:p>
            <a:pPr eaLnBrk="1" hangingPunct="1">
              <a:lnSpc>
                <a:spcPct val="98000"/>
              </a:lnSpc>
            </a:pP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systém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: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8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původní členění morfologické, podle typu plodnic (dnes používané již pouze pro souhrnné označení skupin se shodným typem plodnice):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Plectomycetes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(</a:t>
            </a:r>
            <a:r>
              <a:rPr lang="cs-CZ" altLang="cs-CZ" sz="1800">
                <a:solidFill>
                  <a:srgbClr val="000000"/>
                </a:solidFill>
              </a:rPr>
              <a:t>též česky plektomycety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) - kleistotheciální typy;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Pyrenomycetes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(česky tvrdohouby, pyrenomycety) - peritheciální typy (včetně příbuzných typů, i pseudoperithecia);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Discomycetes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(česky terčoplodé, diskomycety)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- apotheciální typy (včetně příbuzných typů, i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pseudoapothecia) </a:t>
            </a:r>
          </a:p>
          <a:p>
            <a:pPr eaLnBrk="1" hangingPunct="1">
              <a:lnSpc>
                <a:spcPct val="98000"/>
              </a:lnSpc>
            </a:pPr>
            <a:endParaRPr lang="cs-CZ" altLang="cs-CZ" sz="400">
              <a:solidFill>
                <a:srgbClr val="000000"/>
              </a:solidFill>
            </a:endParaRPr>
          </a:p>
          <a:p>
            <a:pPr eaLnBrk="1" hangingPunct="1">
              <a:lnSpc>
                <a:spcPct val="98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fylogeneticky věrnější byl systém členící vřeckaté houby podle vývoje plodnice - primitivní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Protoascomycetidae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, askohymeniální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Ascohymenomycetidae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a askolokulární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Ascoloculomycetidae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8000"/>
              </a:lnSpc>
            </a:pPr>
            <a:endParaRPr lang="cs-CZ" altLang="cs-CZ" sz="400">
              <a:solidFill>
                <a:srgbClr val="000000"/>
              </a:solidFill>
            </a:endParaRPr>
          </a:p>
          <a:p>
            <a:pPr eaLnBrk="1" hangingPunct="1">
              <a:lnSpc>
                <a:spcPct val="98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i tento systém je v </a:t>
            </a:r>
            <a:r>
              <a:rPr lang="cs-CZ" altLang="cs-CZ" sz="1800">
                <a:solidFill>
                  <a:srgbClr val="000000"/>
                </a:solidFill>
              </a:rPr>
              <a:t>aktuálním pojetí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již opuštěn</a:t>
            </a:r>
            <a:r>
              <a:rPr lang="cs-CZ" altLang="cs-CZ" sz="1800">
                <a:solidFill>
                  <a:srgbClr val="000000"/>
                </a:solidFill>
              </a:rPr>
              <a:t> jakožto neodpovídající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fylogenezi a pododdělení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Pezizomycotina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je členěno na více menších tříd</a:t>
            </a:r>
          </a:p>
        </p:txBody>
      </p:sp>
      <p:pic>
        <p:nvPicPr>
          <p:cNvPr id="2" name="5_ascom_15_tradicni-jmena-skupin">
            <a:hlinkClick r:id="" action="ppaction://media"/>
            <a:extLst>
              <a:ext uri="{FF2B5EF4-FFF2-40B4-BE49-F238E27FC236}">
                <a16:creationId xmlns:a16="http://schemas.microsoft.com/office/drawing/2014/main" id="{D96763B8-4F0A-43E4-ADC8-A550A14A7E67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8275637" y="3933056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44274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Text Box 2">
            <a:extLst>
              <a:ext uri="{FF2B5EF4-FFF2-40B4-BE49-F238E27FC236}">
                <a16:creationId xmlns:a16="http://schemas.microsoft.com/office/drawing/2014/main" id="{D1596EF8-2126-4E6C-AA1C-2D05122C55F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8382000" cy="59753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lnSpc>
                <a:spcPct val="96000"/>
              </a:lnSpc>
            </a:pPr>
            <a:r>
              <a:rPr lang="cs-CZ" altLang="cs-CZ" sz="1800" b="1">
                <a:solidFill>
                  <a:srgbClr val="000000"/>
                </a:solidFill>
              </a:rPr>
              <a:t>Třída: </a:t>
            </a:r>
            <a:r>
              <a:rPr lang="cs-CZ" altLang="cs-CZ" sz="1800" b="1" i="1">
                <a:solidFill>
                  <a:srgbClr val="000000"/>
                </a:solidFill>
              </a:rPr>
              <a:t>EUROTIOMYCETES</a:t>
            </a:r>
            <a:endParaRPr lang="cs-CZ" altLang="cs-CZ" sz="1800" b="1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endParaRPr lang="cs-CZ" altLang="cs-CZ" b="1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 b="1">
                <a:solidFill>
                  <a:srgbClr val="000000"/>
                </a:solidFill>
              </a:rPr>
              <a:t>podtřída </a:t>
            </a:r>
            <a:r>
              <a:rPr lang="cs-CZ" altLang="cs-CZ" sz="1800" b="1" i="1">
                <a:solidFill>
                  <a:srgbClr val="000000"/>
                </a:solidFill>
              </a:rPr>
              <a:t>Eurotiomycetidae</a:t>
            </a:r>
            <a:endParaRPr lang="cs-CZ" altLang="cs-CZ" sz="1800" i="1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tvoří protothecia nebo primitivní kleistothecia s prototunikátními vřecky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zhruba odpovídá dřívější podtřídě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 Protoascomycetidae</a:t>
            </a:r>
            <a:b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</a:br>
            <a:endParaRPr lang="cs-CZ" altLang="cs-CZ" sz="1200" i="1">
              <a:solidFill>
                <a:srgbClr val="000000"/>
              </a:solidFill>
              <a:cs typeface="Arial" panose="020B0604020202020204" pitchFamily="34" charset="0"/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řád </a:t>
            </a:r>
            <a:r>
              <a:rPr lang="cs-CZ" altLang="cs-CZ" sz="1800" b="1" i="1">
                <a:solidFill>
                  <a:srgbClr val="000000"/>
                </a:solidFill>
                <a:cs typeface="Arial" panose="020B0604020202020204" pitchFamily="34" charset="0"/>
              </a:rPr>
              <a:t>Eurotiales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(tzv. „nepravé plísně“) </a:t>
            </a: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bohatý řád mikroskopických hub, v jehož rámci převažuje zastoupení anamorf (u mnohých zástupců se v jejich životě ani teleomorfa nevyskytuje) =&gt; díky mohutné produkci konidií jsou rozšířeny prakticky všude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vzácné pohlavní rozmnožování </a:t>
            </a: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červovitý askogon, kolem kterého se ovíjí anteridia =&gt; z buněk nesoucích askogon vyrůstají hyfy, které vytvoří stěnu kolem anteridií a dají základ plodnici typu protothecia nebo kleistothecia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–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dochází i k somatogamii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zástupci jsou saprofyté, řídčeji parazité rostlin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i živočichů, řada z nich produkuje mykotoxiny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značný hospodářský význam zejména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 potravinářském, farmaceutickém a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chemickém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průmyslu, ale i značné škody („plesnivění“)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endParaRPr lang="cs-CZ" altLang="cs-CZ" sz="4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Penicillium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(štětičkovec) - anamorfní rod, druhy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vytvářející štětičkovité konidiofory; využívány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k produkci antibiotik (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P. chrysogenum, P. griseofulvum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), zrání sýrů (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P. roqueforti, P. camemberti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), i druhy způsobující běžné plesnivění ovoce (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P. italicum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)</a:t>
            </a:r>
            <a:endParaRPr lang="cs-CZ" altLang="cs-CZ" sz="1800">
              <a:solidFill>
                <a:srgbClr val="000000"/>
              </a:solidFill>
            </a:endParaRPr>
          </a:p>
        </p:txBody>
      </p:sp>
      <p:pic>
        <p:nvPicPr>
          <p:cNvPr id="18435" name="Picture 3" descr="C:\user\Houba\Škola-obrázky\nizsi_rostliny\pezizomycotina\32_penicillium_metuly+fialidy+konidie.jpg">
            <a:extLst>
              <a:ext uri="{FF2B5EF4-FFF2-40B4-BE49-F238E27FC236}">
                <a16:creationId xmlns:a16="http://schemas.microsoft.com/office/drawing/2014/main" id="{B81616B1-DD07-4B3B-9E91-F4E4D8A03EA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13425" y="3733800"/>
            <a:ext cx="2865438" cy="1949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8436" name="Text Box 4">
            <a:extLst>
              <a:ext uri="{FF2B5EF4-FFF2-40B4-BE49-F238E27FC236}">
                <a16:creationId xmlns:a16="http://schemas.microsoft.com/office/drawing/2014/main" id="{112A44AF-8D42-427D-894B-DCAAF6AA184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364163" y="5013325"/>
            <a:ext cx="533400" cy="7032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r" eaLnBrk="1" hangingPunct="1"/>
            <a:r>
              <a:rPr lang="cs-CZ" altLang="cs-CZ"/>
              <a:t> Zdroj: Moore et al.: Botany, 1995. </a:t>
            </a:r>
          </a:p>
        </p:txBody>
      </p:sp>
      <p:pic>
        <p:nvPicPr>
          <p:cNvPr id="2" name="5_ascom_16_eurotiales-penicillium">
            <a:hlinkClick r:id="" action="ppaction://media"/>
            <a:extLst>
              <a:ext uri="{FF2B5EF4-FFF2-40B4-BE49-F238E27FC236}">
                <a16:creationId xmlns:a16="http://schemas.microsoft.com/office/drawing/2014/main" id="{E7D65357-5B41-42E7-BDB7-DA5659A0BAAF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8218541" y="931068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09942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458" name="Picture 2" descr="C:\user\Houba\Škola-obrázky\nizsi_rostliny\pezizomycotina\33_eurotium+talaromyces.JPG">
            <a:extLst>
              <a:ext uri="{FF2B5EF4-FFF2-40B4-BE49-F238E27FC236}">
                <a16:creationId xmlns:a16="http://schemas.microsoft.com/office/drawing/2014/main" id="{C6B210D6-7292-4840-BA97-0E2F8923135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38713" y="1905000"/>
            <a:ext cx="3762375" cy="4572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9459" name="Text Box 3">
            <a:extLst>
              <a:ext uri="{FF2B5EF4-FFF2-40B4-BE49-F238E27FC236}">
                <a16:creationId xmlns:a16="http://schemas.microsoft.com/office/drawing/2014/main" id="{69E5DC22-B2F5-4FE0-B8A8-ACF4205A0C6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8382000" cy="50434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lnSpc>
                <a:spcPct val="99000"/>
              </a:lnSpc>
            </a:pPr>
            <a:r>
              <a:rPr lang="cs-CZ" altLang="cs-CZ" sz="1800" i="1">
                <a:solidFill>
                  <a:srgbClr val="000000"/>
                </a:solidFill>
              </a:rPr>
              <a:t>			 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Aspergillus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(kropidlák) - též anamorfní rod, druhy </a:t>
            </a:r>
            <a:r>
              <a:rPr lang="cs-CZ" altLang="cs-CZ" sz="1800">
                <a:solidFill>
                  <a:srgbClr val="000000"/>
                </a:solidFill>
              </a:rPr>
              <a:t>			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s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konidiofory na konci měchýřkovitě rozšířenými; </a:t>
            </a:r>
            <a:r>
              <a:rPr lang="cs-CZ" altLang="cs-CZ" sz="1800">
                <a:solidFill>
                  <a:srgbClr val="000000"/>
                </a:solidFill>
              </a:rPr>
              <a:t>			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patogenní druhy (způsobující těžká onemocnění, </a:t>
            </a:r>
            <a:r>
              <a:rPr lang="cs-CZ" altLang="cs-CZ" sz="1800">
                <a:solidFill>
                  <a:srgbClr val="000000"/>
                </a:solidFill>
              </a:rPr>
              <a:t>			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např.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A. fumigatus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), produkce aflatoxinů (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A. flavus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), </a:t>
            </a:r>
            <a:r>
              <a:rPr lang="cs-CZ" altLang="cs-CZ" sz="1800">
                <a:solidFill>
                  <a:srgbClr val="000000"/>
                </a:solidFill>
              </a:rPr>
              <a:t>			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i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druhy využívané k fermentaci nebo produkci </a:t>
            </a:r>
            <a:r>
              <a:rPr lang="cs-CZ" altLang="cs-CZ" sz="1800">
                <a:solidFill>
                  <a:srgbClr val="000000"/>
                </a:solidFill>
              </a:rPr>
              <a:t>			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organických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9000"/>
              </a:lnSpc>
            </a:pPr>
            <a:r>
              <a:rPr lang="cs-CZ" altLang="cs-CZ" sz="1800">
                <a:solidFill>
                  <a:srgbClr val="000000"/>
                </a:solidFill>
              </a:rPr>
              <a:t>			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kyselin (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A. niger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)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endParaRPr lang="cs-CZ" altLang="cs-CZ" sz="20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jejich teleomorfy (pro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Penicillium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v rodech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Talaromyces, Eupenicillium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, pro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Aspergillus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 rodech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Eurotium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a dalších) tvoří mikro</a:t>
            </a:r>
            <a:r>
              <a:rPr lang="cs-CZ" altLang="cs-CZ" sz="1800">
                <a:solidFill>
                  <a:srgbClr val="000000"/>
                </a:solidFill>
              </a:rPr>
              <a:t>-</a:t>
            </a: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skopická kleistothecia a uvnitř nich volně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uložená prototunikátní vřecka;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jiné rody (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Byssochlamys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) tvoří jen</a:t>
            </a:r>
            <a:r>
              <a:rPr lang="cs-CZ" altLang="cs-CZ" sz="1800">
                <a:solidFill>
                  <a:srgbClr val="000000"/>
                </a:solidFill>
              </a:rPr>
              <a:t> plodnice </a:t>
            </a: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		           typu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prototheci</a:t>
            </a:r>
            <a:r>
              <a:rPr lang="cs-CZ" altLang="cs-CZ" sz="1800">
                <a:solidFill>
                  <a:srgbClr val="000000"/>
                </a:solidFill>
              </a:rPr>
              <a:t>um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		         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- shluky hyf kolem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		         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vřecek</a:t>
            </a:r>
          </a:p>
          <a:p>
            <a:pPr eaLnBrk="1" hangingPunct="1"/>
            <a:endParaRPr lang="cs-CZ" altLang="cs-CZ" sz="1800">
              <a:solidFill>
                <a:srgbClr val="000000"/>
              </a:solidFill>
            </a:endParaRPr>
          </a:p>
        </p:txBody>
      </p:sp>
      <p:pic>
        <p:nvPicPr>
          <p:cNvPr id="19460" name="Picture 4">
            <a:extLst>
              <a:ext uri="{FF2B5EF4-FFF2-40B4-BE49-F238E27FC236}">
                <a16:creationId xmlns:a16="http://schemas.microsoft.com/office/drawing/2014/main" id="{2FF22B24-91CE-455E-AEE3-536571E0812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4419600"/>
            <a:ext cx="2362200" cy="19986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9461" name="Picture 5" descr="C:\user\Houba\Škola-obrázky\nizsi_rostliny\pezizomycotina\31_aspergillus_fialidy+konidie.jpg">
            <a:extLst>
              <a:ext uri="{FF2B5EF4-FFF2-40B4-BE49-F238E27FC236}">
                <a16:creationId xmlns:a16="http://schemas.microsoft.com/office/drawing/2014/main" id="{5C2677BE-D8BC-489D-AD03-B98A7EF0FC5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1650" y="471488"/>
            <a:ext cx="2698750" cy="19097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9462" name="Text Box 6">
            <a:extLst>
              <a:ext uri="{FF2B5EF4-FFF2-40B4-BE49-F238E27FC236}">
                <a16:creationId xmlns:a16="http://schemas.microsoft.com/office/drawing/2014/main" id="{6847E954-400F-4AD5-B76A-A33590CE910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2362200"/>
            <a:ext cx="4953000" cy="2143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/>
              <a:t> Zdroj: R. Moore, W. D. Clark, K. R. Stern &amp; D. Vodopich: Botany.  Wm. C. Brown Publ., 1995. </a:t>
            </a:r>
          </a:p>
        </p:txBody>
      </p:sp>
      <p:sp>
        <p:nvSpPr>
          <p:cNvPr id="19463" name="Text Box 7">
            <a:extLst>
              <a:ext uri="{FF2B5EF4-FFF2-40B4-BE49-F238E27FC236}">
                <a16:creationId xmlns:a16="http://schemas.microsoft.com/office/drawing/2014/main" id="{F6A87836-31FE-41AD-BFAF-F257D971FD1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895600" y="5334000"/>
            <a:ext cx="2209800" cy="10683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500"/>
              <a:t>Vlevo: Protothecium </a:t>
            </a:r>
            <a:r>
              <a:rPr lang="cs-CZ" altLang="cs-CZ" sz="1500" i="1"/>
              <a:t>Byssochlamys nivea</a:t>
            </a:r>
            <a:r>
              <a:rPr lang="cs-CZ" altLang="cs-CZ" sz="1500"/>
              <a:t> </a:t>
            </a:r>
            <a:endParaRPr lang="cs-CZ" altLang="cs-CZ" sz="400"/>
          </a:p>
          <a:p>
            <a:pPr eaLnBrk="1" hangingPunct="1"/>
            <a:endParaRPr lang="cs-CZ" altLang="cs-CZ" sz="200"/>
          </a:p>
          <a:p>
            <a:pPr algn="r" eaLnBrk="1" hangingPunct="1"/>
            <a:r>
              <a:rPr lang="cs-CZ" altLang="cs-CZ"/>
              <a:t>Zdroj: Kalina et Váňa: Sinice, řasy, houby, mechorosty a podobné organismy v současné biologii, Karolinum, Praha, 2005 (podle Müllera a Loefflera). </a:t>
            </a:r>
          </a:p>
        </p:txBody>
      </p:sp>
      <p:pic>
        <p:nvPicPr>
          <p:cNvPr id="2" name="5_ascom_17_aspergillus-konidiofory">
            <a:hlinkClick r:id="" action="ppaction://media"/>
            <a:extLst>
              <a:ext uri="{FF2B5EF4-FFF2-40B4-BE49-F238E27FC236}">
                <a16:creationId xmlns:a16="http://schemas.microsoft.com/office/drawing/2014/main" id="{3892F50C-D0DA-4C13-99E1-C13F17009B12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4938713" y="5090318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34605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Text Box 2">
            <a:extLst>
              <a:ext uri="{FF2B5EF4-FFF2-40B4-BE49-F238E27FC236}">
                <a16:creationId xmlns:a16="http://schemas.microsoft.com/office/drawing/2014/main" id="{B2DA2E06-1E63-4496-9C3A-80ED057C0CF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8382000" cy="5654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lnSpc>
                <a:spcPct val="96000"/>
              </a:lnSpc>
            </a:pPr>
            <a:r>
              <a:rPr lang="cs-CZ" altLang="cs-CZ" sz="1800" b="1">
                <a:solidFill>
                  <a:srgbClr val="000000"/>
                </a:solidFill>
              </a:rPr>
              <a:t>Třída: </a:t>
            </a:r>
            <a:r>
              <a:rPr lang="cs-CZ" altLang="cs-CZ" sz="1800" b="1" i="1">
                <a:solidFill>
                  <a:srgbClr val="000000"/>
                </a:solidFill>
              </a:rPr>
              <a:t>PEZIZOMYCETES</a:t>
            </a:r>
            <a:endParaRPr lang="cs-CZ" altLang="cs-CZ" sz="1800" b="1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endParaRPr lang="cs-CZ" altLang="cs-CZ" b="1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tzv. operkulátní diskomycety </a:t>
            </a: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tvoří plodnice typu apothecií (příp. tuberothecií, viz níže) s unitunikátními operkulátními vřecky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br>
              <a:rPr lang="cs-CZ" altLang="cs-CZ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třída obsahuje jediný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řád </a:t>
            </a:r>
            <a:r>
              <a:rPr lang="cs-CZ" altLang="cs-CZ" sz="1800" b="1" i="1">
                <a:solidFill>
                  <a:srgbClr val="000000"/>
                </a:solidFill>
                <a:cs typeface="Arial" panose="020B0604020202020204" pitchFamily="34" charset="0"/>
              </a:rPr>
              <a:t>Pezizales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tvořící často pestře zbarvená apothecia, jejichž vřecka se otvírají víčkem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u většiny druhů známa pouze teleomorfa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mycelium je podzemní, někdy se tvoří sklerocia (nikdy stromata)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gameto-gametangiogamie (spermatizace) </a:t>
            </a: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askogon oplodněn spermacií, netvoří se anteridium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vřecka unitunikátní, operkulátní, výjimka (praskají štěrbinou) u koprofilního rodu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Ascobolus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(hovník), spory aktivně vymršťovány (až několik centimetrů)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plodnice miskovité, kalichovité, přisedlé i stopkaté, u odvozených typů kuželovité nebo čepcovité se zprohýbaným povrchem a sterilním "třeněm"; gymnokarpní (od počátku otevřené) nebo hemiangiokarpní (zpočátku uzavřené, posléze se otevírající)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endParaRPr lang="cs-CZ" altLang="cs-CZ" sz="4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saprofyté na půdě nebo organických zbytcích,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příp. spáleništích (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Pyronema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- ohnivka)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červeně zbarvené miskovité plodnice mají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Aleuria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(mísenka),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Sarcoscypha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(ohnivec),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6000"/>
              </a:lnSpc>
            </a:pP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Scutellinia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(kosmatka)</a:t>
            </a:r>
          </a:p>
        </p:txBody>
      </p:sp>
      <p:pic>
        <p:nvPicPr>
          <p:cNvPr id="20483" name="Picture 3" descr="C:\user\Houba\Škola-obrázky\nizsi_rostliny\pezizomycotina\HOU049A_aleuria_misenka.JPG">
            <a:extLst>
              <a:ext uri="{FF2B5EF4-FFF2-40B4-BE49-F238E27FC236}">
                <a16:creationId xmlns:a16="http://schemas.microsoft.com/office/drawing/2014/main" id="{9A312E4E-FE8C-4800-8F38-F8F22D3C7ED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875" b="3749"/>
          <a:stretch>
            <a:fillRect/>
          </a:stretch>
        </p:blipFill>
        <p:spPr bwMode="auto">
          <a:xfrm>
            <a:off x="5257800" y="4495800"/>
            <a:ext cx="3398838" cy="19446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484" name="Text Box 4">
            <a:extLst>
              <a:ext uri="{FF2B5EF4-FFF2-40B4-BE49-F238E27FC236}">
                <a16:creationId xmlns:a16="http://schemas.microsoft.com/office/drawing/2014/main" id="{AA3C0B13-A0B4-4707-B6AC-62B98B1B926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5995988"/>
            <a:ext cx="4876800" cy="5032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r" eaLnBrk="1" hangingPunct="1"/>
            <a:r>
              <a:rPr lang="cs-CZ" altLang="cs-CZ" sz="1500"/>
              <a:t>Mísenka oranžová (</a:t>
            </a:r>
            <a:r>
              <a:rPr lang="cs-CZ" altLang="cs-CZ" sz="1500" i="1"/>
              <a:t>Aleuria aurantia</a:t>
            </a:r>
            <a:r>
              <a:rPr lang="cs-CZ" altLang="cs-CZ" sz="1500"/>
              <a:t>)</a:t>
            </a:r>
            <a:endParaRPr lang="cs-CZ" altLang="cs-CZ" sz="400" i="1"/>
          </a:p>
          <a:p>
            <a:pPr eaLnBrk="1" hangingPunct="1"/>
            <a:r>
              <a:rPr lang="cs-CZ" altLang="cs-CZ" sz="400"/>
              <a:t>                 </a:t>
            </a:r>
          </a:p>
          <a:p>
            <a:pPr algn="r" eaLnBrk="1" hangingPunct="1"/>
            <a:r>
              <a:rPr lang="cs-CZ" altLang="cs-CZ"/>
              <a:t>Zdroj fotografií zde i na další straně: L. Hagara, V. Antonín, J. Baier: Houby, Aventinum, Praha, 1999.</a:t>
            </a:r>
          </a:p>
        </p:txBody>
      </p:sp>
      <p:pic>
        <p:nvPicPr>
          <p:cNvPr id="2" name="5_ascom_18_pezizales">
            <a:hlinkClick r:id="" action="ppaction://media"/>
            <a:extLst>
              <a:ext uri="{FF2B5EF4-FFF2-40B4-BE49-F238E27FC236}">
                <a16:creationId xmlns:a16="http://schemas.microsoft.com/office/drawing/2014/main" id="{FAAF6CB3-A2E6-4571-8AE4-383E5BD82A10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3347864" y="260648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65564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Text Box 2">
            <a:extLst>
              <a:ext uri="{FF2B5EF4-FFF2-40B4-BE49-F238E27FC236}">
                <a16:creationId xmlns:a16="http://schemas.microsoft.com/office/drawing/2014/main" id="{4CA34C45-4EF1-4777-B025-C02F3986E36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33375"/>
            <a:ext cx="5410200" cy="35845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hnědé miskovité plodnice </a:t>
            </a: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Peziza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(řasnatka),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Discina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(destice), protáhle stopkaté –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Otidea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(ouško)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ve stipitátních rodech (plodnice se "třeněm") najdeme dobré jedlé houby </a:t>
            </a: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Morchella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(smrž),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Verpa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(kačenka),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Helvella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(chřapáč), i prudce jedovaté </a:t>
            </a: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Gyromitra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(ucháč) </a:t>
            </a:r>
          </a:p>
          <a:p>
            <a:pPr eaLnBrk="1" hangingPunct="1"/>
            <a:r>
              <a:rPr lang="cs-CZ" altLang="cs-CZ" sz="1800" b="1">
                <a:solidFill>
                  <a:srgbClr val="000000"/>
                </a:solidFill>
              </a:rPr>
              <a:t>čeleď </a:t>
            </a:r>
            <a:r>
              <a:rPr lang="cs-CZ" altLang="cs-CZ" sz="1800" b="1" i="1">
                <a:solidFill>
                  <a:srgbClr val="000000"/>
                </a:solidFill>
              </a:rPr>
              <a:t>Tuberaceae</a:t>
            </a:r>
            <a:r>
              <a:rPr lang="cs-CZ" altLang="cs-CZ" sz="1800">
                <a:solidFill>
                  <a:srgbClr val="000000"/>
                </a:solidFill>
              </a:rPr>
              <a:t> – mykorhizní, tvoří aromatické podzemní plodnice, vyhrabávané zvěří – druhotně uzavřená apothecia (tzv. tuberothecia), na povrchu krytá peridií, vnitřní část (nazývaná gleba) se zprohýbanými stěnami =&gt; systém komůrek s theciem na stěnách, kde se formují vřecka</a:t>
            </a:r>
          </a:p>
        </p:txBody>
      </p:sp>
      <p:pic>
        <p:nvPicPr>
          <p:cNvPr id="21507" name="Picture 3" descr="C:\user\Houba\Škola-obrázky\nizsi_rostliny\pezizomycotina\HOU027A_morchella_smrz.JPG">
            <a:extLst>
              <a:ext uri="{FF2B5EF4-FFF2-40B4-BE49-F238E27FC236}">
                <a16:creationId xmlns:a16="http://schemas.microsoft.com/office/drawing/2014/main" id="{D9D07956-89B8-4273-8E06-9B9380D95C7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78513" y="2120900"/>
            <a:ext cx="2743200" cy="223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1508" name="Picture 4" descr="C:\user\Houba\Škola-obrázky\nizsi_rostliny\pezizomycotina\HOU031A_verpa_kacenka.JPG">
            <a:extLst>
              <a:ext uri="{FF2B5EF4-FFF2-40B4-BE49-F238E27FC236}">
                <a16:creationId xmlns:a16="http://schemas.microsoft.com/office/drawing/2014/main" id="{EC5B00D3-623D-4C37-A5DE-479A66459F9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78513" y="4460875"/>
            <a:ext cx="2743200" cy="2170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1510" name="Picture 6" descr="C:\user\Houba\Škola-obrázky\nizsi_rostliny\pezizomycotina\HOU036A_gyromitra_uchac.JPG">
            <a:extLst>
              <a:ext uri="{FF2B5EF4-FFF2-40B4-BE49-F238E27FC236}">
                <a16:creationId xmlns:a16="http://schemas.microsoft.com/office/drawing/2014/main" id="{FA004A74-F83C-48A3-92B6-C425910A5DA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84488" y="4027488"/>
            <a:ext cx="2879725" cy="25955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1511" name="Picture 7" descr="C:\user\Houba\Škola-obrázky\nizsi_rostliny\pezizomycotina\HOU043A_peziza_rasnatka.JPG">
            <a:extLst>
              <a:ext uri="{FF2B5EF4-FFF2-40B4-BE49-F238E27FC236}">
                <a16:creationId xmlns:a16="http://schemas.microsoft.com/office/drawing/2014/main" id="{78E3975B-E120-4FE1-8D4C-697267B03EC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67400" y="69850"/>
            <a:ext cx="2743200" cy="19542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1513" name="Text Box 9">
            <a:extLst>
              <a:ext uri="{FF2B5EF4-FFF2-40B4-BE49-F238E27FC236}">
                <a16:creationId xmlns:a16="http://schemas.microsoft.com/office/drawing/2014/main" id="{A58E8B8B-57A4-4050-83BB-2B7C65C5D17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239000" y="4051300"/>
            <a:ext cx="1371600" cy="320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r" eaLnBrk="1" hangingPunct="1"/>
            <a:r>
              <a:rPr lang="cs-CZ" altLang="cs-CZ" sz="1500">
                <a:solidFill>
                  <a:schemeClr val="bg1"/>
                </a:solidFill>
              </a:rPr>
              <a:t>Smrž jedlý</a:t>
            </a:r>
            <a:endParaRPr lang="cs-CZ" altLang="cs-CZ">
              <a:solidFill>
                <a:schemeClr val="bg1"/>
              </a:solidFill>
            </a:endParaRPr>
          </a:p>
        </p:txBody>
      </p:sp>
      <p:sp>
        <p:nvSpPr>
          <p:cNvPr id="21514" name="Text Box 10">
            <a:extLst>
              <a:ext uri="{FF2B5EF4-FFF2-40B4-BE49-F238E27FC236}">
                <a16:creationId xmlns:a16="http://schemas.microsoft.com/office/drawing/2014/main" id="{23747BA6-7350-477B-9F9B-3A680B0B88A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867400" y="4460875"/>
            <a:ext cx="1371600" cy="5492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500">
                <a:solidFill>
                  <a:schemeClr val="bg1"/>
                </a:solidFill>
              </a:rPr>
              <a:t>Kačenka česká</a:t>
            </a:r>
            <a:endParaRPr lang="cs-CZ" altLang="cs-CZ">
              <a:solidFill>
                <a:schemeClr val="bg1"/>
              </a:solidFill>
            </a:endParaRPr>
          </a:p>
        </p:txBody>
      </p:sp>
      <p:sp>
        <p:nvSpPr>
          <p:cNvPr id="21516" name="Text Box 12">
            <a:extLst>
              <a:ext uri="{FF2B5EF4-FFF2-40B4-BE49-F238E27FC236}">
                <a16:creationId xmlns:a16="http://schemas.microsoft.com/office/drawing/2014/main" id="{AA845F8C-8F4B-4DFC-A0EF-F52B7894AFA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241800" y="6308725"/>
            <a:ext cx="1524000" cy="320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r" eaLnBrk="1" hangingPunct="1"/>
            <a:r>
              <a:rPr lang="cs-CZ" altLang="cs-CZ" sz="1500">
                <a:solidFill>
                  <a:schemeClr val="bg1"/>
                </a:solidFill>
              </a:rPr>
              <a:t>Ucháč obecný</a:t>
            </a:r>
            <a:endParaRPr lang="cs-CZ" altLang="cs-CZ">
              <a:solidFill>
                <a:schemeClr val="bg1"/>
              </a:solidFill>
            </a:endParaRPr>
          </a:p>
        </p:txBody>
      </p:sp>
      <p:sp>
        <p:nvSpPr>
          <p:cNvPr id="21517" name="Text Box 13">
            <a:extLst>
              <a:ext uri="{FF2B5EF4-FFF2-40B4-BE49-F238E27FC236}">
                <a16:creationId xmlns:a16="http://schemas.microsoft.com/office/drawing/2014/main" id="{6E7F9AE1-B784-40EA-927F-377D4ADA23F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870575" y="80963"/>
            <a:ext cx="1066800" cy="777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500">
                <a:solidFill>
                  <a:schemeClr val="bg1"/>
                </a:solidFill>
              </a:rPr>
              <a:t>Řasnatka olivově hnědá</a:t>
            </a:r>
            <a:endParaRPr lang="cs-CZ" altLang="cs-CZ">
              <a:solidFill>
                <a:schemeClr val="bg1"/>
              </a:solidFill>
            </a:endParaRPr>
          </a:p>
        </p:txBody>
      </p:sp>
      <p:pic>
        <p:nvPicPr>
          <p:cNvPr id="21519" name="Picture 23" descr="C:\user\Houba\Škola-obrázky\nizsi_rostliny\pezizomycotina\HOU010A_tuber_lanyz.JPG">
            <a:extLst>
              <a:ext uri="{FF2B5EF4-FFF2-40B4-BE49-F238E27FC236}">
                <a16:creationId xmlns:a16="http://schemas.microsoft.com/office/drawing/2014/main" id="{8085377D-80E8-40DF-BDCB-309A065EA47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7000" y="4030663"/>
            <a:ext cx="2644775" cy="2593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1520" name="Text Box 24">
            <a:extLst>
              <a:ext uri="{FF2B5EF4-FFF2-40B4-BE49-F238E27FC236}">
                <a16:creationId xmlns:a16="http://schemas.microsoft.com/office/drawing/2014/main" id="{8DAF9F05-3FE5-43C7-BA06-FB01688E07E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23850" y="4005263"/>
            <a:ext cx="2462213" cy="320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r" eaLnBrk="1" hangingPunct="1"/>
            <a:r>
              <a:rPr lang="cs-CZ" altLang="cs-CZ" sz="1500">
                <a:solidFill>
                  <a:schemeClr val="bg1"/>
                </a:solidFill>
              </a:rPr>
              <a:t>Lanýž černovýtrusý</a:t>
            </a:r>
            <a:endParaRPr lang="cs-CZ" altLang="cs-CZ">
              <a:solidFill>
                <a:schemeClr val="bg1"/>
              </a:solidFill>
            </a:endParaRPr>
          </a:p>
        </p:txBody>
      </p:sp>
      <p:pic>
        <p:nvPicPr>
          <p:cNvPr id="2" name="5_ascom_19_verpa-morchella-gyromitra">
            <a:hlinkClick r:id="" action="ppaction://media"/>
            <a:extLst>
              <a:ext uri="{FF2B5EF4-FFF2-40B4-BE49-F238E27FC236}">
                <a16:creationId xmlns:a16="http://schemas.microsoft.com/office/drawing/2014/main" id="{7EEB3956-EF6A-48CD-BDB1-B8D33465A742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5303837" y="1340768"/>
            <a:ext cx="487363" cy="487363"/>
          </a:xfrm>
          <a:prstGeom prst="rect">
            <a:avLst/>
          </a:prstGeom>
        </p:spPr>
      </p:pic>
      <p:pic>
        <p:nvPicPr>
          <p:cNvPr id="3" name="5_ascom_19_tuberaceae">
            <a:hlinkClick r:id="" action="ppaction://media"/>
            <a:extLst>
              <a:ext uri="{FF2B5EF4-FFF2-40B4-BE49-F238E27FC236}">
                <a16:creationId xmlns:a16="http://schemas.microsoft.com/office/drawing/2014/main" id="{616165A2-52B8-41BC-8D17-16FFC26323DD}"/>
              </a:ext>
            </a:extLst>
          </p:cNvPr>
          <p:cNvPicPr>
            <a:picLocks noChangeAspect="1"/>
          </p:cNvPicPr>
          <p:nvPr>
            <a:audi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5276850" y="3422342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7789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214674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11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  <p:audio>
              <p:cMediaNode vol="80000">
                <p:cTn id="12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Text Box 2">
            <a:extLst>
              <a:ext uri="{FF2B5EF4-FFF2-40B4-BE49-F238E27FC236}">
                <a16:creationId xmlns:a16="http://schemas.microsoft.com/office/drawing/2014/main" id="{684DEBA9-0788-432E-9C57-ED76790A2F6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8382000" cy="53387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lnSpc>
                <a:spcPct val="98000"/>
              </a:lnSpc>
            </a:pPr>
            <a:r>
              <a:rPr lang="cs-CZ" altLang="cs-CZ" sz="1800" b="1">
                <a:solidFill>
                  <a:srgbClr val="000000"/>
                </a:solidFill>
              </a:rPr>
              <a:t>Třída: </a:t>
            </a:r>
            <a:r>
              <a:rPr lang="cs-CZ" altLang="cs-CZ" sz="1800" b="1" i="1">
                <a:solidFill>
                  <a:srgbClr val="000000"/>
                </a:solidFill>
              </a:rPr>
              <a:t>LEOTIOMYCETES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8000"/>
              </a:lnSpc>
            </a:pPr>
            <a:endParaRPr lang="cs-CZ" altLang="cs-CZ">
              <a:solidFill>
                <a:srgbClr val="000000"/>
              </a:solidFill>
            </a:endParaRPr>
          </a:p>
          <a:p>
            <a:pPr eaLnBrk="1" hangingPunct="1">
              <a:lnSpc>
                <a:spcPct val="97000"/>
              </a:lnSpc>
            </a:pPr>
            <a:r>
              <a:rPr lang="cs-CZ" altLang="cs-CZ" sz="1800">
                <a:solidFill>
                  <a:srgbClr val="000000"/>
                </a:solidFill>
              </a:rPr>
              <a:t>v aktuálním pojetí jediná</a:t>
            </a:r>
            <a:r>
              <a:rPr lang="cs-CZ" altLang="cs-CZ" sz="1200">
                <a:solidFill>
                  <a:srgbClr val="000000"/>
                </a:solidFill>
              </a:rPr>
              <a:t> 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podtřída </a:t>
            </a:r>
            <a:r>
              <a:rPr lang="cs-CZ" altLang="cs-CZ" sz="1800" b="1" i="1">
                <a:solidFill>
                  <a:srgbClr val="000000"/>
                </a:solidFill>
              </a:rPr>
              <a:t>Leoti</a:t>
            </a:r>
            <a:r>
              <a:rPr lang="cs-CZ" altLang="cs-CZ" sz="1800" b="1" i="1">
                <a:solidFill>
                  <a:srgbClr val="000000"/>
                </a:solidFill>
                <a:cs typeface="Arial" panose="020B0604020202020204" pitchFamily="34" charset="0"/>
              </a:rPr>
              <a:t>omycetidae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7000"/>
              </a:lnSpc>
            </a:pPr>
            <a:r>
              <a:rPr lang="cs-CZ" altLang="cs-CZ" sz="1800">
                <a:solidFill>
                  <a:srgbClr val="000000"/>
                </a:solidFill>
              </a:rPr>
              <a:t>zahrnuje houby rozdílného vzhledu i ekologie – saprofyty </a:t>
            </a:r>
          </a:p>
          <a:p>
            <a:pPr eaLnBrk="1" hangingPunct="1">
              <a:lnSpc>
                <a:spcPct val="97000"/>
              </a:lnSpc>
            </a:pPr>
            <a:r>
              <a:rPr lang="cs-CZ" altLang="cs-CZ" sz="1800">
                <a:solidFill>
                  <a:srgbClr val="000000"/>
                </a:solidFill>
              </a:rPr>
              <a:t>i parazity rostlin, drobné i s makroskopickými apothecii 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br>
              <a:rPr lang="cs-CZ" altLang="cs-CZ" sz="4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několik řádů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, sdružen</a:t>
            </a:r>
            <a:r>
              <a:rPr lang="cs-CZ" altLang="cs-CZ" sz="1800">
                <a:solidFill>
                  <a:srgbClr val="000000"/>
                </a:solidFill>
              </a:rPr>
              <a:t>ých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na základě molekulárních analýz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endParaRPr lang="cs-CZ" altLang="cs-CZ" sz="400">
              <a:solidFill>
                <a:srgbClr val="000000"/>
              </a:solidFill>
            </a:endParaRPr>
          </a:p>
          <a:p>
            <a:pPr eaLnBrk="1" hangingPunct="1">
              <a:lnSpc>
                <a:spcPct val="97000"/>
              </a:lnSpc>
            </a:pPr>
            <a:r>
              <a:rPr lang="cs-CZ" altLang="cs-CZ" sz="1800">
                <a:solidFill>
                  <a:srgbClr val="000000"/>
                </a:solidFill>
              </a:rPr>
              <a:t>tyto houby mají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unitunikátní vřecka, plodnicemi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7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jsou erysifální perithecia (dle jiných autorů typ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7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kleistothecií), apothecia nebo hysterothecia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br>
              <a:rPr lang="cs-CZ" altLang="cs-CZ" sz="12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řád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 b="1" i="1">
                <a:solidFill>
                  <a:srgbClr val="000000"/>
                </a:solidFill>
                <a:cs typeface="Arial" panose="020B0604020202020204" pitchFamily="34" charset="0"/>
              </a:rPr>
              <a:t>Erysiphales</a:t>
            </a:r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 (padlí)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obligátní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parazité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cévna</a:t>
            </a:r>
            <a:r>
              <a:rPr lang="cs-CZ" altLang="cs-CZ" sz="1800">
                <a:solidFill>
                  <a:srgbClr val="000000"/>
                </a:solidFill>
              </a:rPr>
              <a:t>-</a:t>
            </a:r>
          </a:p>
          <a:p>
            <a:pPr eaLnBrk="1" hangingPunct="1">
              <a:lnSpc>
                <a:spcPct val="98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tých rostlin, jejich porosty tvoří jakoby "pomoučení"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vytvářejí na povrchu pletiv hostitele (extramatrikál</a:t>
            </a:r>
            <a:r>
              <a:rPr lang="cs-CZ" altLang="cs-CZ" sz="1800">
                <a:solidFill>
                  <a:srgbClr val="000000"/>
                </a:solidFill>
              </a:rPr>
              <a:t>-</a:t>
            </a:r>
          </a:p>
          <a:p>
            <a:pPr eaLnBrk="1" hangingPunct="1">
              <a:lnSpc>
                <a:spcPct val="98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ně) přehrádkované mycelium, pronikající haustorii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8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do buněk</a:t>
            </a:r>
            <a:r>
              <a:rPr lang="cs-CZ" altLang="cs-CZ" sz="1800">
                <a:solidFill>
                  <a:srgbClr val="000000"/>
                </a:solidFill>
              </a:rPr>
              <a:t> epidermis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(mycelium některých druhů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8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proniká i intramatrikálně)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nepohlavní rozmnožování </a:t>
            </a: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tvorba oidií (arthrokonidie,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8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rozpadá se myceliální vlákno), anamorfy v rodu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Oidium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pohlavní rozmnožování na povrchu hostitele, askogon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>
              <a:lnSpc>
                <a:spcPct val="98000"/>
              </a:lnSpc>
            </a:pP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(bez trichogynu) oplodněn anteridiem</a:t>
            </a:r>
          </a:p>
        </p:txBody>
      </p:sp>
      <p:pic>
        <p:nvPicPr>
          <p:cNvPr id="22531" name="Picture 3" descr="C:\user\Houba\Škola-obrázky\nizsi_rostliny\pezizomycotina\erysiphales_podosphaera-xantii--konidiofor--sphaerotheca-fuliginea.jpg">
            <a:extLst>
              <a:ext uri="{FF2B5EF4-FFF2-40B4-BE49-F238E27FC236}">
                <a16:creationId xmlns:a16="http://schemas.microsoft.com/office/drawing/2014/main" id="{A5FA8B3F-189D-47F8-A81F-B24845EC4FB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53200" y="4337050"/>
            <a:ext cx="2133600" cy="20716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2532" name="Text Box 4">
            <a:extLst>
              <a:ext uri="{FF2B5EF4-FFF2-40B4-BE49-F238E27FC236}">
                <a16:creationId xmlns:a16="http://schemas.microsoft.com/office/drawing/2014/main" id="{173E47B1-4470-487C-9646-F7482A9031D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477000" y="5943600"/>
            <a:ext cx="1752600" cy="4587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/>
              <a:t>Foto Michaela Sedlářová, </a:t>
            </a:r>
            <a:r>
              <a:rPr lang="cs-CZ" altLang="cs-CZ">
                <a:hlinkClick r:id="rId5"/>
              </a:rPr>
              <a:t>http://botany.upol.cz/atlasy</a:t>
            </a:r>
          </a:p>
          <a:p>
            <a:pPr eaLnBrk="1" hangingPunct="1"/>
            <a:r>
              <a:rPr lang="cs-CZ" altLang="cs-CZ">
                <a:hlinkClick r:id="rId5"/>
              </a:rPr>
              <a:t>/system/gallery.php?entry=konidie</a:t>
            </a:r>
            <a:r>
              <a:rPr lang="cs-CZ" altLang="cs-CZ"/>
              <a:t> </a:t>
            </a:r>
          </a:p>
        </p:txBody>
      </p:sp>
      <p:pic>
        <p:nvPicPr>
          <p:cNvPr id="22533" name="Picture 5" descr="C:\user\Houba\Škola-obrázky\nizsi_rostliny\pezizomycotina\erysiphales_microsphaera-alphitoides.jpg">
            <a:extLst>
              <a:ext uri="{FF2B5EF4-FFF2-40B4-BE49-F238E27FC236}">
                <a16:creationId xmlns:a16="http://schemas.microsoft.com/office/drawing/2014/main" id="{17E05FFD-6892-4A49-91C3-4F444504DA9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53200" y="381000"/>
            <a:ext cx="2133600" cy="1603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2534" name="Text Box 6">
            <a:extLst>
              <a:ext uri="{FF2B5EF4-FFF2-40B4-BE49-F238E27FC236}">
                <a16:creationId xmlns:a16="http://schemas.microsoft.com/office/drawing/2014/main" id="{7FB10FC8-E41B-44AE-AC4B-296E055EB19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733800" y="304800"/>
            <a:ext cx="2895600" cy="336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r" eaLnBrk="1" hangingPunct="1"/>
            <a:r>
              <a:rPr lang="cs-CZ" altLang="cs-CZ"/>
              <a:t>Foto Jaroslav Rod, </a:t>
            </a:r>
            <a:r>
              <a:rPr lang="cs-CZ" altLang="cs-CZ">
                <a:hlinkClick r:id="rId7"/>
              </a:rPr>
              <a:t>http://botany.upol.cz/atlasy/system</a:t>
            </a:r>
          </a:p>
          <a:p>
            <a:pPr algn="r" eaLnBrk="1" hangingPunct="1"/>
            <a:r>
              <a:rPr lang="cs-CZ" altLang="cs-CZ">
                <a:hlinkClick r:id="rId7"/>
              </a:rPr>
              <a:t>/gallery.php?entry=Microsphaera%20alphitoides</a:t>
            </a:r>
            <a:r>
              <a:rPr lang="cs-CZ" altLang="cs-CZ"/>
              <a:t> </a:t>
            </a:r>
          </a:p>
        </p:txBody>
      </p:sp>
      <p:pic>
        <p:nvPicPr>
          <p:cNvPr id="22535" name="Picture 7" descr="C:\user\Houba\Škola-obrázky\nizsi_rostliny\pezizomycotina\erysiphales_Erysiphe_trifolii-Trifolium_medium.jpg">
            <a:extLst>
              <a:ext uri="{FF2B5EF4-FFF2-40B4-BE49-F238E27FC236}">
                <a16:creationId xmlns:a16="http://schemas.microsoft.com/office/drawing/2014/main" id="{9061B196-5AB2-4E0A-9E0E-D3CD4534F31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91200" y="2057400"/>
            <a:ext cx="2914650" cy="2190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2536" name="Text Box 8">
            <a:extLst>
              <a:ext uri="{FF2B5EF4-FFF2-40B4-BE49-F238E27FC236}">
                <a16:creationId xmlns:a16="http://schemas.microsoft.com/office/drawing/2014/main" id="{F67CBCC4-DB46-456D-BE09-29BC912A983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638800" y="2024063"/>
            <a:ext cx="3124200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r" eaLnBrk="1" hangingPunct="1"/>
            <a:r>
              <a:rPr lang="cs-CZ" altLang="cs-CZ">
                <a:hlinkClick r:id="rId9"/>
              </a:rPr>
              <a:t>http://botany.upol.cz/atlasy/system/gallery.php?entry=Erysiphe</a:t>
            </a:r>
            <a:r>
              <a:rPr lang="cs-CZ" altLang="cs-CZ"/>
              <a:t> </a:t>
            </a:r>
          </a:p>
        </p:txBody>
      </p:sp>
      <p:sp>
        <p:nvSpPr>
          <p:cNvPr id="22537" name="Text Box 9">
            <a:extLst>
              <a:ext uri="{FF2B5EF4-FFF2-40B4-BE49-F238E27FC236}">
                <a16:creationId xmlns:a16="http://schemas.microsoft.com/office/drawing/2014/main" id="{CFBC4460-F2BE-4407-8AC9-A85657CAFF5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5954713"/>
            <a:ext cx="6172200" cy="5492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r" eaLnBrk="1" hangingPunct="1"/>
            <a:r>
              <a:rPr lang="cs-CZ" altLang="cs-CZ" sz="1500"/>
              <a:t>Shora padlí dubové (</a:t>
            </a:r>
            <a:r>
              <a:rPr lang="cs-CZ" altLang="cs-CZ" sz="1500" i="1"/>
              <a:t>Microsphaera alphitoides</a:t>
            </a:r>
            <a:r>
              <a:rPr lang="cs-CZ" altLang="cs-CZ" sz="1500"/>
              <a:t>), </a:t>
            </a:r>
          </a:p>
          <a:p>
            <a:pPr algn="r" eaLnBrk="1" hangingPunct="1"/>
            <a:r>
              <a:rPr lang="cs-CZ" altLang="cs-CZ" sz="1500"/>
              <a:t>askomata s vřecky </a:t>
            </a:r>
            <a:r>
              <a:rPr lang="cs-CZ" altLang="cs-CZ" sz="1500" i="1"/>
              <a:t>Erysiphe</a:t>
            </a:r>
            <a:r>
              <a:rPr lang="cs-CZ" altLang="cs-CZ" sz="1500"/>
              <a:t> sp. a oidie </a:t>
            </a:r>
            <a:r>
              <a:rPr lang="cs-CZ" altLang="cs-CZ" sz="1500" i="1"/>
              <a:t>Podosphaera xanthii</a:t>
            </a:r>
            <a:endParaRPr lang="cs-CZ" altLang="cs-CZ"/>
          </a:p>
        </p:txBody>
      </p:sp>
      <p:pic>
        <p:nvPicPr>
          <p:cNvPr id="2" name="5_ascom_20_erysiphales-oidie">
            <a:hlinkClick r:id="" action="ppaction://media"/>
            <a:extLst>
              <a:ext uri="{FF2B5EF4-FFF2-40B4-BE49-F238E27FC236}">
                <a16:creationId xmlns:a16="http://schemas.microsoft.com/office/drawing/2014/main" id="{9811C8F6-D355-4B6C-B0D9-DD3A5AB2FEAC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10"/>
          <a:stretch>
            <a:fillRect/>
          </a:stretch>
        </p:blipFill>
        <p:spPr>
          <a:xfrm>
            <a:off x="755576" y="5981992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01404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554" name="Picture 2" descr="C:\user\Houba\Škola-obrázky\nizsi_rostliny\pezizomycotina\erysiphales.jpg">
            <a:extLst>
              <a:ext uri="{FF2B5EF4-FFF2-40B4-BE49-F238E27FC236}">
                <a16:creationId xmlns:a16="http://schemas.microsoft.com/office/drawing/2014/main" id="{02C89BB5-B61F-4838-8F56-5BF8BAFFC34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0" y="304800"/>
            <a:ext cx="4233863" cy="5562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3555" name="Text Box 3">
            <a:extLst>
              <a:ext uri="{FF2B5EF4-FFF2-40B4-BE49-F238E27FC236}">
                <a16:creationId xmlns:a16="http://schemas.microsoft.com/office/drawing/2014/main" id="{BC97F856-E7BE-406B-A67B-2AB20391A77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4572000" cy="2463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lnSpc>
                <a:spcPct val="96000"/>
              </a:lnSpc>
            </a:pP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askomata jsou drobná kulovitá kleisto</a:t>
            </a:r>
            <a:r>
              <a:rPr lang="cs-CZ" altLang="cs-CZ" sz="1800">
                <a:solidFill>
                  <a:srgbClr val="000000"/>
                </a:solidFill>
              </a:rPr>
              <a:t>-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thecia (některými autory považována za primitivní perithecia) s větvenými přívěsky (rodově charakteristické)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plodnice se otvírají štěrbinou pod tlakem zralých vřecek, i ta praskají štěrbinou na povrchu (ve ztenč</a:t>
            </a:r>
            <a:r>
              <a:rPr lang="cs-CZ" altLang="cs-CZ" sz="1800">
                <a:solidFill>
                  <a:srgbClr val="000000"/>
                </a:solidFill>
              </a:rPr>
              <a:t>.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prstenci pod vrcholem)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vřecka jsou unitunikátní, spory aktivně vymršťovány</a:t>
            </a:r>
          </a:p>
        </p:txBody>
      </p:sp>
      <p:pic>
        <p:nvPicPr>
          <p:cNvPr id="23556" name="Picture 4" descr="C:\user\Houba\Škola-obrázky\nizsi_rostliny\pezizomycotina\erysiphales_uncinula-necator--lupa+.jpg">
            <a:extLst>
              <a:ext uri="{FF2B5EF4-FFF2-40B4-BE49-F238E27FC236}">
                <a16:creationId xmlns:a16="http://schemas.microsoft.com/office/drawing/2014/main" id="{CA020ADE-39D1-4929-AD27-0154F2C2722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7910"/>
          <a:stretch>
            <a:fillRect/>
          </a:stretch>
        </p:blipFill>
        <p:spPr bwMode="auto">
          <a:xfrm>
            <a:off x="479425" y="2895600"/>
            <a:ext cx="3733800" cy="28876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3557" name="Text Box 5">
            <a:extLst>
              <a:ext uri="{FF2B5EF4-FFF2-40B4-BE49-F238E27FC236}">
                <a16:creationId xmlns:a16="http://schemas.microsoft.com/office/drawing/2014/main" id="{95630476-2D61-4730-894D-AB9559F4547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5835650"/>
            <a:ext cx="8382000" cy="6413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některé druhy významné jako fytopatogenní </a:t>
            </a: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Sphaerotheca mors-uvae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(padlí angreštové),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Erysiphe graminis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(p. travní),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Uncinula necator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(p. révové) a další</a:t>
            </a:r>
          </a:p>
        </p:txBody>
      </p:sp>
      <p:sp>
        <p:nvSpPr>
          <p:cNvPr id="23558" name="Text Box 6">
            <a:extLst>
              <a:ext uri="{FF2B5EF4-FFF2-40B4-BE49-F238E27FC236}">
                <a16:creationId xmlns:a16="http://schemas.microsoft.com/office/drawing/2014/main" id="{BA9A2D03-A6F5-4010-90D0-C0A3E1B8D01F}"/>
              </a:ext>
            </a:extLst>
          </p:cNvPr>
          <p:cNvSpPr txBox="1">
            <a:spLocks noChangeArrowheads="1"/>
          </p:cNvSpPr>
          <p:nvPr/>
        </p:nvSpPr>
        <p:spPr bwMode="auto">
          <a:xfrm rot="-5400000">
            <a:off x="2873375" y="4113213"/>
            <a:ext cx="2971800" cy="336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r" eaLnBrk="1" hangingPunct="1"/>
            <a:r>
              <a:rPr lang="cs-CZ" altLang="cs-CZ"/>
              <a:t>Foto Michaela Sedlářová, </a:t>
            </a:r>
            <a:r>
              <a:rPr lang="cs-CZ" altLang="cs-CZ">
                <a:hlinkClick r:id="rId6"/>
              </a:rPr>
              <a:t>http://botany.upol.cz/atlasy/system</a:t>
            </a:r>
          </a:p>
          <a:p>
            <a:pPr algn="r" eaLnBrk="1" hangingPunct="1"/>
            <a:r>
              <a:rPr lang="cs-CZ" altLang="cs-CZ">
                <a:hlinkClick r:id="rId6"/>
              </a:rPr>
              <a:t>/gallery.php?entry=Uncinula%20necator</a:t>
            </a:r>
            <a:r>
              <a:rPr lang="cs-CZ" altLang="cs-CZ"/>
              <a:t> </a:t>
            </a:r>
          </a:p>
        </p:txBody>
      </p:sp>
      <p:sp>
        <p:nvSpPr>
          <p:cNvPr id="23559" name="Text Box 7">
            <a:extLst>
              <a:ext uri="{FF2B5EF4-FFF2-40B4-BE49-F238E27FC236}">
                <a16:creationId xmlns:a16="http://schemas.microsoft.com/office/drawing/2014/main" id="{00725984-0E2E-45EC-887F-D91BAE291DA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971800" y="2590800"/>
            <a:ext cx="1981200" cy="320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500" i="1"/>
              <a:t>Uncinula necator</a:t>
            </a:r>
            <a:endParaRPr lang="cs-CZ" altLang="cs-CZ"/>
          </a:p>
        </p:txBody>
      </p:sp>
      <p:pic>
        <p:nvPicPr>
          <p:cNvPr id="2" name="5_ascom_21_plodnice-padli">
            <a:hlinkClick r:id="" action="ppaction://media"/>
            <a:extLst>
              <a:ext uri="{FF2B5EF4-FFF2-40B4-BE49-F238E27FC236}">
                <a16:creationId xmlns:a16="http://schemas.microsoft.com/office/drawing/2014/main" id="{640BEB0D-F6FE-4D14-A69E-7D7171F33749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8275637" y="4581128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87559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Text Box 6">
            <a:extLst>
              <a:ext uri="{FF2B5EF4-FFF2-40B4-BE49-F238E27FC236}">
                <a16:creationId xmlns:a16="http://schemas.microsoft.com/office/drawing/2014/main" id="{0705B776-9269-4D9B-A603-6A03187E4C8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8382000" cy="33877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800" b="1" dirty="0">
                <a:solidFill>
                  <a:srgbClr val="000000"/>
                </a:solidFill>
                <a:cs typeface="Arial" panose="020B0604020202020204" pitchFamily="34" charset="0"/>
              </a:rPr>
              <a:t>řád </a:t>
            </a:r>
            <a:r>
              <a:rPr lang="cs-CZ" altLang="cs-CZ" sz="1800" b="1" i="1" dirty="0" err="1">
                <a:solidFill>
                  <a:srgbClr val="000000"/>
                </a:solidFill>
                <a:cs typeface="Arial" panose="020B0604020202020204" pitchFamily="34" charset="0"/>
              </a:rPr>
              <a:t>Helotiales</a:t>
            </a:r>
            <a:r>
              <a:rPr lang="cs-CZ" altLang="cs-CZ" sz="1800" b="1" i="1" dirty="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 dirty="0">
                <a:solidFill>
                  <a:srgbClr val="000000"/>
                </a:solidFill>
              </a:rPr>
              <a:t>–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 dirty="0" err="1">
                <a:solidFill>
                  <a:srgbClr val="000000"/>
                </a:solidFill>
                <a:cs typeface="Arial" panose="020B0604020202020204" pitchFamily="34" charset="0"/>
              </a:rPr>
              <a:t>inoperkulátní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 dirty="0" err="1">
                <a:solidFill>
                  <a:srgbClr val="000000"/>
                </a:solidFill>
                <a:cs typeface="Arial" panose="020B0604020202020204" pitchFamily="34" charset="0"/>
              </a:rPr>
              <a:t>diskomycety</a:t>
            </a:r>
            <a:b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 dirty="0">
                <a:solidFill>
                  <a:srgbClr val="000000"/>
                </a:solidFill>
              </a:rPr>
              <a:t>•  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časté nepohlavní rozmnožování, tvorba </a:t>
            </a:r>
            <a:r>
              <a:rPr lang="cs-CZ" altLang="cs-CZ" sz="1800" dirty="0" err="1">
                <a:solidFill>
                  <a:srgbClr val="000000"/>
                </a:solidFill>
                <a:cs typeface="Arial" panose="020B0604020202020204" pitchFamily="34" charset="0"/>
              </a:rPr>
              <a:t>blastokonidií</a:t>
            </a:r>
            <a:b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 dirty="0">
                <a:solidFill>
                  <a:srgbClr val="000000"/>
                </a:solidFill>
              </a:rPr>
              <a:t>•  </a:t>
            </a:r>
            <a:r>
              <a:rPr lang="cs-CZ" altLang="cs-CZ" sz="1800" dirty="0" err="1">
                <a:solidFill>
                  <a:srgbClr val="000000"/>
                </a:solidFill>
                <a:cs typeface="Arial" panose="020B0604020202020204" pitchFamily="34" charset="0"/>
              </a:rPr>
              <a:t>askogony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 oplodňovány </a:t>
            </a:r>
            <a:r>
              <a:rPr lang="cs-CZ" altLang="cs-CZ" sz="1800" dirty="0" err="1">
                <a:solidFill>
                  <a:srgbClr val="000000"/>
                </a:solidFill>
                <a:cs typeface="Arial" panose="020B0604020202020204" pitchFamily="34" charset="0"/>
              </a:rPr>
              <a:t>spermaciemi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, anteridia se netvoří</a:t>
            </a:r>
            <a:b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 dirty="0">
                <a:solidFill>
                  <a:srgbClr val="000000"/>
                </a:solidFill>
              </a:rPr>
              <a:t>•  </a:t>
            </a:r>
            <a:r>
              <a:rPr lang="cs-CZ" altLang="cs-CZ" sz="1800" dirty="0" err="1">
                <a:solidFill>
                  <a:srgbClr val="000000"/>
                </a:solidFill>
                <a:cs typeface="Arial" panose="020B0604020202020204" pitchFamily="34" charset="0"/>
              </a:rPr>
              <a:t>apothecia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 přisedlá nebo stopkatá, velikosti několik milimetrů až centimetrů, vznikají někdy na sterilních útvarech </a:t>
            </a:r>
            <a:r>
              <a:rPr lang="cs-CZ" altLang="cs-CZ" sz="1800" dirty="0">
                <a:solidFill>
                  <a:srgbClr val="000000"/>
                </a:solidFill>
              </a:rPr>
              <a:t>–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 sklerociích nebo </a:t>
            </a:r>
            <a:r>
              <a:rPr lang="cs-CZ" altLang="cs-CZ" sz="1800" dirty="0" err="1">
                <a:solidFill>
                  <a:srgbClr val="000000"/>
                </a:solidFill>
                <a:cs typeface="Arial" panose="020B0604020202020204" pitchFamily="34" charset="0"/>
              </a:rPr>
              <a:t>stromatech</a:t>
            </a:r>
            <a:b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 dirty="0">
                <a:solidFill>
                  <a:srgbClr val="000000"/>
                </a:solidFill>
              </a:rPr>
              <a:t>•  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vřecka </a:t>
            </a:r>
            <a:r>
              <a:rPr lang="cs-CZ" altLang="cs-CZ" sz="1800" dirty="0" err="1">
                <a:solidFill>
                  <a:srgbClr val="000000"/>
                </a:solidFill>
                <a:cs typeface="Arial" panose="020B0604020202020204" pitchFamily="34" charset="0"/>
              </a:rPr>
              <a:t>unitunikátní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, </a:t>
            </a:r>
            <a:r>
              <a:rPr lang="cs-CZ" altLang="cs-CZ" sz="1800" dirty="0" err="1">
                <a:solidFill>
                  <a:srgbClr val="000000"/>
                </a:solidFill>
                <a:cs typeface="Arial" panose="020B0604020202020204" pitchFamily="34" charset="0"/>
              </a:rPr>
              <a:t>inoperkulátní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, otevírají se pórem, spory jsou jedno- nebo </a:t>
            </a:r>
            <a:r>
              <a:rPr lang="cs-CZ" altLang="cs-CZ" sz="1800" dirty="0" err="1">
                <a:solidFill>
                  <a:srgbClr val="000000"/>
                </a:solidFill>
                <a:cs typeface="Arial" panose="020B0604020202020204" pitchFamily="34" charset="0"/>
              </a:rPr>
              <a:t>vícebuněčné</a:t>
            </a:r>
            <a:b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 dirty="0">
                <a:solidFill>
                  <a:srgbClr val="000000"/>
                </a:solidFill>
              </a:rPr>
              <a:t>•  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zástupci </a:t>
            </a:r>
            <a:r>
              <a:rPr lang="cs-CZ" altLang="cs-CZ" sz="1800" dirty="0" err="1">
                <a:solidFill>
                  <a:srgbClr val="000000"/>
                </a:solidFill>
                <a:cs typeface="Arial" panose="020B0604020202020204" pitchFamily="34" charset="0"/>
              </a:rPr>
              <a:t>sparofytičtí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 i parazitičtí </a:t>
            </a:r>
            <a:endParaRPr lang="cs-CZ" altLang="cs-CZ" sz="1800" dirty="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 dirty="0">
                <a:solidFill>
                  <a:srgbClr val="000000"/>
                </a:solidFill>
              </a:rPr>
              <a:t>– </a:t>
            </a:r>
            <a:r>
              <a:rPr lang="cs-CZ" altLang="cs-CZ" sz="1800" i="1" dirty="0" err="1">
                <a:solidFill>
                  <a:srgbClr val="000000"/>
                </a:solidFill>
                <a:cs typeface="Arial" panose="020B0604020202020204" pitchFamily="34" charset="0"/>
              </a:rPr>
              <a:t>Mitrula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 dirty="0">
                <a:solidFill>
                  <a:srgbClr val="000000"/>
                </a:solidFill>
              </a:rPr>
              <a:t>(</a:t>
            </a:r>
            <a:r>
              <a:rPr lang="cs-CZ" altLang="cs-CZ" sz="1800" dirty="0" err="1">
                <a:solidFill>
                  <a:srgbClr val="000000"/>
                </a:solidFill>
                <a:cs typeface="Arial" panose="020B0604020202020204" pitchFamily="34" charset="0"/>
              </a:rPr>
              <a:t>čapulka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)</a:t>
            </a:r>
            <a:r>
              <a:rPr lang="cs-CZ" altLang="cs-CZ" sz="1800" dirty="0">
                <a:solidFill>
                  <a:srgbClr val="000000"/>
                </a:solidFill>
              </a:rPr>
              <a:t> - žlutá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 kyjovitá </a:t>
            </a:r>
            <a:r>
              <a:rPr lang="cs-CZ" altLang="cs-CZ" sz="1800" dirty="0" err="1">
                <a:solidFill>
                  <a:srgbClr val="000000"/>
                </a:solidFill>
                <a:cs typeface="Arial" panose="020B0604020202020204" pitchFamily="34" charset="0"/>
              </a:rPr>
              <a:t>apoth</a:t>
            </a:r>
            <a:r>
              <a:rPr lang="cs-CZ" altLang="cs-CZ" sz="1800" dirty="0" err="1">
                <a:solidFill>
                  <a:srgbClr val="000000"/>
                </a:solidFill>
              </a:rPr>
              <a:t>ecia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 na org</a:t>
            </a:r>
            <a:r>
              <a:rPr lang="cs-CZ" altLang="cs-CZ" sz="1800" dirty="0">
                <a:solidFill>
                  <a:srgbClr val="000000"/>
                </a:solidFill>
              </a:rPr>
              <a:t>anických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 zbytcích ve vodě nebo vlhku</a:t>
            </a:r>
            <a:r>
              <a:rPr lang="cs-CZ" altLang="cs-CZ" sz="1800" dirty="0">
                <a:solidFill>
                  <a:srgbClr val="000000"/>
                </a:solidFill>
              </a:rPr>
              <a:t>, </a:t>
            </a:r>
            <a:r>
              <a:rPr lang="cs-CZ" altLang="cs-CZ" sz="1800" i="1" dirty="0" err="1">
                <a:solidFill>
                  <a:srgbClr val="000000"/>
                </a:solidFill>
                <a:cs typeface="Arial" panose="020B0604020202020204" pitchFamily="34" charset="0"/>
              </a:rPr>
              <a:t>Helotium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 (voskovička) </a:t>
            </a:r>
            <a:r>
              <a:rPr lang="cs-CZ" altLang="cs-CZ" sz="1800" dirty="0">
                <a:solidFill>
                  <a:srgbClr val="000000"/>
                </a:solidFill>
              </a:rPr>
              <a:t>-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 drobné terčovité plodnice na dřevě, </a:t>
            </a:r>
            <a:r>
              <a:rPr lang="cs-CZ" altLang="cs-CZ" sz="1800" i="1" dirty="0" err="1">
                <a:solidFill>
                  <a:srgbClr val="000000"/>
                </a:solidFill>
                <a:cs typeface="Arial" panose="020B0604020202020204" pitchFamily="34" charset="0"/>
              </a:rPr>
              <a:t>Chloro</a:t>
            </a:r>
            <a:r>
              <a:rPr lang="cs-CZ" altLang="cs-CZ" sz="1800" i="1" dirty="0" err="1">
                <a:solidFill>
                  <a:srgbClr val="000000"/>
                </a:solidFill>
              </a:rPr>
              <a:t>ciboria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 (</a:t>
            </a:r>
            <a:r>
              <a:rPr lang="cs-CZ" altLang="cs-CZ" sz="1800" dirty="0" err="1">
                <a:solidFill>
                  <a:srgbClr val="000000"/>
                </a:solidFill>
                <a:cs typeface="Arial" panose="020B0604020202020204" pitchFamily="34" charset="0"/>
              </a:rPr>
              <a:t>zelenitka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) způsobuje zelenání dřeva, </a:t>
            </a:r>
            <a:r>
              <a:rPr lang="cs-CZ" altLang="cs-CZ" sz="1800" i="1" dirty="0" err="1">
                <a:solidFill>
                  <a:srgbClr val="000000"/>
                </a:solidFill>
                <a:cs typeface="Arial" panose="020B0604020202020204" pitchFamily="34" charset="0"/>
              </a:rPr>
              <a:t>Lachnellula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 (</a:t>
            </a:r>
            <a:r>
              <a:rPr lang="cs-CZ" altLang="cs-CZ" sz="1800" dirty="0" err="1">
                <a:solidFill>
                  <a:srgbClr val="000000"/>
                </a:solidFill>
                <a:cs typeface="Arial" panose="020B0604020202020204" pitchFamily="34" charset="0"/>
              </a:rPr>
              <a:t>brvenka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) </a:t>
            </a:r>
            <a:r>
              <a:rPr lang="cs-CZ" altLang="cs-CZ" sz="1800" dirty="0">
                <a:solidFill>
                  <a:srgbClr val="000000"/>
                </a:solidFill>
              </a:rPr>
              <a:t>-</a:t>
            </a:r>
            <a:r>
              <a:rPr lang="cs-CZ" altLang="cs-CZ" sz="1800" dirty="0">
                <a:solidFill>
                  <a:srgbClr val="000000"/>
                </a:solidFill>
                <a:cs typeface="Arial" panose="020B0604020202020204" pitchFamily="34" charset="0"/>
              </a:rPr>
              <a:t> plodnice na nádorech modřínů</a:t>
            </a:r>
            <a:endParaRPr lang="cs-CZ" altLang="cs-CZ" sz="1800" dirty="0">
              <a:solidFill>
                <a:srgbClr val="000000"/>
              </a:solidFill>
            </a:endParaRPr>
          </a:p>
        </p:txBody>
      </p:sp>
      <p:pic>
        <p:nvPicPr>
          <p:cNvPr id="24579" name="Picture 7" descr="HOU017A_leotia_patycka">
            <a:extLst>
              <a:ext uri="{FF2B5EF4-FFF2-40B4-BE49-F238E27FC236}">
                <a16:creationId xmlns:a16="http://schemas.microsoft.com/office/drawing/2014/main" id="{AD28865B-F29F-46EF-9972-E671B13150B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19800" y="4138613"/>
            <a:ext cx="2630488" cy="21685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4580" name="Picture 8" descr="HOU018A_helotium_voskovicka">
            <a:extLst>
              <a:ext uri="{FF2B5EF4-FFF2-40B4-BE49-F238E27FC236}">
                <a16:creationId xmlns:a16="http://schemas.microsoft.com/office/drawing/2014/main" id="{2C5729C6-89B9-473A-A01C-A80B234A097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89225" y="4140200"/>
            <a:ext cx="3276600" cy="21685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4581" name="Text Box 9">
            <a:extLst>
              <a:ext uri="{FF2B5EF4-FFF2-40B4-BE49-F238E27FC236}">
                <a16:creationId xmlns:a16="http://schemas.microsoft.com/office/drawing/2014/main" id="{58839A54-BE5D-4993-8334-024EE148E87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95288" y="3582988"/>
            <a:ext cx="8367712" cy="5492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r" eaLnBrk="1" hangingPunct="1"/>
            <a:r>
              <a:rPr lang="cs-CZ" altLang="cs-CZ" sz="1500"/>
              <a:t>Další podobné druhy: </a:t>
            </a:r>
          </a:p>
          <a:p>
            <a:pPr algn="r" eaLnBrk="1" hangingPunct="1"/>
            <a:r>
              <a:rPr lang="cs-CZ" altLang="cs-CZ" sz="1500"/>
              <a:t>vlevo vodnička potoční (</a:t>
            </a:r>
            <a:r>
              <a:rPr lang="cs-CZ" altLang="cs-CZ" sz="1500" i="1"/>
              <a:t>Hymenoscyphus clavus</a:t>
            </a:r>
            <a:r>
              <a:rPr lang="cs-CZ" altLang="cs-CZ" sz="1500"/>
              <a:t>), vpravo patyčka rosolovitá (</a:t>
            </a:r>
            <a:r>
              <a:rPr lang="cs-CZ" altLang="cs-CZ" sz="1500" i="1"/>
              <a:t>Leotia lubrica</a:t>
            </a:r>
            <a:r>
              <a:rPr lang="cs-CZ" altLang="cs-CZ" sz="1500"/>
              <a:t>)</a:t>
            </a:r>
            <a:endParaRPr lang="cs-CZ" altLang="cs-CZ"/>
          </a:p>
        </p:txBody>
      </p:sp>
      <p:sp>
        <p:nvSpPr>
          <p:cNvPr id="24582" name="Text Box 10">
            <a:extLst>
              <a:ext uri="{FF2B5EF4-FFF2-40B4-BE49-F238E27FC236}">
                <a16:creationId xmlns:a16="http://schemas.microsoft.com/office/drawing/2014/main" id="{611AF77C-EC8E-4547-B5A6-C7252A48B82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11213" y="4092575"/>
            <a:ext cx="1800225" cy="2143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r" eaLnBrk="1" hangingPunct="1"/>
            <a:r>
              <a:rPr lang="cs-CZ" altLang="cs-CZ"/>
              <a:t>Zdroj: Hagara et al.: Houby, 1999.</a:t>
            </a:r>
          </a:p>
        </p:txBody>
      </p:sp>
      <p:pic>
        <p:nvPicPr>
          <p:cNvPr id="2" name="5_ascom_22_helotiales-leotiales">
            <a:hlinkClick r:id="" action="ppaction://media"/>
            <a:extLst>
              <a:ext uri="{FF2B5EF4-FFF2-40B4-BE49-F238E27FC236}">
                <a16:creationId xmlns:a16="http://schemas.microsoft.com/office/drawing/2014/main" id="{07001B58-86A9-4A63-A57A-DDDB85186C95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8275637" y="381000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1256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602" name="Picture 3" descr="helotiales_sclerotinia+monilia">
            <a:extLst>
              <a:ext uri="{FF2B5EF4-FFF2-40B4-BE49-F238E27FC236}">
                <a16:creationId xmlns:a16="http://schemas.microsoft.com/office/drawing/2014/main" id="{F195822E-97FB-4643-868B-3EDAE582470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2451100"/>
            <a:ext cx="3621088" cy="3721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5603" name="Picture 4" descr="monilia-fructigena_mummified-apple">
            <a:extLst>
              <a:ext uri="{FF2B5EF4-FFF2-40B4-BE49-F238E27FC236}">
                <a16:creationId xmlns:a16="http://schemas.microsoft.com/office/drawing/2014/main" id="{DC67FC0E-03C4-4D91-9764-A97BF51FFDA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95800" y="2514600"/>
            <a:ext cx="4137025" cy="35544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5604" name="Text Box 5">
            <a:extLst>
              <a:ext uri="{FF2B5EF4-FFF2-40B4-BE49-F238E27FC236}">
                <a16:creationId xmlns:a16="http://schemas.microsoft.com/office/drawing/2014/main" id="{CBF087D4-7035-4A53-B43A-AD9C5A42359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991100" y="2270125"/>
            <a:ext cx="3733800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200"/>
              <a:t>                 </a:t>
            </a:r>
          </a:p>
          <a:p>
            <a:pPr algn="r" eaLnBrk="1" hangingPunct="1"/>
            <a:r>
              <a:rPr lang="cs-CZ" altLang="cs-CZ">
                <a:hlinkClick r:id="rId6"/>
              </a:rPr>
              <a:t>http://www.biology.ed.ac.uk/research/groups/jdeacon/microbes/applerot.htm</a:t>
            </a:r>
            <a:r>
              <a:rPr lang="cs-CZ" altLang="cs-CZ"/>
              <a:t> </a:t>
            </a:r>
          </a:p>
        </p:txBody>
      </p:sp>
      <p:sp>
        <p:nvSpPr>
          <p:cNvPr id="25605" name="Text Box 6">
            <a:extLst>
              <a:ext uri="{FF2B5EF4-FFF2-40B4-BE49-F238E27FC236}">
                <a16:creationId xmlns:a16="http://schemas.microsoft.com/office/drawing/2014/main" id="{0C313629-91BE-4A53-BA16-A3C54F30BEC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924300" y="2041525"/>
            <a:ext cx="4800600" cy="320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r" eaLnBrk="1" hangingPunct="1"/>
            <a:r>
              <a:rPr lang="cs-CZ" altLang="cs-CZ" sz="1500"/>
              <a:t>Mumifikované jablko se sporodochii </a:t>
            </a:r>
            <a:r>
              <a:rPr lang="cs-CZ" altLang="cs-CZ" sz="1500" i="1"/>
              <a:t>Monilia fructigena</a:t>
            </a:r>
            <a:endParaRPr lang="cs-CZ" altLang="cs-CZ"/>
          </a:p>
        </p:txBody>
      </p:sp>
      <p:sp>
        <p:nvSpPr>
          <p:cNvPr id="25606" name="Text Box 7">
            <a:extLst>
              <a:ext uri="{FF2B5EF4-FFF2-40B4-BE49-F238E27FC236}">
                <a16:creationId xmlns:a16="http://schemas.microsoft.com/office/drawing/2014/main" id="{387579C3-6D48-40CE-A95A-6B46440EDC3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8382000" cy="1739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– do řádu </a:t>
            </a:r>
            <a:r>
              <a:rPr lang="cs-CZ" altLang="cs-CZ" sz="1800" i="1">
                <a:solidFill>
                  <a:srgbClr val="000000"/>
                </a:solidFill>
              </a:rPr>
              <a:t>Helotiales </a:t>
            </a:r>
            <a:r>
              <a:rPr lang="cs-CZ" altLang="cs-CZ" sz="1800">
                <a:solidFill>
                  <a:srgbClr val="000000"/>
                </a:solidFill>
              </a:rPr>
              <a:t>patří i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řada hospodářsky významných parazitů -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Botryotinia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(anam</a:t>
            </a:r>
            <a:r>
              <a:rPr lang="cs-CZ" altLang="cs-CZ" sz="1800">
                <a:solidFill>
                  <a:srgbClr val="000000"/>
                </a:solidFill>
              </a:rPr>
              <a:t>orfa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Botrytis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) na plodech rostlin,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Drepanopeziza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na rybízu,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Pseudopeziza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na jeteli (tvorba stromat =&gt;</a:t>
            </a:r>
            <a:r>
              <a:rPr lang="cs-CZ" altLang="cs-CZ" sz="1800">
                <a:solidFill>
                  <a:srgbClr val="000000"/>
                </a:solidFill>
                <a:latin typeface="Times New Roman" panose="02020603050405020304" pitchFamily="18" charset="0"/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usychání listů)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–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Sclerotinia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(hlízenka) tvoří sklerocia a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stromata na podzemních orgánech bylin,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Monilinia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(anamorfa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Monilia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) napadá větve a plody =&gt; plod prorostlý myceliem se stává pseudosklerociem</a:t>
            </a:r>
          </a:p>
        </p:txBody>
      </p:sp>
      <p:pic>
        <p:nvPicPr>
          <p:cNvPr id="2" name="5_ascom_23_monilia-sclerotinia">
            <a:hlinkClick r:id="" action="ppaction://media"/>
            <a:extLst>
              <a:ext uri="{FF2B5EF4-FFF2-40B4-BE49-F238E27FC236}">
                <a16:creationId xmlns:a16="http://schemas.microsoft.com/office/drawing/2014/main" id="{351EDE98-DCC7-4D33-B38C-EC3A48F8B250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454611" y="2328909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30844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Text Box 2">
            <a:extLst>
              <a:ext uri="{FF2B5EF4-FFF2-40B4-BE49-F238E27FC236}">
                <a16:creationId xmlns:a16="http://schemas.microsoft.com/office/drawing/2014/main" id="{E9A39B9F-E8D4-449B-9F10-2809E11A9DA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8382000" cy="60721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800" b="1">
                <a:solidFill>
                  <a:srgbClr val="000000"/>
                </a:solidFill>
              </a:rPr>
              <a:t>Třída: </a:t>
            </a:r>
            <a:r>
              <a:rPr lang="cs-CZ" altLang="cs-CZ" sz="1800" b="1" i="1">
                <a:solidFill>
                  <a:srgbClr val="000000"/>
                </a:solidFill>
              </a:rPr>
              <a:t>SORDARIOMYCETES</a:t>
            </a:r>
            <a:endParaRPr lang="cs-CZ" altLang="cs-CZ" sz="1800" b="1">
              <a:solidFill>
                <a:srgbClr val="000000"/>
              </a:solidFill>
            </a:endParaRPr>
          </a:p>
          <a:p>
            <a:pPr eaLnBrk="1" hangingPunct="1"/>
            <a:endParaRPr lang="cs-CZ" altLang="cs-CZ" b="1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obsahuje tvrdohouby (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Pyrenomycetes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v dřívějším pojetí, vytvářejí perithecia) s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askohymeniálním vývojem a unitunikátními vřecky (výjimkou jsou zřejmě nejpůvodnější</a:t>
            </a:r>
            <a:r>
              <a:rPr lang="cs-CZ" altLang="cs-CZ" sz="1800">
                <a:solidFill>
                  <a:srgbClr val="000000"/>
                </a:solidFill>
              </a:rPr>
              <a:t> řády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Microascales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a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Ophiostomatales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endParaRPr lang="cs-CZ" altLang="cs-CZ" sz="1200" b="1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 b="1">
                <a:solidFill>
                  <a:srgbClr val="000000"/>
                </a:solidFill>
              </a:rPr>
              <a:t>podtřída </a:t>
            </a:r>
            <a:r>
              <a:rPr lang="cs-CZ" altLang="cs-CZ" sz="1800" b="1" i="1">
                <a:solidFill>
                  <a:srgbClr val="000000"/>
                </a:solidFill>
              </a:rPr>
              <a:t>Hypocreomycetidae</a:t>
            </a:r>
            <a:endParaRPr lang="cs-CZ" altLang="cs-CZ" sz="1800" i="1">
              <a:solidFill>
                <a:srgbClr val="000000"/>
              </a:solidFill>
            </a:endParaRPr>
          </a:p>
          <a:p>
            <a:pPr eaLnBrk="1" hangingPunct="1"/>
            <a:endParaRPr lang="cs-CZ" altLang="cs-CZ" i="1">
              <a:solidFill>
                <a:srgbClr val="000000"/>
              </a:solidFill>
              <a:cs typeface="Arial" panose="020B0604020202020204" pitchFamily="34" charset="0"/>
            </a:endParaRPr>
          </a:p>
          <a:p>
            <a:pPr eaLnBrk="1" hangingPunct="1"/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řád </a:t>
            </a:r>
            <a:r>
              <a:rPr lang="cs-CZ" altLang="cs-CZ" sz="1800" b="1" i="1">
                <a:solidFill>
                  <a:srgbClr val="000000"/>
                </a:solidFill>
                <a:cs typeface="Arial" panose="020B0604020202020204" pitchFamily="34" charset="0"/>
              </a:rPr>
              <a:t>Hypocreales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plodnicemi jsou perithecia,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u mnoha rodů zanořena do sterilní hmoty stromat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u rodů, kde se stromata nevytvářejí, může perithecium obklopovat spleť hyf</a:t>
            </a:r>
            <a:r>
              <a:rPr lang="cs-CZ" altLang="cs-CZ" sz="1800">
                <a:solidFill>
                  <a:srgbClr val="000000"/>
                </a:solidFill>
              </a:rPr>
              <a:t>;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kromě stromat též tvorba sklerocií (též sterilní útvary, které ovšem neobsahují perithecia;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mohou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být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kromě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houbových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pletiv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tvořeny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i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pletivy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napadené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rostliny</a:t>
            </a:r>
            <a:r>
              <a:rPr lang="cs-CZ" altLang="cs-CZ" sz="1800">
                <a:solidFill>
                  <a:srgbClr val="000000"/>
                </a:solidFill>
              </a:rPr>
              <a:t>)</a:t>
            </a: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podstata vývoje plodnice je askohymeniální, vřecka unitunikátní, inoperkulátní, spory dvou- až vícebuněčné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převažuje nepohl</a:t>
            </a:r>
            <a:r>
              <a:rPr lang="cs-CZ" altLang="cs-CZ" sz="1800">
                <a:solidFill>
                  <a:srgbClr val="000000"/>
                </a:solidFill>
              </a:rPr>
              <a:t>.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rozmnožování, tvorba blastokonidií, často ve sporodochií</a:t>
            </a:r>
            <a:r>
              <a:rPr lang="cs-CZ" altLang="cs-CZ" sz="1800">
                <a:solidFill>
                  <a:srgbClr val="000000"/>
                </a:solidFill>
              </a:rPr>
              <a:t>ch</a:t>
            </a: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řád zahrnuje saprofyty nebo fakultativní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parazity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na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rostlinách,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řídčeji</a:t>
            </a:r>
            <a:r>
              <a:rPr lang="cs-CZ" altLang="cs-CZ" sz="16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živočiších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endParaRPr lang="cs-CZ" altLang="cs-CZ" sz="4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–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Nectria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(rážovka) - volná červená perithecia na dřevě</a:t>
            </a: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–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Hypomyces</a:t>
            </a:r>
            <a:r>
              <a:rPr lang="cs-CZ" altLang="cs-CZ" sz="1800">
                <a:solidFill>
                  <a:srgbClr val="000000"/>
                </a:solidFill>
              </a:rPr>
              <a:t>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(nedohub) - parazité na vřeckatých a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stopkovýtrusných houbách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 i="1">
                <a:solidFill>
                  <a:srgbClr val="000000"/>
                </a:solidFill>
              </a:rPr>
              <a:t>–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Claviceps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(paličkovice) - parazité trav, z napadeného semeníku se vytváří sklerocium - přezimující útvar, ze kterého další sezónu vyrostou stromata s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perithecii;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C. purpurea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(p. nachová) obsahuje jedovaté alkaloidy, využívané i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k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výrobě léčiv </a:t>
            </a:r>
          </a:p>
        </p:txBody>
      </p:sp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Rectangle 2">
            <a:extLst>
              <a:ext uri="{FF2B5EF4-FFF2-40B4-BE49-F238E27FC236}">
                <a16:creationId xmlns:a16="http://schemas.microsoft.com/office/drawing/2014/main" id="{FFEF832C-3837-4C97-9943-86FA15C36882}"/>
              </a:ext>
            </a:extLst>
          </p:cNvPr>
          <p:cNvSpPr>
            <a:spLocks noChangeArrowheads="1"/>
          </p:cNvSpPr>
          <p:nvPr/>
        </p:nvSpPr>
        <p:spPr bwMode="auto">
          <a:xfrm>
            <a:off x="406400" y="3149600"/>
            <a:ext cx="4038600" cy="6413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500"/>
              <a:t>Nedohub zelený (</a:t>
            </a:r>
            <a:r>
              <a:rPr lang="cs-CZ" altLang="cs-CZ" sz="1500" i="1"/>
              <a:t>Hypomyces viridis</a:t>
            </a:r>
            <a:r>
              <a:rPr lang="cs-CZ" altLang="cs-CZ" sz="1500"/>
              <a:t>) na lupenech holubinky</a:t>
            </a:r>
          </a:p>
          <a:p>
            <a:pPr eaLnBrk="1" hangingPunct="1"/>
            <a:endParaRPr lang="cs-CZ" altLang="cs-CZ" sz="600"/>
          </a:p>
        </p:txBody>
      </p:sp>
      <p:sp>
        <p:nvSpPr>
          <p:cNvPr id="30723" name="Text Box 3">
            <a:extLst>
              <a:ext uri="{FF2B5EF4-FFF2-40B4-BE49-F238E27FC236}">
                <a16:creationId xmlns:a16="http://schemas.microsoft.com/office/drawing/2014/main" id="{D6602DE2-862F-4C05-93DC-1214A23C530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4495800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endParaRPr lang="cs-CZ" altLang="cs-CZ" sz="1800">
              <a:solidFill>
                <a:srgbClr val="000000"/>
              </a:solidFill>
              <a:cs typeface="Arial" panose="020B0604020202020204" pitchFamily="34" charset="0"/>
            </a:endParaRPr>
          </a:p>
        </p:txBody>
      </p:sp>
      <p:pic>
        <p:nvPicPr>
          <p:cNvPr id="30724" name="Picture 4" descr="C:\Documents and Settings\Hrouda\Dokumenty\S_Obrazky\NR-ASCOM\HOU008.JPG">
            <a:extLst>
              <a:ext uri="{FF2B5EF4-FFF2-40B4-BE49-F238E27FC236}">
                <a16:creationId xmlns:a16="http://schemas.microsoft.com/office/drawing/2014/main" id="{E1D5907C-2C42-44CC-98A0-2F2EE85BF8E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5300" y="482600"/>
            <a:ext cx="2625725" cy="2667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25" name="Picture 5" descr="C:\Documents and Settings\Hrouda\Dokumenty\S_Obrazky\obrázky - životní cykly\Claviceps_purpurea%20(Ascomycetes).jpg">
            <a:extLst>
              <a:ext uri="{FF2B5EF4-FFF2-40B4-BE49-F238E27FC236}">
                <a16:creationId xmlns:a16="http://schemas.microsoft.com/office/drawing/2014/main" id="{511CAA34-9137-4FC4-954F-D60CCB382F1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98963" y="0"/>
            <a:ext cx="4376737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26" name="Picture 6" descr="C:\Documents and Settings\Hrouda\Dokumenty\S_Obrazky\NR-ASCOM\HOU011A.JPG">
            <a:extLst>
              <a:ext uri="{FF2B5EF4-FFF2-40B4-BE49-F238E27FC236}">
                <a16:creationId xmlns:a16="http://schemas.microsoft.com/office/drawing/2014/main" id="{1CE0412B-7F31-48F4-803D-A7C163D6628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5300" y="3759200"/>
            <a:ext cx="1968500" cy="2611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0727" name="Rectangle 7">
            <a:extLst>
              <a:ext uri="{FF2B5EF4-FFF2-40B4-BE49-F238E27FC236}">
                <a16:creationId xmlns:a16="http://schemas.microsoft.com/office/drawing/2014/main" id="{05C25452-C4EC-4BC8-9F5F-4AF8E157D458}"/>
              </a:ext>
            </a:extLst>
          </p:cNvPr>
          <p:cNvSpPr>
            <a:spLocks noChangeArrowheads="1"/>
          </p:cNvSpPr>
          <p:nvPr/>
        </p:nvSpPr>
        <p:spPr bwMode="auto">
          <a:xfrm>
            <a:off x="2476500" y="5054600"/>
            <a:ext cx="1981200" cy="13731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500"/>
              <a:t>Housenice červená (</a:t>
            </a:r>
            <a:r>
              <a:rPr lang="cs-CZ" altLang="cs-CZ" sz="1500" i="1"/>
              <a:t>Cordyceps militaris</a:t>
            </a:r>
            <a:r>
              <a:rPr lang="cs-CZ" altLang="cs-CZ" sz="1500"/>
              <a:t>) parazituje na larvách a kuklách hmyzu</a:t>
            </a:r>
          </a:p>
          <a:p>
            <a:pPr eaLnBrk="1" hangingPunct="1"/>
            <a:endParaRPr lang="cs-CZ" altLang="cs-CZ"/>
          </a:p>
          <a:p>
            <a:pPr eaLnBrk="1" hangingPunct="1"/>
            <a:r>
              <a:rPr lang="cs-CZ" altLang="cs-CZ"/>
              <a:t>Zdroj: L. Hagara, V. Antonín, J. Baier: Houby, Aventinum, Praha, 1999.</a:t>
            </a:r>
          </a:p>
        </p:txBody>
      </p:sp>
      <p:pic>
        <p:nvPicPr>
          <p:cNvPr id="2" name="5_ascom_25_hypomyces">
            <a:hlinkClick r:id="" action="ppaction://media"/>
            <a:extLst>
              <a:ext uri="{FF2B5EF4-FFF2-40B4-BE49-F238E27FC236}">
                <a16:creationId xmlns:a16="http://schemas.microsoft.com/office/drawing/2014/main" id="{9FCA4AAF-CF05-4191-8C67-01A28347D861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3194050" y="439136"/>
            <a:ext cx="487363" cy="487363"/>
          </a:xfrm>
          <a:prstGeom prst="rect">
            <a:avLst/>
          </a:prstGeom>
        </p:spPr>
      </p:pic>
      <p:pic>
        <p:nvPicPr>
          <p:cNvPr id="3" name="5_ascom_25_cordyceps">
            <a:hlinkClick r:id="" action="ppaction://media"/>
            <a:extLst>
              <a:ext uri="{FF2B5EF4-FFF2-40B4-BE49-F238E27FC236}">
                <a16:creationId xmlns:a16="http://schemas.microsoft.com/office/drawing/2014/main" id="{D4792646-1EA9-4F73-ADF6-67D9FACEA2EE}"/>
              </a:ext>
            </a:extLst>
          </p:cNvPr>
          <p:cNvPicPr>
            <a:picLocks noChangeAspect="1"/>
          </p:cNvPicPr>
          <p:nvPr>
            <a:audi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2552700" y="3708399"/>
            <a:ext cx="487363" cy="487363"/>
          </a:xfrm>
          <a:prstGeom prst="rect">
            <a:avLst/>
          </a:prstGeom>
        </p:spPr>
      </p:pic>
      <p:pic>
        <p:nvPicPr>
          <p:cNvPr id="4" name="5_ascom_25_claviceps">
            <a:hlinkClick r:id="" action="ppaction://media"/>
            <a:extLst>
              <a:ext uri="{FF2B5EF4-FFF2-40B4-BE49-F238E27FC236}">
                <a16:creationId xmlns:a16="http://schemas.microsoft.com/office/drawing/2014/main" id="{9BDF3FB0-F6BE-4AA6-BF73-81F1ECA6D7A3}"/>
              </a:ext>
            </a:extLst>
          </p:cNvPr>
          <p:cNvPicPr>
            <a:picLocks noChangeAspect="1"/>
          </p:cNvPicPr>
          <p:nvPr>
            <a:audioFile r:link="rId6"/>
            <p:extLst>
              <p:ext uri="{DAA4B4D4-6D71-4841-9C94-3DE7FCFB9230}">
                <p14:media xmlns:p14="http://schemas.microsoft.com/office/powerpoint/2010/main" r:embed="rId5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3885952" y="1767681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92342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191947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4" dur="457534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15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  <p:audio>
              <p:cMediaNode vol="80000">
                <p:cTn id="16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  <p:audio>
              <p:cMediaNode vol="80000">
                <p:cTn id="1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"/>
                </p:tgtEl>
              </p:cMediaNode>
            </p:audio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Text Box 2">
            <a:extLst>
              <a:ext uri="{FF2B5EF4-FFF2-40B4-BE49-F238E27FC236}">
                <a16:creationId xmlns:a16="http://schemas.microsoft.com/office/drawing/2014/main" id="{0F8AD6EC-EA0B-4657-83C7-E54FA52BBB4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3962400" cy="48831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podtřída </a:t>
            </a:r>
            <a:r>
              <a:rPr lang="cs-CZ" altLang="cs-CZ" sz="1800" b="1" i="1">
                <a:solidFill>
                  <a:srgbClr val="000000"/>
                </a:solidFill>
              </a:rPr>
              <a:t>Xyl</a:t>
            </a:r>
            <a:r>
              <a:rPr lang="cs-CZ" altLang="cs-CZ" sz="1800" b="1" i="1">
                <a:solidFill>
                  <a:srgbClr val="000000"/>
                </a:solidFill>
                <a:cs typeface="Arial" panose="020B0604020202020204" pitchFamily="34" charset="0"/>
              </a:rPr>
              <a:t>ariomycetidae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endParaRPr lang="cs-CZ" altLang="cs-CZ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 b="1">
                <a:solidFill>
                  <a:srgbClr val="000000"/>
                </a:solidFill>
                <a:cs typeface="Arial" panose="020B0604020202020204" pitchFamily="34" charset="0"/>
              </a:rPr>
              <a:t>řád </a:t>
            </a:r>
            <a:r>
              <a:rPr lang="cs-CZ" altLang="cs-CZ" sz="1800" b="1" i="1">
                <a:solidFill>
                  <a:srgbClr val="000000"/>
                </a:solidFill>
                <a:cs typeface="Arial" panose="020B0604020202020204" pitchFamily="34" charset="0"/>
              </a:rPr>
              <a:t>Xylariales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mycelium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ve dřevě, na jeho povrchu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se vytváří pevná makrosko</a:t>
            </a:r>
            <a:r>
              <a:rPr lang="cs-CZ" altLang="cs-CZ" sz="1800">
                <a:solidFill>
                  <a:srgbClr val="000000"/>
                </a:solidFill>
              </a:rPr>
              <a:t>-</a:t>
            </a: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pická stromata, v nichž jsou zanořena černá perithecia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vývoj plodnice askohyme</a:t>
            </a:r>
            <a:r>
              <a:rPr lang="cs-CZ" altLang="cs-CZ" sz="1800">
                <a:solidFill>
                  <a:srgbClr val="000000"/>
                </a:solidFill>
              </a:rPr>
              <a:t>-</a:t>
            </a: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niální, vřecka unitunikátní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nebo pseudounitunikátní, inoperkulátní (pod vrcholovým pórem mají zónu s 1 nebo více prstenci)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převážně saprofyté na dřevě (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Xylaria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- dřevnatka,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Hypoxylon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- dřevomor),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vzácněji parazité </a:t>
            </a: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dřevin (spálenka </a:t>
            </a: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- </a:t>
            </a:r>
            <a:r>
              <a:rPr lang="cs-CZ" altLang="cs-CZ" sz="1800" i="1">
                <a:solidFill>
                  <a:srgbClr val="000000"/>
                </a:solidFill>
              </a:rPr>
              <a:t>Kretzschmaria</a:t>
            </a:r>
            <a:r>
              <a:rPr lang="cs-CZ" altLang="cs-CZ" sz="1800">
                <a:solidFill>
                  <a:srgbClr val="000000"/>
                </a:solidFill>
              </a:rPr>
              <a:t>)</a:t>
            </a:r>
          </a:p>
        </p:txBody>
      </p:sp>
      <p:pic>
        <p:nvPicPr>
          <p:cNvPr id="31747" name="Picture 3" descr="HOU012A">
            <a:extLst>
              <a:ext uri="{FF2B5EF4-FFF2-40B4-BE49-F238E27FC236}">
                <a16:creationId xmlns:a16="http://schemas.microsoft.com/office/drawing/2014/main" id="{BD726A23-4889-4745-9F39-E3B50B20F93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3131"/>
          <a:stretch>
            <a:fillRect/>
          </a:stretch>
        </p:blipFill>
        <p:spPr bwMode="auto">
          <a:xfrm>
            <a:off x="4495800" y="3068638"/>
            <a:ext cx="4122738" cy="27352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1748" name="Picture 4" descr="sordariomycetes_xylaria">
            <a:extLst>
              <a:ext uri="{FF2B5EF4-FFF2-40B4-BE49-F238E27FC236}">
                <a16:creationId xmlns:a16="http://schemas.microsoft.com/office/drawing/2014/main" id="{0C3E22D5-C5E0-4959-AD16-4A101FD8EC9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lum bright="10000" contrast="2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81400" y="457200"/>
            <a:ext cx="5076825" cy="2444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1749" name="Picture 5" descr="sordariomycetes_hypoxylon-fragiforme">
            <a:extLst>
              <a:ext uri="{FF2B5EF4-FFF2-40B4-BE49-F238E27FC236}">
                <a16:creationId xmlns:a16="http://schemas.microsoft.com/office/drawing/2014/main" id="{15AED0D2-7897-4878-A696-93643134144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87" t="36426" r="52217"/>
          <a:stretch>
            <a:fillRect/>
          </a:stretch>
        </p:blipFill>
        <p:spPr bwMode="auto">
          <a:xfrm>
            <a:off x="2514600" y="4267200"/>
            <a:ext cx="1878013" cy="19796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1750" name="Text Box 6">
            <a:extLst>
              <a:ext uri="{FF2B5EF4-FFF2-40B4-BE49-F238E27FC236}">
                <a16:creationId xmlns:a16="http://schemas.microsoft.com/office/drawing/2014/main" id="{E33FAF62-F9F1-4845-8338-299A5E9398D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5448300"/>
            <a:ext cx="2124075" cy="8540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500"/>
              <a:t>Dřevomor červený (</a:t>
            </a:r>
            <a:r>
              <a:rPr lang="cs-CZ" altLang="cs-CZ" sz="1500" i="1"/>
              <a:t>Hypoxylon fragiforme</a:t>
            </a:r>
            <a:r>
              <a:rPr lang="cs-CZ" altLang="cs-CZ" sz="1500"/>
              <a:t>) </a:t>
            </a:r>
            <a:endParaRPr lang="cs-CZ" altLang="cs-CZ" sz="400"/>
          </a:p>
          <a:p>
            <a:pPr eaLnBrk="1" hangingPunct="1"/>
            <a:endParaRPr lang="cs-CZ" altLang="cs-CZ" sz="400"/>
          </a:p>
          <a:p>
            <a:pPr algn="r" eaLnBrk="1" hangingPunct="1"/>
            <a:r>
              <a:rPr lang="cs-CZ" altLang="cs-CZ"/>
              <a:t>Ladislav Hoskovec, </a:t>
            </a:r>
            <a:r>
              <a:rPr lang="cs-CZ" altLang="cs-CZ">
                <a:hlinkClick r:id="rId7"/>
              </a:rPr>
              <a:t>http://botany.cz/cs/hypoxylon-fragiforme/</a:t>
            </a:r>
            <a:r>
              <a:rPr lang="cs-CZ" altLang="cs-CZ"/>
              <a:t> </a:t>
            </a:r>
          </a:p>
        </p:txBody>
      </p:sp>
      <p:sp>
        <p:nvSpPr>
          <p:cNvPr id="31751" name="Rectangle 7">
            <a:extLst>
              <a:ext uri="{FF2B5EF4-FFF2-40B4-BE49-F238E27FC236}">
                <a16:creationId xmlns:a16="http://schemas.microsoft.com/office/drawing/2014/main" id="{C32FDAB8-041C-4FA8-A879-AA8D06C3479D}"/>
              </a:ext>
            </a:extLst>
          </p:cNvPr>
          <p:cNvSpPr>
            <a:spLocks noChangeArrowheads="1"/>
          </p:cNvSpPr>
          <p:nvPr/>
        </p:nvSpPr>
        <p:spPr bwMode="auto">
          <a:xfrm>
            <a:off x="4432300" y="5816600"/>
            <a:ext cx="4292600" cy="5032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000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r" eaLnBrk="1" hangingPunct="1"/>
            <a:r>
              <a:rPr lang="cs-CZ" altLang="cs-CZ" sz="1500"/>
              <a:t>Dřevnatka parohatá (</a:t>
            </a:r>
            <a:r>
              <a:rPr lang="cs-CZ" altLang="cs-CZ" sz="1500" i="1"/>
              <a:t>Xylaria hypoxylon</a:t>
            </a:r>
            <a:r>
              <a:rPr lang="cs-CZ" altLang="cs-CZ" sz="1500"/>
              <a:t>)</a:t>
            </a:r>
          </a:p>
          <a:p>
            <a:pPr eaLnBrk="1" hangingPunct="1"/>
            <a:endParaRPr lang="cs-CZ" altLang="cs-CZ" sz="400"/>
          </a:p>
          <a:p>
            <a:pPr algn="r" eaLnBrk="1" hangingPunct="1"/>
            <a:r>
              <a:rPr lang="cs-CZ" altLang="cs-CZ"/>
              <a:t>Zdroj: L. Hagara, V. Antonín, J. Baier: Houby, Aventinum, Praha, 1999.</a:t>
            </a:r>
          </a:p>
        </p:txBody>
      </p:sp>
      <p:pic>
        <p:nvPicPr>
          <p:cNvPr id="2" name="5_ascom_26_xylariales">
            <a:hlinkClick r:id="" action="ppaction://media"/>
            <a:extLst>
              <a:ext uri="{FF2B5EF4-FFF2-40B4-BE49-F238E27FC236}">
                <a16:creationId xmlns:a16="http://schemas.microsoft.com/office/drawing/2014/main" id="{6F1751CD-6B6E-4EDE-B0F7-DCE2985CD770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3688556" y="381000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27395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Text Box 2">
            <a:extLst>
              <a:ext uri="{FF2B5EF4-FFF2-40B4-BE49-F238E27FC236}">
                <a16:creationId xmlns:a16="http://schemas.microsoft.com/office/drawing/2014/main" id="{537709BC-1BDA-441A-9E4C-A7854C6544C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8382000" cy="35099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800" b="1">
                <a:solidFill>
                  <a:srgbClr val="000000"/>
                </a:solidFill>
              </a:rPr>
              <a:t>Třída: </a:t>
            </a:r>
            <a:r>
              <a:rPr lang="cs-CZ" altLang="cs-CZ" sz="1800" b="1" i="1">
                <a:solidFill>
                  <a:srgbClr val="000000"/>
                </a:solidFill>
              </a:rPr>
              <a:t>DOTHIDEOMYCETES</a:t>
            </a:r>
            <a:endParaRPr lang="cs-CZ" altLang="cs-CZ" sz="1800" b="1">
              <a:solidFill>
                <a:srgbClr val="000000"/>
              </a:solidFill>
            </a:endParaRPr>
          </a:p>
          <a:p>
            <a:pPr eaLnBrk="1" hangingPunct="1"/>
            <a:endParaRPr lang="cs-CZ" altLang="cs-CZ" b="1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samičí pohlavní orgány představují archikarpy tvořené 1 nebo více askogony a</a:t>
            </a:r>
            <a:r>
              <a:rPr lang="cs-CZ" altLang="cs-CZ" sz="1800">
                <a:solidFill>
                  <a:srgbClr val="000000"/>
                </a:solidFill>
              </a:rPr>
              <a:t> 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jedním trichogynem; k oplození dochází procesem gametangiogamie, spermatizace nebo somatogamie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vývoj plodnice askolokulární, tvoří se askostroma, v něm se vytvoří dutiny a do nich vrůstají vřecka a pseudoparafýzy; 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morfologicky jsou plodnice typu pseudoperithecia nebo odvozených typů</a:t>
            </a:r>
            <a:endParaRPr lang="cs-CZ" altLang="cs-CZ" sz="1800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vřecka bitunikátní, po prasknutí exoasku se endoaskus prodlouží asi třikrát, spory se přesunou do jeho vrcholové části a jsou aktivně uvolňovány</a:t>
            </a: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• 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řád zahrnuje ekologicky různé skupiny </a:t>
            </a:r>
            <a:r>
              <a:rPr lang="cs-CZ" altLang="cs-CZ" sz="1800">
                <a:solidFill>
                  <a:srgbClr val="000000"/>
                </a:solidFill>
              </a:rPr>
              <a:t>–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saprofyty a parazity rostlin, řas, živočichů i jiných hub</a:t>
            </a:r>
            <a:b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</a:br>
            <a:endParaRPr lang="cs-CZ" altLang="cs-CZ" sz="1800">
              <a:solidFill>
                <a:srgbClr val="000000"/>
              </a:solidFill>
              <a:cs typeface="Arial" panose="020B0604020202020204" pitchFamily="34" charset="0"/>
            </a:endParaRPr>
          </a:p>
        </p:txBody>
      </p:sp>
      <p:pic>
        <p:nvPicPr>
          <p:cNvPr id="2" name="5_ascom_27_dothideomycetes">
            <a:hlinkClick r:id="" action="ppaction://media"/>
            <a:extLst>
              <a:ext uri="{FF2B5EF4-FFF2-40B4-BE49-F238E27FC236}">
                <a16:creationId xmlns:a16="http://schemas.microsoft.com/office/drawing/2014/main" id="{1DDFC74E-E010-4D20-88BC-C4C73982922F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3707904" y="332656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74109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Text Box 10">
            <a:extLst>
              <a:ext uri="{FF2B5EF4-FFF2-40B4-BE49-F238E27FC236}">
                <a16:creationId xmlns:a16="http://schemas.microsoft.com/office/drawing/2014/main" id="{D79AF0A7-99EB-488C-AFCE-BA07E1F7F62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381000"/>
            <a:ext cx="8382000" cy="13128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800" b="1">
                <a:solidFill>
                  <a:srgbClr val="000000"/>
                </a:solidFill>
              </a:rPr>
              <a:t>podtřída </a:t>
            </a:r>
            <a:r>
              <a:rPr lang="cs-CZ" altLang="cs-CZ" sz="1800" b="1" i="1">
                <a:solidFill>
                  <a:srgbClr val="000000"/>
                </a:solidFill>
              </a:rPr>
              <a:t>Pleosporomycetidae</a:t>
            </a:r>
            <a:endParaRPr lang="cs-CZ" altLang="cs-CZ" b="1">
              <a:solidFill>
                <a:srgbClr val="000000"/>
              </a:solidFill>
            </a:endParaRPr>
          </a:p>
          <a:p>
            <a:pPr eaLnBrk="1" hangingPunct="1"/>
            <a:endParaRPr lang="cs-CZ" altLang="cs-CZ" b="1">
              <a:solidFill>
                <a:srgbClr val="000000"/>
              </a:solidFill>
            </a:endParaRPr>
          </a:p>
          <a:p>
            <a:pPr eaLnBrk="1" hangingPunct="1"/>
            <a:r>
              <a:rPr lang="cs-CZ" altLang="cs-CZ" sz="1800" b="1">
                <a:solidFill>
                  <a:srgbClr val="000000"/>
                </a:solidFill>
              </a:rPr>
              <a:t>řád </a:t>
            </a:r>
            <a:r>
              <a:rPr lang="cs-CZ" altLang="cs-CZ" sz="1800" b="1" i="1">
                <a:solidFill>
                  <a:srgbClr val="000000"/>
                </a:solidFill>
              </a:rPr>
              <a:t>Pleosporales</a:t>
            </a:r>
            <a:r>
              <a:rPr lang="cs-CZ" altLang="cs-CZ" sz="1800">
                <a:solidFill>
                  <a:srgbClr val="000000"/>
                </a:solidFill>
              </a:rPr>
              <a:t> – početně velký řád zahrnující většinu askolokulárních hub</a:t>
            </a:r>
          </a:p>
          <a:p>
            <a:pPr eaLnBrk="1" hangingPunct="1"/>
            <a:r>
              <a:rPr lang="cs-CZ" altLang="cs-CZ" sz="1800">
                <a:solidFill>
                  <a:srgbClr val="000000"/>
                </a:solidFill>
              </a:rPr>
              <a:t>–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druhy rodu</a:t>
            </a:r>
            <a:r>
              <a:rPr lang="cs-CZ" altLang="cs-CZ" sz="1800">
                <a:solidFill>
                  <a:srgbClr val="000000"/>
                </a:solidFill>
              </a:rPr>
              <a:t> strupatka -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Venturia 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(anamorfy </a:t>
            </a:r>
            <a:r>
              <a:rPr lang="cs-CZ" altLang="cs-CZ" sz="1800" i="1">
                <a:solidFill>
                  <a:srgbClr val="000000"/>
                </a:solidFill>
                <a:cs typeface="Arial" panose="020B0604020202020204" pitchFamily="34" charset="0"/>
              </a:rPr>
              <a:t>Fusicladium</a:t>
            </a:r>
            <a:r>
              <a:rPr lang="cs-CZ" altLang="cs-CZ" sz="1800">
                <a:solidFill>
                  <a:srgbClr val="000000"/>
                </a:solidFill>
                <a:cs typeface="Arial" panose="020B0604020202020204" pitchFamily="34" charset="0"/>
              </a:rPr>
              <a:t>) způsobují strupovitost na různých ovocných stromech</a:t>
            </a:r>
          </a:p>
        </p:txBody>
      </p:sp>
      <p:pic>
        <p:nvPicPr>
          <p:cNvPr id="33795" name="Picture 16" descr="dothideomycetes_venturia-tisk">
            <a:extLst>
              <a:ext uri="{FF2B5EF4-FFF2-40B4-BE49-F238E27FC236}">
                <a16:creationId xmlns:a16="http://schemas.microsoft.com/office/drawing/2014/main" id="{405BA88F-D722-43CD-8674-678EAA33873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76600" y="1660525"/>
            <a:ext cx="5435600" cy="43608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3796" name="Picture 17" descr="dothideomycetes_venturia-strupy">
            <a:extLst>
              <a:ext uri="{FF2B5EF4-FFF2-40B4-BE49-F238E27FC236}">
                <a16:creationId xmlns:a16="http://schemas.microsoft.com/office/drawing/2014/main" id="{A582056F-0ABB-4BFA-9EEE-2115FD6963B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9900" y="1843088"/>
            <a:ext cx="2667000" cy="2000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3797" name="Picture 18" descr="dothideomycetes_venturia-pseudoperithecium">
            <a:extLst>
              <a:ext uri="{FF2B5EF4-FFF2-40B4-BE49-F238E27FC236}">
                <a16:creationId xmlns:a16="http://schemas.microsoft.com/office/drawing/2014/main" id="{B02FF470-15AB-4BFC-A671-CBC6158DC4B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9900" y="3900488"/>
            <a:ext cx="2667000" cy="20669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3798" name="Text Box 19">
            <a:extLst>
              <a:ext uri="{FF2B5EF4-FFF2-40B4-BE49-F238E27FC236}">
                <a16:creationId xmlns:a16="http://schemas.microsoft.com/office/drawing/2014/main" id="{487B168B-9CA9-4FAF-A39E-13389B4ED36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1773238"/>
            <a:ext cx="1143000" cy="5810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>
                <a:solidFill>
                  <a:srgbClr val="000000"/>
                </a:solidFill>
              </a:rPr>
              <a:t>Tom Volk, </a:t>
            </a:r>
            <a:r>
              <a:rPr lang="cs-CZ" altLang="cs-CZ">
                <a:solidFill>
                  <a:srgbClr val="000000"/>
                </a:solidFill>
                <a:hlinkClick r:id="rId7"/>
              </a:rPr>
              <a:t>http://</a:t>
            </a:r>
          </a:p>
          <a:p>
            <a:pPr eaLnBrk="1" hangingPunct="1"/>
            <a:r>
              <a:rPr lang="cs-CZ" altLang="cs-CZ">
                <a:solidFill>
                  <a:srgbClr val="000000"/>
                </a:solidFill>
                <a:hlinkClick r:id="rId7"/>
              </a:rPr>
              <a:t>botit.botany.wisc.edu</a:t>
            </a:r>
          </a:p>
          <a:p>
            <a:pPr eaLnBrk="1" hangingPunct="1"/>
            <a:r>
              <a:rPr lang="cs-CZ" altLang="cs-CZ">
                <a:solidFill>
                  <a:srgbClr val="000000"/>
                </a:solidFill>
                <a:hlinkClick r:id="rId7"/>
              </a:rPr>
              <a:t>/toms_fungi</a:t>
            </a:r>
          </a:p>
          <a:p>
            <a:pPr eaLnBrk="1" hangingPunct="1"/>
            <a:r>
              <a:rPr lang="cs-CZ" altLang="cs-CZ">
                <a:solidFill>
                  <a:srgbClr val="000000"/>
                </a:solidFill>
                <a:hlinkClick r:id="rId7"/>
              </a:rPr>
              <a:t>/sep2002.html</a:t>
            </a:r>
            <a:r>
              <a:rPr lang="cs-CZ" altLang="cs-CZ">
                <a:solidFill>
                  <a:srgbClr val="000000"/>
                </a:solidFill>
              </a:rPr>
              <a:t> </a:t>
            </a:r>
          </a:p>
        </p:txBody>
      </p:sp>
      <p:sp>
        <p:nvSpPr>
          <p:cNvPr id="33799" name="Text Box 20">
            <a:extLst>
              <a:ext uri="{FF2B5EF4-FFF2-40B4-BE49-F238E27FC236}">
                <a16:creationId xmlns:a16="http://schemas.microsoft.com/office/drawing/2014/main" id="{8B0C04F1-5AE2-4F86-BDB3-9B8501A3AE1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95288" y="6021388"/>
            <a:ext cx="8353425" cy="320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8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cs-CZ" altLang="cs-CZ" sz="1500">
                <a:solidFill>
                  <a:srgbClr val="000000"/>
                </a:solidFill>
              </a:rPr>
              <a:t>Strupatka jabloňová (</a:t>
            </a:r>
            <a:r>
              <a:rPr lang="cs-CZ" altLang="cs-CZ" sz="1500" i="1">
                <a:solidFill>
                  <a:srgbClr val="000000"/>
                </a:solidFill>
              </a:rPr>
              <a:t>Venturia inaequalis</a:t>
            </a:r>
            <a:r>
              <a:rPr lang="cs-CZ" altLang="cs-CZ" sz="1500">
                <a:solidFill>
                  <a:srgbClr val="000000"/>
                </a:solidFill>
              </a:rPr>
              <a:t>)</a:t>
            </a:r>
            <a:r>
              <a:rPr lang="cs-CZ" altLang="cs-CZ" sz="1500"/>
              <a:t> – vlevo </a:t>
            </a:r>
            <a:r>
              <a:rPr lang="cs-CZ" altLang="cs-CZ" sz="1500">
                <a:solidFill>
                  <a:srgbClr val="000000"/>
                </a:solidFill>
              </a:rPr>
              <a:t>pseudoperithecium, vpravo životní cyklus</a:t>
            </a:r>
          </a:p>
        </p:txBody>
      </p:sp>
      <p:pic>
        <p:nvPicPr>
          <p:cNvPr id="2" name="5_ascom_28_venturia">
            <a:hlinkClick r:id="" action="ppaction://media"/>
            <a:extLst>
              <a:ext uri="{FF2B5EF4-FFF2-40B4-BE49-F238E27FC236}">
                <a16:creationId xmlns:a16="http://schemas.microsoft.com/office/drawing/2014/main" id="{CAAC8EE0-0AB3-4DF3-81CE-B27CEE27D3E1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8275637" y="5943647"/>
            <a:ext cx="487363" cy="4873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25642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theme/theme1.xml><?xml version="1.0" encoding="utf-8"?>
<a:theme xmlns:a="http://schemas.openxmlformats.org/drawingml/2006/main" name="Výchozí návrh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800000"/>
      </a:hlink>
      <a:folHlink>
        <a:srgbClr val="99CC00"/>
      </a:folHlink>
    </a:clrScheme>
    <a:fontScheme name="Výchozí návrh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Kancelář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Výchozí návrh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5709</TotalTime>
  <Words>4237</Words>
  <Application>Microsoft Office PowerPoint</Application>
  <PresentationFormat>Předvádění na obrazovce (4:3)</PresentationFormat>
  <Paragraphs>263</Paragraphs>
  <Slides>28</Slides>
  <Notes>0</Notes>
  <HiddenSlides>0</HiddenSlides>
  <MMClips>29</MMClips>
  <ScaleCrop>false</ScaleCrop>
  <HeadingPairs>
    <vt:vector size="6" baseType="variant">
      <vt:variant>
        <vt:lpstr>Použitá písma</vt:lpstr>
      </vt:variant>
      <vt:variant>
        <vt:i4>5</vt:i4>
      </vt:variant>
      <vt:variant>
        <vt:lpstr>Motiv</vt:lpstr>
      </vt:variant>
      <vt:variant>
        <vt:i4>1</vt:i4>
      </vt:variant>
      <vt:variant>
        <vt:lpstr>Nadpisy snímků</vt:lpstr>
      </vt:variant>
      <vt:variant>
        <vt:i4>28</vt:i4>
      </vt:variant>
    </vt:vector>
  </HeadingPairs>
  <TitlesOfParts>
    <vt:vector size="34" baseType="lpstr">
      <vt:lpstr>Arial</vt:lpstr>
      <vt:lpstr>Calibri</vt:lpstr>
      <vt:lpstr>SimSun</vt:lpstr>
      <vt:lpstr>Times New Roman</vt:lpstr>
      <vt:lpstr>Symbol</vt:lpstr>
      <vt:lpstr>Výchozí návrh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  <vt:lpstr>Prezentace aplikace PowerPoint</vt:lpstr>
    </vt:vector>
  </TitlesOfParts>
  <Company>PřF MU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Snímek 1</dc:title>
  <dc:creator>Daniel Dvořák</dc:creator>
  <cp:lastModifiedBy>Petr</cp:lastModifiedBy>
  <cp:revision>220</cp:revision>
  <dcterms:created xsi:type="dcterms:W3CDTF">2005-10-28T15:01:41Z</dcterms:created>
  <dcterms:modified xsi:type="dcterms:W3CDTF">2020-10-27T19:18:25Z</dcterms:modified>
</cp:coreProperties>
</file>