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285" r:id="rId4"/>
    <p:sldId id="283" r:id="rId5"/>
    <p:sldId id="298" r:id="rId6"/>
    <p:sldId id="299" r:id="rId7"/>
    <p:sldId id="301" r:id="rId8"/>
    <p:sldId id="302" r:id="rId9"/>
    <p:sldId id="284" r:id="rId10"/>
    <p:sldId id="293" r:id="rId11"/>
    <p:sldId id="294" r:id="rId12"/>
    <p:sldId id="292" r:id="rId13"/>
    <p:sldId id="295" r:id="rId14"/>
    <p:sldId id="287" r:id="rId15"/>
    <p:sldId id="265" r:id="rId16"/>
    <p:sldId id="268" r:id="rId17"/>
    <p:sldId id="269" r:id="rId18"/>
    <p:sldId id="288" r:id="rId19"/>
    <p:sldId id="289" r:id="rId20"/>
    <p:sldId id="290" r:id="rId21"/>
    <p:sldId id="291" r:id="rId22"/>
    <p:sldId id="296" r:id="rId23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008C78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7" d="100"/>
          <a:sy n="87" d="100"/>
        </p:scale>
        <p:origin x="1500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9DC60B5C-ED95-487D-883E-8083B49A9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A3A4CFED-E97B-41A6-9566-85D81B38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6F789619-E7CA-44F6-9463-11DC62FD1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62BA3D99-36AF-4793-8446-903982594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3110C8E8-BFE4-4378-9575-D505A8B1C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47B99460-BAF2-4119-A905-B2E9F62D0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/>
              <a:t>Úvod do studia Experimentální a molekulární biologie – podzim 2020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5720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478125" y="6416676"/>
            <a:ext cx="21339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Úvod do studia Experimentální a molekulární biologie – podzim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36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71911BB9-17F7-4E1D-859C-438EE1E03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5A937C4-E497-444D-910B-458D984461B8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7" y="414000"/>
            <a:ext cx="1535991" cy="10598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272CBA-92C5-4D1C-88EC-E3F6BAC2B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090723E7-2ED7-408B-B4CF-16540D000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Zástupný symbol pro zápatí 2">
            <a:extLst>
              <a:ext uri="{FF2B5EF4-FFF2-40B4-BE49-F238E27FC236}">
                <a16:creationId xmlns:a16="http://schemas.microsoft.com/office/drawing/2014/main" id="{01C4FA68-1E5D-4FAD-8451-1E76465BC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12873A49-9D47-4EA7-A34C-5F9993A07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CA4606A2-BA64-49ED-9169-7D6BD5835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89790D2B-EFB3-4C7D-B37F-58EBBD8E4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A2CD6687-2135-4B13-AA27-46158120C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id="{264BEF85-B3F2-4679-8E41-24AF8CF2C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:a16="http://schemas.microsoft.com/office/drawing/2014/main" id="{A925E5FD-82E7-4767-9E73-0C1A90C8E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7" name="Zástupný symbol pro číslo snímku 4">
            <a:extLst>
              <a:ext uri="{FF2B5EF4-FFF2-40B4-BE49-F238E27FC236}">
                <a16:creationId xmlns:a16="http://schemas.microsoft.com/office/drawing/2014/main" id="{BF18DCAC-646B-4DA4-B1FA-95A4C8753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23" name="Zástupný symbol pro zápatí 2">
            <a:extLst>
              <a:ext uri="{FF2B5EF4-FFF2-40B4-BE49-F238E27FC236}">
                <a16:creationId xmlns:a16="http://schemas.microsoft.com/office/drawing/2014/main" id="{7BC56B7A-DE33-4270-B87F-9A604AB74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34037E30-F77A-4347-AF9F-F4A7C993A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0DA6A321-605B-4AD8-BA5F-0C1669FC0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44DFFFF5-A807-415E-9324-7642D9173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5DE87902-A471-453D-A4CB-9CF2101FB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Úvod do studia Experimentální a molekulární biologie – podzim 2020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145BEA-8C38-4781-9A64-1C087B8C31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E99ED6-A816-4596-A23B-020DD9EF035E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3" r:id="rId12"/>
    <p:sldLayoutId id="2147483694" r:id="rId13"/>
    <p:sldLayoutId id="2147483695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sci/podzim2019/Bi1033/um/vzory_dobrych_seminarnich_praci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predmety/studijni_plan?fakulta=1431;plan_id=24102;zobrazeni=prezentace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ci.muni.cz/UEB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.muni.cz/ofiz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cQfhU_nA03-i6CEU7zwrctHO8ntWj2A02jKFnrogcQ/edit#gid=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eb.sci.muni.cz/newsletter/archiv/newsletter-ofiz-10202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eb.sci.muni.cz/newsletter/archiv/newsletter-ofiz-10202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692DC7-D6C2-41E9-9338-9958D7049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67BA1-7D78-4F04-95A3-A8BC1A0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4" y="1960577"/>
            <a:ext cx="8522680" cy="1171580"/>
          </a:xfrm>
        </p:spPr>
        <p:txBody>
          <a:bodyPr/>
          <a:lstStyle/>
          <a:p>
            <a:r>
              <a:rPr lang="cs-CZ" sz="3600" dirty="0"/>
              <a:t>Úvod do studia programu</a:t>
            </a:r>
            <a:br>
              <a:rPr lang="cs-CZ" sz="3600" dirty="0"/>
            </a:br>
            <a:r>
              <a:rPr lang="cs-CZ" sz="3600" dirty="0"/>
              <a:t>Experimentální a molekulární biologie</a:t>
            </a:r>
            <a:br>
              <a:rPr lang="cs-CZ" sz="3600" dirty="0"/>
            </a:br>
            <a:br>
              <a:rPr lang="cs-CZ" sz="3600" dirty="0"/>
            </a:br>
            <a:r>
              <a:rPr lang="cs-CZ" sz="2800" b="0" dirty="0"/>
              <a:t>specializace</a:t>
            </a:r>
            <a:br>
              <a:rPr lang="cs-CZ" sz="3600" dirty="0"/>
            </a:br>
            <a:r>
              <a:rPr lang="cs-CZ" sz="3600" dirty="0"/>
              <a:t>Experimentální biologie živočichů a imunologie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024C6-E6E5-4A8E-9577-889395022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554" y="5349584"/>
            <a:ext cx="8522680" cy="698497"/>
          </a:xfrm>
        </p:spPr>
        <p:txBody>
          <a:bodyPr/>
          <a:lstStyle/>
          <a:p>
            <a:r>
              <a:rPr lang="cs-CZ" sz="2800" dirty="0">
                <a:solidFill>
                  <a:schemeClr val="tx2"/>
                </a:solidFill>
              </a:rPr>
              <a:t>Martin Vácha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48FD7B-2861-4692-8B6B-C8EE6A9F9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95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8897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838" y="1784350"/>
            <a:ext cx="7773750" cy="495701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fontAlgn="auto">
              <a:spcAft>
                <a:spcPts val="0"/>
              </a:spcAft>
            </a:pPr>
            <a:r>
              <a:rPr lang="cs-CZ" altLang="cs-CZ" sz="3100" dirty="0"/>
              <a:t>Smysl: učit se pracovat s informacemi, formulovat problém, postavit hypotézu, zvykat si na vědecký text, příprava na psaní Bc práce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Volba tématu podle prezentací nebo nabízených směrů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000" dirty="0"/>
              <a:t>Nedává nárok na přijetí do dané laboratoře nebo na Vámi zvolené téma!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Na 3 strany včetně použité literatury (anglické, odborné články - tj. časopisy)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Z domu přes VPN (virtuální privátní síť MU) – vidíte texty předplacených časopisů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Inspirovat se literaturou a zamyslet se nad konkrétní otázkou řešitelnou konkrétními a proveditelnými metodami v rámci dalšího studia. Ne: „bylo by potřeba vyléčit rakovinu, přestat kouřit, studovat tuto nemoc“ atd.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3 vzory jsou v </a:t>
            </a:r>
            <a:r>
              <a:rPr lang="cs-CZ" altLang="cs-CZ" sz="3100" dirty="0" err="1"/>
              <a:t>ISu</a:t>
            </a:r>
            <a:r>
              <a:rPr lang="cs-CZ" altLang="cs-CZ" sz="3100" dirty="0"/>
              <a:t>: </a:t>
            </a:r>
            <a:r>
              <a:rPr lang="cs-CZ" altLang="cs-CZ" sz="3100" dirty="0">
                <a:hlinkClick r:id="rId2"/>
              </a:rPr>
              <a:t>https://is.muni.cz/el/sci/podzim2019/Bi1033/um/vzory_dobrych_seminarnich_praci/</a:t>
            </a: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1CF182-BDDB-4F83-B90B-B1A59F35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Úvod do studia Experimentální a molekulární biologie – podzim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3FD1A6-0893-4BEA-B30E-551C58FB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54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8897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625" y="1784350"/>
            <a:ext cx="777375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 fontAlgn="auto">
              <a:spcAft>
                <a:spcPts val="0"/>
              </a:spcAft>
              <a:buNone/>
            </a:pPr>
            <a:r>
              <a:rPr lang="cs-CZ" altLang="cs-CZ" dirty="0"/>
              <a:t>Struktura: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/>
              <a:t>1) Úvod do problematiky a popis současného stavu 	(1,5 strany).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/>
              <a:t>2) Definice problému a navržení řešení, cíl práce 	(odstavec)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/>
              <a:t>3) Metoda řešení a očekávaný výsledek (odstavec) 4) Jaký závěr z předpokládaného výsledku plyne (odstavec)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/>
              <a:t>5) Literatura (0,5 strany)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/>
              <a:t>Do 20.1.2021 poslat do Odevzdávárny</a:t>
            </a:r>
          </a:p>
          <a:p>
            <a:pPr lvl="1" fontAlgn="auto">
              <a:spcAft>
                <a:spcPts val="0"/>
              </a:spcAft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43846E-394E-499C-9317-1E8D5FEC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Úvod do studia Experimentální a molekulární biologie – podzim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BC103F-1716-4809-ABC9-9C41060C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83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687" y="1988840"/>
            <a:ext cx="7418088" cy="46799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Závěrečnou práci lze dělat na mnoha pracovištích, ale musí projít schválením mateřského pracoviště. Takže různost témat. Bc práce je rešerše. </a:t>
            </a:r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Důvody pro to jsou: Srovnatelnost, kvalita textu. Angličtina také možná, ale pozor na ni.</a:t>
            </a:r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Je možné pracovat na vlastním experimentálním úkolu pro diplomku nebo pro publikaci nebo jako nehodnocenou přílohu bakalářské práce.</a:t>
            </a:r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Bi3500 Studentský výzkumný projekt je předmět určený jako nepovinný pro excelentní studenty s ambicemi vědecké práce. Prezentační workshop (?)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br>
              <a:rPr lang="cs-CZ" altLang="cs-CZ" sz="2000" dirty="0"/>
            </a:br>
            <a:endParaRPr lang="cs-CZ" altLang="cs-CZ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8822004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Závěrečná (BP, DP) práce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6DEB21-CF8B-443A-ADD4-5BA8D16F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Úvod do studia Experimentální a molekulární biologie – podzim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187354-5807-4529-9D17-97B26E72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1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687" y="1988840"/>
            <a:ext cx="7418088" cy="4679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2000" dirty="0">
                <a:hlinkClick r:id="rId2"/>
              </a:rPr>
              <a:t>https://is.muni.cz/predmety/studijni_plan?fakulta=1431;plan_id=24102;zobrazeni=prezentace</a:t>
            </a:r>
            <a:br>
              <a:rPr lang="cs-CZ" altLang="cs-CZ" sz="2000" dirty="0"/>
            </a:br>
            <a:endParaRPr lang="cs-CZ" altLang="cs-CZ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8822004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Státní závěrečná zkouška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CE6F5C-D94E-4BD7-AF99-7E39BB0E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Úvod do studia Experimentální a molekulární biologie – podzim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293FFB-73AC-4828-82C0-D55F800E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20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E26FF-32B7-4C4B-B00F-80EA96F0D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91" y="1665288"/>
            <a:ext cx="8065504" cy="3955507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Na dalších slidech informujte studenty o struktuře ústavu a o struktuře oddělení, které zajišťuje výuku dané specializace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Dále je vhodné seznámit studenty s doporučeným studijním plánem pro danou specializaci.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Na další dva semináře se velmi doporučuje zařadit prezentace o Studijním a zkušebním řádu MU (viz prezentace dr. Lízala)</a:t>
            </a:r>
          </a:p>
          <a:p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C003C-68C2-4666-95CC-48D27BA6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7B5C0D-0BC1-4024-8EDC-A14939C42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BE10EE-1422-46E5-B4FF-7034CB610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78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6"/>
          <p:cNvSpPr txBox="1"/>
          <p:nvPr/>
        </p:nvSpPr>
        <p:spPr>
          <a:xfrm>
            <a:off x="509588" y="1058699"/>
            <a:ext cx="574094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Děkan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  <a:endParaRPr lang="cs-CZ" dirty="0">
              <a:solidFill>
                <a:srgbClr val="0000DC"/>
              </a:solidFill>
              <a:latin typeface="+mn-lt"/>
            </a:endParaRP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doc.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dirty="0" err="1">
                <a:solidFill>
                  <a:srgbClr val="000000"/>
                </a:solidFill>
                <a:latin typeface="+mn-lt"/>
              </a:rPr>
              <a:t>Tomáš</a:t>
            </a:r>
            <a:r>
              <a:rPr dirty="0">
                <a:solidFill>
                  <a:srgbClr val="000000"/>
                </a:solidFill>
                <a:latin typeface="+mn-lt"/>
              </a:rPr>
              <a:t> </a:t>
            </a:r>
            <a:r>
              <a:rPr dirty="0" err="1">
                <a:solidFill>
                  <a:srgbClr val="000000"/>
                </a:solidFill>
                <a:latin typeface="+mn-lt"/>
              </a:rPr>
              <a:t>Kašparovský</a:t>
            </a:r>
            <a:r>
              <a:rPr dirty="0">
                <a:solidFill>
                  <a:srgbClr val="000000"/>
                </a:solidFill>
                <a:latin typeface="+mn-lt"/>
              </a:rPr>
              <a:t>, Ph.D. </a:t>
            </a:r>
          </a:p>
        </p:txBody>
      </p:sp>
      <p:sp>
        <p:nvSpPr>
          <p:cNvPr id="173" name="Text Box 7"/>
          <p:cNvSpPr txBox="1"/>
          <p:nvPr/>
        </p:nvSpPr>
        <p:spPr>
          <a:xfrm>
            <a:off x="523551" y="2481646"/>
            <a:ext cx="502702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Proděkan</a:t>
            </a:r>
            <a:r>
              <a:rPr dirty="0">
                <a:solidFill>
                  <a:srgbClr val="0000DC"/>
                </a:solidFill>
                <a:latin typeface="+mn-lt"/>
              </a:rPr>
              <a:t> pro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studium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doc. </a:t>
            </a:r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</a:t>
            </a:r>
            <a:r>
              <a:rPr b="1" dirty="0" err="1">
                <a:latin typeface="+mn-lt"/>
              </a:rPr>
              <a:t>Zdeněk</a:t>
            </a:r>
            <a:r>
              <a:rPr b="1" dirty="0">
                <a:latin typeface="+mn-lt"/>
              </a:rPr>
              <a:t> </a:t>
            </a:r>
            <a:r>
              <a:rPr b="1" dirty="0" err="1">
                <a:latin typeface="+mn-lt"/>
              </a:rPr>
              <a:t>Bochníček</a:t>
            </a:r>
            <a:r>
              <a:rPr b="1" dirty="0">
                <a:latin typeface="+mn-lt"/>
              </a:rPr>
              <a:t>, Dr.</a:t>
            </a:r>
          </a:p>
          <a:p>
            <a:r>
              <a:rPr lang="cs-CZ" dirty="0">
                <a:solidFill>
                  <a:srgbClr val="0000DC"/>
                </a:solidFill>
              </a:rPr>
              <a:t>zboch@sci.muni.cz </a:t>
            </a:r>
          </a:p>
        </p:txBody>
      </p:sp>
      <p:sp>
        <p:nvSpPr>
          <p:cNvPr id="174" name="Text Box 9"/>
          <p:cNvSpPr txBox="1"/>
          <p:nvPr/>
        </p:nvSpPr>
        <p:spPr>
          <a:xfrm>
            <a:off x="551442" y="4235085"/>
            <a:ext cx="497124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Referentka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Studijní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ho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odddělení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Irena </a:t>
            </a:r>
            <a:r>
              <a:rPr b="1" dirty="0" err="1">
                <a:latin typeface="+mn-lt"/>
              </a:rPr>
              <a:t>Mitášová</a:t>
            </a:r>
            <a:r>
              <a:rPr b="1" dirty="0">
                <a:latin typeface="+mn-lt"/>
              </a:rPr>
              <a:t> </a:t>
            </a:r>
            <a:endParaRPr lang="cs-CZ" b="1" dirty="0">
              <a:latin typeface="+mn-lt"/>
            </a:endParaRPr>
          </a:p>
          <a:p>
            <a:r>
              <a:rPr dirty="0">
                <a:solidFill>
                  <a:srgbClr val="0000DC"/>
                </a:solidFill>
                <a:latin typeface="+mn-lt"/>
              </a:rPr>
              <a:t>mitasova@sci.muni.cz </a:t>
            </a:r>
          </a:p>
        </p:txBody>
      </p:sp>
      <p:pic>
        <p:nvPicPr>
          <p:cNvPr id="175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16" y="2743871"/>
            <a:ext cx="903842" cy="109913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6" name="foto.jpeg" descr="fot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83" y="4235085"/>
            <a:ext cx="907358" cy="108770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7" name="foto.jpeg" descr="fot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16" y="1204204"/>
            <a:ext cx="945425" cy="11475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25CBCF-1022-4283-A799-B17DBE0C53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74" grpId="0" animBg="1" advAuto="0"/>
      <p:bldP spid="175" grpId="0" animBg="1" advAuto="0"/>
      <p:bldP spid="17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Box 8"/>
          <p:cNvSpPr txBox="1"/>
          <p:nvPr/>
        </p:nvSpPr>
        <p:spPr>
          <a:xfrm>
            <a:off x="509588" y="1846036"/>
            <a:ext cx="446373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Ředitel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 ústavu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Jan </a:t>
            </a:r>
            <a:r>
              <a:rPr dirty="0" err="1">
                <a:solidFill>
                  <a:srgbClr val="000000"/>
                </a:solidFill>
                <a:latin typeface="+mn-lt"/>
              </a:rPr>
              <a:t>Šmarda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dirty="0" err="1">
                <a:solidFill>
                  <a:srgbClr val="000000"/>
                </a:solidFill>
                <a:latin typeface="+mn-lt"/>
              </a:rPr>
              <a:t>CSc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200" name="Text Box 9"/>
          <p:cNvSpPr txBox="1"/>
          <p:nvPr/>
        </p:nvSpPr>
        <p:spPr>
          <a:xfrm>
            <a:off x="509588" y="3636605"/>
            <a:ext cx="36423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Pedagogický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zástupce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Pavel </a:t>
            </a:r>
            <a:r>
              <a:rPr b="1" dirty="0" err="1">
                <a:latin typeface="+mn-lt"/>
              </a:rPr>
              <a:t>Lízal</a:t>
            </a:r>
            <a:r>
              <a:rPr b="1" dirty="0">
                <a:latin typeface="+mn-lt"/>
              </a:rPr>
              <a:t>, Ph.D.</a:t>
            </a:r>
            <a:endParaRPr lang="cs-CZ" b="1" dirty="0">
              <a:latin typeface="+mn-lt"/>
            </a:endParaRPr>
          </a:p>
          <a:p>
            <a:r>
              <a:rPr lang="cs-CZ" dirty="0" err="1">
                <a:solidFill>
                  <a:srgbClr val="0000DC"/>
                </a:solidFill>
                <a:latin typeface="+mn-lt"/>
              </a:rPr>
              <a:t>lizal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  <a:endParaRPr dirty="0">
              <a:solidFill>
                <a:srgbClr val="0000DC"/>
              </a:solidFill>
              <a:latin typeface="+mn-lt"/>
            </a:endParaRPr>
          </a:p>
        </p:txBody>
      </p:sp>
      <p:sp>
        <p:nvSpPr>
          <p:cNvPr id="202" name="Rectangle 4"/>
          <p:cNvSpPr txBox="1"/>
          <p:nvPr/>
        </p:nvSpPr>
        <p:spPr>
          <a:xfrm>
            <a:off x="509588" y="5448281"/>
            <a:ext cx="41903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>
            <a:lvl1pPr>
              <a:defRPr sz="1600" b="1">
                <a:solidFill>
                  <a:srgbClr val="7030A0"/>
                </a:solidFill>
              </a:defRPr>
            </a:lvl1pPr>
          </a:lstStyle>
          <a:p>
            <a:r>
              <a:rPr sz="2400" dirty="0">
                <a:solidFill>
                  <a:srgbClr val="0000DC"/>
                </a:solidFill>
                <a:latin typeface="+mn-lt"/>
                <a:hlinkClick r:id="rId2"/>
              </a:rPr>
              <a:t>http://www.sci.muni.cz/UEB/</a:t>
            </a:r>
            <a:endParaRPr sz="2400" dirty="0">
              <a:solidFill>
                <a:srgbClr val="0000DC"/>
              </a:solidFill>
              <a:latin typeface="+mn-lt"/>
            </a:endParaRPr>
          </a:p>
        </p:txBody>
      </p:sp>
      <p:pic>
        <p:nvPicPr>
          <p:cNvPr id="203" name="foto.jpeg" descr="foto.jpeg"/>
          <p:cNvPicPr>
            <a:picLocks noChangeAspect="1"/>
          </p:cNvPicPr>
          <p:nvPr/>
        </p:nvPicPr>
        <p:blipFill>
          <a:blip r:embed="rId3"/>
          <a:srcRect l="1171" r="14054" b="16548"/>
          <a:stretch>
            <a:fillRect/>
          </a:stretch>
        </p:blipFill>
        <p:spPr>
          <a:xfrm>
            <a:off x="5558107" y="3616313"/>
            <a:ext cx="1455087" cy="17386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BF5F6DD-1ACB-44EE-A15C-771D77551BF0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Ústav experimentální biologie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Přírodovědecké fakulta MU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46" y="1032655"/>
            <a:ext cx="1574348" cy="196932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1E38DF-E6C9-47C5-AA25-A864547219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  <p:bldP spid="200" grpId="0" animBg="1" advAuto="0"/>
      <p:bldP spid="20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5C1BCB4-A0F4-42E8-8DB6-2301B724D36F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Bakalářský studijní program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Experimentální a molekulární biologie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C65C2B7-4358-432B-8565-16F17092D7C6}"/>
              </a:ext>
            </a:extLst>
          </p:cNvPr>
          <p:cNvSpPr txBox="1"/>
          <p:nvPr/>
        </p:nvSpPr>
        <p:spPr>
          <a:xfrm>
            <a:off x="450865" y="1665288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Garant programu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Renata Veselská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Ph.D</a:t>
            </a:r>
            <a:r>
              <a:rPr dirty="0">
                <a:solidFill>
                  <a:srgbClr val="000000"/>
                </a:solidFill>
                <a:latin typeface="+mn-lt"/>
              </a:rPr>
              <a:t>.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n-lt"/>
              </a:rPr>
              <a:t>M.Sc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 err="1">
                <a:solidFill>
                  <a:srgbClr val="0000DC"/>
                </a:solidFill>
                <a:latin typeface="+mn-lt"/>
              </a:rPr>
              <a:t>veselska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4A4D58-53CA-4FC0-ABCE-63C06842FB42}"/>
              </a:ext>
            </a:extLst>
          </p:cNvPr>
          <p:cNvSpPr txBox="1"/>
          <p:nvPr/>
        </p:nvSpPr>
        <p:spPr>
          <a:xfrm>
            <a:off x="450865" y="3122077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Specializace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dirty="0"/>
              <a:t>Experimentální biologie živočichů a imunologie</a:t>
            </a:r>
            <a:endParaRPr lang="cs-CZ" b="1" dirty="0">
              <a:solidFill>
                <a:srgbClr val="0000DC"/>
              </a:solidFill>
              <a:latin typeface="+mn-lt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07F0300-794A-4309-858F-E4B52AB1061D}"/>
              </a:ext>
            </a:extLst>
          </p:cNvPr>
          <p:cNvSpPr txBox="1"/>
          <p:nvPr/>
        </p:nvSpPr>
        <p:spPr>
          <a:xfrm>
            <a:off x="450864" y="4300829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Kontakt pro studenty této specializace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b="1" dirty="0">
                <a:solidFill>
                  <a:srgbClr val="000000"/>
                </a:solidFill>
                <a:latin typeface="+mn-lt"/>
              </a:rPr>
              <a:t>Doc. Martin Vácha, Ph.D.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b="1" dirty="0" err="1">
                <a:solidFill>
                  <a:srgbClr val="0000DC"/>
                </a:solidFill>
              </a:rPr>
              <a:t>vacha</a:t>
            </a:r>
            <a:r>
              <a:rPr lang="en-US" b="1" dirty="0">
                <a:solidFill>
                  <a:srgbClr val="0000DC"/>
                </a:solidFill>
              </a:rPr>
              <a:t>@</a:t>
            </a:r>
            <a:r>
              <a:rPr lang="cs-CZ" b="1" dirty="0">
                <a:solidFill>
                  <a:srgbClr val="0000DC"/>
                </a:solidFill>
              </a:rPr>
              <a:t>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F71A46-F63D-45A9-AD65-2134B0CE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78" y="1665288"/>
            <a:ext cx="1323975" cy="1609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3" y="3972910"/>
            <a:ext cx="1411163" cy="171132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ED4EA-2A34-4FD0-B654-F0C83761B6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9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</a:t>
            </a:r>
            <a:br>
              <a:rPr lang="cs-CZ" dirty="0"/>
            </a:br>
            <a:r>
              <a:rPr lang="cs-CZ" dirty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" y="2070601"/>
            <a:ext cx="4375259" cy="12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" y="2941743"/>
            <a:ext cx="4318504" cy="30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C84A2E-F777-4426-9A29-7811E2787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23" t="13293" r="31724" b="3190"/>
          <a:stretch/>
        </p:blipFill>
        <p:spPr>
          <a:xfrm>
            <a:off x="4523115" y="-1"/>
            <a:ext cx="4622473" cy="60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</a:t>
            </a:r>
            <a:br>
              <a:rPr lang="cs-CZ" dirty="0"/>
            </a:br>
            <a:r>
              <a:rPr lang="cs-CZ" dirty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0F0AD7-B8CD-4020-8CA7-710C6C24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1" t="20720" r="37887" b="13537"/>
          <a:stretch/>
        </p:blipFill>
        <p:spPr>
          <a:xfrm>
            <a:off x="4797469" y="-1"/>
            <a:ext cx="4348120" cy="61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Úvodu do studia EBŽI: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První seznámení s oddělením OFIŽ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Otázky studia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Začátek nasměrování výzkumného 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Představování laboratoří a jejich výzkumného zaměření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Úvod do studia Experimentální a molekulární biologie – podzim 20</a:t>
            </a:r>
            <a:r>
              <a:rPr lang="cs-CZ" dirty="0"/>
              <a:t>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28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</a:t>
            </a:r>
            <a:br>
              <a:rPr lang="cs-CZ" dirty="0"/>
            </a:br>
            <a:r>
              <a:rPr lang="cs-CZ" dirty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D22E99-CECE-497D-9227-251D8F41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8" t="10738" r="36586" b="27051"/>
          <a:stretch/>
        </p:blipFill>
        <p:spPr>
          <a:xfrm>
            <a:off x="3782860" y="-1"/>
            <a:ext cx="5362728" cy="67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9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</a:t>
            </a:r>
            <a:br>
              <a:rPr lang="cs-CZ" dirty="0"/>
            </a:br>
            <a:r>
              <a:rPr lang="cs-CZ" dirty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765E09-42EF-4022-8231-036D75D8E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95" t="17920" r="37408" b="13781"/>
          <a:stretch/>
        </p:blipFill>
        <p:spPr>
          <a:xfrm>
            <a:off x="4703524" y="0"/>
            <a:ext cx="4160229" cy="60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8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https://www.sci.muni.cz/ofiz/</a:t>
            </a:r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Oddělení fyziologie a imunologie živočichů - OFIZ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72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BD9A2-23AC-4FE1-9E7E-CD0D1AB68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DCB639-1931-4E7F-868F-8D9716B07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B64E1A-3885-4C16-A162-BDCA8CF3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40" t="11746" r="7070" b="8405"/>
          <a:stretch/>
        </p:blipFill>
        <p:spPr>
          <a:xfrm>
            <a:off x="0" y="0"/>
            <a:ext cx="9151373" cy="5452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8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2BB517-408C-4B87-8548-77C162989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B63E7E-5097-473A-BD8E-0B7C3BF73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D24631-8101-4ED7-98D6-36953EB7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2" t="11270" r="5936" b="15486"/>
          <a:stretch/>
        </p:blipFill>
        <p:spPr>
          <a:xfrm>
            <a:off x="489651" y="1381223"/>
            <a:ext cx="7575952" cy="425905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77F4ABA-4552-4691-99A0-4EC17114FEFB}"/>
              </a:ext>
            </a:extLst>
          </p:cNvPr>
          <p:cNvSpPr txBox="1"/>
          <p:nvPr/>
        </p:nvSpPr>
        <p:spPr>
          <a:xfrm>
            <a:off x="310554" y="297404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Přírodovědecká fakulta MU – před rokem </a:t>
            </a:r>
            <a:r>
              <a:rPr lang="cs-CZ" b="1" dirty="0">
                <a:solidFill>
                  <a:srgbClr val="0000DC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rgbClr val="0000DC"/>
              </a:solidFill>
              <a:latin typeface="+mn-lt"/>
            </a:endParaRPr>
          </a:p>
          <a:p>
            <a:pPr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dirty="0" err="1">
                <a:latin typeface="+mn-lt"/>
              </a:rPr>
              <a:t>založena</a:t>
            </a:r>
            <a:r>
              <a:rPr dirty="0">
                <a:latin typeface="+mn-lt"/>
              </a:rPr>
              <a:t> v </a:t>
            </a:r>
            <a:r>
              <a:rPr dirty="0" err="1">
                <a:latin typeface="+mn-lt"/>
              </a:rPr>
              <a:t>roce</a:t>
            </a:r>
            <a:r>
              <a:rPr dirty="0">
                <a:latin typeface="+mn-lt"/>
              </a:rPr>
              <a:t> 1919</a:t>
            </a:r>
            <a:r>
              <a:rPr lang="cs-CZ" dirty="0">
                <a:latin typeface="+mn-lt"/>
              </a:rPr>
              <a:t> =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jedna</a:t>
            </a:r>
            <a:r>
              <a:rPr dirty="0">
                <a:latin typeface="+mn-lt"/>
              </a:rPr>
              <a:t> ze </a:t>
            </a:r>
            <a:r>
              <a:rPr dirty="0" err="1">
                <a:latin typeface="+mn-lt"/>
              </a:rPr>
              <a:t>čtyř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zakládajících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fakult</a:t>
            </a:r>
            <a:r>
              <a:rPr lang="cs-CZ" dirty="0">
                <a:latin typeface="+mn-lt"/>
              </a:rPr>
              <a:t> MU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8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81150C-0870-4C95-98ED-45933BE9E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EEDAD8-4C1D-4F9A-8EBA-A8EBC3FB2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09040A-C8E1-494A-A88A-14821A33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803"/>
            <a:ext cx="9145588" cy="514439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59FFBD9-D6F0-474E-AE86-CE6593E7BFCD}"/>
              </a:ext>
            </a:extLst>
          </p:cNvPr>
          <p:cNvSpPr txBox="1"/>
          <p:nvPr/>
        </p:nvSpPr>
        <p:spPr>
          <a:xfrm>
            <a:off x="310554" y="297404"/>
            <a:ext cx="860549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Přírodovědecká fakulta MU</a:t>
            </a:r>
          </a:p>
        </p:txBody>
      </p:sp>
    </p:spTree>
    <p:extLst>
      <p:ext uri="{BB962C8B-B14F-4D97-AF65-F5344CB8AC3E}">
        <p14:creationId xmlns:p14="http://schemas.microsoft.com/office/powerpoint/2010/main" val="71454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8BAB47-A965-44F4-8F60-57B62BA9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Nešťastný </a:t>
            </a:r>
            <a:r>
              <a:rPr lang="cs-CZ" dirty="0" err="1"/>
              <a:t>Covid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6CAAA-90ED-4905-9C20-56947F0EE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6B5001-095C-4568-9C25-FA0A66446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43203A-7B3C-491E-B4E8-E679FD0E925B}"/>
              </a:ext>
            </a:extLst>
          </p:cNvPr>
          <p:cNvSpPr txBox="1"/>
          <p:nvPr/>
        </p:nvSpPr>
        <p:spPr>
          <a:xfrm>
            <a:off x="1014607" y="1841326"/>
            <a:ext cx="7446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Nevíte, jak se bude co učit?</a:t>
            </a:r>
          </a:p>
          <a:p>
            <a:r>
              <a:rPr lang="cs-CZ" dirty="0"/>
              <a:t>V popisu předmětu, na webu OFIŽ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Prohledali jste web a diskusní skupiny? </a:t>
            </a:r>
          </a:p>
          <a:p>
            <a:r>
              <a:rPr lang="cs-CZ" dirty="0"/>
              <a:t>Založeno diskusní fórum k tomuto předmětu.</a:t>
            </a:r>
          </a:p>
          <a:p>
            <a:endParaRPr lang="cs-CZ" dirty="0"/>
          </a:p>
          <a:p>
            <a:r>
              <a:rPr lang="cs-CZ" dirty="0"/>
              <a:t>Jste ztraceni :) ? Můžete poslat Email vyučujícímu/garantovi (mně)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36F5D8-AD50-4386-8952-08B17606A830}"/>
              </a:ext>
            </a:extLst>
          </p:cNvPr>
          <p:cNvSpPr txBox="1"/>
          <p:nvPr/>
        </p:nvSpPr>
        <p:spPr>
          <a:xfrm>
            <a:off x="926927" y="2611677"/>
            <a:ext cx="779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https://docs.google.com/spreadsheets/d/1DcQfhU_nA03-i6CEU7zwrctHO8ntWj2A02jKFnrogcQ/edit#gid=0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41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8BAB47-A965-44F4-8F60-57B62BA9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Nešťastný </a:t>
            </a:r>
            <a:r>
              <a:rPr lang="cs-CZ" dirty="0" err="1"/>
              <a:t>Covid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6CAAA-90ED-4905-9C20-56947F0EE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6B5001-095C-4568-9C25-FA0A66446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43203A-7B3C-491E-B4E8-E679FD0E925B}"/>
              </a:ext>
            </a:extLst>
          </p:cNvPr>
          <p:cNvSpPr txBox="1"/>
          <p:nvPr/>
        </p:nvSpPr>
        <p:spPr>
          <a:xfrm>
            <a:off x="1014607" y="1841326"/>
            <a:ext cx="744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Newsletter OFIŽ</a:t>
            </a:r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https://ueb.sci.muni.cz/newsletter/archiv/newsletter-ofiz-102020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95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8BAB47-A965-44F4-8F60-57B62BA9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Nešťastný </a:t>
            </a:r>
            <a:r>
              <a:rPr lang="cs-CZ" dirty="0" err="1"/>
              <a:t>Covid</a:t>
            </a:r>
            <a:r>
              <a:rPr lang="cs-CZ" dirty="0"/>
              <a:t>, ale jednou přejde!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6CAAA-90ED-4905-9C20-56947F0EE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6B5001-095C-4568-9C25-FA0A66446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43203A-7B3C-491E-B4E8-E679FD0E925B}"/>
              </a:ext>
            </a:extLst>
          </p:cNvPr>
          <p:cNvSpPr txBox="1"/>
          <p:nvPr/>
        </p:nvSpPr>
        <p:spPr>
          <a:xfrm>
            <a:off x="1014607" y="1841326"/>
            <a:ext cx="7446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Kdo jsme/jste? </a:t>
            </a:r>
          </a:p>
          <a:p>
            <a:r>
              <a:rPr lang="cs-CZ" dirty="0"/>
              <a:t>Proč tu jsme?</a:t>
            </a:r>
          </a:p>
          <a:p>
            <a:r>
              <a:rPr lang="cs-CZ" dirty="0"/>
              <a:t>Co poradit?</a:t>
            </a: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68501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4B8935F-0300-4093-A0DC-E1426B0D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135063"/>
            <a:ext cx="8301902" cy="4139998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podmínkou získání zápočtu je alespoň </a:t>
            </a:r>
            <a:r>
              <a:rPr lang="cs-CZ" b="1" dirty="0">
                <a:solidFill>
                  <a:srgbClr val="0000DC"/>
                </a:solidFill>
              </a:rPr>
              <a:t>10 účastí  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prezence se bude evidovat pomocí MS </a:t>
            </a:r>
            <a:r>
              <a:rPr lang="cs-CZ" dirty="0" err="1"/>
              <a:t>Teams</a:t>
            </a:r>
            <a:endParaRPr lang="cs-CZ" dirty="0">
              <a:highlight>
                <a:srgbClr val="FFFF00"/>
              </a:highlight>
            </a:endParaRPr>
          </a:p>
          <a:p>
            <a:pPr marL="360000" lvl="1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dirty="0">
                <a:ea typeface="+mn-ea"/>
                <a:cs typeface="+mn-cs"/>
              </a:rPr>
              <a:t>Seminární práce - </a:t>
            </a:r>
            <a:r>
              <a:rPr lang="cs-CZ" sz="2800" dirty="0">
                <a:ea typeface="+mn-ea"/>
                <a:cs typeface="+mn-cs"/>
              </a:rPr>
              <a:t>zpracování krátké literární rešerše na téma: </a:t>
            </a:r>
            <a:r>
              <a:rPr lang="cs-CZ" sz="2800" i="1" dirty="0">
                <a:ea typeface="+mn-ea"/>
                <a:cs typeface="+mn-cs"/>
              </a:rPr>
              <a:t>Výzkumný projekt mého potenciálního zaměření.</a:t>
            </a:r>
            <a:endParaRPr lang="cs-CZ" altLang="cs-CZ" sz="2800" i="1" dirty="0">
              <a:ea typeface="+mn-ea"/>
              <a:cs typeface="+mn-cs"/>
            </a:endParaRP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940D94-2876-45F1-9910-8941BCDD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378000"/>
            <a:ext cx="8066301" cy="451576"/>
          </a:xfrm>
        </p:spPr>
        <p:txBody>
          <a:bodyPr/>
          <a:lstStyle/>
          <a:p>
            <a:r>
              <a:rPr lang="cs-CZ" sz="3600" dirty="0"/>
              <a:t>Podmínky zápočtu: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BD1AFA-322B-4D94-A3F9-C749F61E0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E8EAC8-7E63-4FB4-8D80-19767195A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8930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-4×3.potx" id="{591EDAE2-7AFE-474A-A112-6F6DA8027603}" vid="{D522876D-50EF-4037-A91C-1A408660D4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prezentace-sci-cz-4-3</Template>
  <TotalTime>365</TotalTime>
  <Words>989</Words>
  <Application>Microsoft Office PowerPoint</Application>
  <PresentationFormat>Vlastní</PresentationFormat>
  <Paragraphs>141</Paragraphs>
  <Slides>22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Úvod do studia programu Experimentální a molekulární biologie  specializace Experimentální biologie živočichů a imunologie</vt:lpstr>
      <vt:lpstr>Smysl Úvodu do studia EBŽI:</vt:lpstr>
      <vt:lpstr>Prezentace aplikace PowerPoint</vt:lpstr>
      <vt:lpstr>Prezentace aplikace PowerPoint</vt:lpstr>
      <vt:lpstr>Prezentace aplikace PowerPoint</vt:lpstr>
      <vt:lpstr>Nešťastný Covid</vt:lpstr>
      <vt:lpstr>Nešťastný Covid</vt:lpstr>
      <vt:lpstr>Nešťastný Covid, ale jednou přejde!</vt:lpstr>
      <vt:lpstr>Podmínky zápočtu: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Studijní  katalog</vt:lpstr>
      <vt:lpstr>Studijní  katalog</vt:lpstr>
      <vt:lpstr>Studijní  katalog</vt:lpstr>
      <vt:lpstr>Studijní  katalog</vt:lpstr>
      <vt:lpstr>Oddělení fyziologie a imunologie živočichů - OFIZ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Veselská</dc:creator>
  <cp:lastModifiedBy>Martin Vácha</cp:lastModifiedBy>
  <cp:revision>36</cp:revision>
  <cp:lastPrinted>1601-01-01T00:00:00Z</cp:lastPrinted>
  <dcterms:created xsi:type="dcterms:W3CDTF">2019-09-11T22:49:37Z</dcterms:created>
  <dcterms:modified xsi:type="dcterms:W3CDTF">2020-10-07T05:45:53Z</dcterms:modified>
</cp:coreProperties>
</file>