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327" r:id="rId3"/>
    <p:sldId id="328" r:id="rId4"/>
    <p:sldId id="329" r:id="rId5"/>
    <p:sldId id="330" r:id="rId6"/>
    <p:sldId id="332" r:id="rId7"/>
    <p:sldId id="331" r:id="rId8"/>
    <p:sldId id="333" r:id="rId9"/>
    <p:sldId id="261" r:id="rId10"/>
    <p:sldId id="311" r:id="rId11"/>
    <p:sldId id="316" r:id="rId12"/>
    <p:sldId id="263" r:id="rId13"/>
    <p:sldId id="309" r:id="rId14"/>
    <p:sldId id="264" r:id="rId15"/>
    <p:sldId id="323" r:id="rId1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CC12E5-A487-49F4-9909-663FE9217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1EF2CA-F659-4865-92F8-538DAC02C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062117-9156-41FA-9A0F-671BA704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E2C8F0-813A-4BF8-A845-9FB788A1E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D889E4-8CC2-4113-97A8-A7D1A284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29066-5EC0-455A-A4D7-9E6979D3D6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483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08E13-EBF0-4D2B-AC5C-3F808FF4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C430E9-7C39-4BD3-87FB-FD565F4E7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281260-C0CA-48D4-BD23-72824B2D0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7D84BE-214E-4416-8075-8C0E8D04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CF619B3-07CB-40D1-9517-0341E3FE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9B267-40D3-4305-8555-53919C12CD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202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37BB834-CD41-4BBD-B143-CE3A96839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C0B1F1C-D920-4F9A-BE77-0C0D87BB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C488AF-E7CD-44F1-B070-E292767D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2A8CC2-B840-4C5D-A301-B1B57B6C0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C21B5F-AC71-424E-A83A-9FBA21D7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DF4D6-5A35-4FEF-B18E-A0411D0773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692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DD774-5AD9-4E22-B2CE-6581DD74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A8B064-496A-46DF-A456-E1DC48A59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22AE15-0436-4E9F-A802-49C7471B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7337D3-1064-4A5D-88EC-0B122567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0B0822-3966-4026-8A23-0F630217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9CF91-D087-4B75-8FE8-784292BD96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713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FF18F-6B85-429E-B7C7-D930090E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A55790-9798-4D38-B9E3-5B7B482D5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A6B4D-FE0A-4D46-AAB7-DC5E1D17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93C8A6-3AA1-4A25-9D47-738758E1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00CAB4A-5DD7-4193-B6D9-FF961D37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2DC87-8433-4439-A2A4-350D5FE1C6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189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E0530-ED04-48B7-A1F8-39BAC8FE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4A7F74-F63A-4D82-B138-2622F187E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8CCA2D-9CED-4223-A793-5745937B4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435943-8363-4482-9C62-E4D9C25C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3428B95-7C94-4DD0-8A62-006C0658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1BD32F-5F55-4EA2-9C05-C03FA741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63EEE-A130-4C73-A236-504EDF5DBD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886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764DE8-6C5D-42CE-926B-BD211C45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AB62A9E-0F62-4FA7-B6DC-359E2F539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4749AD-D66C-4A95-82F4-4829C053D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2633DB-4E40-49CB-AB3C-008B9EFC1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61F254B-1012-403B-8053-255172532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86636FD-E692-4022-B23B-DF74ED1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1B2F1F-5360-45BC-858D-AF497150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0E64A1D-7A69-486A-9D10-B5687643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54148-F823-43E4-9E76-B5453B1358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931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E755F3-7474-4E1C-8DDE-E2D0D5FB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FADE572-E44B-499D-9A50-891188DED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CB2111-BC09-426C-B7D0-55EA72CD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FAE733-CF54-4BF8-9D15-8DE546E6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7B868-3E9D-472D-BB4B-50B44C26FF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013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72000A4-E5F9-4A26-9364-B4D9C0EB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74712DA-9D4E-456A-9499-C239D7D5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C9158C-453F-4FDB-990D-4BA0AE40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A02B6-E44F-4A61-95A0-3F099C810E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3820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1FCDE4-4BC1-40FD-8234-80C13C13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60E7FC-2AEF-462B-8555-228C87BE6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8C764D-D30A-424B-9C36-E1C689D3C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548A67-34C6-4CF0-90CE-F8E95E92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5D9C42-4826-4786-A92F-96E90509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BE8DD6-2E69-42FF-9064-A0A7DEC6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B7FCD-060F-45E5-871C-4D845CE8A7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313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8CE645-3B7A-4A00-8129-757D38505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6BFE5E6-6385-48C4-A9B1-FC3C83937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79EA3AA-7711-45C5-AFFF-0140BCD4D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0391AC-0607-4E6C-8E19-53247BE6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54E0D-60C1-4B36-9AC6-09DB4FEA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A764EB-2518-49C2-9AC1-9C95E2E7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F12F3-D043-40DF-891C-2FBD9216BA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109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AC32A3-B4A3-4159-AA65-6528B88EE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44E7A7C-E59E-418A-922E-917876B78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CAF7506-17FE-484F-8899-3E87709964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90BD93B-3299-47B8-8C2F-DB8941BDF9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9E95A7D-0C08-42BA-8547-FBBE95123D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F7F759-63BB-4482-A382-6C6F656CE57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uniovi.es/bos/Asignaturas/Botanica/9.htm" TargetMode="Externa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www.new-science-press.com/browse/cellcycle/illustrations/2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-diary.co.uk/2005-09-16c.htm" TargetMode="External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commanster.eu/commanster/Mushrooms/Asco/SpAsco/Taphrina.betulina.html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://ocwus.us.es/produccion-vegetal/sanidad-vegetal/Sanidad_vegetal/Tema%2021_HTML/page_09.ht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hyperlink" Target="http://www.uniovi.es/bos/Asignaturas/Botanica/9.htm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hyperlink" Target="http://zygomycetes.org/index.php?id=90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dipbot.unict.it/sistematica_es/Mucor.html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://www.med.ncku.edu.tw/HsuML/mycology/&#22294;&#29255;/Zygospores_of_Mucorales_drawing.jpg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dsystem.cz/mushrooms/fotoframe.htm" TargetMode="External"/><Relationship Id="rId3" Type="http://schemas.microsoft.com/office/2007/relationships/media" Target="../media/media7.MP3"/><Relationship Id="rId7" Type="http://schemas.openxmlformats.org/officeDocument/2006/relationships/image" Target="../media/image10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jpe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hyperlink" Target="http://www.natruffling.org/enla.htm" TargetMode="External"/><Relationship Id="rId4" Type="http://schemas.openxmlformats.org/officeDocument/2006/relationships/audio" Target="../media/media7.MP3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oguelph.ca/~gbarron/MISCELLANEOUS/entomoph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tolweb.org/Glomeromycota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>
            <a:extLst>
              <a:ext uri="{FF2B5EF4-FFF2-40B4-BE49-F238E27FC236}">
                <a16:creationId xmlns:a16="http://schemas.microsoft.com/office/drawing/2014/main" id="{A4B5CC64-E670-4971-A53B-85502AB5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5467350"/>
            <a:ext cx="6281737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0116" name="Text Box 4">
            <a:extLst>
              <a:ext uri="{FF2B5EF4-FFF2-40B4-BE49-F238E27FC236}">
                <a16:creationId xmlns:a16="http://schemas.microsoft.com/office/drawing/2014/main" id="{CD61A4B9-94CA-47BE-B820-2BFF7BEC3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6600"/>
                </a:solidFill>
                <a:ea typeface="SimSun" panose="02010600030101010101" pitchFamily="2" charset="-122"/>
              </a:rPr>
              <a:t>MODULARIZACE VÝUKY EVOLUČNÍ A EKOLOGICKÉ BIOLOGIE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0000"/>
                </a:solidFill>
                <a:ea typeface="SimSun" panose="02010600030101010101" pitchFamily="2" charset="-122"/>
              </a:rPr>
              <a:t>CZ.1.07/2.2.00/15.0204</a:t>
            </a:r>
          </a:p>
        </p:txBody>
      </p:sp>
      <p:sp>
        <p:nvSpPr>
          <p:cNvPr id="90117" name="Line 5">
            <a:extLst>
              <a:ext uri="{FF2B5EF4-FFF2-40B4-BE49-F238E27FC236}">
                <a16:creationId xmlns:a16="http://schemas.microsoft.com/office/drawing/2014/main" id="{6B99C74C-E7DE-44CD-9C8B-5426A9DD85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18" name="Line 6">
            <a:extLst>
              <a:ext uri="{FF2B5EF4-FFF2-40B4-BE49-F238E27FC236}">
                <a16:creationId xmlns:a16="http://schemas.microsoft.com/office/drawing/2014/main" id="{98877384-5119-4519-A9CD-20CF6ECE09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0119" name="Picture 7">
            <a:extLst>
              <a:ext uri="{FF2B5EF4-FFF2-40B4-BE49-F238E27FC236}">
                <a16:creationId xmlns:a16="http://schemas.microsoft.com/office/drawing/2014/main" id="{46CFF9AD-8B8B-4DBF-BE6E-ED6121BF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>
            <a:extLst>
              <a:ext uri="{FF2B5EF4-FFF2-40B4-BE49-F238E27FC236}">
                <a16:creationId xmlns:a16="http://schemas.microsoft.com/office/drawing/2014/main" id="{41D6B240-913D-4FFC-A01C-34259920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1" name="Text Box 9">
            <a:extLst>
              <a:ext uri="{FF2B5EF4-FFF2-40B4-BE49-F238E27FC236}">
                <a16:creationId xmlns:a16="http://schemas.microsoft.com/office/drawing/2014/main" id="{331C54F7-0D2E-4753-80F1-ABA72B565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90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br>
              <a:rPr lang="cs-CZ" altLang="cs-CZ" sz="3200">
                <a:cs typeface="Arial" panose="020B0604020202020204" pitchFamily="34" charset="0"/>
              </a:rPr>
            </a:br>
            <a:r>
              <a:rPr lang="cs-CZ" altLang="cs-CZ" sz="200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>
              <a:cs typeface="Arial" panose="020B0604020202020204" pitchFamily="34" charset="0"/>
            </a:endParaRPr>
          </a:p>
          <a:p>
            <a:endParaRPr lang="cs-CZ" altLang="cs-CZ" sz="1200"/>
          </a:p>
          <a:p>
            <a:pPr algn="ctr"/>
            <a:r>
              <a:rPr lang="cs-CZ" altLang="cs-CZ" sz="1600"/>
              <a:t>systém založený na pojetí taxonů v 10. vydání Dictionary of the Fungi (Kirk et al. 2008)</a:t>
            </a:r>
          </a:p>
          <a:p>
            <a:pPr algn="ctr"/>
            <a:r>
              <a:rPr lang="cs-CZ" altLang="cs-CZ" sz="1600"/>
              <a:t>s pozdějšími úpravami</a:t>
            </a:r>
          </a:p>
          <a:p>
            <a:endParaRPr lang="cs-CZ" altLang="cs-CZ" sz="1200"/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SAR - Straminipila: Peronosporomycota / Labyrinthulomycota / Hyphochytriomyc.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Rhizaria: Plasmodiophorida • Excavata: Acrasida • Amoebozoa: Mycetozoa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• Opisthokonta -</a:t>
            </a:r>
            <a:r>
              <a:rPr lang="cs-CZ" altLang="cs-CZ" sz="1200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Fungi: Microsporidiomycota / Chytridiomycota / Blastocladiomycota</a:t>
            </a:r>
          </a:p>
          <a:p>
            <a:pPr algn="ctr"/>
            <a:r>
              <a:rPr lang="cs-CZ" altLang="cs-CZ" sz="1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 </a:t>
            </a:r>
            <a:r>
              <a:rPr lang="cs-CZ" altLang="cs-CZ" sz="1800" i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skupina Zygomycota</a:t>
            </a:r>
            <a:r>
              <a:rPr lang="cs-CZ" altLang="cs-CZ" sz="1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Mucoromycota, Zoopagomycota / Glomeromycota</a:t>
            </a:r>
          </a:p>
          <a:p>
            <a:pPr algn="ctr"/>
            <a:r>
              <a:rPr lang="cs-CZ" altLang="cs-CZ" sz="18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 Dikarya - Ascomycota: Taphrinomycotina, Saccharomycotina</a:t>
            </a:r>
            <a:r>
              <a:rPr lang="cs-CZ" altLang="cs-CZ" sz="1800">
                <a:solidFill>
                  <a:srgbClr val="000000"/>
                </a:solidFill>
              </a:rPr>
              <a:t>, Pezizomycotina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- </a:t>
            </a:r>
            <a:r>
              <a:rPr lang="cs-CZ" altLang="cs-CZ" sz="1800" i="1">
                <a:solidFill>
                  <a:srgbClr val="000000"/>
                </a:solidFill>
              </a:rPr>
              <a:t>pomocné skupiny Deuteromycota a Lichenes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sz="1800">
                <a:solidFill>
                  <a:srgbClr val="000000"/>
                </a:solidFill>
              </a:rPr>
              <a:t>- Basidiomycota: Pucciniomycotina, Ustilaginomycotina, Agaricomycotina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2" name="Text Box 10">
            <a:extLst>
              <a:ext uri="{FF2B5EF4-FFF2-40B4-BE49-F238E27FC236}">
                <a16:creationId xmlns:a16="http://schemas.microsoft.com/office/drawing/2014/main" id="{C870D713-A589-4681-AFD4-27802F3BD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u="sng"/>
              <a:t>Pododdělení:</a:t>
            </a:r>
            <a:r>
              <a:rPr lang="cs-CZ" altLang="cs-CZ" sz="1800" b="1" u="sng"/>
              <a:t> </a:t>
            </a:r>
            <a:r>
              <a:rPr lang="cs-CZ" altLang="cs-CZ" sz="1800" b="1" i="1" u="sng"/>
              <a:t>TAPHRINOMYCOTINA</a:t>
            </a:r>
            <a:endParaRPr lang="cs-CZ" altLang="cs-CZ" sz="1800" b="1" u="sng"/>
          </a:p>
          <a:p>
            <a:pPr>
              <a:lnSpc>
                <a:spcPct val="96000"/>
              </a:lnSpc>
            </a:pPr>
            <a:endParaRPr lang="cs-CZ" altLang="cs-CZ" sz="1200" b="1" u="sng"/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pravděpodobně parafyletická skupina, "slepená" na základě molekulárních analýz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stojí na bázi vývoje vřeckatých hub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1800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</a:rPr>
              <a:t>Třída: </a:t>
            </a:r>
            <a:r>
              <a:rPr lang="cs-CZ" altLang="cs-CZ" sz="1800" b="1" i="1">
                <a:solidFill>
                  <a:srgbClr val="000000"/>
                </a:solidFill>
              </a:rPr>
              <a:t>SCHIZOSACCHAROMYCETES</a:t>
            </a:r>
            <a:endParaRPr lang="cs-CZ" altLang="cs-CZ" sz="1800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morfologicky podobná třídě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Saccharomycetes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ale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znaky v sekvencích DNA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RNA ukazují spíše </a:t>
            </a: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příbuznost s dalšími řády než s pravými kvasinkami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jednotlivé buňky,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netvoří se vláknité typy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dělením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rozpadem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buněk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Schizosaccharomyces pombe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		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- výroba "afrického piva" z prosa,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Sc</a:t>
            </a:r>
            <a:r>
              <a:rPr lang="cs-CZ" altLang="cs-CZ" sz="1800" i="1">
                <a:solidFill>
                  <a:srgbClr val="000000"/>
                </a:solidFill>
              </a:rPr>
              <a:t>h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izosaccharomyces octosporus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		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- ve fících a hroznech (kvašení vína)</a:t>
            </a:r>
          </a:p>
        </p:txBody>
      </p:sp>
      <p:sp>
        <p:nvSpPr>
          <p:cNvPr id="74764" name="Text Box 12">
            <a:extLst>
              <a:ext uri="{FF2B5EF4-FFF2-40B4-BE49-F238E27FC236}">
                <a16:creationId xmlns:a16="http://schemas.microsoft.com/office/drawing/2014/main" id="{3B3B552F-66F4-4AED-A6D3-349D82C4D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310188"/>
            <a:ext cx="39624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Srovnání způsobů tvorby nových buněk: </a:t>
            </a:r>
          </a:p>
          <a:p>
            <a:pPr algn="r"/>
            <a:r>
              <a:rPr lang="cs-CZ" altLang="cs-CZ" sz="1500"/>
              <a:t>(a) pučení u</a:t>
            </a:r>
            <a:r>
              <a:rPr lang="cs-CZ" altLang="cs-CZ" sz="1500" i="1"/>
              <a:t> Saccharomyces cerevisiae</a:t>
            </a:r>
            <a:r>
              <a:rPr lang="cs-CZ" altLang="cs-CZ" sz="1500"/>
              <a:t>, </a:t>
            </a:r>
          </a:p>
          <a:p>
            <a:pPr algn="r"/>
            <a:r>
              <a:rPr lang="cs-CZ" altLang="cs-CZ" sz="1500"/>
              <a:t>(b) dělení buněk</a:t>
            </a:r>
            <a:r>
              <a:rPr lang="cs-CZ" altLang="cs-CZ" sz="1500" i="1"/>
              <a:t> Schizosaccharomyces pombe</a:t>
            </a:r>
          </a:p>
          <a:p>
            <a:pPr algn="r"/>
            <a:r>
              <a:rPr lang="cs-CZ" altLang="cs-CZ" sz="400" i="1"/>
              <a:t> </a:t>
            </a:r>
            <a:r>
              <a:rPr lang="cs-CZ" altLang="cs-CZ" sz="400"/>
              <a:t> </a:t>
            </a:r>
          </a:p>
          <a:p>
            <a:pPr algn="r"/>
            <a:r>
              <a:rPr lang="cs-CZ" altLang="cs-CZ">
                <a:hlinkClick r:id="rId4"/>
              </a:rPr>
              <a:t>http://www.new-science-press.com/browse/cellcycle/illustrations/2/</a:t>
            </a:r>
            <a:r>
              <a:rPr lang="cs-CZ" altLang="cs-CZ"/>
              <a:t> </a:t>
            </a:r>
          </a:p>
        </p:txBody>
      </p:sp>
      <p:pic>
        <p:nvPicPr>
          <p:cNvPr id="74768" name="Picture 16">
            <a:extLst>
              <a:ext uri="{FF2B5EF4-FFF2-40B4-BE49-F238E27FC236}">
                <a16:creationId xmlns:a16="http://schemas.microsoft.com/office/drawing/2014/main" id="{A56CC10F-8920-4931-9ACC-EB080CA3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2320925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9" name="Picture 17">
            <a:extLst>
              <a:ext uri="{FF2B5EF4-FFF2-40B4-BE49-F238E27FC236}">
                <a16:creationId xmlns:a16="http://schemas.microsoft.com/office/drawing/2014/main" id="{1469BB98-315F-4CE9-8A47-C28652C38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4572000"/>
            <a:ext cx="4457700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70" name="Text Box 18">
            <a:extLst>
              <a:ext uri="{FF2B5EF4-FFF2-40B4-BE49-F238E27FC236}">
                <a16:creationId xmlns:a16="http://schemas.microsoft.com/office/drawing/2014/main" id="{660AA96F-F8D4-4369-9117-02F73AAE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5688" y="4627563"/>
            <a:ext cx="15240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Zdroj: </a:t>
            </a:r>
            <a:r>
              <a:rPr lang="cs-CZ" altLang="cs-CZ">
                <a:cs typeface="Times New Roman" panose="02020603050405020304" pitchFamily="18" charset="0"/>
                <a:hlinkClick r:id="rId7"/>
              </a:rPr>
              <a:t>http://www.uniovi.es/bos</a:t>
            </a:r>
          </a:p>
          <a:p>
            <a:r>
              <a:rPr lang="cs-CZ" altLang="cs-CZ">
                <a:cs typeface="Times New Roman" panose="02020603050405020304" pitchFamily="18" charset="0"/>
                <a:hlinkClick r:id="rId7"/>
              </a:rPr>
              <a:t>/Asignaturas/Botanica/9.htm</a:t>
            </a:r>
            <a:r>
              <a:rPr lang="cs-CZ" altLang="cs-CZ"/>
              <a:t> </a:t>
            </a:r>
          </a:p>
        </p:txBody>
      </p:sp>
      <p:pic>
        <p:nvPicPr>
          <p:cNvPr id="74771" name="5a_ascom_10_schizosaccharomycetes.MP3">
            <a:hlinkClick r:id="" action="ppaction://media"/>
            <a:extLst>
              <a:ext uri="{FF2B5EF4-FFF2-40B4-BE49-F238E27FC236}">
                <a16:creationId xmlns:a16="http://schemas.microsoft.com/office/drawing/2014/main" id="{FA2BEDAE-3D41-42D0-B4AB-0661AA4C0A9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644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201" fill="hold"/>
                                        <p:tgtEl>
                                          <p:spTgt spid="74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7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7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>
            <a:extLst>
              <a:ext uri="{FF2B5EF4-FFF2-40B4-BE49-F238E27FC236}">
                <a16:creationId xmlns:a16="http://schemas.microsoft.com/office/drawing/2014/main" id="{B6E1451C-5582-4BF3-A22C-561EE13B7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</a:rPr>
              <a:t>Třída: </a:t>
            </a:r>
            <a:r>
              <a:rPr lang="cs-CZ" altLang="cs-CZ" sz="1800" b="1" i="1">
                <a:solidFill>
                  <a:srgbClr val="000000"/>
                </a:solidFill>
              </a:rPr>
              <a:t>TAPHRINOMYCETES</a:t>
            </a:r>
            <a:endParaRPr lang="cs-CZ" altLang="cs-CZ" sz="1800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endParaRPr lang="cs-CZ" altLang="cs-CZ" sz="600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Taphrinales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, čeleď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Taphrinaceae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– parazité rostlin, liší se od předchozích tříd (i od druhé čeledi v této třídě) tvorbou dikaryotického parazitického mycelia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79883" name="Picture 11">
            <a:extLst>
              <a:ext uri="{FF2B5EF4-FFF2-40B4-BE49-F238E27FC236}">
                <a16:creationId xmlns:a16="http://schemas.microsoft.com/office/drawing/2014/main" id="{981C4613-38A1-4531-A983-1FF1ABC58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06513"/>
            <a:ext cx="4470400" cy="52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4" name="Text Box 12">
            <a:extLst>
              <a:ext uri="{FF2B5EF4-FFF2-40B4-BE49-F238E27FC236}">
                <a16:creationId xmlns:a16="http://schemas.microsoft.com/office/drawing/2014/main" id="{287666F6-4E2D-4B8F-8478-4623D8F82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20800"/>
            <a:ext cx="4800600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haploidní fáze je saprofytická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kvasinkovité buňky =&gt; kopulace vypučivších blastospor nebo párování jader v pseudomyceliu =&gt; dikaryotické mycelium (parazitické, přehrád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kované; netvoří se gametangia ani asko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genní hyfy), vytváří na povrchu hostitele chlamydospory =&gt; </a:t>
            </a:r>
            <a:r>
              <a:rPr lang="cs-CZ" altLang="cs-CZ" sz="1800">
                <a:solidFill>
                  <a:srgbClr val="000000"/>
                </a:solidFill>
              </a:rPr>
              <a:t>v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nich karyogami</a:t>
            </a:r>
            <a:r>
              <a:rPr lang="cs-CZ" altLang="cs-CZ" sz="1800">
                <a:solidFill>
                  <a:srgbClr val="000000"/>
                </a:solidFill>
              </a:rPr>
              <a:t>e =&gt;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zygota =&gt; rozdělení ve </a:t>
            </a:r>
            <a:r>
              <a:rPr lang="cs-CZ" altLang="cs-CZ" sz="1800">
                <a:solidFill>
                  <a:srgbClr val="000000"/>
                </a:solidFill>
              </a:rPr>
              <a:t>dvě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buňky =&gt;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bazální degeneruje, z terminální se vyvine vřecko s dvojvrstevnou stěnou =&gt; spory se uvolňují pod tlakem štěrbinou =&gt; zase pučí (mohou se takto pomnožit už ve vřecku)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79885" name="Picture 13">
            <a:extLst>
              <a:ext uri="{FF2B5EF4-FFF2-40B4-BE49-F238E27FC236}">
                <a16:creationId xmlns:a16="http://schemas.microsoft.com/office/drawing/2014/main" id="{04D5D38D-B085-4DD1-A92E-5CF7C7B3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05400"/>
            <a:ext cx="4038600" cy="131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6" name="Text Box 14">
            <a:extLst>
              <a:ext uri="{FF2B5EF4-FFF2-40B4-BE49-F238E27FC236}">
                <a16:creationId xmlns:a16="http://schemas.microsoft.com/office/drawing/2014/main" id="{E0C2FBF5-464B-4B8B-93FC-BEDA820BD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5562600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200"/>
              <a:t> </a:t>
            </a:r>
            <a:r>
              <a:rPr lang="cs-CZ" altLang="cs-CZ" sz="1500"/>
              <a:t>I: </a:t>
            </a:r>
            <a:r>
              <a:rPr lang="cs-CZ" altLang="cs-CZ" sz="1500" i="1"/>
              <a:t>Protomyces macrosporus</a:t>
            </a:r>
            <a:r>
              <a:rPr lang="cs-CZ" altLang="cs-CZ" sz="1500"/>
              <a:t>, shluk askogenních buněk; J: </a:t>
            </a:r>
            <a:r>
              <a:rPr lang="cs-CZ" altLang="cs-CZ" sz="1500" i="1"/>
              <a:t>Taphrina deformans</a:t>
            </a:r>
            <a:r>
              <a:rPr lang="cs-CZ" altLang="cs-CZ" sz="1500"/>
              <a:t>, vřecka se sporami na povrchu listu. </a:t>
            </a:r>
            <a:endParaRPr lang="cs-CZ" altLang="cs-CZ" sz="1500" i="1"/>
          </a:p>
          <a:p>
            <a:r>
              <a:rPr lang="cs-CZ" altLang="cs-CZ" sz="400" i="1"/>
              <a:t> </a:t>
            </a:r>
            <a:r>
              <a:rPr lang="cs-CZ" altLang="cs-CZ" sz="400"/>
              <a:t> </a:t>
            </a:r>
          </a:p>
          <a:p>
            <a:r>
              <a:rPr lang="cs-CZ" altLang="cs-CZ"/>
              <a:t>				                Hanlin: Illustrated </a:t>
            </a:r>
          </a:p>
          <a:p>
            <a:r>
              <a:rPr lang="cs-CZ" altLang="cs-CZ"/>
              <a:t>				                Genera of Asco-</a:t>
            </a:r>
          </a:p>
          <a:p>
            <a:r>
              <a:rPr lang="cs-CZ" altLang="cs-CZ"/>
              <a:t>				                mycetes, vol. II, 1998.</a:t>
            </a:r>
          </a:p>
        </p:txBody>
      </p:sp>
      <p:pic>
        <p:nvPicPr>
          <p:cNvPr id="79887" name="5a_ascom_11_taphrina-cyklus.MP3">
            <a:hlinkClick r:id="" action="ppaction://media"/>
            <a:extLst>
              <a:ext uri="{FF2B5EF4-FFF2-40B4-BE49-F238E27FC236}">
                <a16:creationId xmlns:a16="http://schemas.microsoft.com/office/drawing/2014/main" id="{E7C738AA-0807-40FE-8EBA-C87827FEC5F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157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8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05" fill="hold"/>
                                        <p:tgtEl>
                                          <p:spTgt spid="798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8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88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:a16="http://schemas.microsoft.com/office/drawing/2014/main" id="{D3810DFD-3D15-4A7D-80DE-AE785AD2D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886200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br>
              <a:rPr lang="cs-CZ" altLang="cs-CZ" sz="4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Taphrina deformans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způsobuje kadeřavost listů broskvoní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500">
                <a:solidFill>
                  <a:srgbClr val="000000"/>
                </a:solidFill>
              </a:rPr>
              <a:t>/kresba: a. listy, b. vřecka, c. spora </a:t>
            </a:r>
          </a:p>
          <a:p>
            <a:pPr>
              <a:lnSpc>
                <a:spcPct val="96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500">
                <a:solidFill>
                  <a:srgbClr val="000000"/>
                </a:solidFill>
              </a:rPr>
              <a:t>+ foto vpravo/ </a:t>
            </a:r>
          </a:p>
          <a:p>
            <a:pPr>
              <a:lnSpc>
                <a:spcPct val="96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T. pruni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bouchoře (</a:t>
            </a:r>
            <a:r>
              <a:rPr lang="cs-CZ" altLang="cs-CZ" sz="1800">
                <a:solidFill>
                  <a:srgbClr val="000000"/>
                </a:solidFill>
              </a:rPr>
              <a:t>nedozrávající a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zpotvořené plody</a:t>
            </a:r>
            <a:r>
              <a:rPr lang="cs-CZ" altLang="cs-CZ" sz="1800">
                <a:solidFill>
                  <a:srgbClr val="000000"/>
                </a:solidFill>
              </a:rPr>
              <a:t> slivoní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6000"/>
              </a:lnSpc>
            </a:pPr>
            <a:r>
              <a:rPr lang="cs-CZ" altLang="cs-CZ" sz="1500">
                <a:solidFill>
                  <a:srgbClr val="000000"/>
                </a:solidFill>
              </a:rPr>
              <a:t>/foto uprostřed/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T. cerasi, T. betulina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parazitují v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pletivech pupenů, způsobují tvorbu čarověníků (zmnožení větví)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500">
                <a:solidFill>
                  <a:srgbClr val="000000"/>
                </a:solidFill>
              </a:rPr>
              <a:t>/foto vlevo/</a:t>
            </a:r>
          </a:p>
        </p:txBody>
      </p:sp>
      <p:pic>
        <p:nvPicPr>
          <p:cNvPr id="11276" name="Picture 12">
            <a:extLst>
              <a:ext uri="{FF2B5EF4-FFF2-40B4-BE49-F238E27FC236}">
                <a16:creationId xmlns:a16="http://schemas.microsoft.com/office/drawing/2014/main" id="{5DB8BF48-70B9-4BC4-924E-92BE0FEF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2263"/>
            <a:ext cx="4649788" cy="280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id="{505815F1-3084-479D-8C99-ABE1EA39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321050"/>
            <a:ext cx="275748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9" name="Text Box 15">
            <a:extLst>
              <a:ext uri="{FF2B5EF4-FFF2-40B4-BE49-F238E27FC236}">
                <a16:creationId xmlns:a16="http://schemas.microsoft.com/office/drawing/2014/main" id="{39A3C168-4E42-4558-A074-7E191EB69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064250"/>
            <a:ext cx="2895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cs typeface="Times New Roman" panose="02020603050405020304" pitchFamily="18" charset="0"/>
                <a:hlinkClick r:id="rId4"/>
              </a:rPr>
              <a:t>http://ocwus.us.es/produccion-vegetal/sanidad-vegetal</a:t>
            </a:r>
          </a:p>
          <a:p>
            <a:r>
              <a:rPr lang="cs-CZ" altLang="cs-CZ">
                <a:cs typeface="Times New Roman" panose="02020603050405020304" pitchFamily="18" charset="0"/>
                <a:hlinkClick r:id="rId4"/>
              </a:rPr>
              <a:t>/Sanidad_vegetal/Tema%2021_HTML/page_09.htm</a:t>
            </a:r>
            <a:r>
              <a:rPr lang="cs-CZ" altLang="cs-CZ"/>
              <a:t> </a:t>
            </a:r>
          </a:p>
        </p:txBody>
      </p:sp>
      <p:pic>
        <p:nvPicPr>
          <p:cNvPr id="11280" name="Picture 16">
            <a:extLst>
              <a:ext uri="{FF2B5EF4-FFF2-40B4-BE49-F238E27FC236}">
                <a16:creationId xmlns:a16="http://schemas.microsoft.com/office/drawing/2014/main" id="{4CA816A8-792E-4FC6-9C62-2A07E679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000500"/>
            <a:ext cx="2971800" cy="198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1" name="Text Box 17">
            <a:extLst>
              <a:ext uri="{FF2B5EF4-FFF2-40B4-BE49-F238E27FC236}">
                <a16:creationId xmlns:a16="http://schemas.microsoft.com/office/drawing/2014/main" id="{1D2FA7E0-3FB9-4F1C-AD7C-CDB407DF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64250"/>
            <a:ext cx="3124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6"/>
              </a:rPr>
              <a:t>http://www.commanster.eu/commanster/Mushrooms/Asco</a:t>
            </a:r>
          </a:p>
          <a:p>
            <a:r>
              <a:rPr lang="cs-CZ" altLang="cs-CZ">
                <a:hlinkClick r:id="rId6"/>
              </a:rPr>
              <a:t>/SpAsco/Taphrina.betulina.html</a:t>
            </a:r>
            <a:r>
              <a:rPr lang="cs-CZ" altLang="cs-CZ"/>
              <a:t> </a:t>
            </a:r>
          </a:p>
        </p:txBody>
      </p:sp>
      <p:pic>
        <p:nvPicPr>
          <p:cNvPr id="11282" name="Picture 18">
            <a:extLst>
              <a:ext uri="{FF2B5EF4-FFF2-40B4-BE49-F238E27FC236}">
                <a16:creationId xmlns:a16="http://schemas.microsoft.com/office/drawing/2014/main" id="{EF857068-65A9-4F6A-BB5C-EEC428825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3321050"/>
            <a:ext cx="23844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3" name="Text Box 19">
            <a:extLst>
              <a:ext uri="{FF2B5EF4-FFF2-40B4-BE49-F238E27FC236}">
                <a16:creationId xmlns:a16="http://schemas.microsoft.com/office/drawing/2014/main" id="{08481A38-9BDA-450D-82D6-78FBDB51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064250"/>
            <a:ext cx="2438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8"/>
              </a:rPr>
              <a:t>http://www.nature-diary.co.uk/2005-09-16c.htm</a:t>
            </a:r>
            <a:r>
              <a:rPr lang="cs-CZ" altLang="cs-CZ"/>
              <a:t> </a:t>
            </a:r>
          </a:p>
        </p:txBody>
      </p:sp>
      <p:sp>
        <p:nvSpPr>
          <p:cNvPr id="11284" name="Text Box 20">
            <a:extLst>
              <a:ext uri="{FF2B5EF4-FFF2-40B4-BE49-F238E27FC236}">
                <a16:creationId xmlns:a16="http://schemas.microsoft.com/office/drawing/2014/main" id="{C9791819-42E1-4A7D-9947-1551A2C63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9200"/>
            <a:ext cx="3657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/>
              <a:t>Zdroj: R. T. Hanlin: Illustrated Genera of Ascomycetes, vol. II, 1998.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21" name="Text Box 17">
            <a:extLst>
              <a:ext uri="{FF2B5EF4-FFF2-40B4-BE49-F238E27FC236}">
                <a16:creationId xmlns:a16="http://schemas.microsoft.com/office/drawing/2014/main" id="{AF5E7265-AD7F-4793-9624-7C6BFC943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68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čeleď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Protomycetaceae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parazité rostlin s mezibuněčným, přehrádkovaným myceliem s mnohojadernými buňkami, zjištěna u nich celulóza v buněčné stěně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myceliu se vytvářejí interkalárně tlustostěnné chlamydospory s dvouvrstevnou stěnou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 přezimování praská vnější exospor, vyhřezne endospor =&gt; je z něj meiosporangium =&gt; meioza =&gt; čtveřice jader vzniklých dělením jednotlivých jader představují "bezblanné vřecko", celý útvar se nazývá synaskus =&gt; tlakem zvětšující se vakuoly jsou jádra vypuzena ze synasku =&gt; buď se množí pučením, </a:t>
            </a:r>
            <a:r>
              <a:rPr lang="cs-CZ" altLang="cs-CZ" sz="1800">
                <a:solidFill>
                  <a:srgbClr val="000000"/>
                </a:solidFill>
              </a:rPr>
              <a:t>		   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nebo kopulují =&gt; diploidní mycelium =&gt; další infekce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 i="1">
                <a:solidFill>
                  <a:srgbClr val="000000"/>
                </a:solidFill>
              </a:rPr>
              <a:t>		    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Protomyces macrosporus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parazit miříkovitých</a:t>
            </a:r>
          </a:p>
        </p:txBody>
      </p:sp>
      <p:pic>
        <p:nvPicPr>
          <p:cNvPr id="72722" name="Picture 18">
            <a:extLst>
              <a:ext uri="{FF2B5EF4-FFF2-40B4-BE49-F238E27FC236}">
                <a16:creationId xmlns:a16="http://schemas.microsoft.com/office/drawing/2014/main" id="{70328EC0-F5F1-4E87-ABB4-799AD2BE7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030538" cy="22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3" name="Picture 19">
            <a:extLst>
              <a:ext uri="{FF2B5EF4-FFF2-40B4-BE49-F238E27FC236}">
                <a16:creationId xmlns:a16="http://schemas.microsoft.com/office/drawing/2014/main" id="{5FE1A76A-CF55-44E7-8F58-BE2834534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4200"/>
            <a:ext cx="32004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24" name="Picture 20">
            <a:extLst>
              <a:ext uri="{FF2B5EF4-FFF2-40B4-BE49-F238E27FC236}">
                <a16:creationId xmlns:a16="http://schemas.microsoft.com/office/drawing/2014/main" id="{D90EFAAB-6A46-4191-92EE-FF6F20E76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590800"/>
            <a:ext cx="1993900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25" name="Text Box 21">
            <a:extLst>
              <a:ext uri="{FF2B5EF4-FFF2-40B4-BE49-F238E27FC236}">
                <a16:creationId xmlns:a16="http://schemas.microsoft.com/office/drawing/2014/main" id="{88B237A6-A27D-4078-BAF0-6249D80E2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283200"/>
            <a:ext cx="36417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Vlevo „hálky“ </a:t>
            </a:r>
            <a:r>
              <a:rPr lang="cs-CZ" altLang="cs-CZ" sz="1500" i="1"/>
              <a:t>Protomyces macrosporus</a:t>
            </a:r>
            <a:r>
              <a:rPr lang="cs-CZ" altLang="cs-CZ" sz="1500"/>
              <a:t> na bršlici; uprostřed a. „hálky“, b. průřez hálkou, c. chlamydospory - askogenní buňky, d. uvolnění vřecka, e. askospora </a:t>
            </a:r>
            <a:endParaRPr lang="cs-CZ" altLang="cs-CZ" sz="400"/>
          </a:p>
          <a:p>
            <a:endParaRPr lang="cs-CZ" altLang="cs-CZ" sz="200"/>
          </a:p>
          <a:p>
            <a:pPr algn="r"/>
            <a:r>
              <a:rPr lang="cs-CZ" altLang="cs-CZ"/>
              <a:t>Kresba: R. T. Hanlin: Illustrated Genera of Ascomycetes, vol. II, 1998. </a:t>
            </a:r>
          </a:p>
        </p:txBody>
      </p:sp>
      <p:sp>
        <p:nvSpPr>
          <p:cNvPr id="72726" name="Text Box 22">
            <a:extLst>
              <a:ext uri="{FF2B5EF4-FFF2-40B4-BE49-F238E27FC236}">
                <a16:creationId xmlns:a16="http://schemas.microsoft.com/office/drawing/2014/main" id="{10425223-8702-43C1-82C5-0FECB4CAB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062663"/>
            <a:ext cx="2057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Foto Carl Farmer, http://</a:t>
            </a:r>
          </a:p>
          <a:p>
            <a:r>
              <a:rPr lang="cs-CZ" altLang="cs-CZ">
                <a:solidFill>
                  <a:schemeClr val="bg1"/>
                </a:solidFill>
              </a:rPr>
              <a:t>www.nature-diary.co.uk/2007-09-15.htm</a:t>
            </a:r>
          </a:p>
        </p:txBody>
      </p:sp>
      <p:pic>
        <p:nvPicPr>
          <p:cNvPr id="72727" name="5a_ascom_13_protomyces-synascus.MP3">
            <a:hlinkClick r:id="" action="ppaction://media"/>
            <a:extLst>
              <a:ext uri="{FF2B5EF4-FFF2-40B4-BE49-F238E27FC236}">
                <a16:creationId xmlns:a16="http://schemas.microsoft.com/office/drawing/2014/main" id="{FAB59D05-96B8-4ED5-96ED-067D4CA0D7A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55" fill="hold"/>
                                        <p:tgtEl>
                                          <p:spTgt spid="72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1" name="Text Box 23">
            <a:extLst>
              <a:ext uri="{FF2B5EF4-FFF2-40B4-BE49-F238E27FC236}">
                <a16:creationId xmlns:a16="http://schemas.microsoft.com/office/drawing/2014/main" id="{E534E394-99EA-468B-AE34-7FAA5E905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72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/>
              <a:t>Pododdělení:</a:t>
            </a:r>
            <a:r>
              <a:rPr lang="cs-CZ" altLang="cs-CZ" sz="1800" b="1" u="sng"/>
              <a:t> </a:t>
            </a:r>
            <a:r>
              <a:rPr lang="cs-CZ" altLang="cs-CZ" sz="1800" b="1" i="1" u="sng"/>
              <a:t>SACCHAROMYCOTINA</a:t>
            </a:r>
            <a:endParaRPr lang="cs-CZ" altLang="cs-CZ" sz="1800" b="1" u="sng"/>
          </a:p>
          <a:p>
            <a:endParaRPr lang="cs-CZ" altLang="cs-CZ" sz="1200" b="1" u="sng"/>
          </a:p>
          <a:p>
            <a:r>
              <a:rPr lang="cs-CZ" altLang="cs-CZ" sz="1800" b="1">
                <a:solidFill>
                  <a:srgbClr val="000000"/>
                </a:solidFill>
              </a:rPr>
              <a:t>Třída: </a:t>
            </a:r>
            <a:r>
              <a:rPr lang="cs-CZ" altLang="cs-CZ" sz="1800" b="1" i="1">
                <a:solidFill>
                  <a:srgbClr val="000000"/>
                </a:solidFill>
              </a:rPr>
              <a:t>SACCHAROMYCETES</a:t>
            </a:r>
            <a:r>
              <a:rPr lang="cs-CZ" altLang="cs-CZ" sz="1800" b="1">
                <a:solidFill>
                  <a:srgbClr val="000000"/>
                </a:solidFill>
              </a:rPr>
              <a:t> - KVASINKY</a:t>
            </a:r>
            <a:endParaRPr lang="cs-CZ" altLang="cs-CZ" b="1">
              <a:solidFill>
                <a:srgbClr val="000000"/>
              </a:solidFill>
            </a:endParaRPr>
          </a:p>
        </p:txBody>
      </p:sp>
      <p:pic>
        <p:nvPicPr>
          <p:cNvPr id="12312" name="Picture 24">
            <a:extLst>
              <a:ext uri="{FF2B5EF4-FFF2-40B4-BE49-F238E27FC236}">
                <a16:creationId xmlns:a16="http://schemas.microsoft.com/office/drawing/2014/main" id="{816418D8-614D-40C8-B579-818F7EBB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7350"/>
            <a:ext cx="36576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6" name="Text Box 28">
            <a:extLst>
              <a:ext uri="{FF2B5EF4-FFF2-40B4-BE49-F238E27FC236}">
                <a16:creationId xmlns:a16="http://schemas.microsoft.com/office/drawing/2014/main" id="{33DF6C3D-73C4-4F3C-9A23-1C39D2FC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41425"/>
            <a:ext cx="8382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samostatné buňky nebo pučivé pseudo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mycelium, převažuje nepohlavní rozmnožování (tvorba blastospor)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převážně saprofyté, jejich fermentace cukrů (rozklad na etanol a CO</a:t>
            </a:r>
            <a:r>
              <a:rPr lang="cs-CZ" altLang="cs-CZ" sz="1800" baseline="-3000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syntéza různých organických látek jsou bohatě využívány v biotechnologii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12317" name="Picture 29">
            <a:extLst>
              <a:ext uri="{FF2B5EF4-FFF2-40B4-BE49-F238E27FC236}">
                <a16:creationId xmlns:a16="http://schemas.microsoft.com/office/drawing/2014/main" id="{0BC72ECC-BFC0-4961-B5F4-422A1B45F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08250"/>
            <a:ext cx="4567238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18" name="Text Box 30">
            <a:extLst>
              <a:ext uri="{FF2B5EF4-FFF2-40B4-BE49-F238E27FC236}">
                <a16:creationId xmlns:a16="http://schemas.microsoft.com/office/drawing/2014/main" id="{BA67EE1F-E791-4A70-8321-1D208AE77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30475"/>
            <a:ext cx="39624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Saccharomyces cerevisiae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(kvasinka pivní) - výroba piva, droždí; haplo-diplobiotický cyklus, v kultuře po</a:t>
            </a:r>
            <a:r>
              <a:rPr lang="cs-CZ" altLang="cs-CZ" sz="1800">
                <a:solidFill>
                  <a:srgbClr val="000000"/>
                </a:solidFill>
              </a:rPr>
              <a:t>-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hromadě haploidní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diploidní buňky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Endomyces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tvorba arthrospor (mycelium se rozpadá na úseky)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Dipodascus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vláknité endofytické mycelium, zvláštností je kopulace</a:t>
            </a:r>
            <a:endParaRPr lang="cs-CZ" altLang="cs-CZ" sz="1800"/>
          </a:p>
        </p:txBody>
      </p:sp>
      <p:sp>
        <p:nvSpPr>
          <p:cNvPr id="12319" name="Text Box 31">
            <a:extLst>
              <a:ext uri="{FF2B5EF4-FFF2-40B4-BE49-F238E27FC236}">
                <a16:creationId xmlns:a16="http://schemas.microsoft.com/office/drawing/2014/main" id="{0DAFC082-3367-4810-BBB2-97748938C4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721225"/>
            <a:ext cx="457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gametangií; na podobnosti pohlavního procesu s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Endogonales (Zygomycetes)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byla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založena teorie o vývinu této skupiny právě od předků spájivých hub</a:t>
            </a:r>
            <a:endParaRPr lang="cs-CZ" altLang="cs-CZ" sz="1800"/>
          </a:p>
        </p:txBody>
      </p:sp>
      <p:sp>
        <p:nvSpPr>
          <p:cNvPr id="12320" name="Text Box 32">
            <a:extLst>
              <a:ext uri="{FF2B5EF4-FFF2-40B4-BE49-F238E27FC236}">
                <a16:creationId xmlns:a16="http://schemas.microsoft.com/office/drawing/2014/main" id="{9A3DB047-9617-4234-ABEF-55A9D3D5A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84582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Obr.</a:t>
            </a:r>
            <a:r>
              <a:rPr lang="cs-CZ" altLang="cs-CZ" sz="1000"/>
              <a:t> </a:t>
            </a:r>
            <a:r>
              <a:rPr lang="cs-CZ" altLang="cs-CZ" sz="1500"/>
              <a:t>nahoře: </a:t>
            </a:r>
            <a:r>
              <a:rPr lang="cs-CZ" altLang="cs-CZ" sz="1500" i="1"/>
              <a:t>Debaryomyces</a:t>
            </a:r>
            <a:r>
              <a:rPr lang="cs-CZ" altLang="cs-CZ" sz="1000"/>
              <a:t> </a:t>
            </a:r>
            <a:r>
              <a:rPr lang="cs-CZ" altLang="cs-CZ" sz="1500" i="1"/>
              <a:t>hansenii</a:t>
            </a:r>
            <a:r>
              <a:rPr lang="cs-CZ" altLang="cs-CZ" sz="1500"/>
              <a:t>, a.</a:t>
            </a:r>
            <a:r>
              <a:rPr lang="cs-CZ" altLang="cs-CZ" sz="1000"/>
              <a:t> </a:t>
            </a:r>
            <a:r>
              <a:rPr lang="cs-CZ" altLang="cs-CZ" sz="1500"/>
              <a:t>veget.</a:t>
            </a:r>
            <a:r>
              <a:rPr lang="cs-CZ" altLang="cs-CZ" sz="1000"/>
              <a:t> </a:t>
            </a:r>
            <a:r>
              <a:rPr lang="cs-CZ" altLang="cs-CZ" sz="1500"/>
              <a:t>buňky,</a:t>
            </a:r>
            <a:r>
              <a:rPr lang="cs-CZ" altLang="cs-CZ" sz="1000"/>
              <a:t> </a:t>
            </a:r>
            <a:r>
              <a:rPr lang="cs-CZ" altLang="cs-CZ" sz="1500"/>
              <a:t>pučení, b.</a:t>
            </a:r>
            <a:r>
              <a:rPr lang="cs-CZ" altLang="cs-CZ" sz="1000"/>
              <a:t> </a:t>
            </a:r>
            <a:r>
              <a:rPr lang="cs-CZ" altLang="cs-CZ" sz="1500"/>
              <a:t>jednoduché</a:t>
            </a:r>
            <a:r>
              <a:rPr lang="cs-CZ" altLang="cs-CZ" sz="1000"/>
              <a:t> </a:t>
            </a:r>
            <a:r>
              <a:rPr lang="cs-CZ" altLang="cs-CZ" sz="1500"/>
              <a:t>vřecko, c.</a:t>
            </a:r>
            <a:r>
              <a:rPr lang="cs-CZ" altLang="cs-CZ" sz="1000"/>
              <a:t> </a:t>
            </a:r>
            <a:r>
              <a:rPr lang="cs-CZ" altLang="cs-CZ" sz="1500"/>
              <a:t>askospora; dole: </a:t>
            </a:r>
            <a:r>
              <a:rPr lang="cs-CZ" altLang="cs-CZ" sz="1500" i="1"/>
              <a:t>Dipodascus</a:t>
            </a:r>
            <a:r>
              <a:rPr lang="cs-CZ" altLang="cs-CZ" sz="1000"/>
              <a:t> </a:t>
            </a:r>
            <a:r>
              <a:rPr lang="cs-CZ" altLang="cs-CZ" sz="1500" i="1"/>
              <a:t>albidus</a:t>
            </a:r>
            <a:r>
              <a:rPr lang="cs-CZ" altLang="cs-CZ" sz="1500"/>
              <a:t>, a.</a:t>
            </a:r>
            <a:r>
              <a:rPr lang="cs-CZ" altLang="cs-CZ" sz="1000"/>
              <a:t> </a:t>
            </a:r>
            <a:r>
              <a:rPr lang="cs-CZ" altLang="cs-CZ" sz="1500"/>
              <a:t>mycelium, b.</a:t>
            </a:r>
            <a:r>
              <a:rPr lang="cs-CZ" altLang="cs-CZ" sz="1000"/>
              <a:t> </a:t>
            </a:r>
            <a:r>
              <a:rPr lang="cs-CZ" altLang="cs-CZ" sz="1500"/>
              <a:t>a c.</a:t>
            </a:r>
            <a:r>
              <a:rPr lang="cs-CZ" altLang="cs-CZ" sz="1000"/>
              <a:t> </a:t>
            </a:r>
            <a:r>
              <a:rPr lang="cs-CZ" altLang="cs-CZ" sz="1500"/>
              <a:t>vřecka, d.</a:t>
            </a:r>
            <a:r>
              <a:rPr lang="cs-CZ" altLang="cs-CZ" sz="1000"/>
              <a:t> </a:t>
            </a:r>
            <a:r>
              <a:rPr lang="cs-CZ" altLang="cs-CZ" sz="1500"/>
              <a:t>askospory.  </a:t>
            </a:r>
            <a:r>
              <a:rPr lang="cs-CZ" altLang="cs-CZ"/>
              <a:t>Hanlin: Illustrated Genera of Ascomycetes, vol. II, 1998. </a:t>
            </a:r>
          </a:p>
        </p:txBody>
      </p:sp>
      <p:pic>
        <p:nvPicPr>
          <p:cNvPr id="12321" name="5a_ascom_14_saccharomycetes.MP3">
            <a:hlinkClick r:id="" action="ppaction://media"/>
            <a:extLst>
              <a:ext uri="{FF2B5EF4-FFF2-40B4-BE49-F238E27FC236}">
                <a16:creationId xmlns:a16="http://schemas.microsoft.com/office/drawing/2014/main" id="{C208B800-6ACD-4E5B-9332-3C77B9B38FF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32" fill="hold"/>
                                        <p:tgtEl>
                                          <p:spTgt spid="12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2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08E892AF-2EC3-4BEF-A14A-F86E829D7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81000"/>
            <a:ext cx="3810000" cy="503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 rozmnožování somatogamické (vzácněji kopulují gametangia nebo aplanogamety) =&gt; v zygotě je pouze 1 jádro (splývaly-li vícejaderné buňky, ostatní jádra degenerují) =&gt; vřecka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vznikají přímo ze zygoty (holozygotní) nebo jako výrůstek ze zygoty (exozygotní druhy) nebo ze zygoty vyroste diploidní mycelium 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něm se vytvoří vřecka =&gt; spory se uvolní rozpadem vřecka nebo pórem na vrcholku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životní cyklus u různých druhů haplobiotický, haplo-diplobiotický (převážně izomorfická rodozměna</a:t>
            </a:r>
            <a:r>
              <a:rPr lang="cs-CZ" altLang="cs-CZ" sz="1800">
                <a:solidFill>
                  <a:srgbClr val="000000"/>
                </a:solidFill>
              </a:rPr>
              <a:t>, viz </a:t>
            </a:r>
            <a:r>
              <a:rPr lang="cs-CZ" altLang="cs-CZ" sz="1800" i="1">
                <a:solidFill>
                  <a:srgbClr val="000000"/>
                </a:solidFill>
              </a:rPr>
              <a:t>Saccharomyces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 nebo diplobiotický</a:t>
            </a:r>
            <a:r>
              <a:rPr lang="cs-CZ" altLang="cs-CZ" sz="1800">
                <a:solidFill>
                  <a:srgbClr val="000000"/>
                </a:solidFill>
              </a:rPr>
              <a:t> (</a:t>
            </a:r>
            <a:r>
              <a:rPr lang="cs-CZ" altLang="cs-CZ" sz="1800" i="1">
                <a:solidFill>
                  <a:srgbClr val="000000"/>
                </a:solidFill>
              </a:rPr>
              <a:t>Saccharomycodes</a:t>
            </a:r>
            <a:r>
              <a:rPr lang="cs-CZ" altLang="cs-CZ" sz="180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87044" name="Picture 4">
            <a:extLst>
              <a:ext uri="{FF2B5EF4-FFF2-40B4-BE49-F238E27FC236}">
                <a16:creationId xmlns:a16="http://schemas.microsoft.com/office/drawing/2014/main" id="{861FAF53-01A3-4DF0-BCCA-86172E8D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" y="457200"/>
            <a:ext cx="4459288" cy="288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>
            <a:extLst>
              <a:ext uri="{FF2B5EF4-FFF2-40B4-BE49-F238E27FC236}">
                <a16:creationId xmlns:a16="http://schemas.microsoft.com/office/drawing/2014/main" id="{1DE4C712-7F19-499B-A2B9-160AE0C1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4459288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6" name="Text Box 6">
            <a:extLst>
              <a:ext uri="{FF2B5EF4-FFF2-40B4-BE49-F238E27FC236}">
                <a16:creationId xmlns:a16="http://schemas.microsoft.com/office/drawing/2014/main" id="{22A5C665-2EA2-4344-8A87-3F0D9CF75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57825"/>
            <a:ext cx="45720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Zdroj: </a:t>
            </a:r>
            <a:r>
              <a:rPr lang="cs-CZ" altLang="cs-CZ">
                <a:cs typeface="Times New Roman" panose="02020603050405020304" pitchFamily="18" charset="0"/>
                <a:hlinkClick r:id="rId6"/>
              </a:rPr>
              <a:t>http://www.uniovi.es/bos/Asignaturas/Botanica/9.htm</a:t>
            </a:r>
            <a:r>
              <a:rPr lang="cs-CZ" altLang="cs-CZ"/>
              <a:t> </a:t>
            </a:r>
          </a:p>
        </p:txBody>
      </p:sp>
      <p:pic>
        <p:nvPicPr>
          <p:cNvPr id="87047" name="5a_ascom_15_saccharomyces-cyklus.MP3">
            <a:hlinkClick r:id="" action="ppaction://media"/>
            <a:extLst>
              <a:ext uri="{FF2B5EF4-FFF2-40B4-BE49-F238E27FC236}">
                <a16:creationId xmlns:a16="http://schemas.microsoft.com/office/drawing/2014/main" id="{31EA6555-7BB1-4410-8EE0-A430B445767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55895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72" fill="hold"/>
                                        <p:tgtEl>
                                          <p:spTgt spid="87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id="{5A91709B-64A7-4F55-94C7-5F6FF861C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 u="sng"/>
              <a:t>Skupina oddělení: </a:t>
            </a:r>
            <a:r>
              <a:rPr lang="cs-CZ" altLang="cs-CZ" sz="1800" i="1" u="sng"/>
              <a:t>ZYGOMYCOTA</a:t>
            </a:r>
            <a:r>
              <a:rPr lang="cs-CZ" altLang="cs-CZ" sz="1800" u="sng"/>
              <a:t> – HOUBY SPÁJIVÉ</a:t>
            </a:r>
          </a:p>
          <a:p>
            <a:pPr>
              <a:lnSpc>
                <a:spcPct val="98000"/>
              </a:lnSpc>
            </a:pPr>
            <a:endParaRPr lang="cs-CZ" altLang="cs-CZ" sz="1200" u="sng"/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mnohojaderné cenocytické hyfy, přehrádky většinou oddělují jen rozmnožovací struktury (neplatí absolutně)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 vývojově odvozených skupin již dochází k tvorbě přehrádek, ale zůstávají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vícejaderné úseky (obdoba sifonokladální stélky)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složkou bun</a:t>
            </a:r>
            <a:r>
              <a:rPr lang="cs-CZ" altLang="cs-CZ" sz="1800">
                <a:solidFill>
                  <a:srgbClr val="000000"/>
                </a:solidFill>
              </a:rPr>
              <a:t>.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stěn 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chitin,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doprovázený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chitosanem,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příp.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jinými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cukr</a:t>
            </a:r>
            <a:r>
              <a:rPr lang="cs-CZ" altLang="cs-CZ" sz="1800">
                <a:solidFill>
                  <a:srgbClr val="000000"/>
                </a:solidFill>
              </a:rPr>
              <a:t>y</a:t>
            </a: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nepohlavní rozmnožování:</a:t>
            </a:r>
            <a:r>
              <a:rPr lang="cs-CZ" altLang="cs-CZ" sz="1800">
                <a:solidFill>
                  <a:srgbClr val="000000"/>
                </a:solidFill>
              </a:rPr>
              <a:t> ve sporangiích se tvoří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sporangiospory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v hyfách se tvoří tlustostěnné chlamydospory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 sporangiospor: na myceliu se vytvoří svazky sporangioforů =&gt; vrcholové části zduří =&gt; vytvoří se sporangium (obvykle kulovité) =&gt; sem se přesune část cytoplazmy s jádry =&gt; z centrální části vznikne tzv. kolumela (střední sloupek, přetrvávající i po rozpadu sporangia), cytoplazma v periferní části se rozdělí =&gt; části se obalí stěnou =&gt; spory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sporangioforu pod sporangiem je u některých</a:t>
            </a:r>
            <a:r>
              <a:rPr lang="cs-CZ" altLang="cs-CZ" sz="1800">
                <a:solidFill>
                  <a:srgbClr val="000000"/>
                </a:solidFill>
              </a:rPr>
              <a:t> druhů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rozšířena v tzv. apofýzu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 původních typů mnohosporová sporangia, vývojová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tendence vede k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jednosporovým (podobně jako u</a:t>
            </a:r>
            <a:r>
              <a:rPr lang="cs-CZ" altLang="cs-CZ" sz="1800">
                <a:solidFill>
                  <a:srgbClr val="000000"/>
                </a:solidFill>
              </a:rPr>
              <a:t> odd.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Peronosporomycot</a:t>
            </a:r>
            <a:r>
              <a:rPr lang="cs-CZ" altLang="cs-CZ" sz="1800" i="1">
                <a:solidFill>
                  <a:srgbClr val="000000"/>
                </a:solidFill>
              </a:rPr>
              <a:t>a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jsou tu dvě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 stěny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stěna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sporangia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 stěna spory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rozdíl oproti konidii) </a:t>
            </a:r>
          </a:p>
        </p:txBody>
      </p:sp>
      <p:pic>
        <p:nvPicPr>
          <p:cNvPr id="91139" name="Picture 3">
            <a:extLst>
              <a:ext uri="{FF2B5EF4-FFF2-40B4-BE49-F238E27FC236}">
                <a16:creationId xmlns:a16="http://schemas.microsoft.com/office/drawing/2014/main" id="{3648C4B9-A50E-45CF-85A4-B8459393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4510" r="17717" b="7256"/>
          <a:stretch>
            <a:fillRect/>
          </a:stretch>
        </p:blipFill>
        <p:spPr bwMode="auto">
          <a:xfrm>
            <a:off x="6538913" y="4205288"/>
            <a:ext cx="2147887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0" name="Text Box 4">
            <a:extLst>
              <a:ext uri="{FF2B5EF4-FFF2-40B4-BE49-F238E27FC236}">
                <a16:creationId xmlns:a16="http://schemas.microsoft.com/office/drawing/2014/main" id="{34C925F5-89CB-460D-BECB-7085A95F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751513"/>
            <a:ext cx="21336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Gongronella butleri</a:t>
            </a:r>
            <a:r>
              <a:rPr lang="cs-CZ" altLang="cs-CZ"/>
              <a:t> </a:t>
            </a:r>
          </a:p>
          <a:p>
            <a:pPr algn="r"/>
            <a:r>
              <a:rPr lang="cs-CZ" altLang="cs-CZ">
                <a:cs typeface="Times New Roman" panose="02020603050405020304" pitchFamily="18" charset="0"/>
                <a:hlinkClick r:id="rId7"/>
              </a:rPr>
              <a:t>http://zygomycetes.org/index.php?id=90</a:t>
            </a:r>
            <a:r>
              <a:rPr lang="cs-CZ" altLang="cs-CZ"/>
              <a:t> </a:t>
            </a:r>
          </a:p>
        </p:txBody>
      </p:sp>
      <p:sp>
        <p:nvSpPr>
          <p:cNvPr id="91141" name="Text Box 5">
            <a:extLst>
              <a:ext uri="{FF2B5EF4-FFF2-40B4-BE49-F238E27FC236}">
                <a16:creationId xmlns:a16="http://schemas.microsoft.com/office/drawing/2014/main" id="{40C3C3C2-B877-402B-B10F-33ABF692F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357688"/>
            <a:ext cx="1066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kolumela</a:t>
            </a:r>
            <a:r>
              <a:rPr lang="cs-CZ" altLang="cs-CZ"/>
              <a:t> </a:t>
            </a:r>
          </a:p>
        </p:txBody>
      </p:sp>
      <p:sp>
        <p:nvSpPr>
          <p:cNvPr id="91142" name="Text Box 6">
            <a:extLst>
              <a:ext uri="{FF2B5EF4-FFF2-40B4-BE49-F238E27FC236}">
                <a16:creationId xmlns:a16="http://schemas.microsoft.com/office/drawing/2014/main" id="{E36CF055-E91D-4EFF-8B71-03D1971E8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713" y="5424488"/>
            <a:ext cx="1066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apofýza</a:t>
            </a:r>
            <a:r>
              <a:rPr lang="cs-CZ" altLang="cs-CZ"/>
              <a:t> </a:t>
            </a:r>
          </a:p>
        </p:txBody>
      </p:sp>
      <p:pic>
        <p:nvPicPr>
          <p:cNvPr id="91143" name="4_zygom_02_stavba-sporangia.MP3">
            <a:hlinkClick r:id="" action="ppaction://media"/>
            <a:extLst>
              <a:ext uri="{FF2B5EF4-FFF2-40B4-BE49-F238E27FC236}">
                <a16:creationId xmlns:a16="http://schemas.microsoft.com/office/drawing/2014/main" id="{59EF1AA6-DAE9-48AE-B706-90A84F12EFD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87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4_zygom_02_zygomycota.MP3">
            <a:hlinkClick r:id="" action="ppaction://media"/>
            <a:extLst>
              <a:ext uri="{FF2B5EF4-FFF2-40B4-BE49-F238E27FC236}">
                <a16:creationId xmlns:a16="http://schemas.microsoft.com/office/drawing/2014/main" id="{AC3BC87D-818D-4E4B-9F3A-3A29A2A12A46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09" fill="hold"/>
                                        <p:tgtEl>
                                          <p:spTgt spid="91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355" fill="hold"/>
                                        <p:tgtEl>
                                          <p:spTgt spid="91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986C91B1-CC47-49FF-8AF5-C061DB23B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 rozmnožování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izo- (vzácněji anizo-)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gametangiogamie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(též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označení "zygogamie")</a:t>
            </a:r>
            <a:r>
              <a:rPr lang="cs-CZ" altLang="cs-CZ" sz="1800">
                <a:solidFill>
                  <a:srgbClr val="000000"/>
                </a:solidFill>
              </a:rPr>
              <a:t>, 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splývání gametangií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homothalické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kopulace gametangií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 ze stejného mycelia,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heterothalické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musí být z různých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mycelií (+ a –)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průběh</a:t>
            </a:r>
            <a:r>
              <a:rPr lang="cs-CZ" altLang="cs-CZ" sz="1800">
                <a:solidFill>
                  <a:srgbClr val="000000"/>
                </a:solidFill>
              </a:rPr>
              <a:t> pohl. procesu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výběžky z mycelií </a:t>
            </a:r>
            <a:r>
              <a:rPr lang="cs-CZ" altLang="cs-CZ" sz="1800">
                <a:solidFill>
                  <a:srgbClr val="000000"/>
                </a:solidFill>
              </a:rPr>
              <a:t>jsou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chemotakticky přitahovány =&gt; kontakt, tvoří se na nich progametangia =&gt; jejich oddělení přehrádkou =&gt; mnohojaderná gametangia =&gt; splynutí, plazmogamie a karyogamie =&gt; zygota =&gt; vytvoří se zygosporangium, obsahující 1 tlustostěnnou zygosporu - odpočívající stadium =&gt; po období klidu klíčí hyfou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gametangia a následně zygospory jsou neseny rozšířenými konci hyf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suspenzory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 některých zástupců na suspenzorech vyrůstají hyfy, které obalují zygosporu (u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některých až úplně)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předzvěst tvorby plodnice u vývojově pokročilejších pododdělení (připomínají primitivní kleistothecium u vřeckatých hub)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meiozi dochází při zrání nebo klíčení zygospory</a:t>
            </a:r>
            <a:r>
              <a:rPr lang="cs-CZ" altLang="cs-CZ" sz="1800">
                <a:solidFill>
                  <a:srgbClr val="000000"/>
                </a:solidFill>
              </a:rPr>
              <a:t>, živ. cyklus je haplobiotický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id="{66F8BA2C-A43B-4491-BEE1-2F12812A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56324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Text Box 4">
            <a:extLst>
              <a:ext uri="{FF2B5EF4-FFF2-40B4-BE49-F238E27FC236}">
                <a16:creationId xmlns:a16="http://schemas.microsoft.com/office/drawing/2014/main" id="{B7770CC6-F0AB-44FC-A1EB-5026C2AAA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124200"/>
            <a:ext cx="601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Zdroj: R. Moore, W. D. Clark, K. R. Stern &amp; D. Vodopich: Botany. 		Wm. C. Brown Publ., 1995. </a:t>
            </a:r>
          </a:p>
        </p:txBody>
      </p:sp>
      <p:pic>
        <p:nvPicPr>
          <p:cNvPr id="92165" name="4_zygom_03_gametangiogamie.MP3">
            <a:hlinkClick r:id="" action="ppaction://media"/>
            <a:extLst>
              <a:ext uri="{FF2B5EF4-FFF2-40B4-BE49-F238E27FC236}">
                <a16:creationId xmlns:a16="http://schemas.microsoft.com/office/drawing/2014/main" id="{4C1E5D51-A9A7-499F-9682-A7F6A6BA25C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4_zygom_03_homo-heterothalismus.MP3">
            <a:hlinkClick r:id="" action="ppaction://media"/>
            <a:extLst>
              <a:ext uri="{FF2B5EF4-FFF2-40B4-BE49-F238E27FC236}">
                <a16:creationId xmlns:a16="http://schemas.microsoft.com/office/drawing/2014/main" id="{9A4D417A-91BB-4290-BF2B-2AA8DEEFBDB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636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45" fill="hold"/>
                                        <p:tgtEl>
                                          <p:spTgt spid="92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778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F23BEAAD-576C-4925-8805-AB2F00080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saprofyté půdní, koprofilní aj., některé skupiny zahrnují parazity rostlin, hub i živočichů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řada druhů využívána v biotechnologii pro produkci různých látek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93187" name="Picture 3">
            <a:extLst>
              <a:ext uri="{FF2B5EF4-FFF2-40B4-BE49-F238E27FC236}">
                <a16:creationId xmlns:a16="http://schemas.microsoft.com/office/drawing/2014/main" id="{7306D096-29C6-443E-8441-546DC0C8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49375"/>
            <a:ext cx="23526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>
            <a:extLst>
              <a:ext uri="{FF2B5EF4-FFF2-40B4-BE49-F238E27FC236}">
                <a16:creationId xmlns:a16="http://schemas.microsoft.com/office/drawing/2014/main" id="{DB40794A-ACF5-4943-BA12-ED6F0125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 b="19482"/>
          <a:stretch>
            <a:fillRect/>
          </a:stretch>
        </p:blipFill>
        <p:spPr bwMode="auto">
          <a:xfrm>
            <a:off x="6400800" y="4267200"/>
            <a:ext cx="2354263" cy="21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Text Box 5">
            <a:extLst>
              <a:ext uri="{FF2B5EF4-FFF2-40B4-BE49-F238E27FC236}">
                <a16:creationId xmlns:a16="http://schemas.microsoft.com/office/drawing/2014/main" id="{165EDFCC-758E-41E5-895F-371AD4A3E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41438"/>
            <a:ext cx="59436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u="sng"/>
              <a:t>Oddělení: </a:t>
            </a:r>
            <a:r>
              <a:rPr lang="cs-CZ" altLang="cs-CZ" sz="1800" b="1" i="1" u="sng"/>
              <a:t>MUCOROMYCOTA</a:t>
            </a:r>
            <a:endParaRPr lang="cs-CZ" altLang="cs-CZ" sz="1800" b="1" u="sng"/>
          </a:p>
          <a:p>
            <a:endParaRPr lang="cs-CZ" altLang="cs-CZ" b="1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Mucorales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– u většiny druhů málo přehrádkované mycelium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u někt. druhů se v tekutých médiích vytvoří přehrádky nebo mycelium rozpadne na buňky =&gt; tzv. dimorfismus (různý charakter stélky v různých podmínkách)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sporangia mnohosporová (až 1000 spor), u odvozenějších typů méně spor ve sporangiu (až jedna =&gt; nesprávně označováno za "konidii")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kromě pohlavně vzniklých zygospor tvoří některé druhy též partenogeneticky tzv. azygospory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většinou saprofyté na půdě, trusu, potravinách – </a:t>
            </a:r>
            <a:r>
              <a:rPr lang="cs-CZ" altLang="cs-CZ" sz="1800" i="1">
                <a:solidFill>
                  <a:srgbClr val="000000"/>
                </a:solidFill>
              </a:rPr>
              <a:t>Mucor, Rhizopus</a:t>
            </a:r>
            <a:r>
              <a:rPr lang="cs-CZ" altLang="cs-CZ" sz="1800">
                <a:solidFill>
                  <a:srgbClr val="000000"/>
                </a:solidFill>
              </a:rPr>
              <a:t> (kropidlovec), </a:t>
            </a:r>
            <a:r>
              <a:rPr lang="cs-CZ" altLang="cs-CZ" sz="1800" i="1">
                <a:solidFill>
                  <a:srgbClr val="000000"/>
                </a:solidFill>
              </a:rPr>
              <a:t>Zygorhynchus, Pilobolus</a:t>
            </a:r>
            <a:r>
              <a:rPr lang="cs-CZ" altLang="cs-CZ" sz="1800">
                <a:solidFill>
                  <a:srgbClr val="000000"/>
                </a:solidFill>
              </a:rPr>
              <a:t> (měchomršť – pod sporangiem má vak, v němž se hromadí voda =&gt; zvětšující se tlak nakonec odmrští celé sporangium), některé druhy i parazitické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využití: fermentace cukrů a bílkovin, výroba různých organických kyselin</a:t>
            </a:r>
          </a:p>
        </p:txBody>
      </p:sp>
      <p:sp>
        <p:nvSpPr>
          <p:cNvPr id="93190" name="Text Box 6">
            <a:extLst>
              <a:ext uri="{FF2B5EF4-FFF2-40B4-BE49-F238E27FC236}">
                <a16:creationId xmlns:a16="http://schemas.microsoft.com/office/drawing/2014/main" id="{68F4063F-018C-45FC-B3BA-265A37B58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5932488"/>
            <a:ext cx="24384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Mucor</a:t>
            </a:r>
            <a:r>
              <a:rPr lang="cs-CZ" altLang="cs-CZ" sz="1500"/>
              <a:t> sp., </a:t>
            </a:r>
          </a:p>
          <a:p>
            <a:pPr algn="r">
              <a:lnSpc>
                <a:spcPct val="90000"/>
              </a:lnSpc>
            </a:pPr>
            <a:r>
              <a:rPr lang="cs-CZ" altLang="cs-CZ" sz="1500"/>
              <a:t>zygospora se suspenzory</a:t>
            </a:r>
            <a:endParaRPr lang="cs-CZ" altLang="cs-CZ"/>
          </a:p>
        </p:txBody>
      </p:sp>
      <p:sp>
        <p:nvSpPr>
          <p:cNvPr id="93191" name="Text Box 7">
            <a:extLst>
              <a:ext uri="{FF2B5EF4-FFF2-40B4-BE49-F238E27FC236}">
                <a16:creationId xmlns:a16="http://schemas.microsoft.com/office/drawing/2014/main" id="{DB25CC33-2080-4F3F-80EC-2D0DF5319F5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393657" y="3436143"/>
            <a:ext cx="449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6"/>
              </a:rPr>
              <a:t>http://www.med.ncku.edu.tw/HsuML/mycology/圖片/Zygospores_of_Mucorales_drawing.jpg</a:t>
            </a:r>
            <a:r>
              <a:rPr lang="cs-CZ" altLang="cs-CZ"/>
              <a:t> </a:t>
            </a:r>
          </a:p>
        </p:txBody>
      </p:sp>
      <p:sp>
        <p:nvSpPr>
          <p:cNvPr id="93192" name="Text Box 8">
            <a:extLst>
              <a:ext uri="{FF2B5EF4-FFF2-40B4-BE49-F238E27FC236}">
                <a16:creationId xmlns:a16="http://schemas.microsoft.com/office/drawing/2014/main" id="{6BD3E095-81F2-41B9-ABE1-EDAAFF2F2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4244975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http://www.dipbot.unict.it</a:t>
            </a:r>
          </a:p>
          <a:p>
            <a:r>
              <a:rPr lang="cs-CZ" altLang="cs-CZ">
                <a:hlinkClick r:id="rId7"/>
              </a:rPr>
              <a:t>/sistematica_es/Mucor.html</a:t>
            </a:r>
            <a:r>
              <a:rPr lang="cs-CZ" altLang="cs-CZ"/>
              <a:t> </a:t>
            </a:r>
          </a:p>
        </p:txBody>
      </p:sp>
      <p:sp>
        <p:nvSpPr>
          <p:cNvPr id="93193" name="Text Box 9">
            <a:extLst>
              <a:ext uri="{FF2B5EF4-FFF2-40B4-BE49-F238E27FC236}">
                <a16:creationId xmlns:a16="http://schemas.microsoft.com/office/drawing/2014/main" id="{4420109A-CA78-4679-B160-4BC0D885F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836613"/>
            <a:ext cx="16271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Zygospory rodů řádu </a:t>
            </a:r>
            <a:r>
              <a:rPr lang="cs-CZ" altLang="cs-CZ" sz="1500" i="1"/>
              <a:t>Mucorales</a:t>
            </a:r>
            <a:endParaRPr lang="cs-CZ" altLang="cs-CZ"/>
          </a:p>
        </p:txBody>
      </p:sp>
      <p:sp>
        <p:nvSpPr>
          <p:cNvPr id="93194" name="Text Box 10">
            <a:extLst>
              <a:ext uri="{FF2B5EF4-FFF2-40B4-BE49-F238E27FC236}">
                <a16:creationId xmlns:a16="http://schemas.microsoft.com/office/drawing/2014/main" id="{3B421D7F-C84B-4FA4-99E2-4A52A08F1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341438"/>
            <a:ext cx="2449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/>
              <a:t>Pododdělení: </a:t>
            </a:r>
            <a:r>
              <a:rPr lang="cs-CZ" altLang="cs-CZ" sz="1800" b="1" i="1" u="sng"/>
              <a:t>MUCOROMYCOTINA</a:t>
            </a:r>
            <a:endParaRPr lang="cs-CZ" altLang="cs-CZ" sz="1800" u="sng"/>
          </a:p>
        </p:txBody>
      </p:sp>
      <p:pic>
        <p:nvPicPr>
          <p:cNvPr id="93195" name="4_mucor_04_zygospory.MP3">
            <a:hlinkClick r:id="" action="ppaction://media"/>
            <a:extLst>
              <a:ext uri="{FF2B5EF4-FFF2-40B4-BE49-F238E27FC236}">
                <a16:creationId xmlns:a16="http://schemas.microsoft.com/office/drawing/2014/main" id="{07458CD1-8B41-4AA0-B1EC-F9AB24829FC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37" fill="hold"/>
                                        <p:tgtEl>
                                          <p:spTgt spid="93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9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9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450912CE-01CA-4F31-95A2-9418F572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57200"/>
            <a:ext cx="221456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>
            <a:extLst>
              <a:ext uri="{FF2B5EF4-FFF2-40B4-BE49-F238E27FC236}">
                <a16:creationId xmlns:a16="http://schemas.microsoft.com/office/drawing/2014/main" id="{1FC33471-2770-4F53-B3C2-9F5C89B6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3429000" cy="24304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Text Box 4">
            <a:extLst>
              <a:ext uri="{FF2B5EF4-FFF2-40B4-BE49-F238E27FC236}">
                <a16:creationId xmlns:a16="http://schemas.microsoft.com/office/drawing/2014/main" id="{177A9FBE-EA1B-4120-B0AC-F1576F6B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1000"/>
            <a:ext cx="2590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Vlevo: Houbáš, </a:t>
            </a:r>
            <a:r>
              <a:rPr lang="cs-CZ" altLang="cs-CZ" sz="1500" i="1"/>
              <a:t>Spinellus fusiger – </a:t>
            </a:r>
            <a:r>
              <a:rPr lang="cs-CZ" altLang="cs-CZ" sz="1500"/>
              <a:t>parazit na helmovce</a:t>
            </a:r>
            <a:r>
              <a:rPr lang="cs-CZ" altLang="cs-CZ"/>
              <a:t> </a:t>
            </a:r>
          </a:p>
          <a:p>
            <a:endParaRPr lang="cs-CZ" altLang="cs-CZ" sz="400"/>
          </a:p>
          <a:p>
            <a:r>
              <a:rPr lang="cs-CZ" altLang="cs-CZ"/>
              <a:t>Foto Mirek Junek, </a:t>
            </a:r>
          </a:p>
          <a:p>
            <a:r>
              <a:rPr lang="cs-CZ" altLang="cs-CZ">
                <a:hlinkClick r:id="rId8"/>
              </a:rPr>
              <a:t>http://www.idsystem.cz/mushrooms/fotoframe.htm</a:t>
            </a:r>
            <a:r>
              <a:rPr lang="cs-CZ" altLang="cs-CZ"/>
              <a:t> </a:t>
            </a:r>
          </a:p>
          <a:p>
            <a:endParaRPr lang="cs-CZ" altLang="cs-CZ" sz="1500"/>
          </a:p>
          <a:p>
            <a:r>
              <a:rPr lang="cs-CZ" altLang="cs-CZ" sz="1500"/>
              <a:t>Vpravo: Měchomršť,</a:t>
            </a:r>
            <a:r>
              <a:rPr lang="cs-CZ" altLang="cs-CZ" sz="1500" i="1"/>
              <a:t> Pilobolus </a:t>
            </a:r>
            <a:r>
              <a:rPr lang="cs-CZ" altLang="cs-CZ" sz="1500"/>
              <a:t>sp. – koprofilní druh, natáčí a vystřeluje sporangia ke světlu</a:t>
            </a:r>
            <a:r>
              <a:rPr lang="cs-CZ" altLang="cs-CZ"/>
              <a:t> </a:t>
            </a:r>
          </a:p>
          <a:p>
            <a:endParaRPr lang="cs-CZ" altLang="cs-CZ" sz="400"/>
          </a:p>
          <a:p>
            <a:r>
              <a:rPr lang="cs-CZ" altLang="cs-CZ"/>
              <a:t>Zdroj: R. Moore, W. D. Clark, K. R. Stern &amp; D. Vodopich: Botany. - Wm. C. Brown Publ., 1995. 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53E327C0-AE03-4F2D-AA73-D7994EC26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05175"/>
            <a:ext cx="83820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Endogonales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podzemní druhy, starší mycelia přehrádkovaná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vytvářejí nestejně velká gametangia =&gt;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zygospory se tvoří na tzv. epigoniu - výrůstku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většího gametangia =&gt; jsou hustě obaleny hyfami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</a:rPr>
              <a:t>=&gt;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vzniká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útvar </a:t>
            </a:r>
            <a:r>
              <a:rPr lang="cs-CZ" altLang="cs-CZ" sz="1800">
                <a:solidFill>
                  <a:srgbClr val="000000"/>
                </a:solidFill>
              </a:rPr>
              <a:t>označovaný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jako sporokarp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jediný 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Endogone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rgbClr val="000000"/>
                </a:solidFill>
              </a:rPr>
              <a:t>uvažovaný svého času jako možný vývojový předchůdce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vřeckatých hub</a:t>
            </a:r>
            <a:r>
              <a:rPr lang="cs-CZ" altLang="cs-CZ" sz="1800">
                <a:solidFill>
                  <a:srgbClr val="000000"/>
                </a:solidFill>
              </a:rPr>
              <a:t> pro odvozené znaky: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přehrádky v myceliu, tvorb</a:t>
            </a:r>
            <a:r>
              <a:rPr lang="cs-CZ" altLang="cs-CZ" sz="1800">
                <a:solidFill>
                  <a:srgbClr val="000000"/>
                </a:solidFill>
              </a:rPr>
              <a:t>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sporokarpů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oddálení plazmogamie a karyogamie</a:t>
            </a:r>
            <a:r>
              <a:rPr lang="cs-CZ" altLang="cs-CZ" sz="1800">
                <a:solidFill>
                  <a:srgbClr val="000000"/>
                </a:solidFill>
              </a:rPr>
              <a:t> (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plazmogamie předchází karyogamii, ale nelze ještě hovořit o skutečné dikaryofázi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jen párování jader v mladé zygospoře)</a:t>
            </a:r>
          </a:p>
          <a:p>
            <a:endParaRPr lang="cs-CZ" altLang="cs-CZ" b="1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Mortierellales</a:t>
            </a:r>
            <a:r>
              <a:rPr lang="cs-CZ" altLang="cs-CZ" sz="1800">
                <a:solidFill>
                  <a:srgbClr val="000000"/>
                </a:solidFill>
              </a:rPr>
              <a:t> – půdní saprofyté bez kolumely ve sporangiu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4214" name="Picture 6">
            <a:extLst>
              <a:ext uri="{FF2B5EF4-FFF2-40B4-BE49-F238E27FC236}">
                <a16:creationId xmlns:a16="http://schemas.microsoft.com/office/drawing/2014/main" id="{08DA8B4C-59DC-4D4D-8E5F-6E510575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00375"/>
            <a:ext cx="285750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:a16="http://schemas.microsoft.com/office/drawing/2014/main" id="{1BE322E2-3013-431D-B603-31E50D35E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175" y="2924175"/>
            <a:ext cx="2971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Endogone lactiflua</a:t>
            </a:r>
            <a:r>
              <a:rPr lang="cs-CZ" altLang="cs-CZ" sz="1500"/>
              <a:t>, sporokarp</a:t>
            </a:r>
            <a:endParaRPr lang="cs-CZ" altLang="cs-CZ" sz="400"/>
          </a:p>
          <a:p>
            <a:pPr algn="r"/>
            <a:r>
              <a:rPr lang="cs-CZ" altLang="cs-CZ"/>
              <a:t>Foto M. Trappe, </a:t>
            </a:r>
            <a:r>
              <a:rPr lang="cs-CZ" altLang="cs-CZ">
                <a:hlinkClick r:id="rId10"/>
              </a:rPr>
              <a:t>http://www.natruffling.org/enla.htm</a:t>
            </a:r>
            <a:r>
              <a:rPr lang="cs-CZ" altLang="cs-CZ"/>
              <a:t> </a:t>
            </a:r>
          </a:p>
        </p:txBody>
      </p:sp>
      <p:pic>
        <p:nvPicPr>
          <p:cNvPr id="94216" name="4_mucor_05_spinellus-pilobolus.MP3">
            <a:hlinkClick r:id="" action="ppaction://media"/>
            <a:extLst>
              <a:ext uri="{FF2B5EF4-FFF2-40B4-BE49-F238E27FC236}">
                <a16:creationId xmlns:a16="http://schemas.microsoft.com/office/drawing/2014/main" id="{B62CDDA7-C65C-4F84-8823-B30BF1D9775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7" name="4_mucor_05_endogonales.MP3">
            <a:hlinkClick r:id="" action="ppaction://media"/>
            <a:extLst>
              <a:ext uri="{FF2B5EF4-FFF2-40B4-BE49-F238E27FC236}">
                <a16:creationId xmlns:a16="http://schemas.microsoft.com/office/drawing/2014/main" id="{CACE439E-CB73-4AAC-8287-F01A37B5378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41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50" fill="hold"/>
                                        <p:tgtEl>
                                          <p:spTgt spid="94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689" fill="hold"/>
                                        <p:tgtEl>
                                          <p:spTgt spid="94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6F6888E1-9227-4F57-A79B-D8E8E1001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 b="1" u="sng"/>
              <a:t>Oddělení: </a:t>
            </a:r>
            <a:r>
              <a:rPr lang="cs-CZ" altLang="cs-CZ" sz="1800" b="1" i="1" u="sng"/>
              <a:t>ZOOPAGOMYCOTA</a:t>
            </a:r>
            <a:r>
              <a:rPr lang="cs-CZ" altLang="cs-CZ" sz="1800" b="1" i="1"/>
              <a:t>	</a:t>
            </a:r>
            <a:r>
              <a:rPr lang="cs-CZ" altLang="cs-CZ" sz="1800" u="sng"/>
              <a:t>Pododdělení:</a:t>
            </a:r>
            <a:r>
              <a:rPr lang="cs-CZ" altLang="cs-CZ" sz="1800" i="1" u="sng"/>
              <a:t> </a:t>
            </a:r>
            <a:r>
              <a:rPr lang="cs-CZ" altLang="cs-CZ" sz="1800" b="1" i="1" u="sng"/>
              <a:t>ZOOPAGOMYCOTINA</a:t>
            </a:r>
            <a:endParaRPr lang="cs-CZ" altLang="cs-CZ" sz="1800" b="1" u="sng"/>
          </a:p>
          <a:p>
            <a:pPr>
              <a:lnSpc>
                <a:spcPct val="95000"/>
              </a:lnSpc>
            </a:pPr>
            <a:endParaRPr lang="cs-CZ" altLang="cs-CZ" sz="400" b="1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Zoopagales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obligátní parazité hub, prvoků a živočichů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u="sng"/>
              <a:t>Pododdělení:</a:t>
            </a:r>
            <a:r>
              <a:rPr lang="cs-CZ" altLang="cs-CZ" sz="1800" b="1" u="sng"/>
              <a:t> </a:t>
            </a:r>
            <a:r>
              <a:rPr lang="cs-CZ" altLang="cs-CZ" sz="1800" b="1" i="1" u="sng"/>
              <a:t>KICKXELLOMYCOTINA</a:t>
            </a:r>
            <a:endParaRPr lang="cs-CZ" altLang="cs-CZ" sz="1800" b="1" u="sng"/>
          </a:p>
          <a:p>
            <a:pPr>
              <a:lnSpc>
                <a:spcPct val="95000"/>
              </a:lnSpc>
            </a:pPr>
            <a:endParaRPr lang="cs-CZ" altLang="cs-CZ" sz="400" b="1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Dimargaritales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taktéž parazité, pro změnu na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Mucorales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Kickxellales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většinou půdní nebo koprofilní saprofyté, jejich sporangia se tvoří na specializovaných větvích zvaných sporokladia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Harpellales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přehrádkované mycelium, </a:t>
            </a:r>
            <a:r>
              <a:rPr lang="cs-CZ" altLang="cs-CZ" sz="1800">
                <a:solidFill>
                  <a:srgbClr val="000000"/>
                </a:solidFill>
              </a:rPr>
              <a:t>pozorován pohlavní proces a tvorba zygospor;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žijí v larvách sladkovodního hmyzu, podobné znaky s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Kickxellales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Asellariales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přehrádkované mycelium, </a:t>
            </a:r>
            <a:r>
              <a:rPr lang="cs-CZ" altLang="cs-CZ" sz="1800">
                <a:solidFill>
                  <a:srgbClr val="000000"/>
                </a:solidFill>
              </a:rPr>
              <a:t>pohl. proces pozorován,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zygospory neznámy</a:t>
            </a:r>
            <a:r>
              <a:rPr lang="cs-CZ" altLang="cs-CZ" sz="1800">
                <a:solidFill>
                  <a:srgbClr val="000000"/>
                </a:solidFill>
              </a:rPr>
              <a:t>;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rozmnožují se arthrosporami, žijí na korýších nebo chvostoskocích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</a:rPr>
              <a:t>poslední dva řády mají společnou ekologii </a:t>
            </a: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žijí v zažívacím traktu členovců</a:t>
            </a:r>
            <a:r>
              <a:rPr lang="cs-CZ" altLang="cs-CZ" sz="1800">
                <a:solidFill>
                  <a:srgbClr val="000000"/>
                </a:solidFill>
              </a:rPr>
              <a:t> – </a:t>
            </a: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</a:rPr>
              <a:t>a byly dříve řazeny do samostatné třídy </a:t>
            </a:r>
            <a:r>
              <a:rPr lang="cs-CZ" altLang="cs-CZ" sz="1800" i="1">
                <a:solidFill>
                  <a:srgbClr val="000000"/>
                </a:solidFill>
              </a:rPr>
              <a:t>Trichomycetes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jejich mycelium je pouze přichyceno na stěnách,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neproniká do buněk; pravděpodobně jsou komenzálové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(přiživují se na potravě živočichů)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bázi reduk</a:t>
            </a:r>
            <a:r>
              <a:rPr lang="cs-CZ" altLang="cs-CZ" sz="1800">
                <a:solidFill>
                  <a:srgbClr val="000000"/>
                </a:solidFill>
              </a:rPr>
              <a:t>.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mycelia je speciální přichycovací aparát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složení bun. stěny různé u různých skupin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chitin, glukosamin, galaktosamin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nepohlavní rozmnožování: sporangiospory, arthrospory (rozpad vláken), u řádu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Harpellales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trichospory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jednosporová sporangia s přívěsky (spojeny se stěnou sporangia), po dozrání vystřelována</a:t>
            </a:r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id="{9ACD4803-BF17-48B5-B7B1-BE394607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b="12979"/>
          <a:stretch>
            <a:fillRect/>
          </a:stretch>
        </p:blipFill>
        <p:spPr bwMode="auto">
          <a:xfrm>
            <a:off x="6376988" y="3578225"/>
            <a:ext cx="2314575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:a16="http://schemas.microsoft.com/office/drawing/2014/main" id="{12C680B4-81DF-45B4-B171-52745EF9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5159375"/>
            <a:ext cx="2514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http://www.bsu.edu/classes/ruch/msa/litchwart.html</a:t>
            </a:r>
            <a:r>
              <a:rPr lang="cs-CZ" altLang="cs-CZ"/>
              <a:t> </a:t>
            </a:r>
          </a:p>
        </p:txBody>
      </p:sp>
      <p:sp>
        <p:nvSpPr>
          <p:cNvPr id="96261" name="Text Box 5">
            <a:extLst>
              <a:ext uri="{FF2B5EF4-FFF2-40B4-BE49-F238E27FC236}">
                <a16:creationId xmlns:a16="http://schemas.microsoft.com/office/drawing/2014/main" id="{17372FD1-1409-4829-8662-9B7DD31BF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3546475"/>
            <a:ext cx="23622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chemeClr val="bg1"/>
                </a:solidFill>
              </a:rPr>
              <a:t>mycelium s trichosporami</a:t>
            </a:r>
          </a:p>
          <a:p>
            <a:r>
              <a:rPr lang="cs-CZ" altLang="cs-CZ" sz="1500" i="1">
                <a:solidFill>
                  <a:schemeClr val="bg1"/>
                </a:solidFill>
              </a:rPr>
              <a:t>Stachvlina</a:t>
            </a:r>
          </a:p>
          <a:p>
            <a:r>
              <a:rPr lang="cs-CZ" altLang="cs-CZ" sz="1500" i="1">
                <a:solidFill>
                  <a:schemeClr val="bg1"/>
                </a:solidFill>
              </a:rPr>
              <a:t>pedifer</a:t>
            </a:r>
          </a:p>
        </p:txBody>
      </p:sp>
      <p:pic>
        <p:nvPicPr>
          <p:cNvPr id="96262" name="4_zoopa_06_trichomycetes.MP3">
            <a:hlinkClick r:id="" action="ppaction://media"/>
            <a:extLst>
              <a:ext uri="{FF2B5EF4-FFF2-40B4-BE49-F238E27FC236}">
                <a16:creationId xmlns:a16="http://schemas.microsoft.com/office/drawing/2014/main" id="{AE6C6C63-494B-4C4E-AD9B-CBC17C73280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44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01" fill="hold"/>
                                        <p:tgtEl>
                                          <p:spTgt spid="96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>
            <a:extLst>
              <a:ext uri="{FF2B5EF4-FFF2-40B4-BE49-F238E27FC236}">
                <a16:creationId xmlns:a16="http://schemas.microsoft.com/office/drawing/2014/main" id="{20FAE217-8FA0-4726-AA06-E7D36131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11438"/>
            <a:ext cx="83820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Entomophthora muscae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původce mušího moru (sporangium vyklíčí na povrchu těla mouchy ve vlákno =&gt; vroste dovnitř =&gt; rozroste se a rozpadne na hyfová tělíska; moucha uhyne =&gt; na povrch těla vyrostou sporangiofory =&gt; vytvoří se a jsou odmrštěna sporangia)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82DF9425-7A8E-4A92-B18C-4CC9FE07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23331" r="17717"/>
          <a:stretch>
            <a:fillRect/>
          </a:stretch>
        </p:blipFill>
        <p:spPr bwMode="auto">
          <a:xfrm>
            <a:off x="5940425" y="457200"/>
            <a:ext cx="2801938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CC0A5D81-E061-4A35-AA65-D61270D46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2278063"/>
            <a:ext cx="2971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solidFill>
                  <a:schemeClr val="bg1"/>
                </a:solidFill>
              </a:rPr>
              <a:t>http://botit.botany.wisc.edu/toms_fungi/mar2000.html </a:t>
            </a:r>
          </a:p>
        </p:txBody>
      </p:sp>
      <p:pic>
        <p:nvPicPr>
          <p:cNvPr id="95237" name="Picture 5">
            <a:extLst>
              <a:ext uri="{FF2B5EF4-FFF2-40B4-BE49-F238E27FC236}">
                <a16:creationId xmlns:a16="http://schemas.microsoft.com/office/drawing/2014/main" id="{A13E3C3B-BC73-47F8-AD30-401B4F5F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9"/>
          <a:stretch>
            <a:fillRect/>
          </a:stretch>
        </p:blipFill>
        <p:spPr bwMode="auto">
          <a:xfrm>
            <a:off x="457200" y="3822700"/>
            <a:ext cx="2047875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>
            <a:extLst>
              <a:ext uri="{FF2B5EF4-FFF2-40B4-BE49-F238E27FC236}">
                <a16:creationId xmlns:a16="http://schemas.microsoft.com/office/drawing/2014/main" id="{E1044204-9798-4F08-A9C6-FA1FA90E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3822700"/>
            <a:ext cx="3487738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9" name="Picture 7">
            <a:extLst>
              <a:ext uri="{FF2B5EF4-FFF2-40B4-BE49-F238E27FC236}">
                <a16:creationId xmlns:a16="http://schemas.microsoft.com/office/drawing/2014/main" id="{CC036AF4-1DBD-42A8-87C8-A245D773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r="21260"/>
          <a:stretch>
            <a:fillRect/>
          </a:stretch>
        </p:blipFill>
        <p:spPr bwMode="auto">
          <a:xfrm>
            <a:off x="5981700" y="3822700"/>
            <a:ext cx="2762250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0" name="Text Box 8">
            <a:extLst>
              <a:ext uri="{FF2B5EF4-FFF2-40B4-BE49-F238E27FC236}">
                <a16:creationId xmlns:a16="http://schemas.microsoft.com/office/drawing/2014/main" id="{52D33E86-0077-48F5-B677-A5FDE0C6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559425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u="sng"/>
              <a:t>Pododdělení:</a:t>
            </a:r>
            <a:r>
              <a:rPr lang="cs-CZ" altLang="cs-CZ" sz="1800" b="1" u="sng"/>
              <a:t> </a:t>
            </a:r>
            <a:r>
              <a:rPr lang="cs-CZ" altLang="cs-CZ" sz="1800" b="1" i="1" u="sng"/>
              <a:t>ENTOMOPHTHOROMYCOTINA</a:t>
            </a:r>
            <a:endParaRPr lang="cs-CZ" altLang="cs-CZ" sz="1800" b="1" u="sng"/>
          </a:p>
          <a:p>
            <a:pPr>
              <a:lnSpc>
                <a:spcPct val="96000"/>
              </a:lnSpc>
            </a:pP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Entomophthorales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mycelium v dospělosti přehrádkované,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řady zástupců se rozpadá na tzv. hyfová tělíska (mohou spolu i somatogamicky kopulovat)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sporangia monosporická, odmršťovaná pod tlakem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fakultativní </a:t>
            </a:r>
            <a:r>
              <a:rPr lang="cs-CZ" altLang="cs-CZ" sz="1800">
                <a:solidFill>
                  <a:srgbClr val="000000"/>
                </a:solidFill>
              </a:rPr>
              <a:t>či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obligátní parazité rostlin, hub nebo živočichů (i lidí), především hmyzu</a:t>
            </a:r>
          </a:p>
        </p:txBody>
      </p:sp>
      <p:sp>
        <p:nvSpPr>
          <p:cNvPr id="95241" name="Text Box 9">
            <a:extLst>
              <a:ext uri="{FF2B5EF4-FFF2-40B4-BE49-F238E27FC236}">
                <a16:creationId xmlns:a16="http://schemas.microsoft.com/office/drawing/2014/main" id="{49E7C34D-7804-47CE-BE59-2748A52C6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524250"/>
            <a:ext cx="5867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Masa sporangií na povrchu těla mouchy, nahoře sporulace</a:t>
            </a:r>
            <a:endParaRPr lang="cs-CZ" altLang="cs-CZ"/>
          </a:p>
        </p:txBody>
      </p:sp>
      <p:sp>
        <p:nvSpPr>
          <p:cNvPr id="95242" name="Text Box 10">
            <a:extLst>
              <a:ext uri="{FF2B5EF4-FFF2-40B4-BE49-F238E27FC236}">
                <a16:creationId xmlns:a16="http://schemas.microsoft.com/office/drawing/2014/main" id="{F63982E7-B4C2-4754-97A5-75523D678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3757613"/>
            <a:ext cx="34290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8"/>
              </a:rPr>
              <a:t>http://www.uoguelph.ca/~gbarron/MISCELLANEOUS/entomoph.htm</a:t>
            </a:r>
            <a:r>
              <a:rPr lang="cs-CZ" altLang="cs-CZ"/>
              <a:t> </a:t>
            </a:r>
          </a:p>
        </p:txBody>
      </p:sp>
      <p:sp>
        <p:nvSpPr>
          <p:cNvPr id="95243" name="Rectangle 11">
            <a:extLst>
              <a:ext uri="{FF2B5EF4-FFF2-40B4-BE49-F238E27FC236}">
                <a16:creationId xmlns:a16="http://schemas.microsoft.com/office/drawing/2014/main" id="{CB4BA58D-5102-4105-A2A3-AE3742095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8" y="6165850"/>
            <a:ext cx="842486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Basidiobolales</a:t>
            </a:r>
            <a:r>
              <a:rPr lang="cs-CZ" altLang="cs-CZ" sz="1800">
                <a:solidFill>
                  <a:srgbClr val="000000"/>
                </a:solidFill>
              </a:rPr>
              <a:t> – saprofyté (</a:t>
            </a:r>
            <a:r>
              <a:rPr lang="cs-CZ" altLang="cs-CZ" sz="1800" i="1">
                <a:solidFill>
                  <a:srgbClr val="000000"/>
                </a:solidFill>
              </a:rPr>
              <a:t>Basidiobolus</a:t>
            </a:r>
            <a:r>
              <a:rPr lang="cs-CZ" altLang="cs-CZ" sz="1800">
                <a:solidFill>
                  <a:srgbClr val="000000"/>
                </a:solidFill>
              </a:rPr>
              <a:t> na trusu žab), asi příbuzní chytridií</a:t>
            </a:r>
            <a:r>
              <a:rPr lang="cs-CZ" altLang="cs-CZ" sz="1800"/>
              <a:t> </a:t>
            </a:r>
          </a:p>
        </p:txBody>
      </p:sp>
      <p:pic>
        <p:nvPicPr>
          <p:cNvPr id="95244" name="4_zoopa_07_entomophthorales.MP3">
            <a:hlinkClick r:id="" action="ppaction://media"/>
            <a:extLst>
              <a:ext uri="{FF2B5EF4-FFF2-40B4-BE49-F238E27FC236}">
                <a16:creationId xmlns:a16="http://schemas.microsoft.com/office/drawing/2014/main" id="{708E4E27-1088-461B-B98E-ED05C9145EC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3" fill="hold"/>
                                        <p:tgtEl>
                                          <p:spTgt spid="95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A062EB46-57F9-42FA-BC57-E8ED3E33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16563"/>
            <a:ext cx="8382000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specifickou ekologii má druh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Geosiphon pyriforme</a:t>
            </a:r>
            <a:r>
              <a:rPr lang="cs-CZ" altLang="cs-CZ" sz="1800">
                <a:solidFill>
                  <a:srgbClr val="000000"/>
                </a:solidFill>
              </a:rPr>
              <a:t>, který má ve své stélce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symbiotické endocyanely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považován za jediný lichenizovaný druh, jehož mykobiontem je jiná houba než vřeckatá nebo stopkovýtrusná</a:t>
            </a: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CDB5AF64-A619-4E02-9D31-79ACACD0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044950" cy="39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:a16="http://schemas.microsoft.com/office/drawing/2014/main" id="{DD9AB65D-FED6-4DEC-9002-0D3A015C3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035175"/>
            <a:ext cx="251460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vegetativní stélka je cenocytická, většinou se netvoří sporangia,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ale chlamydospory</a:t>
            </a:r>
          </a:p>
        </p:txBody>
      </p:sp>
      <p:pic>
        <p:nvPicPr>
          <p:cNvPr id="97285" name="Picture 5">
            <a:extLst>
              <a:ext uri="{FF2B5EF4-FFF2-40B4-BE49-F238E27FC236}">
                <a16:creationId xmlns:a16="http://schemas.microsoft.com/office/drawing/2014/main" id="{56BE549E-5528-424D-9EE8-997328B9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"/>
          <a:stretch>
            <a:fillRect/>
          </a:stretch>
        </p:blipFill>
        <p:spPr bwMode="auto">
          <a:xfrm>
            <a:off x="925513" y="2187575"/>
            <a:ext cx="1096962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>
            <a:extLst>
              <a:ext uri="{FF2B5EF4-FFF2-40B4-BE49-F238E27FC236}">
                <a16:creationId xmlns:a16="http://schemas.microsoft.com/office/drawing/2014/main" id="{9679DDA9-711B-49D4-B353-AD4356722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7775"/>
            <a:ext cx="15636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7" name="Text Box 7">
            <a:extLst>
              <a:ext uri="{FF2B5EF4-FFF2-40B4-BE49-F238E27FC236}">
                <a16:creationId xmlns:a16="http://schemas.microsoft.com/office/drawing/2014/main" id="{78D0CDDF-D964-48A5-AA5F-84F59B5E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267200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 u="sng"/>
              <a:t>Oddělení: </a:t>
            </a:r>
            <a:r>
              <a:rPr lang="cs-CZ" altLang="cs-CZ" sz="1800" b="1" i="1" u="sng"/>
              <a:t>GLOMEROMYCOTA</a:t>
            </a:r>
            <a:endParaRPr lang="cs-CZ" altLang="cs-CZ" sz="1800" b="1" u="sng"/>
          </a:p>
          <a:p>
            <a:pPr>
              <a:lnSpc>
                <a:spcPct val="99000"/>
              </a:lnSpc>
            </a:pPr>
            <a:endParaRPr lang="cs-CZ" altLang="cs-CZ" sz="1200" b="1" u="sng"/>
          </a:p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</a:rPr>
              <a:t>Třída: </a:t>
            </a:r>
            <a:r>
              <a:rPr lang="cs-CZ" altLang="cs-CZ" sz="1800" b="1" i="1">
                <a:solidFill>
                  <a:srgbClr val="000000"/>
                </a:solidFill>
              </a:rPr>
              <a:t>GLOMEROMYCETES</a:t>
            </a:r>
            <a:endParaRPr lang="cs-CZ" altLang="cs-CZ" sz="1800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recentně až na úrovni samostatného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oddělení jsou hodnoceny houby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z dřívějšího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řádu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Glom</a:t>
            </a:r>
            <a:r>
              <a:rPr lang="cs-CZ" altLang="cs-CZ" sz="1800" i="1">
                <a:solidFill>
                  <a:srgbClr val="000000"/>
                </a:solidFill>
              </a:rPr>
              <a:t>er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ales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0674F930-72CC-418A-A394-42E200B34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143250"/>
            <a:ext cx="297180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tyto houby vytvářejí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velkým počtem druhů cévnatých rostlin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arbuskulární mykorhizu</a:t>
            </a:r>
            <a:endParaRPr lang="cs-CZ" altLang="cs-CZ" sz="1800"/>
          </a:p>
        </p:txBody>
      </p:sp>
      <p:sp>
        <p:nvSpPr>
          <p:cNvPr id="97289" name="Text Box 9">
            <a:extLst>
              <a:ext uri="{FF2B5EF4-FFF2-40B4-BE49-F238E27FC236}">
                <a16:creationId xmlns:a16="http://schemas.microsoft.com/office/drawing/2014/main" id="{FB93E5BA-71F6-4D99-86D1-9E1276FC4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10050"/>
            <a:ext cx="67056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(dříve vezikulo-arbuskulární = VAM; má ji asi 80 % cévnatých rostlin): mycelium proniká do rostlinných buněk a vytváří tam větvené keříčkovité útvary - arbuskuly (někdy též zásobní měchýřky - vezikuly) =&gt; výměna látek pomáhá růstu a výživě hostitele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Glomus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</a:t>
            </a:r>
          </a:p>
        </p:txBody>
      </p:sp>
      <p:sp>
        <p:nvSpPr>
          <p:cNvPr id="97290" name="Text Box 10">
            <a:extLst>
              <a:ext uri="{FF2B5EF4-FFF2-40B4-BE49-F238E27FC236}">
                <a16:creationId xmlns:a16="http://schemas.microsoft.com/office/drawing/2014/main" id="{351177BF-B30E-4FE0-881D-96F03ACA8F8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4819" y="1997869"/>
            <a:ext cx="16017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z="1500"/>
              <a:t>arbuskulus,</a:t>
            </a:r>
          </a:p>
          <a:p>
            <a:pPr algn="r"/>
            <a:r>
              <a:rPr lang="cs-CZ" altLang="cs-CZ" sz="1500"/>
              <a:t>chlamydospora </a:t>
            </a:r>
            <a:endParaRPr lang="cs-CZ" altLang="cs-CZ"/>
          </a:p>
        </p:txBody>
      </p:sp>
      <p:sp>
        <p:nvSpPr>
          <p:cNvPr id="97291" name="Text Box 11">
            <a:extLst>
              <a:ext uri="{FF2B5EF4-FFF2-40B4-BE49-F238E27FC236}">
                <a16:creationId xmlns:a16="http://schemas.microsoft.com/office/drawing/2014/main" id="{4FFE92F1-3277-4D80-9C31-997EDD9C6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95688"/>
            <a:ext cx="1752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hlinkClick r:id="rId7"/>
              </a:rPr>
              <a:t>http://tolweb.org/Glomeromycota</a:t>
            </a:r>
            <a:endParaRPr lang="cs-CZ" altLang="cs-CZ"/>
          </a:p>
        </p:txBody>
      </p:sp>
      <p:pic>
        <p:nvPicPr>
          <p:cNvPr id="97292" name="4_glome_08_glomeromycota.MP3">
            <a:hlinkClick r:id="" action="ppaction://media"/>
            <a:extLst>
              <a:ext uri="{FF2B5EF4-FFF2-40B4-BE49-F238E27FC236}">
                <a16:creationId xmlns:a16="http://schemas.microsoft.com/office/drawing/2014/main" id="{BD7A1ACB-2904-4C8E-8C9E-79178199D53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71" fill="hold"/>
                                        <p:tgtEl>
                                          <p:spTgt spid="97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9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29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id="{5943FD85-586C-492A-AAEE-ED9B060DB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 b="1" u="sng"/>
              <a:t>Skupina: </a:t>
            </a:r>
            <a:r>
              <a:rPr lang="cs-CZ" altLang="cs-CZ" sz="1800" b="1" i="1" u="sng"/>
              <a:t>DIKARYA</a:t>
            </a:r>
            <a:r>
              <a:rPr lang="cs-CZ" altLang="cs-CZ" sz="1800" b="1"/>
              <a:t>	</a:t>
            </a:r>
            <a:r>
              <a:rPr lang="cs-CZ" altLang="cs-CZ" sz="1800" b="1" u="sng"/>
              <a:t>Oddělení: </a:t>
            </a:r>
            <a:r>
              <a:rPr lang="cs-CZ" altLang="cs-CZ" sz="1800" b="1" i="1" u="sng"/>
              <a:t>ASCOMYCOTA</a:t>
            </a:r>
            <a:r>
              <a:rPr lang="cs-CZ" altLang="cs-CZ" sz="1800" b="1" u="sng"/>
              <a:t> – HOUBY VŘECKATÉ</a:t>
            </a:r>
          </a:p>
          <a:p>
            <a:pPr>
              <a:lnSpc>
                <a:spcPct val="98000"/>
              </a:lnSpc>
            </a:pPr>
            <a:endParaRPr lang="cs-CZ" altLang="cs-CZ" sz="1200" b="1" u="sng"/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skupina sdružující houby, jejichž výtrusy vznikají ve (více či méně dokonale vyvinutém)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vřecku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(latinsky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ascus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množné číslo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asci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vřecko má povahu meiosporangia - zralé vřecko je diploidní buňka, ve které dochází k meiozi při vzniku spor (obvykle je jedinou diploidní buňkou v živ. cyklu)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spory se tvoří endogenně, obvykle v počtu 8 v jednom vřecku (po meioze ještě 1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mitóza, ale může jich být i jiný počet)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 mnoha zástupců se vřecka a askospory za normálních podmínek vůbec netvoří a houba žije jen v imperfektním stadiu (anamorfa)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vegetativní stélka - přehrádkované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mycelium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(u kvasinek i jednotlivé buňky, resp. jejich kolonie, příp. pučivé pseudomycelium); vegetativní mycelium je haploidní (výjimky opět u kvasinek)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přehrádky mají ve středu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jednoduchý pór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(výjimečně chybí)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u zástupců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pododd.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Pezizomycotina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při pohlavním procesu dochází ke vzniku dikaryotických hyf, tvořících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plodnice (askomata)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=&gt; v plodnicích pak dochází ke karyogamii v koncových buňkách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askogenních hyf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z nich vznikají vřecka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vegetativní dikaryotické mycelium se vyskytuje 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Taphrinomycetes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jedná se o nejpočetnější skupinu hub, zahrnující cca 60 % známých taxonů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do tohoto pododdělení patří většina známých lichenizovaných hub a taktéž většina známých imperfektních hub (žijících pouze jako anamorfy) přísluší sem </a:t>
            </a:r>
          </a:p>
        </p:txBody>
      </p:sp>
      <p:pic>
        <p:nvPicPr>
          <p:cNvPr id="9232" name="5a_ascom_09_dikarya-ascomycota.MP3">
            <a:hlinkClick r:id="" action="ppaction://media"/>
            <a:extLst>
              <a:ext uri="{FF2B5EF4-FFF2-40B4-BE49-F238E27FC236}">
                <a16:creationId xmlns:a16="http://schemas.microsoft.com/office/drawing/2014/main" id="{8D0BF603-E4D0-4178-90C8-96FED2C7A60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59" fill="hold"/>
                                        <p:tgtEl>
                                          <p:spTgt spid="9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4888</TotalTime>
  <Words>2603</Words>
  <Application>Microsoft Office PowerPoint</Application>
  <PresentationFormat>Předvádění na obrazovce (4:3)</PresentationFormat>
  <Paragraphs>181</Paragraphs>
  <Slides>15</Slides>
  <Notes>0</Notes>
  <HiddenSlides>0</HiddenSlides>
  <MMClips>16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0" baseType="lpstr">
      <vt:lpstr>Arial</vt:lpstr>
      <vt:lpstr>SimSun</vt:lpstr>
      <vt:lpstr>Times New Roman</vt:lpstr>
      <vt:lpstr>Symbol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Petr</cp:lastModifiedBy>
  <cp:revision>180</cp:revision>
  <dcterms:created xsi:type="dcterms:W3CDTF">2005-10-28T15:01:41Z</dcterms:created>
  <dcterms:modified xsi:type="dcterms:W3CDTF">2020-11-08T11:11:01Z</dcterms:modified>
</cp:coreProperties>
</file>