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63" r:id="rId2"/>
    <p:sldId id="364" r:id="rId3"/>
    <p:sldId id="361" r:id="rId4"/>
    <p:sldId id="396" r:id="rId5"/>
    <p:sldId id="397" r:id="rId6"/>
    <p:sldId id="398" r:id="rId7"/>
    <p:sldId id="399" r:id="rId8"/>
    <p:sldId id="400" r:id="rId9"/>
    <p:sldId id="401" r:id="rId10"/>
    <p:sldId id="391" r:id="rId11"/>
    <p:sldId id="392" r:id="rId12"/>
    <p:sldId id="393" r:id="rId13"/>
    <p:sldId id="394" r:id="rId14"/>
    <p:sldId id="395" r:id="rId15"/>
    <p:sldId id="377" r:id="rId16"/>
    <p:sldId id="378" r:id="rId17"/>
    <p:sldId id="389" r:id="rId18"/>
    <p:sldId id="380" r:id="rId19"/>
    <p:sldId id="381" r:id="rId20"/>
    <p:sldId id="388" r:id="rId21"/>
    <p:sldId id="390" r:id="rId2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FFCC"/>
    <a:srgbClr val="FFCC00"/>
    <a:srgbClr val="E0FE8A"/>
    <a:srgbClr val="FEEEB4"/>
    <a:srgbClr val="F8F4CA"/>
    <a:srgbClr val="F6E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660"/>
  </p:normalViewPr>
  <p:slideViewPr>
    <p:cSldViewPr showGuides="1">
      <p:cViewPr varScale="1">
        <p:scale>
          <a:sx n="83" d="100"/>
          <a:sy n="83" d="100"/>
        </p:scale>
        <p:origin x="696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8" d="100"/>
          <a:sy n="58" d="100"/>
        </p:scale>
        <p:origin x="-177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416C2A9-604A-4A9D-BE0C-2A92FCE4CC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DF26640-4A58-423A-AA90-C8B999BEE3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4AF99A-86F1-4C7D-9371-8547BB203001}" type="slidenum">
              <a:rPr lang="cs-CZ" altLang="cs-CZ" sz="1200"/>
              <a:pPr/>
              <a:t>1</a:t>
            </a:fld>
            <a:endParaRPr lang="cs-CZ" altLang="cs-CZ" sz="1200"/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E78A3C-D4AC-49D1-9D71-71015709AAEE}" type="slidenum">
              <a:rPr lang="cs-CZ" altLang="cs-CZ" sz="1200"/>
              <a:pPr/>
              <a:t>10</a:t>
            </a:fld>
            <a:endParaRPr lang="cs-CZ" altLang="cs-CZ" sz="1200"/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DE8F15-CD3C-4B40-93C9-7817E006508F}" type="slidenum">
              <a:rPr lang="cs-CZ" altLang="cs-CZ" sz="1200"/>
              <a:pPr/>
              <a:t>11</a:t>
            </a:fld>
            <a:endParaRPr lang="cs-CZ" altLang="cs-CZ" sz="1200"/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451352-0623-4B9C-81B3-28B7FE560E21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27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C073DB-941F-4D0E-8C5D-7C96EC4ADFDB}" type="slidenum">
              <a:rPr lang="cs-CZ" altLang="cs-CZ" sz="1200"/>
              <a:pPr/>
              <a:t>13</a:t>
            </a:fld>
            <a:endParaRPr lang="cs-CZ" altLang="cs-CZ" sz="1200"/>
          </a:p>
        </p:txBody>
      </p:sp>
      <p:sp>
        <p:nvSpPr>
          <p:cNvPr id="296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74BCCF-457E-4EDF-9AF0-81B2A149D254}" type="slidenum">
              <a:rPr lang="cs-CZ" altLang="cs-CZ" sz="1200"/>
              <a:pPr/>
              <a:t>14</a:t>
            </a:fld>
            <a:endParaRPr lang="cs-CZ" altLang="cs-CZ" sz="1200"/>
          </a:p>
        </p:txBody>
      </p:sp>
      <p:sp>
        <p:nvSpPr>
          <p:cNvPr id="317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62C2A8-78EF-4670-AAE9-008A7230ED98}" type="slidenum">
              <a:rPr lang="cs-CZ" altLang="cs-CZ" sz="1200"/>
              <a:pPr/>
              <a:t>15</a:t>
            </a:fld>
            <a:endParaRPr lang="cs-CZ" altLang="cs-CZ" sz="1200"/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117F6A-D027-4710-A957-265ED35A28DA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A5901A-C66B-4A4F-86F1-FAFED591312D}" type="slidenum">
              <a:rPr lang="cs-CZ" altLang="cs-CZ" sz="1200"/>
              <a:pPr/>
              <a:t>17</a:t>
            </a:fld>
            <a:endParaRPr lang="cs-CZ" altLang="cs-CZ" sz="1200"/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DD6D02-4678-4D51-B2DC-8012DF294023}" type="slidenum">
              <a:rPr lang="cs-CZ" altLang="cs-CZ" sz="1200"/>
              <a:pPr/>
              <a:t>18</a:t>
            </a:fld>
            <a:endParaRPr lang="cs-CZ" altLang="cs-CZ" sz="1200"/>
          </a:p>
        </p:txBody>
      </p:sp>
      <p:sp>
        <p:nvSpPr>
          <p:cNvPr id="39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BC250-974B-4369-B73A-0786EEA017BA}" type="slidenum">
              <a:rPr lang="cs-CZ" altLang="cs-CZ" sz="1200"/>
              <a:pPr/>
              <a:t>19</a:t>
            </a:fld>
            <a:endParaRPr lang="cs-CZ" altLang="cs-CZ" sz="1200"/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C2BCA1-AC9A-48F5-8C00-DF80CD47DA31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71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2AF9DD-4016-4208-AE0D-DCDC2729B87A}" type="slidenum">
              <a:rPr lang="cs-CZ" altLang="cs-CZ" sz="1200"/>
              <a:pPr/>
              <a:t>20</a:t>
            </a:fld>
            <a:endParaRPr lang="cs-CZ" altLang="cs-CZ" sz="1200"/>
          </a:p>
        </p:txBody>
      </p:sp>
      <p:sp>
        <p:nvSpPr>
          <p:cNvPr id="440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8F3807-B329-4EC8-BFA2-845C53CE5C60}" type="slidenum">
              <a:rPr lang="cs-CZ" altLang="cs-CZ" sz="1200"/>
              <a:pPr/>
              <a:t>21</a:t>
            </a:fld>
            <a:endParaRPr lang="cs-CZ" altLang="cs-CZ" sz="1200"/>
          </a:p>
        </p:txBody>
      </p:sp>
      <p:sp>
        <p:nvSpPr>
          <p:cNvPr id="460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39DC8A-3E55-4B70-B6E5-E1F4B9F9C79D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92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D0A9E1-A1A9-42E1-966A-69102A628775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112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72B60A-6772-4CBA-BA1C-DA8175D1ECB7}" type="slidenum">
              <a:rPr lang="cs-CZ" altLang="cs-CZ" sz="1200"/>
              <a:pPr/>
              <a:t>5</a:t>
            </a:fld>
            <a:endParaRPr lang="cs-CZ" altLang="cs-CZ" sz="1200"/>
          </a:p>
        </p:txBody>
      </p:sp>
      <p:sp>
        <p:nvSpPr>
          <p:cNvPr id="133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403D6D-3862-416D-89DB-E3D6DA145502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D25959-B93C-4460-9B22-5F2BC572FE1A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3F7C4B-52EA-4310-9369-152A24E9EB9A}" type="slidenum">
              <a:rPr lang="cs-CZ" altLang="cs-CZ" sz="1200"/>
              <a:pPr/>
              <a:t>8</a:t>
            </a:fld>
            <a:endParaRPr lang="cs-CZ" altLang="cs-CZ" sz="1200"/>
          </a:p>
        </p:txBody>
      </p:sp>
      <p:sp>
        <p:nvSpPr>
          <p:cNvPr id="194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37D956-4E59-40E8-AACB-5A9D8C5A48B5}" type="slidenum">
              <a:rPr lang="cs-CZ" altLang="cs-CZ" sz="1200"/>
              <a:pPr/>
              <a:t>9</a:t>
            </a:fld>
            <a:endParaRPr lang="cs-CZ" altLang="cs-CZ" sz="1200"/>
          </a:p>
        </p:txBody>
      </p:sp>
      <p:sp>
        <p:nvSpPr>
          <p:cNvPr id="21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39EB3-A842-40EA-8853-708E807CC7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720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AEB3F-0696-416A-A5B8-64AB6B9CA5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5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D75E8-AFF4-4CF9-8A84-0B12FBFE17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74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635F1-5C35-4489-BA80-DE592350E0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903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D3EEF-1BEF-4B1E-A686-C3963345A0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113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5B2B-5300-4892-9153-793AA08EF1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885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220FF-43F7-4FE1-B735-73E2D62BAF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23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72B20-EECB-41D7-B276-7B1287A7B4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688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9EC7C-3C4E-44C6-A2C9-FF3475D848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05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6E870-7EE5-4E15-A77C-F059AA1853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628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3BB14-7B4C-4B7B-91FE-82B08B2001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201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2EA0E-F171-4595-86D2-E4B784D12D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565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3E52-3BAC-4B9C-9587-5661D94BCF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814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0261-C534-44D1-BFBF-1757F7C4C4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351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D9EE257-5CCA-4ADB-8481-1B9DD5B636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jpeg"/><Relationship Id="rId5" Type="http://schemas.openxmlformats.org/officeDocument/2006/relationships/hyperlink" Target="NULL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539552" y="692696"/>
            <a:ext cx="4156331" cy="6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chemeClr val="tx2"/>
                </a:solidFill>
              </a:rPr>
              <a:t>ODDĚLENÍ</a:t>
            </a:r>
            <a:r>
              <a:rPr lang="cs-CZ" altLang="cs-CZ" sz="2800" dirty="0">
                <a:solidFill>
                  <a:schemeClr val="tx2"/>
                </a:solidFill>
              </a:rPr>
              <a:t>: </a:t>
            </a:r>
            <a:r>
              <a:rPr lang="cs-CZ" altLang="cs-CZ" sz="2800" dirty="0" err="1">
                <a:solidFill>
                  <a:schemeClr val="tx2"/>
                </a:solidFill>
              </a:rPr>
              <a:t>Ascomycota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22263" y="1662113"/>
            <a:ext cx="83534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/>
              <a:t> pohlavní proces </a:t>
            </a:r>
            <a:r>
              <a:rPr lang="cs-CZ" altLang="cs-CZ" sz="2400" dirty="0">
                <a:sym typeface="Wingdings" panose="05000000000000000000" pitchFamily="2" charset="2"/>
              </a:rPr>
              <a:t>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dikaryotické</a:t>
            </a:r>
            <a:r>
              <a:rPr lang="cs-CZ" altLang="cs-CZ" sz="2400" dirty="0"/>
              <a:t> hyfy </a:t>
            </a:r>
            <a:r>
              <a:rPr lang="cs-CZ" altLang="cs-CZ" sz="2400" dirty="0">
                <a:sym typeface="Wingdings" panose="05000000000000000000" pitchFamily="2" charset="2"/>
              </a:rPr>
              <a:t> askus (vřecko), zde mitóza a tvorba spor (zpravidla 8)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/>
              <a:t>obvykle sdruženy do </a:t>
            </a:r>
            <a:r>
              <a:rPr lang="cs-CZ" altLang="cs-CZ" sz="2400" b="1" dirty="0"/>
              <a:t>plodnic (</a:t>
            </a:r>
            <a:r>
              <a:rPr lang="cs-CZ" altLang="cs-CZ" sz="2400" b="1" dirty="0" err="1"/>
              <a:t>askomat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 smtClean="0"/>
              <a:t>vřecka </a:t>
            </a:r>
            <a:r>
              <a:rPr lang="cs-CZ" altLang="cs-CZ" sz="2400" dirty="0"/>
              <a:t>a askospory (tzv. </a:t>
            </a:r>
            <a:r>
              <a:rPr lang="cs-CZ" altLang="cs-CZ" sz="2400" dirty="0" err="1"/>
              <a:t>teleomorfa</a:t>
            </a:r>
            <a:r>
              <a:rPr lang="cs-CZ" altLang="cs-CZ" sz="2400" dirty="0"/>
              <a:t> – perfektní stadium) </a:t>
            </a:r>
            <a:r>
              <a:rPr lang="cs-CZ" altLang="cs-CZ" sz="2400" dirty="0" smtClean="0"/>
              <a:t>se za </a:t>
            </a:r>
            <a:r>
              <a:rPr lang="cs-CZ" altLang="cs-CZ" sz="2400" dirty="0"/>
              <a:t>normálních podmínek </a:t>
            </a:r>
            <a:r>
              <a:rPr lang="cs-CZ" altLang="cs-CZ" sz="2400" dirty="0" smtClean="0"/>
              <a:t>často vůbec </a:t>
            </a:r>
            <a:r>
              <a:rPr lang="cs-CZ" altLang="cs-CZ" sz="2400" dirty="0"/>
              <a:t>netvoří a houba žije </a:t>
            </a:r>
            <a:r>
              <a:rPr lang="cs-CZ" altLang="cs-CZ" sz="2400" dirty="0" smtClean="0"/>
              <a:t>v</a:t>
            </a:r>
            <a:r>
              <a:rPr lang="cs-CZ" altLang="cs-CZ" sz="2400" dirty="0"/>
              <a:t> </a:t>
            </a:r>
            <a:r>
              <a:rPr lang="cs-CZ" altLang="cs-CZ" sz="2400" b="1" dirty="0"/>
              <a:t>imperfektním stadiu (tzv. </a:t>
            </a:r>
            <a:r>
              <a:rPr lang="cs-CZ" altLang="cs-CZ" sz="2400" b="1" dirty="0" err="1"/>
              <a:t>anamorfa</a:t>
            </a:r>
            <a:r>
              <a:rPr lang="cs-CZ" altLang="cs-CZ" sz="2400" b="1" dirty="0"/>
              <a:t>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/>
              <a:t>nebo se obě „formy“ v </a:t>
            </a:r>
            <a:r>
              <a:rPr lang="cs-CZ" altLang="cs-CZ" sz="2400" dirty="0" smtClean="0"/>
              <a:t>životním </a:t>
            </a:r>
            <a:r>
              <a:rPr lang="cs-CZ" altLang="cs-CZ" sz="2400" dirty="0"/>
              <a:t>cyklu doplňují či střídají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97939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496300" cy="4114800"/>
          </a:xfrm>
        </p:spPr>
        <p:txBody>
          <a:bodyPr/>
          <a:lstStyle/>
          <a:p>
            <a:pPr marL="442913" indent="-355600">
              <a:buFontTx/>
              <a:buNone/>
              <a:tabLst>
                <a:tab pos="530225" algn="l"/>
              </a:tabLst>
            </a:pPr>
            <a:r>
              <a:rPr lang="cs-CZ" altLang="cs-CZ" sz="2400" smtClean="0"/>
              <a:t> ZÁKLADNÍ CHARAKTERISTIKA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smtClean="0"/>
              <a:t>peritheciální</a:t>
            </a:r>
            <a:r>
              <a:rPr lang="cs-CZ" altLang="cs-CZ" smtClean="0"/>
              <a:t> </a:t>
            </a:r>
            <a:r>
              <a:rPr lang="cs-CZ" altLang="cs-CZ" sz="2400" smtClean="0"/>
              <a:t>unitunikátní vřeckovýtrusé houby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smtClean="0"/>
              <a:t>askomata (perithecia) jsou často zanořena do stromatu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smtClean="0"/>
              <a:t>hojné jsou anamorfy, některé ekonomicky (fytopatologicky) významné 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smtClean="0"/>
              <a:t>výskyt na širokém spektru substrátů (dřevo, bylinný opad, mrtvý hmyz, exkrementy býložravců apod.)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23850" y="414338"/>
            <a:ext cx="41211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TŘÍDA: Sordariomycetes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152400"/>
            <a:ext cx="3657600" cy="86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i="1" dirty="0" err="1" smtClean="0"/>
              <a:t>Xylaria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polymorpha</a:t>
            </a:r>
            <a:r>
              <a:rPr lang="cs-CZ" altLang="cs-CZ" sz="3600" i="1" dirty="0" smtClean="0"/>
              <a:t> </a:t>
            </a:r>
            <a:br>
              <a:rPr lang="cs-CZ" altLang="cs-CZ" sz="3600" i="1" dirty="0" smtClean="0"/>
            </a:br>
            <a:r>
              <a:rPr lang="cs-CZ" altLang="cs-CZ" sz="2400" dirty="0" err="1" smtClean="0"/>
              <a:t>dřevnatka</a:t>
            </a:r>
            <a:r>
              <a:rPr lang="cs-CZ" altLang="cs-CZ" sz="2400" dirty="0" smtClean="0"/>
              <a:t> mnohotvárná</a:t>
            </a:r>
            <a:r>
              <a:rPr lang="cs-CZ" altLang="cs-CZ" sz="3600" i="1" dirty="0" smtClean="0"/>
              <a:t>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239000" y="152400"/>
            <a:ext cx="1755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dirty="0"/>
              <a:t>(herbářové položky)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0"/>
          <a:stretch>
            <a:fillRect/>
          </a:stretch>
        </p:blipFill>
        <p:spPr>
          <a:xfrm>
            <a:off x="228600" y="228600"/>
            <a:ext cx="3133725" cy="35052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429000" y="1066800"/>
            <a:ext cx="5562600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/>
              <a:t>Stromatický lignikolní askomycet, jehož několik centimetrů velká, kyjovitá stromata (teleomorfy) lze nalézt na mrtvém vlhkém dřevě listnáčů.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/>
              <a:t>Ve stromatech jsou askomata (perithecia).</a:t>
            </a:r>
          </a:p>
        </p:txBody>
      </p:sp>
      <p:pic>
        <p:nvPicPr>
          <p:cNvPr id="24583" name="Picture 11" descr="xylaria_polymorpha_stroma_perithecia_14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3276600" cy="24574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3124200" cy="257016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" y="216570"/>
            <a:ext cx="6804025" cy="692150"/>
          </a:xfrm>
        </p:spPr>
        <p:txBody>
          <a:bodyPr/>
          <a:lstStyle/>
          <a:p>
            <a:r>
              <a:rPr lang="cs-CZ" altLang="cs-CZ" sz="2800" i="1" dirty="0" err="1" smtClean="0"/>
              <a:t>Nectria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cinnabarina</a:t>
            </a:r>
            <a:r>
              <a:rPr lang="cs-CZ" altLang="cs-CZ" sz="2800" i="1" dirty="0" smtClean="0"/>
              <a:t> </a:t>
            </a:r>
            <a:r>
              <a:rPr lang="cs-CZ" altLang="cs-CZ" sz="2800" i="1" dirty="0" smtClean="0"/>
              <a:t>– </a:t>
            </a:r>
            <a:r>
              <a:rPr lang="cs-CZ" altLang="cs-CZ" sz="2400" dirty="0" err="1" smtClean="0"/>
              <a:t>rážovka</a:t>
            </a:r>
            <a:r>
              <a:rPr lang="cs-CZ" altLang="cs-CZ" sz="2400" dirty="0" smtClean="0"/>
              <a:t> rumělková</a:t>
            </a:r>
            <a:br>
              <a:rPr lang="cs-CZ" altLang="cs-CZ" sz="2400" dirty="0" smtClean="0"/>
            </a:b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anam</a:t>
            </a:r>
            <a:r>
              <a:rPr lang="cs-CZ" altLang="cs-CZ" sz="2400" dirty="0" smtClean="0"/>
              <a:t>. </a:t>
            </a:r>
            <a:r>
              <a:rPr lang="cs-CZ" altLang="cs-CZ" sz="2400" i="1" dirty="0" err="1" smtClean="0"/>
              <a:t>Tubercularia</a:t>
            </a:r>
            <a:r>
              <a:rPr lang="cs-CZ" altLang="cs-CZ" sz="2400" i="1" dirty="0" smtClean="0"/>
              <a:t> </a:t>
            </a:r>
            <a:r>
              <a:rPr lang="cs-CZ" altLang="cs-CZ" sz="2400" i="1" dirty="0" err="1" smtClean="0"/>
              <a:t>vulgaris</a:t>
            </a:r>
            <a:r>
              <a:rPr lang="cs-CZ" altLang="cs-CZ" sz="2400" dirty="0" smtClean="0"/>
              <a:t>)</a:t>
            </a:r>
            <a:endParaRPr lang="cs-CZ" altLang="cs-CZ" sz="2400" dirty="0" smtClean="0"/>
          </a:p>
        </p:txBody>
      </p:sp>
      <p:pic>
        <p:nvPicPr>
          <p:cNvPr id="26627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36838"/>
            <a:ext cx="5400675" cy="40322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6628" name="Rectangle 21"/>
          <p:cNvSpPr>
            <a:spLocks noChangeArrowheads="1"/>
          </p:cNvSpPr>
          <p:nvPr/>
        </p:nvSpPr>
        <p:spPr bwMode="auto">
          <a:xfrm>
            <a:off x="6588125" y="15240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(herbářová položka)</a:t>
            </a:r>
          </a:p>
        </p:txBody>
      </p:sp>
      <p:sp>
        <p:nvSpPr>
          <p:cNvPr id="26629" name="Text Box 22"/>
          <p:cNvSpPr txBox="1">
            <a:spLocks noChangeArrowheads="1"/>
          </p:cNvSpPr>
          <p:nvPr/>
        </p:nvSpPr>
        <p:spPr bwMode="auto">
          <a:xfrm>
            <a:off x="5622925" y="4192588"/>
            <a:ext cx="34861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 </a:t>
            </a:r>
            <a:r>
              <a:rPr lang="cs-CZ" altLang="cs-CZ" sz="2000"/>
              <a:t>perithecia nahloučená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 kolem rudimentárního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 stromatu (teleomorfa)</a:t>
            </a:r>
            <a:endParaRPr lang="cs-CZ" altLang="cs-CZ" sz="2000">
              <a:solidFill>
                <a:srgbClr val="000000"/>
              </a:solidFill>
            </a:endParaRPr>
          </a:p>
        </p:txBody>
      </p:sp>
      <p:sp>
        <p:nvSpPr>
          <p:cNvPr id="26630" name="Text Box 23"/>
          <p:cNvSpPr txBox="1">
            <a:spLocks noChangeArrowheads="1"/>
          </p:cNvSpPr>
          <p:nvPr/>
        </p:nvSpPr>
        <p:spPr bwMode="auto">
          <a:xfrm>
            <a:off x="179388" y="2241550"/>
            <a:ext cx="82804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polštářovitá sporodochia anamorfy, známé pod  jménem </a:t>
            </a:r>
            <a:r>
              <a:rPr lang="cs-CZ" altLang="cs-CZ" sz="2000" i="1"/>
              <a:t>Tubercularia</a:t>
            </a:r>
          </a:p>
        </p:txBody>
      </p:sp>
      <p:sp>
        <p:nvSpPr>
          <p:cNvPr id="26631" name="Text Box 29"/>
          <p:cNvSpPr txBox="1">
            <a:spLocks noChangeArrowheads="1"/>
          </p:cNvSpPr>
          <p:nvPr/>
        </p:nvSpPr>
        <p:spPr bwMode="auto">
          <a:xfrm>
            <a:off x="250825" y="1085835"/>
            <a:ext cx="87137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Shluky červených </a:t>
            </a:r>
            <a:r>
              <a:rPr lang="cs-CZ" altLang="cs-CZ" sz="2400" dirty="0" err="1" smtClean="0"/>
              <a:t>perithecií</a:t>
            </a:r>
            <a:r>
              <a:rPr lang="cs-CZ" altLang="cs-CZ" sz="2400" dirty="0" smtClean="0"/>
              <a:t> a růžové polštářky </a:t>
            </a:r>
            <a:r>
              <a:rPr lang="cs-CZ" altLang="cs-CZ" sz="2400" dirty="0" err="1" smtClean="0"/>
              <a:t>anamorfy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ve velkých skupinách</a:t>
            </a:r>
            <a:r>
              <a:rPr lang="cs-CZ" altLang="cs-CZ" sz="2400" i="1" dirty="0" smtClean="0"/>
              <a:t> </a:t>
            </a:r>
            <a:r>
              <a:rPr lang="cs-CZ" altLang="cs-CZ" sz="2400" dirty="0" smtClean="0"/>
              <a:t>na větvích listnatých stromů.</a:t>
            </a:r>
            <a:endParaRPr lang="cs-CZ" altLang="cs-CZ" sz="2400" dirty="0">
              <a:solidFill>
                <a:schemeClr val="accent1"/>
              </a:solidFill>
            </a:endParaRPr>
          </a:p>
        </p:txBody>
      </p:sp>
      <p:sp>
        <p:nvSpPr>
          <p:cNvPr id="26632" name="Line 30"/>
          <p:cNvSpPr>
            <a:spLocks noChangeShapeType="1"/>
          </p:cNvSpPr>
          <p:nvPr/>
        </p:nvSpPr>
        <p:spPr bwMode="auto">
          <a:xfrm flipH="1">
            <a:off x="4932363" y="4581525"/>
            <a:ext cx="1152525" cy="503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Line 31"/>
          <p:cNvSpPr>
            <a:spLocks noChangeShapeType="1"/>
          </p:cNvSpPr>
          <p:nvPr/>
        </p:nvSpPr>
        <p:spPr bwMode="auto">
          <a:xfrm flipH="1">
            <a:off x="4284663" y="4581525"/>
            <a:ext cx="18002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4" name="Line 32"/>
          <p:cNvSpPr>
            <a:spLocks noChangeShapeType="1"/>
          </p:cNvSpPr>
          <p:nvPr/>
        </p:nvSpPr>
        <p:spPr bwMode="auto">
          <a:xfrm flipH="1">
            <a:off x="1403350" y="2565400"/>
            <a:ext cx="576263" cy="1079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28110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588125" y="15240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(trvalé preparáty)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609600" y="762000"/>
            <a:ext cx="4933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 </a:t>
            </a:r>
            <a:r>
              <a:rPr lang="cs-CZ" altLang="cs-CZ" sz="2000"/>
              <a:t>perithecia nahloučená kolem rudimentárního stromatu (teleomorfa)</a:t>
            </a:r>
            <a:endParaRPr lang="cs-CZ" altLang="cs-CZ" sz="2000">
              <a:solidFill>
                <a:srgbClr val="000000"/>
              </a:solidFill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79388" y="1965325"/>
            <a:ext cx="4773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polštářovitá sporodochia anamorfy, známé pod jménem </a:t>
            </a:r>
            <a:r>
              <a:rPr lang="cs-CZ" altLang="cs-CZ" sz="2000" i="1"/>
              <a:t>Tubercularia </a:t>
            </a:r>
          </a:p>
        </p:txBody>
      </p:sp>
      <p:pic>
        <p:nvPicPr>
          <p:cNvPr id="28678" name="Picture 15" descr="nectria_perithecia_rez_4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5249" r="11810" b="15749"/>
          <a:stretch>
            <a:fillRect/>
          </a:stretch>
        </p:blipFill>
        <p:spPr bwMode="auto">
          <a:xfrm>
            <a:off x="5678487" y="794833"/>
            <a:ext cx="3259138" cy="25273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6" descr="nectria_perithecia_rez_20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450952"/>
            <a:ext cx="4267200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Line 11"/>
          <p:cNvSpPr>
            <a:spLocks noChangeShapeType="1"/>
          </p:cNvSpPr>
          <p:nvPr/>
        </p:nvSpPr>
        <p:spPr bwMode="auto">
          <a:xfrm>
            <a:off x="5257800" y="1143000"/>
            <a:ext cx="1295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1" name="Text Box 17"/>
          <p:cNvSpPr txBox="1">
            <a:spLocks noChangeArrowheads="1"/>
          </p:cNvSpPr>
          <p:nvPr/>
        </p:nvSpPr>
        <p:spPr bwMode="auto">
          <a:xfrm>
            <a:off x="7391400" y="3524250"/>
            <a:ext cx="1447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 </a:t>
            </a:r>
            <a:r>
              <a:rPr lang="cs-CZ" altLang="cs-CZ" sz="2000"/>
              <a:t>ostiolum</a:t>
            </a:r>
            <a:endParaRPr lang="cs-CZ" altLang="cs-CZ" sz="2000">
              <a:solidFill>
                <a:srgbClr val="000000"/>
              </a:solidFill>
            </a:endParaRPr>
          </a:p>
        </p:txBody>
      </p:sp>
      <p:pic>
        <p:nvPicPr>
          <p:cNvPr id="28682" name="Picture 18" descr="nectria_sporodochium_rez_40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2" y="3429000"/>
            <a:ext cx="4267200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Line 12"/>
          <p:cNvSpPr>
            <a:spLocks noChangeShapeType="1"/>
          </p:cNvSpPr>
          <p:nvPr/>
        </p:nvSpPr>
        <p:spPr bwMode="auto">
          <a:xfrm>
            <a:off x="2057400" y="2590800"/>
            <a:ext cx="153988" cy="101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6804025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800" i="1" kern="0" smtClean="0"/>
              <a:t>Nectria</a:t>
            </a:r>
            <a:r>
              <a:rPr lang="cs-CZ" altLang="cs-CZ" sz="2800" i="1" kern="0" dirty="0" smtClean="0"/>
              <a:t> </a:t>
            </a:r>
            <a:r>
              <a:rPr lang="cs-CZ" altLang="cs-CZ" sz="2800" i="1" kern="0" dirty="0" err="1" smtClean="0"/>
              <a:t>cinnabarina</a:t>
            </a:r>
            <a:r>
              <a:rPr lang="cs-CZ" altLang="cs-CZ" sz="2800" i="1" kern="0" dirty="0" smtClean="0"/>
              <a:t> – </a:t>
            </a:r>
            <a:r>
              <a:rPr lang="cs-CZ" altLang="cs-CZ" sz="2400" kern="0" dirty="0" err="1" smtClean="0"/>
              <a:t>rážovka</a:t>
            </a:r>
            <a:r>
              <a:rPr lang="cs-CZ" altLang="cs-CZ" sz="2400" kern="0" dirty="0" smtClean="0"/>
              <a:t> rumělková</a:t>
            </a:r>
            <a:endParaRPr lang="cs-CZ" altLang="cs-CZ" sz="2400" kern="0" dirty="0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150" y="6183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840038" cy="3743325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38200"/>
            <a:ext cx="2544763" cy="254476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28600" y="914400"/>
            <a:ext cx="59436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/>
              <a:t>Parazit trav, jejichž obilky přeměňuje na sklerocia; na nich po odpadnutí vytváří paličkovitá stopkatá stromata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/>
              <a:t>sklerocia silně toxická, využití ve farmacii</a:t>
            </a: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250825" y="304800"/>
            <a:ext cx="889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Claviceps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purpurea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dirty="0" smtClean="0">
                <a:solidFill>
                  <a:schemeClr val="tx2"/>
                </a:solidFill>
              </a:rPr>
              <a:t>– paličkovice nachová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pic>
        <p:nvPicPr>
          <p:cNvPr id="30726" name="Picture 10" descr="claviceps_purpurea_stroma_s_perithecii_40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191000" cy="31432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11"/>
          <p:cNvSpPr txBox="1">
            <a:spLocks noChangeArrowheads="1"/>
          </p:cNvSpPr>
          <p:nvPr/>
        </p:nvSpPr>
        <p:spPr bwMode="auto">
          <a:xfrm>
            <a:off x="3200400" y="2743200"/>
            <a:ext cx="3021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perithecia zanořená do hlavičky stromatu</a:t>
            </a:r>
            <a:endParaRPr lang="cs-CZ" altLang="cs-CZ" sz="2000" i="1"/>
          </a:p>
        </p:txBody>
      </p:sp>
      <p:sp>
        <p:nvSpPr>
          <p:cNvPr id="30728" name="Line 12"/>
          <p:cNvSpPr>
            <a:spLocks noChangeShapeType="1"/>
          </p:cNvSpPr>
          <p:nvPr/>
        </p:nvSpPr>
        <p:spPr bwMode="auto">
          <a:xfrm>
            <a:off x="5105400" y="3276600"/>
            <a:ext cx="153988" cy="1016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2143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1488" y="21336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dirty="0" smtClean="0"/>
              <a:t>ZÁKLADNÍ CHARAKTERISTIKA</a:t>
            </a:r>
          </a:p>
          <a:p>
            <a:pPr>
              <a:buFontTx/>
              <a:buNone/>
            </a:pPr>
            <a:endParaRPr lang="cs-CZ" altLang="cs-CZ" sz="2400" dirty="0" smtClean="0"/>
          </a:p>
          <a:p>
            <a:pPr>
              <a:spcBef>
                <a:spcPct val="50000"/>
              </a:spcBef>
            </a:pPr>
            <a:r>
              <a:rPr lang="cs-CZ" altLang="cs-CZ" sz="2400" dirty="0" err="1" smtClean="0"/>
              <a:t>operkulátní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diskomycety</a:t>
            </a:r>
            <a:r>
              <a:rPr lang="cs-CZ" altLang="cs-CZ" sz="2400" dirty="0" smtClean="0"/>
              <a:t>, asi 165 rodů a 1100 druhů</a:t>
            </a:r>
          </a:p>
          <a:p>
            <a:pPr>
              <a:spcBef>
                <a:spcPct val="50000"/>
              </a:spcBef>
            </a:pPr>
            <a:r>
              <a:rPr lang="cs-CZ" altLang="cs-CZ" sz="2400" dirty="0" err="1" smtClean="0"/>
              <a:t>askomata</a:t>
            </a:r>
            <a:r>
              <a:rPr lang="cs-CZ" altLang="cs-CZ" sz="2400" dirty="0" smtClean="0"/>
              <a:t> jsou často výrazně modifikovaná </a:t>
            </a:r>
            <a:r>
              <a:rPr lang="cs-CZ" altLang="cs-CZ" sz="2400" dirty="0" err="1" smtClean="0"/>
              <a:t>apothecia</a:t>
            </a:r>
            <a:endParaRPr lang="cs-CZ" altLang="cs-CZ" sz="2400" dirty="0" smtClean="0"/>
          </a:p>
          <a:p>
            <a:pPr>
              <a:spcBef>
                <a:spcPct val="50000"/>
              </a:spcBef>
            </a:pPr>
            <a:r>
              <a:rPr lang="cs-CZ" altLang="cs-CZ" sz="2400" dirty="0" smtClean="0"/>
              <a:t>vřecka funkčně </a:t>
            </a:r>
            <a:r>
              <a:rPr lang="cs-CZ" altLang="cs-CZ" sz="2400" dirty="0" err="1" smtClean="0"/>
              <a:t>unitunikátní</a:t>
            </a:r>
            <a:r>
              <a:rPr lang="cs-CZ" altLang="cs-CZ" sz="2400" dirty="0" smtClean="0"/>
              <a:t>, otevírají se víčkem</a:t>
            </a:r>
          </a:p>
          <a:p>
            <a:pPr>
              <a:spcBef>
                <a:spcPct val="50000"/>
              </a:spcBef>
            </a:pPr>
            <a:r>
              <a:rPr lang="cs-CZ" altLang="cs-CZ" sz="2400" dirty="0" smtClean="0"/>
              <a:t>většinou půdní </a:t>
            </a:r>
            <a:r>
              <a:rPr lang="cs-CZ" altLang="cs-CZ" sz="2400" dirty="0" err="1" smtClean="0"/>
              <a:t>saprotrofní</a:t>
            </a:r>
            <a:r>
              <a:rPr lang="cs-CZ" altLang="cs-CZ" sz="2400" dirty="0" smtClean="0"/>
              <a:t> organizmy, často na mrtvém dřevě a rostlinném opadu, některé druhy </a:t>
            </a:r>
            <a:br>
              <a:rPr lang="cs-CZ" altLang="cs-CZ" sz="2400" dirty="0" smtClean="0"/>
            </a:br>
            <a:r>
              <a:rPr lang="cs-CZ" altLang="cs-CZ" sz="2400" dirty="0" smtClean="0"/>
              <a:t>jsou </a:t>
            </a:r>
            <a:r>
              <a:rPr lang="cs-CZ" altLang="cs-CZ" sz="2400" dirty="0" err="1" smtClean="0"/>
              <a:t>mykorhizní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antrakofilní</a:t>
            </a:r>
            <a:r>
              <a:rPr lang="cs-CZ" altLang="cs-CZ" sz="2400" dirty="0" smtClean="0"/>
              <a:t> </a:t>
            </a:r>
            <a:r>
              <a:rPr lang="cs-CZ" altLang="cs-CZ" sz="2400" dirty="0" smtClean="0"/>
              <a:t>nebo koprofilní  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95288" y="531813"/>
            <a:ext cx="397668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TŘÍDA: Pezizomycetes</a:t>
            </a:r>
            <a:r>
              <a:rPr lang="cs-CZ" altLang="cs-CZ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3960813" cy="431800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Peziza</a:t>
            </a:r>
            <a:r>
              <a:rPr lang="cs-CZ" altLang="cs-CZ" sz="3600" i="1" dirty="0" smtClean="0"/>
              <a:t> </a:t>
            </a:r>
            <a:r>
              <a:rPr lang="cs-CZ" altLang="cs-CZ" sz="2800" dirty="0" smtClean="0"/>
              <a:t>– </a:t>
            </a:r>
            <a:r>
              <a:rPr lang="cs-CZ" altLang="cs-CZ" sz="2400" dirty="0" err="1" smtClean="0"/>
              <a:t>řasnatka</a:t>
            </a:r>
            <a:r>
              <a:rPr lang="cs-CZ" altLang="cs-CZ" sz="2800" i="1" dirty="0" smtClean="0"/>
              <a:t> </a:t>
            </a:r>
            <a:endParaRPr lang="cs-CZ" altLang="cs-CZ" sz="3600" i="1" dirty="0" smtClean="0"/>
          </a:p>
        </p:txBody>
      </p:sp>
      <p:pic>
        <p:nvPicPr>
          <p:cNvPr id="3481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586038"/>
            <a:ext cx="3511550" cy="41148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6227763" y="2133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6227763" y="4005263"/>
            <a:ext cx="2447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vyzrálá apothecia</a:t>
            </a:r>
          </a:p>
        </p:txBody>
      </p:sp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179388" y="1976438"/>
            <a:ext cx="35988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průřez výtrusorodou vrstvou 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(hymeniem) zralého apothecia</a:t>
            </a:r>
          </a:p>
        </p:txBody>
      </p:sp>
      <p:sp>
        <p:nvSpPr>
          <p:cNvPr id="34823" name="Text Box 13"/>
          <p:cNvSpPr txBox="1">
            <a:spLocks noChangeArrowheads="1"/>
          </p:cNvSpPr>
          <p:nvPr/>
        </p:nvSpPr>
        <p:spPr bwMode="auto">
          <a:xfrm>
            <a:off x="3924300" y="2840038"/>
            <a:ext cx="1295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palisáda vřecek a</a:t>
            </a:r>
          </a:p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parafýz</a:t>
            </a:r>
          </a:p>
        </p:txBody>
      </p:sp>
      <p:sp>
        <p:nvSpPr>
          <p:cNvPr id="34824" name="Line 14"/>
          <p:cNvSpPr>
            <a:spLocks noChangeShapeType="1"/>
          </p:cNvSpPr>
          <p:nvPr/>
        </p:nvSpPr>
        <p:spPr bwMode="auto">
          <a:xfrm flipH="1">
            <a:off x="3348038" y="3703638"/>
            <a:ext cx="10795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5" name="Text Box 15"/>
          <p:cNvSpPr txBox="1">
            <a:spLocks noChangeArrowheads="1"/>
          </p:cNvSpPr>
          <p:nvPr/>
        </p:nvSpPr>
        <p:spPr bwMode="auto">
          <a:xfrm>
            <a:off x="179388" y="692150"/>
            <a:ext cx="46799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v</a:t>
            </a:r>
            <a:r>
              <a:rPr lang="cs-CZ" altLang="cs-CZ" sz="2400" dirty="0" smtClean="0"/>
              <a:t>ýskyt </a:t>
            </a:r>
            <a:r>
              <a:rPr lang="cs-CZ" altLang="cs-CZ" sz="2400" dirty="0"/>
              <a:t>na různých substrátech (dřevo, půda, spáleniště, zdivo)</a:t>
            </a:r>
          </a:p>
        </p:txBody>
      </p:sp>
      <p:sp>
        <p:nvSpPr>
          <p:cNvPr id="34828" name="Text Box 18"/>
          <p:cNvSpPr txBox="1">
            <a:spLocks noChangeArrowheads="1"/>
          </p:cNvSpPr>
          <p:nvPr/>
        </p:nvSpPr>
        <p:spPr bwMode="auto">
          <a:xfrm>
            <a:off x="250825" y="2551113"/>
            <a:ext cx="1341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askospory</a:t>
            </a:r>
          </a:p>
        </p:txBody>
      </p:sp>
      <p:sp>
        <p:nvSpPr>
          <p:cNvPr id="34829" name="Line 19"/>
          <p:cNvSpPr>
            <a:spLocks noChangeShapeType="1"/>
          </p:cNvSpPr>
          <p:nvPr/>
        </p:nvSpPr>
        <p:spPr bwMode="auto">
          <a:xfrm>
            <a:off x="971550" y="2911475"/>
            <a:ext cx="4318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30" name="Text Box 20"/>
          <p:cNvSpPr txBox="1">
            <a:spLocks noChangeArrowheads="1"/>
          </p:cNvSpPr>
          <p:nvPr/>
        </p:nvSpPr>
        <p:spPr bwMode="auto">
          <a:xfrm>
            <a:off x="3352800" y="228600"/>
            <a:ext cx="5791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Víceméně miskovitá askomata (apothecia) dosahují velkosti 5-10 cm. </a:t>
            </a:r>
          </a:p>
        </p:txBody>
      </p:sp>
      <p:pic>
        <p:nvPicPr>
          <p:cNvPr id="34831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125538"/>
            <a:ext cx="3776662" cy="25146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8"/>
          <a:stretch>
            <a:fillRect/>
          </a:stretch>
        </p:blipFill>
        <p:spPr bwMode="auto">
          <a:xfrm>
            <a:off x="5386388" y="3986213"/>
            <a:ext cx="3582987" cy="271621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1333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7200900" cy="431800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Gyromitra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infula</a:t>
            </a:r>
            <a:r>
              <a:rPr lang="cs-CZ" altLang="cs-CZ" sz="3600" i="1" dirty="0" smtClean="0"/>
              <a:t> </a:t>
            </a:r>
            <a:r>
              <a:rPr lang="cs-CZ" altLang="cs-CZ" sz="2800" dirty="0" smtClean="0"/>
              <a:t>– </a:t>
            </a:r>
            <a:r>
              <a:rPr lang="cs-CZ" altLang="cs-CZ" sz="2400" dirty="0" smtClean="0"/>
              <a:t>ucháč čepcovitý</a:t>
            </a:r>
            <a:r>
              <a:rPr lang="cs-CZ" altLang="cs-CZ" sz="2800" i="1" dirty="0" smtClean="0"/>
              <a:t> </a:t>
            </a:r>
            <a:endParaRPr lang="cs-CZ" altLang="cs-CZ" sz="3600" i="1" dirty="0" smtClean="0"/>
          </a:p>
        </p:txBody>
      </p:sp>
      <p:sp>
        <p:nvSpPr>
          <p:cNvPr id="36867" name="Text Box 15"/>
          <p:cNvSpPr txBox="1">
            <a:spLocks noChangeArrowheads="1"/>
          </p:cNvSpPr>
          <p:nvPr/>
        </p:nvSpPr>
        <p:spPr bwMode="auto">
          <a:xfrm>
            <a:off x="179388" y="1292225"/>
            <a:ext cx="87137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1"/>
                </a:solidFill>
              </a:rPr>
              <a:t>Výskyt:</a:t>
            </a:r>
            <a:r>
              <a:rPr lang="cs-CZ" altLang="cs-CZ" sz="2400"/>
              <a:t> na tlejících kmenech a pařezech nebo na zemi v kontaktu s rozkládajícím se dřevem. Na podzim.</a:t>
            </a:r>
          </a:p>
        </p:txBody>
      </p:sp>
      <p:sp>
        <p:nvSpPr>
          <p:cNvPr id="36868" name="Text Box 20"/>
          <p:cNvSpPr txBox="1">
            <a:spLocks noChangeArrowheads="1"/>
          </p:cNvSpPr>
          <p:nvPr/>
        </p:nvSpPr>
        <p:spPr bwMode="auto">
          <a:xfrm>
            <a:off x="293688" y="735013"/>
            <a:ext cx="8382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 smtClean="0"/>
              <a:t>mozkovitě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zprohýbaná stopkatá </a:t>
            </a:r>
            <a:r>
              <a:rPr lang="cs-CZ" altLang="cs-CZ" sz="2400" dirty="0" err="1"/>
              <a:t>apothecia</a:t>
            </a:r>
            <a:endParaRPr lang="cs-CZ" altLang="cs-CZ" sz="2400" dirty="0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224088"/>
            <a:ext cx="6343650" cy="42291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3770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50825" y="188913"/>
            <a:ext cx="3960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</a:rPr>
              <a:t>Morchella</a:t>
            </a:r>
            <a:r>
              <a:rPr lang="cs-CZ" altLang="cs-CZ" sz="3600" i="1" dirty="0">
                <a:solidFill>
                  <a:schemeClr val="tx2"/>
                </a:solidFill>
              </a:rPr>
              <a:t> </a:t>
            </a:r>
            <a:r>
              <a:rPr lang="cs-CZ" altLang="cs-CZ" sz="2800" dirty="0">
                <a:solidFill>
                  <a:schemeClr val="tx2"/>
                </a:solidFill>
              </a:rPr>
              <a:t>– </a:t>
            </a:r>
            <a:r>
              <a:rPr lang="cs-CZ" altLang="cs-CZ" sz="2400" dirty="0">
                <a:solidFill>
                  <a:schemeClr val="tx2"/>
                </a:solidFill>
              </a:rPr>
              <a:t>smrž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endParaRPr lang="cs-CZ" altLang="cs-CZ" sz="3600" i="1" dirty="0">
              <a:solidFill>
                <a:schemeClr val="tx2"/>
              </a:solidFill>
            </a:endParaRPr>
          </a:p>
        </p:txBody>
      </p:sp>
      <p:pic>
        <p:nvPicPr>
          <p:cNvPr id="38915" name="Picture 3" descr="morchella-esculenta">
            <a:hlinkClick r:id="rId5" invalidUrl="http:///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/>
          <a:stretch>
            <a:fillRect/>
          </a:stretch>
        </p:blipFill>
        <p:spPr bwMode="auto">
          <a:xfrm>
            <a:off x="1042988" y="2738438"/>
            <a:ext cx="3392487" cy="3722687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79388" y="796925"/>
            <a:ext cx="49688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 smtClean="0"/>
              <a:t>morfologicky </a:t>
            </a:r>
            <a:r>
              <a:rPr lang="cs-CZ" altLang="cs-CZ" sz="2400" dirty="0"/>
              <a:t>silně diferencovaná stopkatá </a:t>
            </a:r>
            <a:r>
              <a:rPr lang="cs-CZ" altLang="cs-CZ" sz="2400" dirty="0" err="1"/>
              <a:t>apothecia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na jaře v sadech a parcích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oblíbené jedlé druhy</a:t>
            </a:r>
          </a:p>
        </p:txBody>
      </p:sp>
      <p:pic>
        <p:nvPicPr>
          <p:cNvPr id="38917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3933825" cy="59055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5896" y="3095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58775" y="228600"/>
            <a:ext cx="8404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Choiromyces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venosus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dirty="0" smtClean="0">
                <a:solidFill>
                  <a:schemeClr val="tx2"/>
                </a:solidFill>
              </a:rPr>
              <a:t>–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bělolanýž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>
                <a:solidFill>
                  <a:schemeClr val="tx2"/>
                </a:solidFill>
              </a:rPr>
              <a:t>obecný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228600" y="898525"/>
            <a:ext cx="8229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 smtClean="0"/>
              <a:t>morfologicky </a:t>
            </a:r>
            <a:r>
              <a:rPr lang="cs-CZ" altLang="cs-CZ" sz="2400" dirty="0"/>
              <a:t>extrémně diferencovaná podzemní </a:t>
            </a:r>
            <a:r>
              <a:rPr lang="cs-CZ" altLang="cs-CZ" sz="2400" dirty="0" err="1"/>
              <a:t>apothecia</a:t>
            </a:r>
            <a:r>
              <a:rPr lang="cs-CZ" altLang="cs-CZ" sz="2400" dirty="0"/>
              <a:t> - tzv. </a:t>
            </a:r>
            <a:r>
              <a:rPr lang="cs-CZ" altLang="cs-CZ" sz="2400" dirty="0" err="1"/>
              <a:t>tuberothecia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silně aromatická </a:t>
            </a:r>
            <a:r>
              <a:rPr lang="cs-CZ" altLang="cs-CZ" sz="2400" dirty="0" smtClean="0"/>
              <a:t>– </a:t>
            </a:r>
            <a:r>
              <a:rPr lang="cs-CZ" altLang="cs-CZ" sz="2400" dirty="0" err="1" smtClean="0"/>
              <a:t>zoochorie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mykorhiza se dřevinami, výskyt na hlinitopísčitých půdách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267200" cy="321151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6" descr="Choiromyces-venosus_rez-plodnici_7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267200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4470400" y="2895600"/>
            <a:ext cx="467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řez plodnicí se zprohýbaným rouškem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5077" y="2444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4"/>
          <p:cNvSpPr txBox="1">
            <a:spLocks noChangeArrowheads="1"/>
          </p:cNvSpPr>
          <p:nvPr/>
        </p:nvSpPr>
        <p:spPr bwMode="auto">
          <a:xfrm>
            <a:off x="323850" y="115888"/>
            <a:ext cx="8353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TYPY PLODNIC ASKOMYCETŮ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/>
          </a:p>
        </p:txBody>
      </p:sp>
      <p:sp>
        <p:nvSpPr>
          <p:cNvPr id="6147" name="Text Box 15"/>
          <p:cNvSpPr txBox="1">
            <a:spLocks noChangeArrowheads="1"/>
          </p:cNvSpPr>
          <p:nvPr/>
        </p:nvSpPr>
        <p:spPr bwMode="auto">
          <a:xfrm>
            <a:off x="179388" y="725488"/>
            <a:ext cx="87852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kleistothecium</a:t>
            </a:r>
            <a:r>
              <a:rPr lang="cs-CZ" altLang="cs-CZ" sz="2400"/>
              <a:t> - uzavřené, otvírá se rozpadem; vřecka neuspořádána </a:t>
            </a:r>
          </a:p>
        </p:txBody>
      </p:sp>
      <p:pic>
        <p:nvPicPr>
          <p:cNvPr id="6148" name="Picture 8" descr="Výsledek obrázku pro apothec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16113"/>
            <a:ext cx="3676650" cy="14097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179388" y="3519488"/>
            <a:ext cx="87852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perithecium</a:t>
            </a:r>
            <a:r>
              <a:rPr lang="cs-CZ" altLang="cs-CZ" sz="2400"/>
              <a:t> - ±kulovité, často zanořené ve sterilní hmotě </a:t>
            </a:r>
            <a:r>
              <a:rPr lang="cs-CZ" altLang="cs-CZ" sz="2400" u="sng"/>
              <a:t>stromatu</a:t>
            </a:r>
            <a:r>
              <a:rPr lang="cs-CZ" altLang="cs-CZ" sz="2400" b="1"/>
              <a:t>;</a:t>
            </a:r>
            <a:r>
              <a:rPr lang="cs-CZ" altLang="cs-CZ" sz="2400"/>
              <a:t> vřecka uspořádána v </a:t>
            </a:r>
            <a:r>
              <a:rPr lang="cs-CZ" altLang="cs-CZ" sz="2400" u="sng"/>
              <a:t>theciu</a:t>
            </a:r>
            <a:r>
              <a:rPr lang="cs-CZ" altLang="cs-CZ" sz="2400"/>
              <a:t>, mezi nimi se tvoří sterilní hyfová zakončení - </a:t>
            </a:r>
            <a:r>
              <a:rPr lang="cs-CZ" altLang="cs-CZ" sz="2400" u="sng"/>
              <a:t>parafýzy</a:t>
            </a:r>
            <a:r>
              <a:rPr lang="cs-CZ" altLang="cs-CZ" sz="2400"/>
              <a:t>, na vrcholu ústí - </a:t>
            </a:r>
            <a:r>
              <a:rPr lang="cs-CZ" altLang="cs-CZ" sz="2400" u="sng"/>
              <a:t>ostiolum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apothecium</a:t>
            </a:r>
            <a:r>
              <a:rPr lang="cs-CZ" altLang="cs-CZ" sz="2400"/>
              <a:t> - miskovitá plodnice (odvozeně pak různých tvarů); vřecka a parafýzy uspořádány v theciu na povrchu plodnice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912" y="3667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58775" y="228600"/>
            <a:ext cx="8404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>
                <a:solidFill>
                  <a:schemeClr val="tx2"/>
                </a:solidFill>
              </a:rPr>
              <a:t>Tuber </a:t>
            </a:r>
            <a:r>
              <a:rPr lang="cs-CZ" altLang="cs-CZ" sz="2800" i="1" dirty="0" err="1">
                <a:solidFill>
                  <a:schemeClr val="tx2"/>
                </a:solidFill>
              </a:rPr>
              <a:t>rufum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dirty="0" smtClean="0">
                <a:solidFill>
                  <a:schemeClr val="tx2"/>
                </a:solidFill>
              </a:rPr>
              <a:t>– lanýž </a:t>
            </a:r>
            <a:r>
              <a:rPr lang="cs-CZ" altLang="cs-CZ" sz="2800" dirty="0">
                <a:solidFill>
                  <a:schemeClr val="tx2"/>
                </a:solidFill>
              </a:rPr>
              <a:t>ryšavý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374650" y="1036638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drobná tuberothecia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mykorhiza s listnáči i jehličnany, hlavně vápnité půdy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ostnité výtrusy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5032375" y="2355850"/>
            <a:ext cx="25923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vakovitá vřecka        se 2-4 askosporami</a:t>
            </a:r>
          </a:p>
        </p:txBody>
      </p:sp>
      <p:pic>
        <p:nvPicPr>
          <p:cNvPr id="43013" name="Picture 2" descr="Tuber rufum spor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052763"/>
            <a:ext cx="3913188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 descr="Tuber rufum var. ferrugine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268663"/>
            <a:ext cx="38004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ovéPole 1"/>
          <p:cNvSpPr txBox="1">
            <a:spLocks noChangeArrowheads="1"/>
          </p:cNvSpPr>
          <p:nvPr/>
        </p:nvSpPr>
        <p:spPr bwMode="auto">
          <a:xfrm>
            <a:off x="379413" y="5559425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/>
              <a:t>© L. Zíbarová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887" y="2444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667137"/>
            <a:ext cx="9144000" cy="57861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u="sng" dirty="0"/>
              <a:t>ODDĚLENÍ: </a:t>
            </a:r>
            <a:r>
              <a:rPr lang="cs-CZ" altLang="cs-CZ" sz="2000" u="sng" dirty="0" err="1"/>
              <a:t>Ascomycota</a:t>
            </a:r>
            <a:endParaRPr lang="cs-CZ" altLang="cs-CZ" sz="2000" u="sng" dirty="0"/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TŘÍDA</a:t>
            </a:r>
            <a:r>
              <a:rPr lang="cs-CZ" altLang="cs-CZ" sz="2000" dirty="0">
                <a:solidFill>
                  <a:schemeClr val="tx2"/>
                </a:solidFill>
              </a:rPr>
              <a:t>: </a:t>
            </a:r>
            <a:r>
              <a:rPr lang="cs-CZ" altLang="cs-CZ" sz="2000" dirty="0" err="1">
                <a:solidFill>
                  <a:schemeClr val="tx2"/>
                </a:solidFill>
              </a:rPr>
              <a:t>Leotiomycetes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Erysiphales</a:t>
            </a:r>
            <a:r>
              <a:rPr lang="cs-CZ" altLang="cs-CZ" sz="2000" dirty="0"/>
              <a:t>	</a:t>
            </a:r>
            <a:r>
              <a:rPr lang="cs-CZ" altLang="cs-CZ" sz="2000" i="1" dirty="0" err="1" smtClean="0"/>
              <a:t>Microsphaera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/>
              <a:t>alphitoides</a:t>
            </a:r>
            <a:r>
              <a:rPr lang="cs-CZ" altLang="cs-CZ" sz="2000" dirty="0"/>
              <a:t> (padlí dubové) – </a:t>
            </a:r>
            <a:r>
              <a:rPr lang="cs-CZ" altLang="cs-CZ" sz="2000" dirty="0" err="1">
                <a:solidFill>
                  <a:srgbClr val="FFCC00"/>
                </a:solidFill>
              </a:rPr>
              <a:t>kleistothecia</a:t>
            </a:r>
            <a:r>
              <a:rPr lang="cs-CZ" altLang="cs-CZ" sz="2000" dirty="0">
                <a:solidFill>
                  <a:srgbClr val="FFCC00"/>
                </a:solidFill>
              </a:rPr>
              <a:t> </a:t>
            </a:r>
            <a:r>
              <a:rPr lang="cs-CZ" altLang="cs-CZ" sz="2000" dirty="0" smtClean="0">
                <a:solidFill>
                  <a:srgbClr val="FFCC00"/>
                </a:solidFill>
              </a:rPr>
              <a:t>				na povrchu </a:t>
            </a:r>
            <a:r>
              <a:rPr lang="cs-CZ" altLang="cs-CZ" sz="2000" dirty="0">
                <a:solidFill>
                  <a:srgbClr val="FFCC00"/>
                </a:solidFill>
              </a:rPr>
              <a:t>listu,</a:t>
            </a:r>
            <a:r>
              <a:rPr lang="cs-CZ" altLang="cs-CZ" sz="2000" dirty="0">
                <a:solidFill>
                  <a:schemeClr val="accent2"/>
                </a:solidFill>
              </a:rPr>
              <a:t> </a:t>
            </a:r>
            <a:r>
              <a:rPr lang="cs-CZ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kleistothecia</a:t>
            </a:r>
            <a:r>
              <a:rPr lang="cs-CZ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 přívěsky (a </a:t>
            </a:r>
            <a:r>
              <a:rPr lang="cs-CZ" altLang="cs-CZ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				uvnitř </a:t>
            </a:r>
            <a:r>
              <a:rPr lang="cs-CZ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 vřecky)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 smtClean="0"/>
              <a:t>ŘÁD</a:t>
            </a:r>
            <a:r>
              <a:rPr lang="cs-CZ" altLang="cs-CZ" sz="2000" dirty="0"/>
              <a:t>: </a:t>
            </a:r>
            <a:r>
              <a:rPr lang="cs-CZ" altLang="cs-CZ" sz="2000" dirty="0" err="1"/>
              <a:t>Rhytismatales</a:t>
            </a:r>
            <a:r>
              <a:rPr lang="cs-CZ" altLang="cs-CZ" sz="2000" dirty="0"/>
              <a:t>	</a:t>
            </a:r>
            <a:r>
              <a:rPr lang="cs-CZ" altLang="cs-CZ" sz="2000" i="1" dirty="0" err="1"/>
              <a:t>Rhytisma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acerinum</a:t>
            </a:r>
            <a:r>
              <a:rPr lang="cs-CZ" altLang="cs-CZ" sz="2000" dirty="0"/>
              <a:t>  (</a:t>
            </a:r>
            <a:r>
              <a:rPr lang="cs-CZ" altLang="cs-CZ" sz="2000" dirty="0" err="1"/>
              <a:t>svraštělka</a:t>
            </a:r>
            <a:r>
              <a:rPr lang="cs-CZ" altLang="cs-CZ" sz="2000" dirty="0"/>
              <a:t> javorová) – stroma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TŘÍDA</a:t>
            </a:r>
            <a:r>
              <a:rPr lang="cs-CZ" altLang="cs-CZ" sz="2000" dirty="0">
                <a:solidFill>
                  <a:schemeClr val="tx2"/>
                </a:solidFill>
              </a:rPr>
              <a:t>: </a:t>
            </a:r>
            <a:r>
              <a:rPr lang="cs-CZ" altLang="cs-CZ" sz="2000" dirty="0" err="1">
                <a:solidFill>
                  <a:schemeClr val="tx2"/>
                </a:solidFill>
              </a:rPr>
              <a:t>Sordariomycetes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Xylariales</a:t>
            </a:r>
            <a:r>
              <a:rPr lang="cs-CZ" altLang="cs-CZ" sz="2000" dirty="0"/>
              <a:t>		</a:t>
            </a:r>
            <a:r>
              <a:rPr lang="cs-CZ" altLang="cs-CZ" sz="2000" i="1" dirty="0" err="1"/>
              <a:t>Xylaria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polymorpha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dřevnatka</a:t>
            </a:r>
            <a:r>
              <a:rPr lang="cs-CZ" altLang="cs-CZ" sz="2000" dirty="0"/>
              <a:t> mnohotvará) – stroma</a:t>
            </a:r>
            <a:r>
              <a:rPr lang="cs-CZ" altLang="cs-CZ" sz="2000" dirty="0">
                <a:solidFill>
                  <a:srgbClr val="FFCC00"/>
                </a:solidFill>
              </a:rPr>
              <a:t>, 				na průřezu </a:t>
            </a:r>
            <a:r>
              <a:rPr lang="cs-CZ" altLang="cs-CZ" sz="2000" dirty="0" err="1">
                <a:solidFill>
                  <a:srgbClr val="FFCC00"/>
                </a:solidFill>
              </a:rPr>
              <a:t>perithecia</a:t>
            </a:r>
            <a:endParaRPr lang="cs-CZ" altLang="cs-CZ" sz="2000" dirty="0">
              <a:solidFill>
                <a:srgbClr val="FFCC00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>
                <a:solidFill>
                  <a:srgbClr val="FFFFCC"/>
                </a:solidFill>
              </a:rPr>
              <a:t>ŘÁD: </a:t>
            </a:r>
            <a:r>
              <a:rPr lang="cs-CZ" altLang="cs-CZ" sz="2000" dirty="0" err="1">
                <a:solidFill>
                  <a:srgbClr val="FFFFCC"/>
                </a:solidFill>
              </a:rPr>
              <a:t>Hypocreales</a:t>
            </a:r>
            <a:r>
              <a:rPr lang="cs-CZ" altLang="cs-CZ" sz="2000" dirty="0">
                <a:solidFill>
                  <a:srgbClr val="FFFFCC"/>
                </a:solidFill>
              </a:rPr>
              <a:t>	</a:t>
            </a:r>
            <a:r>
              <a:rPr lang="cs-CZ" altLang="cs-CZ" sz="2000" i="1" dirty="0" err="1">
                <a:solidFill>
                  <a:srgbClr val="FFFFCC"/>
                </a:solidFill>
              </a:rPr>
              <a:t>Nectria</a:t>
            </a:r>
            <a:r>
              <a:rPr lang="cs-CZ" altLang="cs-CZ" sz="2000" i="1" dirty="0">
                <a:solidFill>
                  <a:srgbClr val="FFFFCC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(+ </a:t>
            </a:r>
            <a:r>
              <a:rPr lang="cs-CZ" altLang="cs-CZ" sz="2000" dirty="0" err="1">
                <a:solidFill>
                  <a:srgbClr val="FFFFCC"/>
                </a:solidFill>
              </a:rPr>
              <a:t>anamorfa</a:t>
            </a:r>
            <a:r>
              <a:rPr lang="cs-CZ" altLang="cs-CZ" sz="2000" dirty="0">
                <a:solidFill>
                  <a:srgbClr val="FFFFCC"/>
                </a:solidFill>
              </a:rPr>
              <a:t> </a:t>
            </a:r>
            <a:r>
              <a:rPr lang="cs-CZ" altLang="cs-CZ" sz="2000" i="1" dirty="0" err="1">
                <a:solidFill>
                  <a:srgbClr val="FFFFCC"/>
                </a:solidFill>
              </a:rPr>
              <a:t>Tubercularia</a:t>
            </a:r>
            <a:r>
              <a:rPr lang="cs-CZ" altLang="cs-CZ" sz="2000" dirty="0">
                <a:solidFill>
                  <a:srgbClr val="FFFFCC"/>
                </a:solidFill>
              </a:rPr>
              <a:t>, </a:t>
            </a:r>
            <a:r>
              <a:rPr lang="cs-CZ" altLang="cs-CZ" sz="2000" dirty="0" err="1">
                <a:solidFill>
                  <a:srgbClr val="FFFFCC"/>
                </a:solidFill>
              </a:rPr>
              <a:t>rážovka</a:t>
            </a:r>
            <a:r>
              <a:rPr lang="cs-CZ" altLang="cs-CZ" sz="2000" dirty="0">
                <a:solidFill>
                  <a:srgbClr val="FFFFCC"/>
                </a:solidFill>
              </a:rPr>
              <a:t>) – 	</a:t>
            </a:r>
            <a:r>
              <a:rPr lang="cs-CZ" altLang="cs-CZ" sz="2000" dirty="0" smtClean="0">
                <a:solidFill>
                  <a:srgbClr val="FFFFCC"/>
                </a:solidFill>
              </a:rPr>
              <a:t>				</a:t>
            </a:r>
            <a:r>
              <a:rPr lang="cs-CZ" altLang="cs-CZ" sz="2000" dirty="0" err="1" smtClean="0">
                <a:solidFill>
                  <a:srgbClr val="FFCC00"/>
                </a:solidFill>
              </a:rPr>
              <a:t>perithecia</a:t>
            </a:r>
            <a:r>
              <a:rPr lang="cs-CZ" altLang="cs-CZ" sz="2000" dirty="0">
                <a:solidFill>
                  <a:srgbClr val="FFCC00"/>
                </a:solidFill>
              </a:rPr>
              <a:t>, </a:t>
            </a:r>
            <a:r>
              <a:rPr lang="cs-CZ" altLang="cs-CZ" sz="2000" dirty="0" err="1" smtClean="0">
                <a:solidFill>
                  <a:srgbClr val="FFCC00"/>
                </a:solidFill>
              </a:rPr>
              <a:t>sporodochia</a:t>
            </a:r>
            <a:r>
              <a:rPr lang="cs-CZ" altLang="cs-CZ" sz="2000" dirty="0">
                <a:solidFill>
                  <a:srgbClr val="FFCC00"/>
                </a:solidFill>
              </a:rPr>
              <a:t>; </a:t>
            </a:r>
            <a:r>
              <a:rPr lang="cs-CZ" alt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TP: </a:t>
            </a:r>
            <a:r>
              <a:rPr lang="cs-CZ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řez </a:t>
            </a:r>
            <a:r>
              <a:rPr lang="cs-CZ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perithecii</a:t>
            </a:r>
            <a:r>
              <a:rPr lang="cs-CZ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TŘÍDA</a:t>
            </a:r>
            <a:r>
              <a:rPr lang="cs-CZ" altLang="cs-CZ" sz="2000" dirty="0">
                <a:solidFill>
                  <a:schemeClr val="tx2"/>
                </a:solidFill>
              </a:rPr>
              <a:t>: </a:t>
            </a:r>
            <a:r>
              <a:rPr lang="cs-CZ" altLang="cs-CZ" sz="2000" dirty="0" err="1">
                <a:solidFill>
                  <a:schemeClr val="tx2"/>
                </a:solidFill>
              </a:rPr>
              <a:t>Pezizomycetes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Pezizales</a:t>
            </a:r>
            <a:r>
              <a:rPr lang="cs-CZ" altLang="cs-CZ" sz="2000" dirty="0"/>
              <a:t>		</a:t>
            </a:r>
            <a:r>
              <a:rPr lang="cs-CZ" altLang="cs-CZ" sz="2000" i="1" dirty="0" err="1"/>
              <a:t>Peziza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řasnatka</a:t>
            </a:r>
            <a:r>
              <a:rPr lang="cs-CZ" altLang="cs-CZ" sz="2000" dirty="0"/>
              <a:t>) – </a:t>
            </a:r>
            <a:r>
              <a:rPr lang="cs-CZ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řez: vřecka s výtrusy, </a:t>
            </a:r>
            <a:r>
              <a:rPr lang="cs-CZ" altLang="cs-CZ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parafýzy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cs-CZ" altLang="cs-CZ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cs-CZ" altLang="cs-CZ" sz="2000" i="1" dirty="0" err="1" smtClean="0"/>
              <a:t>Morchella</a:t>
            </a:r>
            <a:r>
              <a:rPr lang="cs-CZ" altLang="cs-CZ" sz="2000" i="1" dirty="0" smtClean="0"/>
              <a:t> </a:t>
            </a:r>
            <a:r>
              <a:rPr lang="cs-CZ" altLang="cs-CZ" sz="2000" dirty="0"/>
              <a:t>(smrž)</a:t>
            </a:r>
            <a:r>
              <a:rPr lang="cs-CZ" altLang="cs-CZ" sz="2000" i="1" dirty="0"/>
              <a:t> – </a:t>
            </a:r>
            <a:r>
              <a:rPr lang="cs-CZ" altLang="cs-CZ" sz="2000" dirty="0"/>
              <a:t>stopkaté </a:t>
            </a:r>
            <a:r>
              <a:rPr lang="cs-CZ" altLang="cs-CZ" sz="2000" dirty="0" err="1"/>
              <a:t>apothecium</a:t>
            </a:r>
            <a:endParaRPr lang="cs-CZ" altLang="cs-CZ" sz="2000" dirty="0"/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i="1" dirty="0"/>
              <a:t>			</a:t>
            </a:r>
            <a:r>
              <a:rPr lang="cs-CZ" altLang="cs-CZ" sz="2000" i="1" dirty="0" err="1"/>
              <a:t>Choiromyces</a:t>
            </a:r>
            <a:r>
              <a:rPr lang="cs-CZ" altLang="cs-CZ" sz="2000" i="1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bělolanýž</a:t>
            </a:r>
            <a:r>
              <a:rPr lang="cs-CZ" altLang="cs-CZ" sz="2000" dirty="0"/>
              <a:t>) </a:t>
            </a:r>
            <a:r>
              <a:rPr lang="cs-CZ" altLang="cs-CZ" sz="2000" dirty="0">
                <a:solidFill>
                  <a:srgbClr val="FFFFCC"/>
                </a:solidFill>
              </a:rPr>
              <a:t>– </a:t>
            </a:r>
            <a:r>
              <a:rPr lang="cs-CZ" altLang="cs-CZ" sz="2000" dirty="0" err="1">
                <a:solidFill>
                  <a:srgbClr val="FFCC00"/>
                </a:solidFill>
              </a:rPr>
              <a:t>tuberothecium</a:t>
            </a:r>
            <a:r>
              <a:rPr lang="cs-CZ" altLang="cs-CZ" sz="2000" dirty="0">
                <a:solidFill>
                  <a:srgbClr val="FFCC00"/>
                </a:solidFill>
              </a:rPr>
              <a:t> (= </a:t>
            </a:r>
            <a:r>
              <a:rPr lang="cs-CZ" altLang="cs-CZ" sz="2000" dirty="0" err="1">
                <a:solidFill>
                  <a:srgbClr val="FFCC00"/>
                </a:solidFill>
              </a:rPr>
              <a:t>uzavř</a:t>
            </a:r>
            <a:r>
              <a:rPr lang="cs-CZ" altLang="cs-CZ" sz="2000" dirty="0">
                <a:solidFill>
                  <a:srgbClr val="FFCC00"/>
                </a:solidFill>
              </a:rPr>
              <a:t>. </a:t>
            </a:r>
            <a:r>
              <a:rPr lang="cs-CZ" altLang="cs-CZ" sz="2000" dirty="0" smtClean="0">
                <a:solidFill>
                  <a:srgbClr val="FFCC00"/>
                </a:solidFill>
              </a:rPr>
              <a:t>					</a:t>
            </a:r>
            <a:r>
              <a:rPr lang="cs-CZ" altLang="cs-CZ" sz="2000" dirty="0" err="1" smtClean="0">
                <a:solidFill>
                  <a:srgbClr val="FFCC00"/>
                </a:solidFill>
              </a:rPr>
              <a:t>apoth</a:t>
            </a:r>
            <a:r>
              <a:rPr lang="cs-CZ" altLang="cs-CZ" sz="2000" dirty="0" smtClean="0">
                <a:solidFill>
                  <a:srgbClr val="FFCC00"/>
                </a:solidFill>
              </a:rPr>
              <a:t>.) na řezu</a:t>
            </a:r>
            <a:endParaRPr lang="cs-CZ" altLang="cs-CZ" sz="2000" dirty="0">
              <a:solidFill>
                <a:srgbClr val="FFCC00"/>
              </a:solidFill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57363" y="-26988"/>
            <a:ext cx="54657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 </a:t>
            </a:r>
            <a:r>
              <a:rPr lang="cs-CZ" altLang="cs-CZ" sz="2800" b="1">
                <a:solidFill>
                  <a:schemeClr val="tx2"/>
                </a:solidFill>
              </a:rPr>
              <a:t>Přehled pozorovaných objektů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234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23850" y="274638"/>
            <a:ext cx="3902075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TŘÍDA: </a:t>
            </a:r>
            <a:r>
              <a:rPr lang="cs-CZ" altLang="cs-CZ" sz="2800" i="1">
                <a:solidFill>
                  <a:schemeClr val="tx2"/>
                </a:solidFill>
              </a:rPr>
              <a:t>Eurotiomycetes</a:t>
            </a: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řád: </a:t>
            </a:r>
            <a:r>
              <a:rPr lang="cs-CZ" altLang="cs-CZ" sz="2800" i="1">
                <a:solidFill>
                  <a:schemeClr val="tx2"/>
                </a:solidFill>
              </a:rPr>
              <a:t>Eurotiales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250825" y="2492375"/>
            <a:ext cx="41767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makroskopická podzemní kleistothecia pokrytá silnou peridií, prototunikátní vřecka</a:t>
            </a:r>
            <a:br>
              <a:rPr lang="cs-CZ" altLang="cs-CZ" sz="2400"/>
            </a:br>
            <a:r>
              <a:rPr lang="cs-CZ" altLang="cs-CZ" sz="2400"/>
              <a:t>mykorhizní houby, díky své vůni často vyhrabávané zvěří 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228600" y="1828800"/>
            <a:ext cx="60483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Elaphomyces</a:t>
            </a:r>
            <a:r>
              <a:rPr lang="cs-CZ" altLang="cs-CZ" sz="3600" i="1" dirty="0">
                <a:solidFill>
                  <a:schemeClr val="tx2"/>
                </a:solidFill>
              </a:rPr>
              <a:t> </a:t>
            </a:r>
            <a:r>
              <a:rPr lang="cs-CZ" altLang="cs-CZ" sz="2800" dirty="0" smtClean="0">
                <a:solidFill>
                  <a:schemeClr val="tx2"/>
                </a:solidFill>
              </a:rPr>
              <a:t>– </a:t>
            </a:r>
            <a:r>
              <a:rPr lang="cs-CZ" altLang="cs-CZ" sz="2400" dirty="0" smtClean="0">
                <a:solidFill>
                  <a:schemeClr val="tx2"/>
                </a:solidFill>
              </a:rPr>
              <a:t>jelenka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pic>
        <p:nvPicPr>
          <p:cNvPr id="8197" name="Picture 9" descr="elaphomyces_cervi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038600" cy="30289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2288"/>
            <a:ext cx="4038600" cy="269081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64" y="1117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50825" y="254000"/>
            <a:ext cx="424497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TŘÍDA: Leotiomycetes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93700" y="1484313"/>
            <a:ext cx="806608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</a:pPr>
            <a:r>
              <a:rPr lang="cs-CZ" altLang="cs-CZ" sz="2400"/>
              <a:t> do této třídy jsou dle nových studií na molekulární úrovni 	kladeny dvě morfologicky a ekologicky odlišné skupiny 	(padlí a inoperkulátní diskomycety)</a:t>
            </a:r>
          </a:p>
          <a:p>
            <a:pPr>
              <a:spcBef>
                <a:spcPct val="0"/>
              </a:spcBef>
            </a:pPr>
            <a:endParaRPr lang="cs-CZ" altLang="cs-CZ" sz="2400"/>
          </a:p>
          <a:p>
            <a:pPr>
              <a:spcBef>
                <a:spcPct val="0"/>
              </a:spcBef>
            </a:pPr>
            <a:r>
              <a:rPr lang="cs-CZ" altLang="cs-CZ" sz="2400"/>
              <a:t> padlí (</a:t>
            </a:r>
            <a:r>
              <a:rPr lang="cs-CZ" altLang="cs-CZ" sz="2400">
                <a:solidFill>
                  <a:schemeClr val="tx2"/>
                </a:solidFill>
              </a:rPr>
              <a:t>řád Erysiphales</a:t>
            </a:r>
            <a:r>
              <a:rPr lang="cs-CZ" altLang="cs-CZ" sz="2400"/>
              <a:t>) jsou biotrofně parazitické houby, 	extramatrikální mycelium se vytváří na povrchu listů 	napadených rostlin, kulovitá  askomata jsou označována 	jako erysiphální perithecia; askomata bývají opatřena 	tvarově specifickými přívěsky a obsahují pro daný rod 	charakteristický počet vřecek; celkem 13 rodů a téměř 	500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311" y="44450"/>
            <a:ext cx="418736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Microsphaera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alphitoides</a:t>
            </a:r>
            <a:endParaRPr lang="cs-CZ" altLang="cs-CZ" sz="2800" i="1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padlí dubové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156325" y="188913"/>
            <a:ext cx="244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(herbářová položka)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8600" y="981075"/>
            <a:ext cx="8736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Jeden z nejhojnějších zástupců řádu </a:t>
            </a:r>
            <a:r>
              <a:rPr lang="cs-CZ" altLang="cs-CZ" sz="2400" i="1"/>
              <a:t>Erysiphales</a:t>
            </a:r>
            <a:r>
              <a:rPr lang="cs-CZ" altLang="cs-CZ" sz="2400"/>
              <a:t>, častý na podzim na dubových listech. </a:t>
            </a:r>
          </a:p>
        </p:txBody>
      </p:sp>
      <p:pic>
        <p:nvPicPr>
          <p:cNvPr id="12293" name="Picture 5" descr="microsphaera_alphitoides_mak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648200" cy="34861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microsphaera_alphitoides_mycelium_plodnice_9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28950"/>
            <a:ext cx="4648200" cy="34861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181600" y="2133600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povrch listu při malém zvětšení – mycelium a kulovité plodnice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8773" y="2960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031686" y="152400"/>
            <a:ext cx="418736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Microsphaera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alphitoides</a:t>
            </a:r>
            <a:endParaRPr lang="cs-CZ" altLang="cs-CZ" sz="2800" i="1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padlí dubové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48200" y="1066800"/>
            <a:ext cx="296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(mikroskopický preparát)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690938"/>
            <a:ext cx="3817938" cy="286226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17600"/>
            <a:ext cx="2663825" cy="23876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124200"/>
            <a:ext cx="4248150" cy="342106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23850" y="1044575"/>
            <a:ext cx="1298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přívěsná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vlákna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356100" y="3124200"/>
            <a:ext cx="1962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vřecka </a:t>
            </a:r>
          </a:p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s askosporami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5076825" y="3700463"/>
            <a:ext cx="43180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68313" y="3789363"/>
            <a:ext cx="3681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askoma s přívěsnými vlákny</a:t>
            </a:r>
            <a:r>
              <a:rPr lang="cs-CZ" altLang="cs-CZ" sz="2000" b="1"/>
              <a:t> 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276600" y="1601788"/>
            <a:ext cx="54864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Askomata (kleistothecia) jsou opatřena rozvětvenými hyalinními přívěsky.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askomatu je větší počet vřecek.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6887" y="7842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23850" y="227013"/>
            <a:ext cx="3509963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Třída: Leotiomycetes</a:t>
            </a: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řád: Helotiales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0825" y="2060575"/>
            <a:ext cx="8713788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inoperkulátní diskomycety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přisedlá nebo stopkatá apothecia, velikosti několik milimetrů až centimetrů, vznikají někdy na sterilních útvarech - </a:t>
            </a:r>
            <a:r>
              <a:rPr lang="cs-CZ" altLang="cs-CZ" sz="2400" b="1"/>
              <a:t>sklerociích</a:t>
            </a:r>
            <a:r>
              <a:rPr lang="cs-CZ" altLang="cs-CZ" sz="2400"/>
              <a:t> nebo </a:t>
            </a:r>
            <a:r>
              <a:rPr lang="cs-CZ" altLang="cs-CZ" sz="2400" b="1"/>
              <a:t>stromatech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vřecka unitunikátní, inoperkulátní, otevírají se pórem, spory jsou jedno- nebo vícebuněčné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zástupci saprofytičtí i parazitičtí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Gul moni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343400" cy="28956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4463" y="228600"/>
            <a:ext cx="41989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</a:rPr>
              <a:t>Monilinia fructigena</a:t>
            </a:r>
            <a:r>
              <a:rPr lang="cs-CZ" altLang="cs-CZ" sz="2400">
                <a:solidFill>
                  <a:schemeClr val="tx2"/>
                </a:solidFill>
              </a:rPr>
              <a:t> (anamorfa </a:t>
            </a:r>
            <a:r>
              <a:rPr lang="cs-CZ" altLang="cs-CZ" sz="2400" i="1">
                <a:solidFill>
                  <a:schemeClr val="tx2"/>
                </a:solidFill>
              </a:rPr>
              <a:t>Monilia fructigena</a:t>
            </a:r>
            <a:r>
              <a:rPr lang="cs-CZ" altLang="cs-CZ" sz="2400">
                <a:solidFill>
                  <a:schemeClr val="tx2"/>
                </a:solidFill>
              </a:rPr>
              <a:t>) - hlízenka ovocná</a:t>
            </a:r>
          </a:p>
        </p:txBody>
      </p:sp>
      <p:pic>
        <p:nvPicPr>
          <p:cNvPr id="18436" name="Picture 8" descr="Gul moni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343400" cy="28956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152400" y="5562600"/>
            <a:ext cx="8763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vpravo koncentricky uspořádané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polštářky konidioforů (sporodochia)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imperfektního stadia, vlevo průřez sporodochiem s konidiofory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743200" y="15240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„černá hniloba“</a:t>
            </a:r>
          </a:p>
        </p:txBody>
      </p:sp>
      <p:pic>
        <p:nvPicPr>
          <p:cNvPr id="18439" name="Picture 11" descr="monilia_sporodochium_100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1974"/>
            <a:ext cx="4191000" cy="31432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1524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28600" y="228600"/>
            <a:ext cx="88439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/>
              <a:t>ŘÁD: </a:t>
            </a:r>
            <a:r>
              <a:rPr lang="cs-CZ" altLang="cs-CZ" sz="2800" dirty="0" err="1"/>
              <a:t>Rhytismatales</a:t>
            </a:r>
            <a:endParaRPr lang="cs-CZ" altLang="cs-CZ" sz="2800" dirty="0"/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chemeClr val="tx2"/>
                </a:solidFill>
              </a:rPr>
              <a:t>Rhytisma</a:t>
            </a:r>
            <a:r>
              <a:rPr lang="cs-CZ" altLang="cs-CZ" sz="2400" i="1" dirty="0">
                <a:solidFill>
                  <a:schemeClr val="tx2"/>
                </a:solidFill>
              </a:rPr>
              <a:t> </a:t>
            </a:r>
            <a:r>
              <a:rPr lang="cs-CZ" altLang="cs-CZ" sz="2400" i="1" dirty="0" err="1">
                <a:solidFill>
                  <a:schemeClr val="tx2"/>
                </a:solidFill>
              </a:rPr>
              <a:t>acerinum</a:t>
            </a:r>
            <a:r>
              <a:rPr lang="cs-CZ" altLang="cs-CZ" sz="2400" dirty="0">
                <a:solidFill>
                  <a:schemeClr val="tx2"/>
                </a:solidFill>
              </a:rPr>
              <a:t> 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solidFill>
                  <a:schemeClr val="tx2"/>
                </a:solidFill>
              </a:rPr>
              <a:t>svraštělka</a:t>
            </a:r>
            <a:r>
              <a:rPr lang="cs-CZ" altLang="cs-CZ" sz="2400" dirty="0" smtClean="0">
                <a:solidFill>
                  <a:schemeClr val="tx2"/>
                </a:solidFill>
              </a:rPr>
              <a:t> javorová</a:t>
            </a:r>
            <a:endParaRPr lang="cs-CZ" altLang="cs-CZ" sz="24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FFFFFF"/>
                </a:solidFill>
              </a:rPr>
              <a:t>stromata</a:t>
            </a:r>
            <a:r>
              <a:rPr lang="cs-CZ" altLang="cs-CZ" sz="2000" dirty="0">
                <a:solidFill>
                  <a:srgbClr val="FFFFFF"/>
                </a:solidFill>
              </a:rPr>
              <a:t> na listech javorů</a:t>
            </a:r>
          </a:p>
        </p:txBody>
      </p:sp>
      <p:pic>
        <p:nvPicPr>
          <p:cNvPr id="20483" name="Picture 8" descr="rhytisma_acerinum_stromaticke_lozisko_4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5029200" cy="37719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rhytisma_acerin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5059363" cy="3794125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5410200" y="48768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průřez stromatickým ložiskem na povrchu listu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6612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Office\Sablony\FRVS-rasy-S.pot</Template>
  <TotalTime>6514</TotalTime>
  <Words>987</Words>
  <Application>Microsoft Office PowerPoint</Application>
  <PresentationFormat>Předvádění na obrazovce (4:3)</PresentationFormat>
  <Paragraphs>148</Paragraphs>
  <Slides>21</Slides>
  <Notes>21</Notes>
  <HiddenSlides>0</HiddenSlides>
  <MMClips>17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Wingdings</vt:lpstr>
      <vt:lpstr>FRVS-rasy-S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Xylaria polymorpha  dřevnatka mnohotvárná </vt:lpstr>
      <vt:lpstr>Nectria cinnabarina – rážovka rumělková (anam. Tubercularia vulgaris)</vt:lpstr>
      <vt:lpstr>Prezentace aplikace PowerPoint</vt:lpstr>
      <vt:lpstr>Prezentace aplikace PowerPoint</vt:lpstr>
      <vt:lpstr>Prezentace aplikace PowerPoint</vt:lpstr>
      <vt:lpstr>Peziza – řasnatka </vt:lpstr>
      <vt:lpstr>Gyromitra infula – ucháč čepcovitý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Dan Dvořák</cp:lastModifiedBy>
  <cp:revision>162</cp:revision>
  <dcterms:created xsi:type="dcterms:W3CDTF">2003-12-11T14:21:01Z</dcterms:created>
  <dcterms:modified xsi:type="dcterms:W3CDTF">2020-11-18T08:13:50Z</dcterms:modified>
</cp:coreProperties>
</file>