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329" r:id="rId2"/>
    <p:sldId id="330" r:id="rId3"/>
    <p:sldId id="331" r:id="rId4"/>
    <p:sldId id="332" r:id="rId5"/>
    <p:sldId id="304" r:id="rId6"/>
    <p:sldId id="348" r:id="rId7"/>
    <p:sldId id="306" r:id="rId8"/>
    <p:sldId id="336" r:id="rId9"/>
    <p:sldId id="337" r:id="rId10"/>
    <p:sldId id="325" r:id="rId11"/>
    <p:sldId id="344" r:id="rId12"/>
    <p:sldId id="334" r:id="rId13"/>
    <p:sldId id="338" r:id="rId14"/>
    <p:sldId id="340" r:id="rId15"/>
    <p:sldId id="343" r:id="rId16"/>
    <p:sldId id="312" r:id="rId17"/>
    <p:sldId id="310" r:id="rId18"/>
    <p:sldId id="350" r:id="rId19"/>
    <p:sldId id="345" r:id="rId2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66"/>
    <a:srgbClr val="FFFFFF"/>
    <a:srgbClr val="E0FE8A"/>
    <a:srgbClr val="FEEEB4"/>
    <a:srgbClr val="FFFFCC"/>
    <a:srgbClr val="F8F4C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3A5EE94-D144-4C84-9510-6FD51C18CE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1039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5E5C7B-B623-42BB-8AAC-89E22786AEC0}" type="slidenum">
              <a:rPr lang="cs-CZ" altLang="cs-CZ" sz="1200" smtClean="0"/>
              <a:pPr/>
              <a:t>1</a:t>
            </a:fld>
            <a:endParaRPr lang="cs-CZ" altLang="cs-CZ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A499D7-E405-4EF1-A231-F27AABFBC2EE}" type="slidenum">
              <a:rPr lang="cs-CZ" altLang="cs-CZ" sz="1200" smtClean="0"/>
              <a:pPr/>
              <a:t>2</a:t>
            </a:fld>
            <a:endParaRPr lang="cs-CZ" altLang="cs-CZ" sz="1200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4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689F-C15C-4658-8192-CFF941F77E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2647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B436C-A9A2-468A-A0CB-8CE078D4EA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13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12B8A-B648-482F-8F64-C09A2345F6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89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FEE3-A8F9-4514-9574-781BC4C1025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6739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49182-2AB5-4868-9C52-50C63CB42D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129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3F0E5-0336-42A7-8A7B-7943C9899A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711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0726-CE2A-450F-96D5-FF54279AB4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0346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E60F3-D7F5-4E6C-A629-1F31B2CA3B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634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BB3E7-747C-4817-B80E-47BD5AB851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979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AFF7D-B615-4772-AB2E-00899F4C46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970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9B7B-BB87-4FC0-859A-5119EDC8E7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562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E87E-A053-4C73-A6C1-99982067C0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208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B5703-A449-491A-A8DB-AE3C4995A2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582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4F94-552D-4893-A925-C99F4DED21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518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157C31-962B-4529-AFAD-F01B1BE211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4.xml"/><Relationship Id="rId7" Type="http://schemas.openxmlformats.org/officeDocument/2006/relationships/hyperlink" Target="NULL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NULL" TargetMode="Externa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NULL" TargetMode="External"/><Relationship Id="rId11" Type="http://schemas.openxmlformats.org/officeDocument/2006/relationships/image" Target="../media/image1.png"/><Relationship Id="rId5" Type="http://schemas.openxmlformats.org/officeDocument/2006/relationships/image" Target="../media/image26.jpeg"/><Relationship Id="rId10" Type="http://schemas.openxmlformats.org/officeDocument/2006/relationships/image" Target="../media/image29.jpeg"/><Relationship Id="rId4" Type="http://schemas.openxmlformats.org/officeDocument/2006/relationships/hyperlink" Target="NULL" TargetMode="External"/><Relationship Id="rId9" Type="http://schemas.openxmlformats.org/officeDocument/2006/relationships/hyperlink" Target="NUL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NUL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280400" cy="1512888"/>
          </a:xfrm>
        </p:spPr>
        <p:txBody>
          <a:bodyPr/>
          <a:lstStyle/>
          <a:p>
            <a:pPr algn="l"/>
            <a:r>
              <a:rPr lang="cs-CZ" altLang="cs-CZ" sz="2400" smtClean="0"/>
              <a:t>ODDĚLENÍ: Ascomycota</a:t>
            </a:r>
            <a:br>
              <a:rPr lang="cs-CZ" altLang="cs-CZ" sz="2400" smtClean="0"/>
            </a:br>
            <a:r>
              <a:rPr lang="cs-CZ" altLang="cs-CZ" sz="3200" smtClean="0"/>
              <a:t>TŘÍDA: Taphrinomycetes</a:t>
            </a:r>
            <a:br>
              <a:rPr lang="cs-CZ" altLang="cs-CZ" sz="3200" smtClean="0"/>
            </a:br>
            <a:r>
              <a:rPr lang="cs-CZ" altLang="cs-CZ" sz="3200" smtClean="0"/>
              <a:t>řád: Taphrinales, čeleď Taphrinaceae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79388" y="1844675"/>
            <a:ext cx="87852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857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857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857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57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60000"/>
              </a:spcBef>
              <a:buFontTx/>
              <a:buNone/>
            </a:pPr>
            <a:r>
              <a:rPr lang="cs-CZ" altLang="cs-CZ" sz="2400"/>
              <a:t>ZÁKLADNÍ CHARAKTERISTIKA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/>
              <a:t> vegetativní mycelium je dikaryotické, schopnost tvorby 	haploidní kvasinkovité fáze (dimorfizmus), životní cyklus 	haplo-dikaryotický;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/>
              <a:t> biotrofní parazité rostlin se specifickými symptomy 	(hypertrofie a hyperplazie)</a:t>
            </a:r>
          </a:p>
          <a:p>
            <a:pPr eaLnBrk="1" hangingPunct="1">
              <a:spcBef>
                <a:spcPct val="60000"/>
              </a:spcBef>
            </a:pPr>
            <a:r>
              <a:rPr lang="cs-CZ" altLang="cs-CZ" sz="2400"/>
              <a:t> čeleď obsahuje pouze jediný rod </a:t>
            </a:r>
            <a:r>
              <a:rPr lang="cs-CZ" altLang="cs-CZ" sz="2400" i="1"/>
              <a:t>Taphrina</a:t>
            </a:r>
            <a:r>
              <a:rPr lang="cs-CZ" altLang="cs-CZ" sz="2400"/>
              <a:t> (téměř 100 druhů)</a:t>
            </a:r>
          </a:p>
        </p:txBody>
      </p:sp>
      <p:pic>
        <p:nvPicPr>
          <p:cNvPr id="2" name="3_ascomyc-rzi-sneti_01_uv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333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197100"/>
            <a:ext cx="4316412" cy="4687888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smtClean="0"/>
              <a:t>Pozorování napadené a tvarově změněné rostliny - pryšce chvojky pod lupou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 smtClean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smtClean="0"/>
              <a:t>Na spodní straně listů nahloučená aecia</a:t>
            </a:r>
            <a:r>
              <a:rPr lang="cs-CZ" altLang="cs-CZ" sz="2400" b="1" smtClean="0"/>
              <a:t> </a:t>
            </a:r>
            <a:r>
              <a:rPr lang="cs-CZ" altLang="cs-CZ" sz="2400" smtClean="0"/>
              <a:t>(jarní ložiska rzi) pohárkovitého tvaru, lemovaná bílou pseudoperidií. Uvnitř se v řetízcích tvoří oranžové aeciospory (jarní výtrusy).</a:t>
            </a:r>
            <a:endParaRPr lang="cs-CZ" altLang="cs-CZ" sz="2800" smtClean="0"/>
          </a:p>
        </p:txBody>
      </p:sp>
      <p:pic>
        <p:nvPicPr>
          <p:cNvPr id="14339" name="Picture 5" descr="Uromyces 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908050"/>
            <a:ext cx="3081337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4067175" y="3716338"/>
            <a:ext cx="2017713" cy="4127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1" name="Line 8"/>
          <p:cNvSpPr>
            <a:spLocks noChangeShapeType="1"/>
          </p:cNvSpPr>
          <p:nvPr/>
        </p:nvSpPr>
        <p:spPr bwMode="auto">
          <a:xfrm>
            <a:off x="2554288" y="5229225"/>
            <a:ext cx="3241675" cy="10080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Line 10"/>
          <p:cNvSpPr>
            <a:spLocks noChangeShapeType="1"/>
          </p:cNvSpPr>
          <p:nvPr/>
        </p:nvSpPr>
        <p:spPr bwMode="auto">
          <a:xfrm>
            <a:off x="4198938" y="5765800"/>
            <a:ext cx="2016125" cy="396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331788"/>
            <a:ext cx="3038475" cy="936625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 smtClean="0"/>
              <a:t>Uromyces pisi</a:t>
            </a:r>
            <a:br>
              <a:rPr lang="cs-CZ" altLang="cs-CZ" sz="2800" i="1" smtClean="0"/>
            </a:br>
            <a:r>
              <a:rPr lang="cs-CZ" altLang="cs-CZ" sz="2800" smtClean="0"/>
              <a:t>rez hrachová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4213" y="1277938"/>
            <a:ext cx="4419600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altLang="cs-CZ" sz="2400" kern="0" dirty="0" err="1" smtClean="0"/>
              <a:t>Heteroecická</a:t>
            </a:r>
            <a:r>
              <a:rPr lang="cs-CZ" altLang="cs-CZ" sz="2400" kern="0" dirty="0" smtClean="0"/>
              <a:t> (</a:t>
            </a:r>
            <a:r>
              <a:rPr lang="cs-CZ" altLang="cs-CZ" sz="2400" kern="0" dirty="0" err="1" smtClean="0"/>
              <a:t>dvoubytná</a:t>
            </a:r>
            <a:r>
              <a:rPr lang="cs-CZ" altLang="cs-CZ" sz="2400" kern="0" dirty="0" smtClean="0"/>
              <a:t>) rez:</a:t>
            </a:r>
          </a:p>
          <a:p>
            <a:pPr marL="0" indent="0">
              <a:buFontTx/>
              <a:buNone/>
              <a:defRPr/>
            </a:pPr>
            <a:r>
              <a:rPr lang="cs-CZ" altLang="cs-CZ" sz="2400" kern="0" dirty="0" smtClean="0"/>
              <a:t>      </a:t>
            </a:r>
            <a:r>
              <a:rPr lang="cs-CZ" altLang="cs-CZ" sz="2400" kern="0" dirty="0" err="1" smtClean="0"/>
              <a:t>aecia</a:t>
            </a:r>
            <a:r>
              <a:rPr lang="cs-CZ" altLang="cs-CZ" sz="2400" kern="0" dirty="0" smtClean="0"/>
              <a:t> na pryšci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724400" y="981075"/>
            <a:ext cx="4419600" cy="44545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smtClean="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 smtClean="0"/>
              <a:t>      aecia na pryšci</a:t>
            </a:r>
          </a:p>
          <a:p>
            <a:pPr marL="0" indent="0">
              <a:buFontTx/>
              <a:buNone/>
            </a:pPr>
            <a:endParaRPr lang="cs-CZ" altLang="cs-CZ" sz="2400" smtClean="0"/>
          </a:p>
          <a:p>
            <a:pPr marL="0" indent="0">
              <a:buFontTx/>
              <a:buNone/>
            </a:pPr>
            <a:r>
              <a:rPr lang="cs-CZ" altLang="cs-CZ" sz="2400" smtClean="0"/>
              <a:t>[uredia (letní hnědá ložiska) a telia (zimní černá ložiska) na listech hrachu]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152400"/>
            <a:ext cx="3038475" cy="936625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 smtClean="0"/>
              <a:t>Uromyces pisi</a:t>
            </a:r>
            <a:br>
              <a:rPr lang="cs-CZ" altLang="cs-CZ" sz="2800" i="1" smtClean="0"/>
            </a:br>
            <a:r>
              <a:rPr lang="cs-CZ" altLang="cs-CZ" sz="2800" smtClean="0"/>
              <a:t>rez hrachová</a:t>
            </a:r>
          </a:p>
        </p:txBody>
      </p:sp>
      <p:pic>
        <p:nvPicPr>
          <p:cNvPr id="15364" name="Picture 5" descr="42">
            <a:hlinkClick r:id="rId4" invalidUrl="http:///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038600"/>
            <a:ext cx="35052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4811713" y="4038600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telia</a:t>
            </a:r>
          </a:p>
        </p:txBody>
      </p:sp>
      <p:pic>
        <p:nvPicPr>
          <p:cNvPr id="15366" name="Picture 10" descr="C:\Documents and Settings\Hrouda\Dokumenty\S_Www\Novy_web\mycology\kryptogamy\images\uromyces_pisi_aecia_12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r="5905"/>
          <a:stretch>
            <a:fillRect/>
          </a:stretch>
        </p:blipFill>
        <p:spPr bwMode="auto">
          <a:xfrm>
            <a:off x="228600" y="228600"/>
            <a:ext cx="43656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11"/>
          <p:cNvSpPr>
            <a:spLocks noChangeArrowheads="1"/>
          </p:cNvSpPr>
          <p:nvPr/>
        </p:nvSpPr>
        <p:spPr bwMode="auto">
          <a:xfrm rot="10800000">
            <a:off x="4800600" y="1557338"/>
            <a:ext cx="360363" cy="287337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15368" name="AutoShape 11"/>
          <p:cNvSpPr>
            <a:spLocks noChangeArrowheads="1"/>
          </p:cNvSpPr>
          <p:nvPr/>
        </p:nvSpPr>
        <p:spPr bwMode="auto">
          <a:xfrm rot="5400000">
            <a:off x="5971382" y="3604419"/>
            <a:ext cx="514350" cy="287337"/>
          </a:xfrm>
          <a:prstGeom prst="rightArrow">
            <a:avLst>
              <a:gd name="adj1" fmla="val 50000"/>
              <a:gd name="adj2" fmla="val 313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pic>
        <p:nvPicPr>
          <p:cNvPr id="15369" name="Picture 4" descr="Uromyces_pisi_aecia_Euphorbia2">
            <a:hlinkClick r:id="rId7" invalidUrl="http:///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716338"/>
            <a:ext cx="3505200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3059113" y="3716338"/>
            <a:ext cx="792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</a:rPr>
              <a:t>aecia</a:t>
            </a:r>
          </a:p>
        </p:txBody>
      </p:sp>
      <p:pic>
        <p:nvPicPr>
          <p:cNvPr id="2" name="3_rzi_11_uromyc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228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rez-hrusnova--aecia1">
            <a:hlinkClick r:id="rId4" invalidUrl="http:///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r="16243"/>
          <a:stretch>
            <a:fillRect/>
          </a:stretch>
        </p:blipFill>
        <p:spPr bwMode="auto">
          <a:xfrm>
            <a:off x="228600" y="1143000"/>
            <a:ext cx="4084638" cy="357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9" descr="167">
            <a:hlinkClick r:id="rId6" invalidUrl="http:///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-36513" y="0"/>
            <a:ext cx="72755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Gymnosporangium fuscum (= G.sabinae)</a:t>
            </a:r>
            <a:br>
              <a:rPr lang="cs-CZ" altLang="cs-CZ" sz="2800" i="1">
                <a:solidFill>
                  <a:schemeClr val="tx2"/>
                </a:solidFill>
              </a:rPr>
            </a:br>
            <a:r>
              <a:rPr lang="cs-CZ" altLang="cs-CZ" sz="2800">
                <a:solidFill>
                  <a:schemeClr val="tx2"/>
                </a:solidFill>
              </a:rPr>
              <a:t>rez (obnaženka) hrušňová</a:t>
            </a:r>
          </a:p>
        </p:txBody>
      </p:sp>
      <p:sp>
        <p:nvSpPr>
          <p:cNvPr id="16389" name="Rectangle 11"/>
          <p:cNvSpPr>
            <a:spLocks noChangeArrowheads="1"/>
          </p:cNvSpPr>
          <p:nvPr/>
        </p:nvSpPr>
        <p:spPr bwMode="auto">
          <a:xfrm>
            <a:off x="4419600" y="21336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aecia na hrušních</a:t>
            </a:r>
          </a:p>
        </p:txBody>
      </p:sp>
      <p:pic>
        <p:nvPicPr>
          <p:cNvPr id="16390" name="Picture 12" descr="C:\Documents and Settings\Hrouda\Dokumenty\S_Www\Novy_web\mycology\kryptogamy\images\gymnosporangium_fuscum_aecia_20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7813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Gymnosporangium_sabinae-aecidie-Pyrus">
            <a:hlinkClick r:id="rId9" invalidUrl="http:///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r="17998"/>
          <a:stretch>
            <a:fillRect/>
          </a:stretch>
        </p:blipFill>
        <p:spPr bwMode="auto">
          <a:xfrm>
            <a:off x="7162800" y="304800"/>
            <a:ext cx="17605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12_gymnosporangium-aec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333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-36513" y="0"/>
            <a:ext cx="475297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Gymnosporangium fuscum</a:t>
            </a:r>
            <a:br>
              <a:rPr lang="cs-CZ" altLang="cs-CZ" sz="2800" i="1">
                <a:solidFill>
                  <a:schemeClr val="tx2"/>
                </a:solidFill>
              </a:rPr>
            </a:br>
            <a:r>
              <a:rPr lang="cs-CZ" altLang="cs-CZ" sz="2800">
                <a:solidFill>
                  <a:schemeClr val="tx2"/>
                </a:solidFill>
              </a:rPr>
              <a:t>rez (obnaženka) hrušňová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52400" y="1295400"/>
            <a:ext cx="3963988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telia na větvích cypřišovitých dřevin</a:t>
            </a:r>
          </a:p>
        </p:txBody>
      </p:sp>
      <p:pic>
        <p:nvPicPr>
          <p:cNvPr id="17412" name="Picture 8" descr="C:\Documents and Settings\Hrouda\Dokumenty\S_Www\Novy_web\mycology\kryptogamy\images\gymnosporangium_telia_47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C:\Documents and Settings\Hrouda\Dokumenty\S_Www\Novy_web\mycology\kryptogamy\images\gymnosporangium_telia_47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925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 descr="C:\Documents and Settings\Hrouda\Dokumenty\S_Www\Novy_web\mycology\kryptogamy\images\gymnosporangium_telia_47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13_gymnosporangium-te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628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ChangeArrowheads="1"/>
          </p:cNvSpPr>
          <p:nvPr/>
        </p:nvSpPr>
        <p:spPr bwMode="auto">
          <a:xfrm>
            <a:off x="-36513" y="0"/>
            <a:ext cx="72755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800" i="1">
                <a:solidFill>
                  <a:schemeClr val="tx2"/>
                </a:solidFill>
              </a:rPr>
              <a:t>Cronartium ribicola</a:t>
            </a:r>
            <a:br>
              <a:rPr lang="cs-CZ" altLang="cs-CZ" sz="2800" i="1">
                <a:solidFill>
                  <a:schemeClr val="tx2"/>
                </a:solidFill>
              </a:rPr>
            </a:br>
            <a:r>
              <a:rPr lang="cs-CZ" altLang="cs-CZ" sz="2800">
                <a:solidFill>
                  <a:schemeClr val="tx2"/>
                </a:solidFill>
              </a:rPr>
              <a:t>rez vejmutovková</a:t>
            </a:r>
          </a:p>
        </p:txBody>
      </p:sp>
      <p:sp>
        <p:nvSpPr>
          <p:cNvPr id="18435" name="Rectangle 11"/>
          <p:cNvSpPr>
            <a:spLocks noChangeArrowheads="1"/>
          </p:cNvSpPr>
          <p:nvPr/>
        </p:nvSpPr>
        <p:spPr bwMode="auto">
          <a:xfrm>
            <a:off x="1547813" y="1671638"/>
            <a:ext cx="56165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400"/>
              <a:t>válcovitá telia na listech rybízu</a:t>
            </a:r>
          </a:p>
        </p:txBody>
      </p:sp>
      <p:pic>
        <p:nvPicPr>
          <p:cNvPr id="18436" name="Picture 2" descr="http://www.sci.muni.cz/botany/krypto/images/cronartium_ribicola_telia_3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51063"/>
            <a:ext cx="5832475" cy="43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14_cronarti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032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228600"/>
            <a:ext cx="3429000" cy="5256213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2400" smtClean="0"/>
              <a:t> zimní výtrusy - teliospory </a:t>
            </a:r>
          </a:p>
          <a:p>
            <a:pPr algn="ctr">
              <a:buFontTx/>
              <a:buNone/>
            </a:pPr>
            <a:r>
              <a:rPr lang="cs-CZ" altLang="cs-CZ" sz="2400" smtClean="0"/>
              <a:t>s vytrvalou stopkou </a:t>
            </a:r>
          </a:p>
          <a:p>
            <a:pPr algn="ctr">
              <a:buFontTx/>
              <a:buNone/>
            </a:pPr>
            <a:r>
              <a:rPr lang="cs-CZ" altLang="cs-CZ" sz="2400" smtClean="0"/>
              <a:t>rod </a:t>
            </a:r>
            <a:r>
              <a:rPr lang="cs-CZ" altLang="cs-CZ" sz="2400" i="1" smtClean="0"/>
              <a:t>Phragmidium</a:t>
            </a:r>
            <a:r>
              <a:rPr lang="cs-CZ" altLang="cs-CZ" sz="2400" smtClean="0"/>
              <a:t> - vícebuněčné, </a:t>
            </a:r>
          </a:p>
          <a:p>
            <a:pPr algn="ctr">
              <a:buFontTx/>
              <a:buNone/>
            </a:pPr>
            <a:r>
              <a:rPr lang="cs-CZ" altLang="cs-CZ" sz="2400" i="1" smtClean="0"/>
              <a:t>Uromyces fabae </a:t>
            </a:r>
            <a:r>
              <a:rPr lang="cs-CZ" altLang="cs-CZ" sz="2400" smtClean="0"/>
              <a:t>- jednobuněčné</a:t>
            </a:r>
          </a:p>
        </p:txBody>
      </p:sp>
      <p:pic>
        <p:nvPicPr>
          <p:cNvPr id="19459" name="Picture 5" descr="Phragm1 a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7025" y="228600"/>
            <a:ext cx="1431925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7" descr="Phragmidium foto 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600"/>
            <a:ext cx="2728913" cy="417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9" descr="Phragmidium 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228600"/>
            <a:ext cx="10414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425450" y="3678238"/>
            <a:ext cx="931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</a:rPr>
              <a:t>stopka</a:t>
            </a:r>
          </a:p>
        </p:txBody>
      </p:sp>
      <p:sp>
        <p:nvSpPr>
          <p:cNvPr id="19463" name="Line 12"/>
          <p:cNvSpPr>
            <a:spLocks noChangeShapeType="1"/>
          </p:cNvSpPr>
          <p:nvPr/>
        </p:nvSpPr>
        <p:spPr bwMode="auto">
          <a:xfrm flipV="1">
            <a:off x="949325" y="3468688"/>
            <a:ext cx="576263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464" name="Picture 14" descr="C:\Documents and Settings\Hrouda\Dokumenty\S_Www\Novy_web\mycology\kryptogamy\images\uromyces_fabae_teliospory_400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3200400"/>
            <a:ext cx="4648200" cy="34861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_rzi_15_teliosp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00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2016125"/>
          </a:xfrm>
        </p:spPr>
        <p:txBody>
          <a:bodyPr/>
          <a:lstStyle/>
          <a:p>
            <a:pPr algn="l"/>
            <a:r>
              <a:rPr lang="cs-CZ" altLang="cs-CZ" sz="2400" smtClean="0"/>
              <a:t>ODDĚLENÍ: Basidiomycota</a:t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800" smtClean="0"/>
              <a:t>TŘÍDA: Ustilaginomycetes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2800" smtClean="0"/>
              <a:t>řád: Ustilaginales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48285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smtClean="0"/>
              <a:t>ZÁKLADNÍ CHARAKTERISTIKA:</a:t>
            </a:r>
          </a:p>
          <a:p>
            <a:pPr>
              <a:spcBef>
                <a:spcPct val="40000"/>
              </a:spcBef>
            </a:pPr>
            <a:r>
              <a:rPr lang="cs-CZ" altLang="cs-CZ" sz="2400" smtClean="0"/>
              <a:t>paraziti rostlin; dikaryotické mycelium </a:t>
            </a:r>
            <a:br>
              <a:rPr lang="cs-CZ" altLang="cs-CZ" sz="2400" smtClean="0"/>
            </a:br>
            <a:r>
              <a:rPr lang="cs-CZ" altLang="cs-CZ" sz="2400" smtClean="0"/>
              <a:t>v mezibuněčných prostorách pletiv hostitele </a:t>
            </a:r>
          </a:p>
          <a:p>
            <a:pPr>
              <a:spcBef>
                <a:spcPct val="40000"/>
              </a:spcBef>
            </a:pPr>
            <a:r>
              <a:rPr lang="cs-CZ" altLang="cs-CZ" sz="2400" smtClean="0"/>
              <a:t>organotropní; napadené orgány rostlin se mění </a:t>
            </a:r>
            <a:br>
              <a:rPr lang="cs-CZ" altLang="cs-CZ" sz="2400" smtClean="0"/>
            </a:br>
            <a:r>
              <a:rPr lang="cs-CZ" altLang="cs-CZ" sz="2400" smtClean="0"/>
              <a:t>v sorus</a:t>
            </a:r>
            <a:r>
              <a:rPr lang="cs-CZ" altLang="cs-CZ" sz="2400" b="1" smtClean="0"/>
              <a:t> </a:t>
            </a:r>
            <a:r>
              <a:rPr lang="cs-CZ" altLang="cs-CZ" sz="2400" smtClean="0"/>
              <a:t>vyplněný masou tlustostěnných chlamydospor, které vyklíčí v bazidii s haploidními bazidiosporami (=promycelium se sporidiemi)</a:t>
            </a:r>
          </a:p>
          <a:p>
            <a:pPr>
              <a:spcBef>
                <a:spcPct val="40000"/>
              </a:spcBef>
            </a:pPr>
            <a:r>
              <a:rPr lang="cs-CZ" altLang="cs-CZ" sz="2400" smtClean="0"/>
              <a:t>bazidie příčně dělená (fragmobazidie) nebo nedělená (holobazidie)</a:t>
            </a: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4800600" cy="609600"/>
          </a:xfrm>
        </p:spPr>
        <p:txBody>
          <a:bodyPr/>
          <a:lstStyle/>
          <a:p>
            <a:r>
              <a:rPr lang="cs-CZ" altLang="cs-CZ" sz="2400" i="1" smtClean="0"/>
              <a:t>Ustilago maydis - </a:t>
            </a:r>
            <a:r>
              <a:rPr lang="cs-CZ" altLang="cs-CZ" sz="2400" smtClean="0"/>
              <a:t>sněť kukuřičná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5943600" cy="26654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smtClean="0"/>
              <a:t>Snětí napadený klas kukuřice; hálky pokryté blanou s prášivým obsahem představují sorus</a:t>
            </a:r>
            <a:r>
              <a:rPr lang="cs-CZ" altLang="cs-CZ" sz="2400" b="1" smtClean="0"/>
              <a:t>,</a:t>
            </a:r>
            <a:r>
              <a:rPr lang="cs-CZ" altLang="cs-CZ" sz="2400" smtClean="0"/>
              <a:t> vyplněný tlustostěnnými ostnitými teliosporami (chlamydosporami). </a:t>
            </a:r>
          </a:p>
        </p:txBody>
      </p:sp>
      <p:pic>
        <p:nvPicPr>
          <p:cNvPr id="21508" name="Picture 8" descr="nap_feature_ustil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85908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6" descr="C:\Documents and Settings\Hrouda\Dokumenty\S_Www\Novy_web\mycology\kryptogamy\images\ustilago_maydis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5249"/>
          <a:stretch>
            <a:fillRect/>
          </a:stretch>
        </p:blipFill>
        <p:spPr bwMode="auto">
          <a:xfrm>
            <a:off x="6477000" y="2971800"/>
            <a:ext cx="2454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5" descr="C:\Documents and Settings\Hrouda\Dokumenty\S_Www\Novy_web\mycology\kryptogamy\images\ustilago_maydis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0498"/>
          <a:stretch>
            <a:fillRect/>
          </a:stretch>
        </p:blipFill>
        <p:spPr bwMode="auto">
          <a:xfrm>
            <a:off x="4419600" y="2971800"/>
            <a:ext cx="21685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7" descr="C:\Documents and Settings\Hrouda\Dokumenty\S_Www\Novy_web\mycology\kryptogamy\images\ustilago_zeae_teliospory_400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6" r="11810" b="26247"/>
          <a:stretch>
            <a:fillRect/>
          </a:stretch>
        </p:blipFill>
        <p:spPr bwMode="auto">
          <a:xfrm>
            <a:off x="228600" y="2540000"/>
            <a:ext cx="41910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sneti_17_ustila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234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exobasidium-vaccinii2">
            <a:hlinkClick r:id="rId4" invalidUrl="http:///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1557338"/>
            <a:ext cx="4057650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04800" y="685800"/>
            <a:ext cx="46720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třída: Exobasidiomycetes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řád: Exobasidiales</a:t>
            </a:r>
          </a:p>
        </p:txBody>
      </p:sp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323850" y="1514475"/>
            <a:ext cx="4400550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netvoří plodnice, jen hymenium na povrchu napadených orgánů 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/>
              <a:t>vysoce specifičtí parazité rostlin - původci skvrnitostí listů nebo deformací orgánů (hl. na čeledi </a:t>
            </a:r>
            <a:r>
              <a:rPr lang="cs-CZ" altLang="cs-CZ" sz="2400" i="1"/>
              <a:t>Ericaceae</a:t>
            </a:r>
            <a:r>
              <a:rPr lang="cs-CZ" altLang="cs-CZ" sz="2400"/>
              <a:t>)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endParaRPr lang="cs-CZ" altLang="cs-CZ" sz="2400"/>
          </a:p>
        </p:txBody>
      </p:sp>
      <p:sp>
        <p:nvSpPr>
          <p:cNvPr id="22533" name="Text Box 9"/>
          <p:cNvSpPr txBox="1">
            <a:spLocks noChangeArrowheads="1"/>
          </p:cNvSpPr>
          <p:nvPr/>
        </p:nvSpPr>
        <p:spPr bwMode="auto">
          <a:xfrm>
            <a:off x="1189038" y="4508500"/>
            <a:ext cx="3959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</a:rPr>
              <a:t>Exobasidium vaccinii </a:t>
            </a:r>
            <a:r>
              <a:rPr lang="cs-CZ" altLang="cs-CZ" sz="2400">
                <a:solidFill>
                  <a:schemeClr val="tx2"/>
                </a:solidFill>
              </a:rPr>
              <a:t>(plíška brusinková)</a:t>
            </a:r>
          </a:p>
        </p:txBody>
      </p: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219200" y="5373688"/>
            <a:ext cx="407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napadá brusnici brusinku</a:t>
            </a:r>
          </a:p>
        </p:txBody>
      </p:sp>
      <p:pic>
        <p:nvPicPr>
          <p:cNvPr id="22535" name="Picture 11" descr="Exobasidium vaccini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613"/>
            <a:ext cx="23034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sneti_18_exobasidi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685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6988" y="1235768"/>
            <a:ext cx="922496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ODDĚLENÍ: </a:t>
            </a:r>
            <a:r>
              <a:rPr lang="cs-CZ" altLang="cs-CZ" sz="1800" u="sng" dirty="0" err="1"/>
              <a:t>Ascomycota</a:t>
            </a:r>
            <a:r>
              <a:rPr lang="cs-CZ" altLang="cs-CZ" sz="1800" dirty="0"/>
              <a:t>	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chemeClr val="tx2"/>
                </a:solidFill>
              </a:rPr>
              <a:t>TŘÍDA</a:t>
            </a:r>
            <a:r>
              <a:rPr lang="cs-CZ" altLang="cs-CZ" sz="1800" dirty="0">
                <a:solidFill>
                  <a:schemeClr val="tx2"/>
                </a:solidFill>
              </a:rPr>
              <a:t>: </a:t>
            </a:r>
            <a:r>
              <a:rPr lang="cs-CZ" altLang="cs-CZ" sz="1800" dirty="0" err="1">
                <a:solidFill>
                  <a:schemeClr val="tx2"/>
                </a:solidFill>
              </a:rPr>
              <a:t>Dothideomycetes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Řád</a:t>
            </a:r>
            <a:r>
              <a:rPr lang="cs-CZ" altLang="cs-CZ" sz="1800" dirty="0">
                <a:latin typeface="Arial Narrow" panose="020B0606020202030204" pitchFamily="34" charset="0"/>
              </a:rPr>
              <a:t>: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Pleosporales</a:t>
            </a:r>
            <a:r>
              <a:rPr lang="cs-CZ" altLang="cs-CZ" sz="1800" i="1" dirty="0"/>
              <a:t> </a:t>
            </a:r>
            <a:r>
              <a:rPr lang="cs-CZ" altLang="cs-CZ" sz="1800" i="1" dirty="0" smtClean="0"/>
              <a:t>  </a:t>
            </a:r>
            <a:r>
              <a:rPr lang="cs-CZ" altLang="cs-CZ" sz="1800" i="1" dirty="0" err="1" smtClean="0">
                <a:solidFill>
                  <a:srgbClr val="FFFF66"/>
                </a:solidFill>
              </a:rPr>
              <a:t>Cucurbitaria</a:t>
            </a:r>
            <a:r>
              <a:rPr lang="cs-CZ" altLang="cs-CZ" sz="1800" i="1" dirty="0" smtClean="0">
                <a:solidFill>
                  <a:srgbClr val="FFFF66"/>
                </a:solidFill>
              </a:rPr>
              <a:t> </a:t>
            </a:r>
            <a:r>
              <a:rPr lang="cs-CZ" altLang="cs-CZ" sz="1800" i="1" dirty="0" err="1">
                <a:solidFill>
                  <a:srgbClr val="FFFF66"/>
                </a:solidFill>
              </a:rPr>
              <a:t>laburni</a:t>
            </a:r>
            <a:r>
              <a:rPr lang="cs-CZ" altLang="cs-CZ" sz="1800" dirty="0">
                <a:solidFill>
                  <a:srgbClr val="FFFF66"/>
                </a:solidFill>
              </a:rPr>
              <a:t> (</a:t>
            </a:r>
            <a:r>
              <a:rPr lang="cs-CZ" altLang="cs-CZ" sz="1800" dirty="0" err="1">
                <a:solidFill>
                  <a:srgbClr val="FFFF66"/>
                </a:solidFill>
              </a:rPr>
              <a:t>kloubnatka</a:t>
            </a:r>
            <a:r>
              <a:rPr lang="cs-CZ" altLang="cs-CZ" sz="1800" dirty="0">
                <a:solidFill>
                  <a:srgbClr val="FFFF66"/>
                </a:solidFill>
              </a:rPr>
              <a:t> </a:t>
            </a:r>
            <a:r>
              <a:rPr lang="cs-CZ" altLang="cs-CZ" sz="1800" dirty="0" err="1">
                <a:solidFill>
                  <a:srgbClr val="FFFF66"/>
                </a:solidFill>
              </a:rPr>
              <a:t>štědřencová</a:t>
            </a:r>
            <a:r>
              <a:rPr lang="cs-CZ" altLang="cs-CZ" sz="1800" dirty="0">
                <a:solidFill>
                  <a:srgbClr val="FFFF66"/>
                </a:solidFill>
              </a:rPr>
              <a:t>) – </a:t>
            </a:r>
            <a:r>
              <a:rPr lang="cs-CZ" altLang="cs-CZ" sz="1800" dirty="0" err="1">
                <a:solidFill>
                  <a:srgbClr val="FFFF66"/>
                </a:solidFill>
              </a:rPr>
              <a:t>pseudoperithecia</a:t>
            </a:r>
            <a:r>
              <a:rPr lang="cs-CZ" altLang="cs-CZ" sz="1800" dirty="0">
                <a:solidFill>
                  <a:srgbClr val="FFFF66"/>
                </a:solidFill>
              </a:rPr>
              <a:t> 			</a:t>
            </a:r>
            <a:r>
              <a:rPr lang="cs-CZ" altLang="cs-CZ" sz="1800" dirty="0" smtClean="0">
                <a:solidFill>
                  <a:srgbClr val="FFFF66"/>
                </a:solidFill>
              </a:rPr>
              <a:t>na větvích </a:t>
            </a:r>
            <a:r>
              <a:rPr lang="cs-CZ" altLang="cs-CZ" sz="1800" dirty="0">
                <a:solidFill>
                  <a:srgbClr val="FFFF66"/>
                </a:solidFill>
              </a:rPr>
              <a:t>štědřence,</a:t>
            </a:r>
            <a:r>
              <a:rPr lang="cs-CZ" altLang="cs-CZ" sz="1800" dirty="0">
                <a:solidFill>
                  <a:schemeClr val="accent2"/>
                </a:solidFill>
              </a:rPr>
              <a:t> </a:t>
            </a:r>
            <a:r>
              <a:rPr lang="cs-CZ" altLang="cs-CZ" sz="1800" dirty="0" err="1">
                <a:solidFill>
                  <a:schemeClr val="accent2"/>
                </a:solidFill>
              </a:rPr>
              <a:t>zďovité</a:t>
            </a:r>
            <a:r>
              <a:rPr lang="cs-CZ" altLang="cs-CZ" sz="1800" dirty="0">
                <a:solidFill>
                  <a:schemeClr val="accent2"/>
                </a:solidFill>
              </a:rPr>
              <a:t> výtrusy (nativní preparát)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ODDĚLENÍ: </a:t>
            </a:r>
            <a:r>
              <a:rPr lang="cs-CZ" altLang="cs-CZ" sz="1800" u="sng" dirty="0" err="1"/>
              <a:t>Basidiomycota</a:t>
            </a:r>
            <a:r>
              <a:rPr lang="cs-CZ" altLang="cs-CZ" sz="1800" dirty="0"/>
              <a:t>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Pucciniomycetes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 Narrow" panose="020B0606020202030204" pitchFamily="34" charset="0"/>
              </a:rPr>
              <a:t>Řád</a:t>
            </a:r>
            <a:r>
              <a:rPr lang="cs-CZ" altLang="cs-CZ" sz="1800" i="1" dirty="0">
                <a:latin typeface="Arial Narrow" panose="020B0606020202030204" pitchFamily="34" charset="0"/>
              </a:rPr>
              <a:t>:</a:t>
            </a:r>
            <a:r>
              <a:rPr lang="cs-CZ" altLang="cs-CZ" sz="1800" i="1" dirty="0"/>
              <a:t> </a:t>
            </a:r>
            <a:r>
              <a:rPr lang="cs-CZ" altLang="cs-CZ" sz="1800" dirty="0" err="1"/>
              <a:t>Pucciniales</a:t>
            </a:r>
            <a:r>
              <a:rPr lang="cs-CZ" altLang="cs-CZ" sz="1800" i="1" dirty="0"/>
              <a:t> </a:t>
            </a:r>
            <a:r>
              <a:rPr lang="cs-CZ" altLang="cs-CZ" sz="1800" i="1" dirty="0">
                <a:latin typeface="Arial Narrow" panose="020B0606020202030204" pitchFamily="34" charset="0"/>
              </a:rPr>
              <a:t>-</a:t>
            </a:r>
            <a:r>
              <a:rPr lang="cs-CZ" altLang="cs-CZ" sz="1800" dirty="0">
                <a:latin typeface="Arial Narrow" panose="020B0606020202030204" pitchFamily="34" charset="0"/>
              </a:rPr>
              <a:t> rzi</a:t>
            </a:r>
            <a:r>
              <a:rPr lang="cs-CZ" altLang="cs-CZ" sz="1800" dirty="0"/>
              <a:t> </a:t>
            </a:r>
            <a:r>
              <a:rPr lang="cs-CZ" altLang="cs-CZ" sz="1800" dirty="0" smtClean="0"/>
              <a:t> </a:t>
            </a:r>
            <a:r>
              <a:rPr lang="cs-CZ" altLang="cs-CZ" sz="1800" i="1" dirty="0" err="1" smtClean="0">
                <a:solidFill>
                  <a:schemeClr val="accent2"/>
                </a:solidFill>
              </a:rPr>
              <a:t>Puccinia</a:t>
            </a:r>
            <a:r>
              <a:rPr lang="cs-CZ" altLang="cs-CZ" sz="1800" i="1" dirty="0" smtClean="0">
                <a:solidFill>
                  <a:schemeClr val="accent2"/>
                </a:solidFill>
              </a:rPr>
              <a:t> </a:t>
            </a:r>
            <a:r>
              <a:rPr lang="cs-CZ" altLang="cs-CZ" sz="1800" i="1" dirty="0" err="1">
                <a:solidFill>
                  <a:schemeClr val="accent2"/>
                </a:solidFill>
              </a:rPr>
              <a:t>graminis</a:t>
            </a:r>
            <a:r>
              <a:rPr lang="cs-CZ" altLang="cs-CZ" sz="1800" dirty="0">
                <a:solidFill>
                  <a:schemeClr val="accent2"/>
                </a:solidFill>
              </a:rPr>
              <a:t> (</a:t>
            </a:r>
            <a:r>
              <a:rPr lang="cs-CZ" altLang="cs-CZ" sz="1800" dirty="0" smtClean="0">
                <a:solidFill>
                  <a:schemeClr val="accent2"/>
                </a:solidFill>
              </a:rPr>
              <a:t>r. </a:t>
            </a:r>
            <a:r>
              <a:rPr lang="cs-CZ" altLang="cs-CZ" sz="1800" dirty="0">
                <a:solidFill>
                  <a:schemeClr val="accent2"/>
                </a:solidFill>
              </a:rPr>
              <a:t>travní) - řez listem, </a:t>
            </a:r>
            <a:r>
              <a:rPr lang="cs-CZ" altLang="cs-CZ" sz="1800" dirty="0" err="1">
                <a:solidFill>
                  <a:schemeClr val="accent2"/>
                </a:solidFill>
              </a:rPr>
              <a:t>spermogonia+aecia</a:t>
            </a:r>
            <a:r>
              <a:rPr lang="cs-CZ" altLang="cs-CZ" sz="1800" dirty="0">
                <a:solidFill>
                  <a:schemeClr val="accent2"/>
                </a:solidFill>
              </a:rPr>
              <a:t> (TP I.)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/>
              <a:t>		   		</a:t>
            </a:r>
            <a:r>
              <a:rPr lang="cs-CZ" altLang="cs-CZ" sz="1800" i="1" dirty="0" smtClean="0"/>
              <a:t>	      </a:t>
            </a:r>
            <a:r>
              <a:rPr lang="cs-CZ" altLang="cs-CZ" sz="1800" dirty="0" smtClean="0">
                <a:solidFill>
                  <a:schemeClr val="accent2"/>
                </a:solidFill>
              </a:rPr>
              <a:t>- </a:t>
            </a:r>
            <a:r>
              <a:rPr lang="cs-CZ" altLang="cs-CZ" sz="1800" dirty="0">
                <a:solidFill>
                  <a:schemeClr val="accent2"/>
                </a:solidFill>
              </a:rPr>
              <a:t>řez listem s ložisky </a:t>
            </a:r>
            <a:r>
              <a:rPr lang="cs-CZ" altLang="cs-CZ" sz="1800" dirty="0" err="1">
                <a:solidFill>
                  <a:schemeClr val="accent2"/>
                </a:solidFill>
              </a:rPr>
              <a:t>urediospor</a:t>
            </a:r>
            <a:r>
              <a:rPr lang="cs-CZ" altLang="cs-CZ" sz="1800" dirty="0">
                <a:solidFill>
                  <a:schemeClr val="accent2"/>
                </a:solidFill>
              </a:rPr>
              <a:t> (TP II.)</a:t>
            </a:r>
            <a:endParaRPr lang="cs-CZ" altLang="cs-CZ" sz="1800" dirty="0">
              <a:solidFill>
                <a:srgbClr val="FFFF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/>
              <a:t>		   		</a:t>
            </a:r>
            <a:r>
              <a:rPr lang="cs-CZ" altLang="cs-CZ" sz="1800" i="1" dirty="0" smtClean="0"/>
              <a:t>	      </a:t>
            </a:r>
            <a:r>
              <a:rPr lang="cs-CZ" altLang="cs-CZ" sz="1800" dirty="0" smtClean="0">
                <a:solidFill>
                  <a:schemeClr val="accent2"/>
                </a:solidFill>
              </a:rPr>
              <a:t>- </a:t>
            </a:r>
            <a:r>
              <a:rPr lang="cs-CZ" altLang="cs-CZ" sz="1800" dirty="0">
                <a:solidFill>
                  <a:schemeClr val="accent2"/>
                </a:solidFill>
              </a:rPr>
              <a:t>řez listem s ložisky teliospor (TP III.)</a:t>
            </a:r>
            <a:endParaRPr lang="cs-CZ" altLang="cs-CZ" sz="1800" dirty="0">
              <a:solidFill>
                <a:srgbClr val="FFFF66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/>
              <a:t>		   </a:t>
            </a:r>
            <a:r>
              <a:rPr lang="cs-CZ" altLang="cs-CZ" sz="1800" i="1" dirty="0" err="1">
                <a:solidFill>
                  <a:srgbClr val="FFFF66"/>
                </a:solidFill>
              </a:rPr>
              <a:t>Gymnosporangium</a:t>
            </a:r>
            <a:r>
              <a:rPr lang="cs-CZ" altLang="cs-CZ" sz="1800" i="1" dirty="0">
                <a:solidFill>
                  <a:srgbClr val="FFFF66"/>
                </a:solidFill>
              </a:rPr>
              <a:t> </a:t>
            </a:r>
            <a:r>
              <a:rPr lang="cs-CZ" altLang="cs-CZ" sz="1800" i="1" dirty="0" err="1">
                <a:solidFill>
                  <a:srgbClr val="FFFF66"/>
                </a:solidFill>
              </a:rPr>
              <a:t>fuscum</a:t>
            </a:r>
            <a:r>
              <a:rPr lang="cs-CZ" altLang="cs-CZ" sz="1800" i="1" dirty="0">
                <a:solidFill>
                  <a:srgbClr val="FFFF66"/>
                </a:solidFill>
              </a:rPr>
              <a:t> </a:t>
            </a:r>
            <a:r>
              <a:rPr lang="cs-CZ" altLang="cs-CZ" sz="1800" dirty="0">
                <a:solidFill>
                  <a:srgbClr val="FFFF66"/>
                </a:solidFill>
              </a:rPr>
              <a:t>(</a:t>
            </a:r>
            <a:r>
              <a:rPr lang="cs-CZ" altLang="cs-CZ" sz="1800" dirty="0" err="1">
                <a:solidFill>
                  <a:srgbClr val="FFFF66"/>
                </a:solidFill>
              </a:rPr>
              <a:t>obnaženka</a:t>
            </a:r>
            <a:r>
              <a:rPr lang="cs-CZ" altLang="cs-CZ" sz="1800" dirty="0">
                <a:solidFill>
                  <a:srgbClr val="FFFF66"/>
                </a:solidFill>
              </a:rPr>
              <a:t> hrušňová) - </a:t>
            </a:r>
            <a:r>
              <a:rPr lang="cs-CZ" altLang="cs-CZ" sz="1800" dirty="0" err="1">
                <a:solidFill>
                  <a:srgbClr val="FFFF66"/>
                </a:solidFill>
              </a:rPr>
              <a:t>aecia</a:t>
            </a:r>
            <a:r>
              <a:rPr lang="cs-CZ" altLang="cs-CZ" sz="1800" dirty="0">
                <a:solidFill>
                  <a:srgbClr val="FFFF66"/>
                </a:solidFill>
              </a:rPr>
              <a:t> na listech 									</a:t>
            </a:r>
            <a:r>
              <a:rPr lang="cs-CZ" altLang="cs-CZ" sz="1800" dirty="0" smtClean="0">
                <a:solidFill>
                  <a:srgbClr val="FFFF66"/>
                </a:solidFill>
              </a:rPr>
              <a:t>hrušní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solidFill>
                  <a:schemeClr val="tx2"/>
                </a:solidFill>
              </a:rPr>
              <a:t>TŘÍDA</a:t>
            </a:r>
            <a:r>
              <a:rPr lang="cs-CZ" altLang="cs-CZ" sz="1800" dirty="0">
                <a:solidFill>
                  <a:schemeClr val="tx2"/>
                </a:solidFill>
              </a:rPr>
              <a:t>: </a:t>
            </a:r>
            <a:r>
              <a:rPr lang="cs-CZ" altLang="cs-CZ" sz="1800" dirty="0" err="1">
                <a:solidFill>
                  <a:schemeClr val="tx2"/>
                </a:solidFill>
              </a:rPr>
              <a:t>Ustilaginomycetes</a:t>
            </a:r>
            <a:r>
              <a:rPr lang="cs-CZ" altLang="cs-CZ" sz="1800" dirty="0">
                <a:solidFill>
                  <a:schemeClr val="tx2"/>
                </a:solidFill>
              </a:rPr>
              <a:t/>
            </a:r>
            <a:br>
              <a:rPr lang="cs-CZ" altLang="cs-CZ" sz="1800" dirty="0">
                <a:solidFill>
                  <a:schemeClr val="tx2"/>
                </a:solidFill>
              </a:rPr>
            </a:br>
            <a:r>
              <a:rPr lang="cs-CZ" altLang="cs-CZ" sz="1800" dirty="0"/>
              <a:t>Řád</a:t>
            </a:r>
            <a:r>
              <a:rPr lang="cs-CZ" altLang="cs-CZ" sz="1800" i="1" dirty="0"/>
              <a:t>: </a:t>
            </a:r>
            <a:r>
              <a:rPr lang="cs-CZ" altLang="cs-CZ" sz="1800" dirty="0" err="1"/>
              <a:t>Ustilaginales</a:t>
            </a:r>
            <a:r>
              <a:rPr lang="cs-CZ" altLang="cs-CZ" sz="1800" i="1" dirty="0"/>
              <a:t> </a:t>
            </a:r>
            <a:r>
              <a:rPr lang="cs-CZ" altLang="cs-CZ" sz="1800" dirty="0"/>
              <a:t>  </a:t>
            </a:r>
            <a:r>
              <a:rPr lang="cs-CZ" altLang="cs-CZ" sz="1800" i="1" dirty="0" err="1"/>
              <a:t>Ustilago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maydis</a:t>
            </a:r>
            <a:r>
              <a:rPr lang="cs-CZ" altLang="cs-CZ" sz="1800" dirty="0"/>
              <a:t> (= </a:t>
            </a:r>
            <a:r>
              <a:rPr lang="cs-CZ" altLang="cs-CZ" sz="1800" i="1" dirty="0"/>
              <a:t>U. </a:t>
            </a:r>
            <a:r>
              <a:rPr lang="cs-CZ" altLang="cs-CZ" sz="1800" i="1" dirty="0" err="1"/>
              <a:t>zeae</a:t>
            </a:r>
            <a:r>
              <a:rPr lang="cs-CZ" altLang="cs-CZ" sz="1800" dirty="0"/>
              <a:t>, prašná sněť kukuřičná) - napadené 							klasy, </a:t>
            </a:r>
            <a:r>
              <a:rPr lang="cs-CZ" altLang="cs-CZ" sz="1800" dirty="0">
                <a:solidFill>
                  <a:schemeClr val="accent2"/>
                </a:solidFill>
              </a:rPr>
              <a:t>teliospory (TP)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Exobasidiomycetes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</a:t>
            </a:r>
            <a:r>
              <a:rPr lang="cs-CZ" altLang="cs-CZ" sz="1800" i="1" dirty="0"/>
              <a:t>: </a:t>
            </a:r>
            <a:r>
              <a:rPr lang="cs-CZ" altLang="cs-CZ" sz="1800" dirty="0" err="1"/>
              <a:t>Exobasidiales</a:t>
            </a:r>
            <a:r>
              <a:rPr lang="cs-CZ" altLang="cs-CZ" sz="1800" i="1" dirty="0"/>
              <a:t>  </a:t>
            </a:r>
            <a:r>
              <a:rPr lang="cs-CZ" altLang="cs-CZ" sz="1800" i="1" dirty="0" err="1"/>
              <a:t>Exobasidium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vaccinii</a:t>
            </a:r>
            <a:r>
              <a:rPr lang="cs-CZ" altLang="cs-CZ" sz="1800" i="1" dirty="0"/>
              <a:t> - </a:t>
            </a:r>
            <a:r>
              <a:rPr lang="cs-CZ" altLang="cs-CZ" sz="1800" dirty="0" err="1"/>
              <a:t>plíška</a:t>
            </a:r>
            <a:r>
              <a:rPr lang="cs-CZ" altLang="cs-CZ" sz="1800" dirty="0"/>
              <a:t> brusinková	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259632" y="116632"/>
            <a:ext cx="66762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</a:rPr>
              <a:t>Přehled pozorovaných </a:t>
            </a:r>
            <a:r>
              <a:rPr lang="cs-CZ" altLang="cs-CZ" sz="2800" b="1" dirty="0" smtClean="0">
                <a:solidFill>
                  <a:schemeClr val="tx2"/>
                </a:solidFill>
              </a:rPr>
              <a:t>objektů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chemeClr val="tx2"/>
                </a:solidFill>
              </a:rPr>
              <a:t>(základní penzum pro podzim 2020)</a:t>
            </a:r>
            <a:endParaRPr lang="cs-CZ" altLang="cs-CZ" sz="2800" b="1" dirty="0">
              <a:solidFill>
                <a:schemeClr val="tx2"/>
              </a:solidFill>
            </a:endParaRPr>
          </a:p>
        </p:txBody>
      </p:sp>
      <p:pic>
        <p:nvPicPr>
          <p:cNvPr id="2" name="3_pozorovane-objekty_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5" descr="C:\Documents and Settings\Hrouda\Dokumenty\S_Www\Novy_web\mycology\kryptogamy\images\taphrina_pruni_vrecka_4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15749"/>
          <a:stretch>
            <a:fillRect/>
          </a:stretch>
        </p:blipFill>
        <p:spPr bwMode="auto">
          <a:xfrm>
            <a:off x="3810000" y="3994150"/>
            <a:ext cx="5105400" cy="262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048000" y="152400"/>
            <a:ext cx="2590800" cy="612775"/>
          </a:xfrm>
        </p:spPr>
        <p:txBody>
          <a:bodyPr/>
          <a:lstStyle/>
          <a:p>
            <a:pPr algn="l"/>
            <a:r>
              <a:rPr lang="cs-CZ" altLang="cs-CZ" sz="4000" b="1" i="1" smtClean="0"/>
              <a:t> Taphrina</a:t>
            </a:r>
            <a:r>
              <a:rPr lang="cs-CZ" altLang="cs-CZ" sz="4000" i="1" smtClean="0"/>
              <a:t> </a:t>
            </a:r>
            <a:endParaRPr lang="cs-CZ" altLang="cs-CZ" sz="2400" smtClean="0">
              <a:solidFill>
                <a:schemeClr val="tx1"/>
              </a:solidFill>
            </a:endParaRPr>
          </a:p>
        </p:txBody>
      </p:sp>
      <p:pic>
        <p:nvPicPr>
          <p:cNvPr id="5124" name="Picture 3" descr="4_Taphrina_deforma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554413"/>
            <a:ext cx="3429000" cy="305593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 descr="Taphrina def a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r="8461"/>
          <a:stretch>
            <a:fillRect/>
          </a:stretch>
        </p:blipFill>
        <p:spPr>
          <a:xfrm>
            <a:off x="228600" y="914400"/>
            <a:ext cx="3429000" cy="25717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 descr="taphr2 t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70"/>
          <a:stretch>
            <a:fillRect/>
          </a:stretch>
        </p:blipFill>
        <p:spPr>
          <a:xfrm>
            <a:off x="3810000" y="1905000"/>
            <a:ext cx="3600450" cy="254952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 i="1"/>
              <a:t>Taphrina deformans </a:t>
            </a:r>
            <a:r>
              <a:rPr lang="cs-CZ" altLang="cs-CZ" sz="2200"/>
              <a:t>na listech broskvoní</a:t>
            </a: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3810000" y="1903413"/>
            <a:ext cx="2057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palisáda vřecek v subkutikulární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vrstvě hostitele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/>
          </a:p>
        </p:txBody>
      </p:sp>
      <p:pic>
        <p:nvPicPr>
          <p:cNvPr id="5130" name="Picture 9" descr="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28600"/>
            <a:ext cx="2960688" cy="249237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3657600" y="762000"/>
            <a:ext cx="22860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200" b="1" i="1"/>
              <a:t>Taphrina pruni</a:t>
            </a:r>
            <a:r>
              <a:rPr lang="cs-CZ" altLang="cs-CZ" sz="2200" b="1"/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200"/>
              <a:t>na plodech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200"/>
              <a:t>švestky domácí</a:t>
            </a:r>
          </a:p>
        </p:txBody>
      </p:sp>
      <p:sp>
        <p:nvSpPr>
          <p:cNvPr id="5132" name="Text Box 11"/>
          <p:cNvSpPr txBox="1">
            <a:spLocks noChangeArrowheads="1"/>
          </p:cNvSpPr>
          <p:nvPr/>
        </p:nvSpPr>
        <p:spPr bwMode="auto">
          <a:xfrm>
            <a:off x="879475" y="5824538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133" name="AutoShape 12"/>
          <p:cNvSpPr>
            <a:spLocks noChangeArrowheads="1"/>
          </p:cNvSpPr>
          <p:nvPr/>
        </p:nvSpPr>
        <p:spPr bwMode="auto">
          <a:xfrm>
            <a:off x="5943600" y="1524000"/>
            <a:ext cx="360363" cy="287338"/>
          </a:xfrm>
          <a:prstGeom prst="rightArrow">
            <a:avLst>
              <a:gd name="adj1" fmla="val 50000"/>
              <a:gd name="adj2" fmla="val 31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pic>
        <p:nvPicPr>
          <p:cNvPr id="2" name="3_ascomyc_02_taphrin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052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ChangeArrowheads="1"/>
          </p:cNvSpPr>
          <p:nvPr/>
        </p:nvSpPr>
        <p:spPr bwMode="auto">
          <a:xfrm>
            <a:off x="179388" y="152400"/>
            <a:ext cx="8964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TŘÍDA: Dothideomycetes 	řád: Pleosporales		</a:t>
            </a:r>
          </a:p>
        </p:txBody>
      </p:sp>
      <p:pic>
        <p:nvPicPr>
          <p:cNvPr id="7171" name="Picture 14" descr="C:\Documents and Settings\Hrouda\Dokumenty\S_Www\Novy_web\mycology\kryptogamy\images\cucurbitaria_laburni_16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196975"/>
            <a:ext cx="421005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5022850" y="4005263"/>
            <a:ext cx="35814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15000"/>
              </a:spcBef>
              <a:buFontTx/>
              <a:buNone/>
            </a:pPr>
            <a:endParaRPr lang="cs-CZ" altLang="cs-CZ" sz="2000" i="1"/>
          </a:p>
          <a:p>
            <a:pPr algn="r">
              <a:spcBef>
                <a:spcPct val="15000"/>
              </a:spcBef>
              <a:buFontTx/>
              <a:buNone/>
            </a:pPr>
            <a:r>
              <a:rPr lang="cs-CZ" altLang="cs-CZ" sz="2000"/>
              <a:t>stromata s pseudoperithecii</a:t>
            </a:r>
          </a:p>
        </p:txBody>
      </p:sp>
      <p:sp>
        <p:nvSpPr>
          <p:cNvPr id="7173" name="Text Box 11"/>
          <p:cNvSpPr txBox="1">
            <a:spLocks noChangeArrowheads="1"/>
          </p:cNvSpPr>
          <p:nvPr/>
        </p:nvSpPr>
        <p:spPr bwMode="auto">
          <a:xfrm>
            <a:off x="1258888" y="5867400"/>
            <a:ext cx="38877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sz="2000"/>
              <a:t>vícebuněčné (zďovité) spory</a:t>
            </a:r>
          </a:p>
        </p:txBody>
      </p:sp>
      <p:sp>
        <p:nvSpPr>
          <p:cNvPr id="7174" name="Text Box 18"/>
          <p:cNvSpPr txBox="1">
            <a:spLocks noChangeArrowheads="1"/>
          </p:cNvSpPr>
          <p:nvPr/>
        </p:nvSpPr>
        <p:spPr bwMode="auto">
          <a:xfrm>
            <a:off x="539750" y="920750"/>
            <a:ext cx="39417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15000"/>
              </a:spcBef>
              <a:buFontTx/>
              <a:buNone/>
            </a:pPr>
            <a:r>
              <a:rPr lang="cs-CZ" altLang="cs-CZ" sz="2000" b="1" i="1"/>
              <a:t>Cucurbitaria laburni </a:t>
            </a:r>
            <a:r>
              <a:rPr lang="cs-CZ" altLang="cs-CZ" sz="2000" b="1"/>
              <a:t>(kloubnatka štědřencová)</a:t>
            </a:r>
          </a:p>
        </p:txBody>
      </p:sp>
      <p:pic>
        <p:nvPicPr>
          <p:cNvPr id="7175" name="Picture 11" descr="http://fungi.myspecies.info/sites/fungi.myspecies.info/files/PFC037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41538"/>
            <a:ext cx="4572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ascomyc_03_cucurbit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287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_6594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5945" r="4626" b="4576"/>
          <a:stretch>
            <a:fillRect/>
          </a:stretch>
        </p:blipFill>
        <p:spPr bwMode="auto">
          <a:xfrm>
            <a:off x="4233863" y="2703513"/>
            <a:ext cx="451485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IMG_6591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7925" r="19225" b="6564"/>
          <a:stretch>
            <a:fillRect/>
          </a:stretch>
        </p:blipFill>
        <p:spPr bwMode="auto">
          <a:xfrm>
            <a:off x="822325" y="1828800"/>
            <a:ext cx="2619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52400" y="838200"/>
            <a:ext cx="8839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 i="1">
                <a:solidFill>
                  <a:schemeClr val="tx2"/>
                </a:solidFill>
              </a:rPr>
              <a:t>Venturia inaequalis </a:t>
            </a:r>
            <a:r>
              <a:rPr lang="cs-CZ" altLang="cs-CZ" sz="2400">
                <a:solidFill>
                  <a:schemeClr val="tx2"/>
                </a:solidFill>
              </a:rPr>
              <a:t>(anam. </a:t>
            </a:r>
            <a:r>
              <a:rPr lang="cs-CZ" altLang="cs-CZ" sz="2400" i="1">
                <a:solidFill>
                  <a:schemeClr val="tx2"/>
                </a:solidFill>
              </a:rPr>
              <a:t>Fusicladium pomi</a:t>
            </a:r>
            <a:r>
              <a:rPr lang="cs-CZ" altLang="cs-CZ" sz="2400">
                <a:solidFill>
                  <a:schemeClr val="tx2"/>
                </a:solidFill>
              </a:rPr>
              <a:t>) </a:t>
            </a:r>
          </a:p>
          <a:p>
            <a:pPr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cs-CZ" altLang="cs-CZ" sz="2400">
                <a:solidFill>
                  <a:schemeClr val="tx2"/>
                </a:solidFill>
              </a:rPr>
              <a:t>strupatka jabloňová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3621088" y="1647825"/>
            <a:ext cx="327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strupovité skvrny na listech a plodech jabloní</a:t>
            </a:r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>
            <a:off x="4810125" y="2420938"/>
            <a:ext cx="292100" cy="792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Rectangle 15"/>
          <p:cNvSpPr>
            <a:spLocks noChangeArrowheads="1"/>
          </p:cNvSpPr>
          <p:nvPr/>
        </p:nvSpPr>
        <p:spPr bwMode="auto">
          <a:xfrm>
            <a:off x="179388" y="152400"/>
            <a:ext cx="8964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TŘÍDA: Dothideomycetes 	řád: Pleosporales		</a:t>
            </a:r>
          </a:p>
        </p:txBody>
      </p:sp>
      <p:pic>
        <p:nvPicPr>
          <p:cNvPr id="2" name="3_ascomyc_04_ventu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1343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7989887" cy="1419225"/>
          </a:xfrm>
        </p:spPr>
        <p:txBody>
          <a:bodyPr/>
          <a:lstStyle/>
          <a:p>
            <a:pPr algn="l"/>
            <a:r>
              <a:rPr lang="cs-CZ" altLang="cs-CZ" sz="2400" smtClean="0"/>
              <a:t>ODDĚLENÍ: Basidiomycota</a:t>
            </a:r>
            <a:r>
              <a:rPr lang="cs-CZ" altLang="cs-CZ" sz="3200" smtClean="0"/>
              <a:t> </a:t>
            </a:r>
            <a:br>
              <a:rPr lang="cs-CZ" altLang="cs-CZ" sz="3200" smtClean="0"/>
            </a:br>
            <a:r>
              <a:rPr lang="cs-CZ" altLang="cs-CZ" sz="3200" smtClean="0"/>
              <a:t>TŘÍDA: Pucciniomycetes</a:t>
            </a:r>
            <a:r>
              <a:rPr lang="cs-CZ" altLang="cs-CZ" sz="2400" smtClean="0"/>
              <a:t> </a:t>
            </a:r>
          </a:p>
        </p:txBody>
      </p:sp>
      <p:sp>
        <p:nvSpPr>
          <p:cNvPr id="717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13787" cy="4691062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20000"/>
              </a:spcAft>
              <a:buFontTx/>
              <a:buNone/>
              <a:defRPr/>
            </a:pPr>
            <a:r>
              <a:rPr lang="cs-CZ" altLang="cs-CZ" sz="2400" dirty="0" smtClean="0"/>
              <a:t>	ZÁKLADNÍ CHARAKTERISTIKA:</a:t>
            </a:r>
          </a:p>
          <a:p>
            <a:pPr>
              <a:lnSpc>
                <a:spcPct val="80000"/>
              </a:lnSpc>
              <a:spcAft>
                <a:spcPct val="20000"/>
              </a:spcAft>
              <a:defRPr/>
            </a:pPr>
            <a:r>
              <a:rPr lang="cs-CZ" altLang="cs-CZ" sz="2400" b="1" dirty="0" smtClean="0"/>
              <a:t>paraziti rostlin</a:t>
            </a:r>
            <a:r>
              <a:rPr lang="cs-CZ" altLang="cs-CZ" sz="2400" dirty="0" smtClean="0"/>
              <a:t>; mycelium v mezibuněčných prostorách pletiv hostitele, do jejichž buněk vysílá haustoria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 smtClean="0"/>
              <a:t>složitý životní cyklus: bazidiospory klíčí v haploidní mycelium, na něm pohlavní orgány (</a:t>
            </a:r>
            <a:r>
              <a:rPr lang="cs-CZ" altLang="cs-CZ" sz="2400" dirty="0" err="1" smtClean="0"/>
              <a:t>spermogonia</a:t>
            </a:r>
            <a:r>
              <a:rPr lang="cs-CZ" altLang="cs-CZ" sz="2400" dirty="0" smtClean="0"/>
              <a:t>), 	v nichž se tvoří </a:t>
            </a:r>
            <a:r>
              <a:rPr lang="cs-CZ" altLang="cs-CZ" sz="2400" dirty="0" err="1" smtClean="0"/>
              <a:t>spermacie</a:t>
            </a:r>
            <a:endParaRPr lang="cs-CZ" altLang="cs-CZ" sz="2400" dirty="0" smtClean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cs-CZ" altLang="cs-CZ" sz="2400" dirty="0" smtClean="0"/>
              <a:t>    </a:t>
            </a:r>
          </a:p>
        </p:txBody>
      </p:sp>
      <p:pic>
        <p:nvPicPr>
          <p:cNvPr id="9220" name="Picture 2" descr="https://upload.wikimedia.org/wikipedia/commons/1/15/Puccina_graminis_lifecyc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13100"/>
            <a:ext cx="37211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05_uv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81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4450"/>
            <a:ext cx="7989887" cy="1419225"/>
          </a:xfrm>
        </p:spPr>
        <p:txBody>
          <a:bodyPr/>
          <a:lstStyle/>
          <a:p>
            <a:pPr algn="l"/>
            <a:r>
              <a:rPr lang="cs-CZ" altLang="cs-CZ" sz="2400" smtClean="0"/>
              <a:t>ODDĚLENÍ: Basidiomycota</a:t>
            </a:r>
            <a:r>
              <a:rPr lang="cs-CZ" altLang="cs-CZ" sz="3200" smtClean="0"/>
              <a:t> </a:t>
            </a:r>
            <a:br>
              <a:rPr lang="cs-CZ" altLang="cs-CZ" sz="3200" smtClean="0"/>
            </a:br>
            <a:r>
              <a:rPr lang="cs-CZ" altLang="cs-CZ" sz="3200" smtClean="0"/>
              <a:t>TŘÍDA: Pucciniomycetes</a:t>
            </a:r>
            <a:r>
              <a:rPr lang="cs-CZ" altLang="cs-CZ" sz="2400" smtClean="0"/>
              <a:t> </a:t>
            </a:r>
          </a:p>
        </p:txBody>
      </p:sp>
      <p:sp>
        <p:nvSpPr>
          <p:cNvPr id="1024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713787" cy="4691062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20000"/>
              </a:spcAft>
              <a:buFontTx/>
              <a:buNone/>
            </a:pPr>
            <a:r>
              <a:rPr lang="cs-CZ" altLang="cs-CZ" sz="2400" smtClean="0"/>
              <a:t>	ZÁKLADNÍ CHARAKTERISTIKA:</a:t>
            </a:r>
          </a:p>
          <a:p>
            <a:pPr>
              <a:lnSpc>
                <a:spcPct val="80000"/>
              </a:lnSpc>
              <a:spcAft>
                <a:spcPct val="20000"/>
              </a:spcAft>
            </a:pPr>
            <a:r>
              <a:rPr lang="cs-CZ" altLang="cs-CZ" sz="2400" smtClean="0"/>
              <a:t>pohlavním procesem vzniká dikaryotické mycelium, na němž se zakládají postupně ložiska nepohlavních výtrusů: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		jarní (aecia s aeciosporami),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		letní (uredia s urediosporami)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		zimní (telia s teliosporami)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	po karyogamii a následné meiozi vyklíčí z teliospory příčně dělená bazidie se 4 haploidními bazidiosporami</a:t>
            </a:r>
          </a:p>
          <a:p>
            <a:pPr>
              <a:lnSpc>
                <a:spcPct val="80000"/>
              </a:lnSpc>
            </a:pPr>
            <a:r>
              <a:rPr lang="cs-CZ" altLang="cs-CZ" sz="2400" smtClean="0"/>
              <a:t>druhy heteroecické - střídají hostitele, druhy autecické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smtClean="0"/>
              <a:t>	- beze změny hostitele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9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048000" cy="9144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 smtClean="0"/>
              <a:t>Puccinia graminis</a:t>
            </a:r>
            <a:br>
              <a:rPr lang="cs-CZ" altLang="cs-CZ" sz="2800" i="1" smtClean="0"/>
            </a:br>
            <a:r>
              <a:rPr lang="cs-CZ" altLang="cs-CZ" sz="2800" smtClean="0"/>
              <a:t>rez travní</a:t>
            </a:r>
          </a:p>
        </p:txBody>
      </p:sp>
      <p:pic>
        <p:nvPicPr>
          <p:cNvPr id="11267" name="Picture 43" descr="C:\Documents and Settings\Hrouda\Dokumenty\S_Www\Novy_web\mycology\kryptogamy\images\puccinia_graminis_spermogonia_aecia_4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36"/>
          <p:cNvSpPr>
            <a:spLocks noChangeArrowheads="1"/>
          </p:cNvSpPr>
          <p:nvPr/>
        </p:nvSpPr>
        <p:spPr bwMode="auto">
          <a:xfrm>
            <a:off x="7924800" y="25146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aecium</a:t>
            </a:r>
          </a:p>
        </p:txBody>
      </p:sp>
      <p:sp>
        <p:nvSpPr>
          <p:cNvPr id="11269" name="Rectangle 37"/>
          <p:cNvSpPr>
            <a:spLocks noChangeArrowheads="1"/>
          </p:cNvSpPr>
          <p:nvPr/>
        </p:nvSpPr>
        <p:spPr bwMode="auto">
          <a:xfrm>
            <a:off x="4724400" y="9144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spermogonium</a:t>
            </a:r>
          </a:p>
        </p:txBody>
      </p:sp>
      <p:pic>
        <p:nvPicPr>
          <p:cNvPr id="11270" name="Picture 44" descr="C:\Documents and Settings\Hrouda\Dokumenty\S_Www\Novy_web\mycology\kryptogamy\images\puccinia_graminis_aecia_aeciospory_1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45"/>
          <p:cNvSpPr>
            <a:spLocks noChangeArrowheads="1"/>
          </p:cNvSpPr>
          <p:nvPr/>
        </p:nvSpPr>
        <p:spPr bwMode="auto">
          <a:xfrm>
            <a:off x="990600" y="6172200"/>
            <a:ext cx="374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/>
              <a:t>detail aeciového ložiska</a:t>
            </a:r>
          </a:p>
        </p:txBody>
      </p:sp>
      <p:sp>
        <p:nvSpPr>
          <p:cNvPr id="11272" name="Rectangle 4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2895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smtClean="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 smtClean="0"/>
              <a:t>spermogonia a aecia na dřišťálu</a:t>
            </a:r>
          </a:p>
        </p:txBody>
      </p:sp>
      <p:pic>
        <p:nvPicPr>
          <p:cNvPr id="2" name="3_rzi_07_puccinia-spermogonia-aec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673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048000" cy="12192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 smtClean="0"/>
              <a:t>Puccinia graminis</a:t>
            </a:r>
            <a:br>
              <a:rPr lang="cs-CZ" altLang="cs-CZ" sz="2800" i="1" smtClean="0"/>
            </a:br>
            <a:r>
              <a:rPr lang="cs-CZ" altLang="cs-CZ" sz="2800" smtClean="0"/>
              <a:t>rez travní</a:t>
            </a: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8001000" y="2895600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aecia</a:t>
            </a:r>
          </a:p>
        </p:txBody>
      </p:sp>
      <p:sp>
        <p:nvSpPr>
          <p:cNvPr id="1229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2895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smtClean="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 smtClean="0"/>
              <a:t>uredia na travách</a:t>
            </a:r>
          </a:p>
        </p:txBody>
      </p:sp>
      <p:pic>
        <p:nvPicPr>
          <p:cNvPr id="12293" name="Picture 7" descr="C:\Documents and Settings\Hrouda\Dokumenty\S_Www\Novy_web\mycology\kryptogamy\images\puccinia_graminis_uredia_24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C:\Documents and Settings\Hrouda\Dokumenty\S_Www\Novy_web\mycology\kryptogamy\images\puccinia_graminis_uredium_otevrene_2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8"/>
          <a:stretch>
            <a:fillRect/>
          </a:stretch>
        </p:blipFill>
        <p:spPr bwMode="auto">
          <a:xfrm>
            <a:off x="228600" y="4343400"/>
            <a:ext cx="3429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C:\Documents and Settings\Hrouda\Dokumenty\S_Www\Novy_web\mycology\kryptogamy\images\puccinia_graminis_uredium_uzavrene_20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7"/>
          <a:stretch>
            <a:fillRect/>
          </a:stretch>
        </p:blipFill>
        <p:spPr bwMode="auto">
          <a:xfrm>
            <a:off x="228600" y="2438400"/>
            <a:ext cx="3429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C:\Documents and Settings\Hrouda\Dokumenty\S_Www\Novy_web\mycology\kryptogamy\images\puccinia_graminis_uredia_urediospory_100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15749"/>
          <a:stretch>
            <a:fillRect/>
          </a:stretch>
        </p:blipFill>
        <p:spPr bwMode="auto">
          <a:xfrm>
            <a:off x="3733800" y="3995738"/>
            <a:ext cx="51816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C:\Documents and Settings\Hrouda\Dokumenty\S_Www\Novy_web\mycology\kryptogamy\images\puccinia_graminis_urediospory_200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1"/>
          <a:stretch>
            <a:fillRect/>
          </a:stretch>
        </p:blipFill>
        <p:spPr bwMode="auto">
          <a:xfrm>
            <a:off x="6161088" y="2057400"/>
            <a:ext cx="27400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08_puccinia-ure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25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048000" cy="12192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 smtClean="0"/>
              <a:t>Puccinia graminis</a:t>
            </a:r>
            <a:br>
              <a:rPr lang="cs-CZ" altLang="cs-CZ" sz="2800" i="1" smtClean="0"/>
            </a:br>
            <a:r>
              <a:rPr lang="cs-CZ" altLang="cs-CZ" sz="2800" smtClean="0"/>
              <a:t>rez travní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419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smtClean="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 smtClean="0"/>
              <a:t>telia na travách</a:t>
            </a:r>
          </a:p>
        </p:txBody>
      </p:sp>
      <p:pic>
        <p:nvPicPr>
          <p:cNvPr id="13316" name="Picture 11" descr="C:\Documents and Settings\Hrouda\Dokumenty\S_Www\Novy_web\mycology\kryptogamy\images\puccinia_graminis_telia_teliospory_1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C:\Documents and Settings\Hrouda\Dokumenty\S_Www\Novy_web\mycology\kryptogamy\images\puccinia_graminis_telia_teliospory_2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4" descr="C:\Documents and Settings\Hrouda\Dokumenty\S_Www\Novy_web\mycology\kryptogamy\images\puccinia_graminis_telium_teliospory_20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/>
          <a:stretch>
            <a:fillRect/>
          </a:stretch>
        </p:blipFill>
        <p:spPr bwMode="auto">
          <a:xfrm>
            <a:off x="4572000" y="3581400"/>
            <a:ext cx="4343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_rzi_09_puccinia-tel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81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6621</TotalTime>
  <Words>292</Words>
  <Application>Microsoft Office PowerPoint</Application>
  <PresentationFormat>Předvádění na obrazovce (4:3)</PresentationFormat>
  <Paragraphs>102</Paragraphs>
  <Slides>19</Slides>
  <Notes>2</Notes>
  <HiddenSlides>0</HiddenSlides>
  <MMClips>16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Arial Narrow</vt:lpstr>
      <vt:lpstr>FRVS-rasy-S</vt:lpstr>
      <vt:lpstr>ODDĚLENÍ: Ascomycota TŘÍDA: Taphrinomycetes řád: Taphrinales, čeleď Taphrinaceae</vt:lpstr>
      <vt:lpstr> Taphrina </vt:lpstr>
      <vt:lpstr>Prezentace aplikace PowerPoint</vt:lpstr>
      <vt:lpstr>Prezentace aplikace PowerPoint</vt:lpstr>
      <vt:lpstr>ODDĚLENÍ: Basidiomycota  TŘÍDA: Pucciniomycetes </vt:lpstr>
      <vt:lpstr>ODDĚLENÍ: Basidiomycota  TŘÍDA: Pucciniomycetes </vt:lpstr>
      <vt:lpstr>Puccinia graminis rez travní</vt:lpstr>
      <vt:lpstr>Puccinia graminis rez travní</vt:lpstr>
      <vt:lpstr>Puccinia graminis rez travní</vt:lpstr>
      <vt:lpstr>Uromyces pisi rez hrachová</vt:lpstr>
      <vt:lpstr>Uromyces pisi rez hrachová</vt:lpstr>
      <vt:lpstr>Prezentace aplikace PowerPoint</vt:lpstr>
      <vt:lpstr>Prezentace aplikace PowerPoint</vt:lpstr>
      <vt:lpstr>Prezentace aplikace PowerPoint</vt:lpstr>
      <vt:lpstr>Prezentace aplikace PowerPoint</vt:lpstr>
      <vt:lpstr>ODDĚLENÍ: Basidiomycota  TŘÍDA: Ustilaginomycetes řád: Ustilaginales</vt:lpstr>
      <vt:lpstr>Ustilago maydis - sněť kukuřičná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PH</cp:lastModifiedBy>
  <cp:revision>210</cp:revision>
  <dcterms:created xsi:type="dcterms:W3CDTF">2003-12-11T14:21:01Z</dcterms:created>
  <dcterms:modified xsi:type="dcterms:W3CDTF">2020-11-17T00:08:49Z</dcterms:modified>
</cp:coreProperties>
</file>