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313" r:id="rId2"/>
    <p:sldId id="335" r:id="rId3"/>
    <p:sldId id="360" r:id="rId4"/>
    <p:sldId id="359" r:id="rId5"/>
    <p:sldId id="336" r:id="rId6"/>
    <p:sldId id="343" r:id="rId7"/>
    <p:sldId id="358" r:id="rId8"/>
    <p:sldId id="339" r:id="rId9"/>
    <p:sldId id="314" r:id="rId10"/>
    <p:sldId id="338" r:id="rId11"/>
    <p:sldId id="352" r:id="rId12"/>
    <p:sldId id="353" r:id="rId13"/>
    <p:sldId id="315" r:id="rId14"/>
    <p:sldId id="356" r:id="rId15"/>
    <p:sldId id="355" r:id="rId16"/>
    <p:sldId id="328" r:id="rId17"/>
    <p:sldId id="319" r:id="rId18"/>
    <p:sldId id="324" r:id="rId19"/>
    <p:sldId id="321" r:id="rId20"/>
    <p:sldId id="322" r:id="rId21"/>
    <p:sldId id="357" r:id="rId2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00"/>
    <a:srgbClr val="E0FE8A"/>
    <a:srgbClr val="FEEEB4"/>
    <a:srgbClr val="FFFFCC"/>
    <a:srgbClr val="F8F4CA"/>
    <a:srgbClr val="F6E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66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7F9CFBF-6880-48F5-87B4-28B2966905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AC27FB-ECD9-4677-93D9-4909A0E777C5}" type="slidenum">
              <a:rPr lang="cs-CZ" altLang="cs-CZ" sz="1200"/>
              <a:pPr/>
              <a:t>1</a:t>
            </a:fld>
            <a:endParaRPr lang="cs-CZ" altLang="cs-CZ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F2408E-ED1F-4CDC-8A9F-28E709F400C2}" type="slidenum">
              <a:rPr lang="cs-CZ" altLang="cs-CZ" sz="1200"/>
              <a:pPr/>
              <a:t>10</a:t>
            </a:fld>
            <a:endParaRPr lang="cs-CZ" altLang="cs-CZ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6C074E-3A25-4C7D-8E7D-67639926944D}" type="slidenum">
              <a:rPr lang="cs-CZ" altLang="cs-CZ" sz="1200"/>
              <a:pPr/>
              <a:t>11</a:t>
            </a:fld>
            <a:endParaRPr lang="cs-CZ" altLang="cs-CZ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BCDA2A-5F2D-4071-ACB0-BBC415F16D20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E9BBA3-178F-4458-9CAD-723686F63261}" type="slidenum">
              <a:rPr lang="cs-CZ" altLang="cs-CZ" sz="1200"/>
              <a:pPr/>
              <a:t>13</a:t>
            </a:fld>
            <a:endParaRPr lang="cs-CZ" altLang="cs-CZ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EAADD-FB2B-4C3A-A6BD-D5F856728CE8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B336A4-0069-4552-9B5F-83025DF59B9C}" type="slidenum">
              <a:rPr lang="cs-CZ" altLang="cs-CZ" sz="1200"/>
              <a:pPr/>
              <a:t>17</a:t>
            </a:fld>
            <a:endParaRPr lang="cs-CZ" altLang="cs-CZ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FD845E-9258-47E6-B365-F1200E2D3915}" type="slidenum">
              <a:rPr lang="cs-CZ" altLang="cs-CZ" sz="1200"/>
              <a:pPr/>
              <a:t>18</a:t>
            </a:fld>
            <a:endParaRPr lang="cs-CZ" altLang="cs-CZ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EFC855-F21F-4E24-B714-B24DA01D8D7A}" type="slidenum">
              <a:rPr lang="cs-CZ" altLang="cs-CZ" sz="1200"/>
              <a:pPr/>
              <a:t>19</a:t>
            </a:fld>
            <a:endParaRPr lang="cs-CZ" altLang="cs-CZ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F2BDEA-A8AD-46C7-9887-EF9B807A60A5}" type="slidenum">
              <a:rPr lang="cs-CZ" altLang="cs-CZ" sz="1200"/>
              <a:pPr/>
              <a:t>20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6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5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770330-40B4-4C94-847D-0F58D8225767}" type="slidenum">
              <a:rPr lang="cs-CZ" altLang="cs-CZ" sz="1200"/>
              <a:pPr/>
              <a:t>5</a:t>
            </a:fld>
            <a:endParaRPr lang="cs-CZ" altLang="cs-CZ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A664A1-F170-43B4-8B79-D9B09747E7D5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A664A1-F170-43B4-8B79-D9B09747E7D5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23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18546B-1A52-4F73-8ADF-A7E59BC1860A}" type="slidenum">
              <a:rPr lang="cs-CZ" altLang="cs-CZ" sz="1200"/>
              <a:pPr/>
              <a:t>8</a:t>
            </a:fld>
            <a:endParaRPr lang="cs-CZ" altLang="cs-CZ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F8B376-39EE-4016-A25A-0A2AF8B743B0}" type="slidenum">
              <a:rPr lang="cs-CZ" altLang="cs-CZ" sz="1200"/>
              <a:pPr/>
              <a:t>9</a:t>
            </a:fld>
            <a:endParaRPr lang="cs-CZ" altLang="cs-CZ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46412-2E60-4491-A957-AAEDE4950B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28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81CEA-F157-4510-B9B0-B148C92CF37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73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9123F-132F-410A-B3A3-CA1C9D7E93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8744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EFC4C-6E3D-4502-BE89-4BB5B81174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335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2D121-CB11-4645-8DC1-3F7BD29A2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464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FDA4-4EA6-48F7-9968-211F1176E6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24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8A02-6170-4D6B-A87F-4916E8FF03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71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59C2F-E2D3-4785-9905-FCC59EA205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08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419-8F3A-44A0-B4DC-260C3B1E5D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447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4873-0072-4508-8882-B61CE0169E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15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7AC63-60DA-4D20-B6AB-484368F761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644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9D9C-61A8-448B-8864-7AADCF034E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140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3661-F812-4F84-9606-95D062F825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249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C4F05-D3F6-4001-A1D2-2344463C47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143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881D79F-055A-4E8D-9054-56F84D4C50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20713"/>
            <a:ext cx="4824413" cy="1143000"/>
          </a:xfrm>
        </p:spPr>
        <p:txBody>
          <a:bodyPr/>
          <a:lstStyle/>
          <a:p>
            <a:pPr algn="l"/>
            <a:r>
              <a:rPr lang="cs-CZ" altLang="cs-CZ" sz="2400" dirty="0" smtClean="0"/>
              <a:t>ODDĚLENÍ: </a:t>
            </a:r>
            <a:r>
              <a:rPr lang="cs-CZ" altLang="cs-CZ" sz="2400" dirty="0" err="1" smtClean="0"/>
              <a:t>Basidiomycota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>TŘ.: </a:t>
            </a:r>
            <a:r>
              <a:rPr lang="cs-CZ" altLang="cs-CZ" sz="3200" dirty="0" err="1" smtClean="0"/>
              <a:t>Dacrymycetes</a:t>
            </a:r>
            <a:r>
              <a:rPr lang="cs-CZ" altLang="cs-CZ" sz="2400" dirty="0" smtClean="0"/>
              <a:t> </a:t>
            </a:r>
            <a:br>
              <a:rPr lang="cs-CZ" altLang="cs-CZ" sz="2400" dirty="0" smtClean="0"/>
            </a:br>
            <a:r>
              <a:rPr lang="cs-CZ" altLang="cs-CZ" sz="2400" dirty="0" smtClean="0"/>
              <a:t>TŘ.: </a:t>
            </a:r>
            <a:r>
              <a:rPr lang="cs-CZ" altLang="cs-CZ" sz="3200" dirty="0" err="1" smtClean="0"/>
              <a:t>Agaricomycetes</a:t>
            </a:r>
            <a:endParaRPr lang="cs-CZ" altLang="cs-CZ" sz="32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060575"/>
            <a:ext cx="4897438" cy="43307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000" smtClean="0"/>
              <a:t>ZÁKLADNÍ CHARAKTERISTIKA:</a:t>
            </a:r>
          </a:p>
          <a:p>
            <a:r>
              <a:rPr lang="cs-CZ" altLang="cs-CZ" sz="2000" smtClean="0"/>
              <a:t>na dikaryotickém (sekundárním) myceliu se tvoří plodnice různého tvaru nesoucí hymenium </a:t>
            </a:r>
          </a:p>
          <a:p>
            <a:endParaRPr lang="cs-CZ" altLang="cs-CZ" sz="2000" smtClean="0"/>
          </a:p>
          <a:p>
            <a:r>
              <a:rPr lang="cs-CZ" altLang="cs-CZ" sz="2000" smtClean="0"/>
              <a:t>dělená či nedělená bazidie, vně se na sterigmatech tvoří haploidní bazidiospory</a:t>
            </a:r>
          </a:p>
          <a:p>
            <a:endParaRPr lang="cs-CZ" altLang="cs-CZ" sz="2000" smtClean="0"/>
          </a:p>
        </p:txBody>
      </p:sp>
      <p:pic>
        <p:nvPicPr>
          <p:cNvPr id="3076" name="Picture 5" descr="BASIDIE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3644900"/>
            <a:ext cx="2441575" cy="27384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04813"/>
            <a:ext cx="3600450" cy="3124200"/>
          </a:xfrm>
          <a:noFill/>
        </p:spPr>
      </p:pic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7532688" y="3933825"/>
            <a:ext cx="161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bazidiospory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7667625" y="4581525"/>
            <a:ext cx="1157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sterigma</a:t>
            </a:r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7812088" y="515778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bazidie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H="1">
            <a:off x="7164388" y="4149725"/>
            <a:ext cx="431800" cy="7143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 flipH="1">
            <a:off x="7092950" y="4797425"/>
            <a:ext cx="647700" cy="1444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 flipH="1">
            <a:off x="6877050" y="5373688"/>
            <a:ext cx="1008063" cy="1428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7018"/>
          <a:stretch>
            <a:fillRect/>
          </a:stretch>
        </p:blipFill>
        <p:spPr bwMode="auto">
          <a:xfrm>
            <a:off x="4038600" y="457200"/>
            <a:ext cx="5105400" cy="4038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82600" y="628650"/>
            <a:ext cx="36576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smtClean="0">
                <a:solidFill>
                  <a:schemeClr val="tx2"/>
                </a:solidFill>
              </a:rPr>
              <a:t>Daedalea quercina </a:t>
            </a:r>
            <a:br>
              <a:rPr lang="cs-CZ" altLang="cs-CZ" sz="2800" i="1" smtClean="0">
                <a:solidFill>
                  <a:schemeClr val="tx2"/>
                </a:solidFill>
              </a:rPr>
            </a:br>
            <a:r>
              <a:rPr lang="cs-CZ" altLang="cs-CZ" sz="2800" smtClean="0">
                <a:solidFill>
                  <a:schemeClr val="tx2"/>
                </a:solidFill>
              </a:rPr>
              <a:t>síťkovec dubový</a:t>
            </a:r>
            <a:endParaRPr lang="cs-CZ" altLang="cs-CZ" sz="2800"/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614363" y="2133600"/>
            <a:ext cx="330993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dirty="0" err="1"/>
              <a:t>krustothecia</a:t>
            </a:r>
            <a:r>
              <a:rPr lang="cs-CZ" altLang="cs-CZ" sz="2400" dirty="0"/>
              <a:t> s téměř lamelovitým </a:t>
            </a:r>
            <a:r>
              <a:rPr lang="cs-CZ" altLang="cs-CZ" sz="2400" dirty="0" err="1"/>
              <a:t>hymenoforem</a:t>
            </a: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539750" y="4725144"/>
            <a:ext cx="7478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Hojný druh na odumřelém dřevě, a to výhradně dubů.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155857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482600" y="333375"/>
            <a:ext cx="7185025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Ganoderma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lucidum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smtClean="0">
                <a:solidFill>
                  <a:schemeClr val="tx2"/>
                </a:solidFill>
              </a:rPr>
              <a:t>–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lesklokorka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>
                <a:solidFill>
                  <a:schemeClr val="tx2"/>
                </a:solidFill>
              </a:rPr>
              <a:t>lesklá</a:t>
            </a:r>
            <a:endParaRPr lang="cs-CZ" altLang="cs-CZ" sz="2800" dirty="0"/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539750" y="1157288"/>
            <a:ext cx="6911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/>
              <a:t>krustothecia se třeněm, asymetrickým kloboukem a rourkatým hymenoforem</a:t>
            </a: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395288" y="5838825"/>
            <a:ext cx="8137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Nehojný druh na odumřelém, často ponořeném dřevě listnáčů. Je také pěstován pro medicínské účely („reishi“).</a:t>
            </a:r>
          </a:p>
        </p:txBody>
      </p:sp>
      <p:pic>
        <p:nvPicPr>
          <p:cNvPr id="17413" name="Picture 2" descr="http://www.damyko.info/ForumA/files/lesklokorka_leskl__1_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989138"/>
            <a:ext cx="4802187" cy="36004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http://www.damyko.info/ForumA/files/1_336_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76475"/>
            <a:ext cx="2857500" cy="29146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5450" y="6206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468313" y="260350"/>
            <a:ext cx="820896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</a:rPr>
              <a:t>Sarcodon imbricatus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lošák jelení</a:t>
            </a: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457200" y="1447800"/>
            <a:ext cx="8382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675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/>
              <a:t>pilothecium s ostnitým hymenoforem</a:t>
            </a:r>
          </a:p>
          <a:p>
            <a:pPr>
              <a:buFontTx/>
              <a:buNone/>
            </a:pPr>
            <a:r>
              <a:rPr lang="cs-CZ" altLang="cs-CZ" sz="2400"/>
              <a:t>klobouk výrazně šupinatý</a:t>
            </a:r>
          </a:p>
          <a:p>
            <a:pPr>
              <a:buFontTx/>
              <a:buNone/>
            </a:pPr>
            <a:endParaRPr lang="cs-CZ" altLang="cs-CZ" sz="800"/>
          </a:p>
          <a:p>
            <a:pPr>
              <a:buFontTx/>
              <a:buNone/>
            </a:pPr>
            <a:r>
              <a:rPr lang="cs-CZ" altLang="cs-CZ" sz="2400"/>
              <a:t>mykorhizní druh vázaný na smrk</a:t>
            </a:r>
          </a:p>
        </p:txBody>
      </p:sp>
      <p:pic>
        <p:nvPicPr>
          <p:cNvPr id="19460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810000"/>
            <a:ext cx="4397375" cy="29321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10000"/>
            <a:ext cx="4397375" cy="29321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3455987" cy="26511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4518" y="5929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534400" cy="855663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Boletus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badius</a:t>
            </a:r>
            <a:r>
              <a:rPr lang="cs-CZ" altLang="cs-CZ" sz="2800" i="1" dirty="0" smtClean="0"/>
              <a:t> – </a:t>
            </a:r>
            <a:r>
              <a:rPr lang="cs-CZ" altLang="cs-CZ" sz="2800" dirty="0" smtClean="0"/>
              <a:t>hřib hnědý</a:t>
            </a:r>
            <a:endParaRPr lang="cs-CZ" altLang="cs-CZ" sz="2800" dirty="0" smtClean="0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762000"/>
            <a:ext cx="8353425" cy="50323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smtClean="0"/>
              <a:t>řez rourkovitým hymenoforem: hymenium uvnitř rourek</a:t>
            </a:r>
            <a:endParaRPr lang="cs-CZ" altLang="cs-CZ" sz="2000" smtClean="0"/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228600" y="4544541"/>
            <a:ext cx="48006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jednoletá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</a:t>
            </a:r>
            <a:r>
              <a:rPr lang="cs-CZ" altLang="cs-CZ" sz="2400" dirty="0" smtClean="0"/>
              <a:t>rozlišená </a:t>
            </a:r>
            <a:r>
              <a:rPr lang="cs-CZ" altLang="cs-CZ" sz="2400" dirty="0"/>
              <a:t>na třeň a klobouk </a:t>
            </a:r>
            <a:r>
              <a:rPr lang="cs-CZ" altLang="cs-CZ" sz="2400" dirty="0" smtClean="0"/>
              <a:t>– </a:t>
            </a:r>
            <a:r>
              <a:rPr lang="cs-CZ" altLang="cs-CZ" sz="2400" dirty="0" err="1" smtClean="0"/>
              <a:t>pilothecium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běžná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houba</a:t>
            </a:r>
            <a:endParaRPr lang="cs-CZ" altLang="cs-CZ" sz="2400" dirty="0"/>
          </a:p>
        </p:txBody>
      </p:sp>
      <p:pic>
        <p:nvPicPr>
          <p:cNvPr id="21509" name="Picture 20" descr="rourka opraven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27163"/>
            <a:ext cx="5445125" cy="264953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Line 22"/>
          <p:cNvSpPr>
            <a:spLocks noChangeShapeType="1"/>
          </p:cNvSpPr>
          <p:nvPr/>
        </p:nvSpPr>
        <p:spPr bwMode="auto">
          <a:xfrm flipH="1">
            <a:off x="2268538" y="1219200"/>
            <a:ext cx="863600" cy="1295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Line 23"/>
          <p:cNvSpPr>
            <a:spLocks noChangeShapeType="1"/>
          </p:cNvSpPr>
          <p:nvPr/>
        </p:nvSpPr>
        <p:spPr bwMode="auto">
          <a:xfrm flipH="1">
            <a:off x="4067175" y="1143000"/>
            <a:ext cx="2449513" cy="13493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512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4343400" cy="2895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30239"/>
            <a:ext cx="3203848" cy="240358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8295" y="3063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553" y="260350"/>
            <a:ext cx="8243887" cy="719138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Macrolepiota</a:t>
            </a:r>
            <a:r>
              <a:rPr lang="cs-CZ" altLang="cs-CZ" sz="2800" dirty="0" smtClean="0"/>
              <a:t> – bedla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86036" y="1124744"/>
            <a:ext cx="4818012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altLang="cs-CZ" sz="2400" kern="0" dirty="0" err="1"/>
              <a:t>hemiangiokarpní</a:t>
            </a:r>
            <a:r>
              <a:rPr lang="cs-CZ" altLang="cs-CZ" sz="2400" kern="0" dirty="0"/>
              <a:t> plodnice </a:t>
            </a:r>
            <a:r>
              <a:rPr lang="cs-CZ" altLang="cs-CZ" sz="2400" kern="0" dirty="0" smtClean="0"/>
              <a:t>s vatovitým </a:t>
            </a:r>
            <a:r>
              <a:rPr lang="cs-CZ" altLang="cs-CZ" sz="2400" kern="0" dirty="0"/>
              <a:t>závojem kryjícím v mládí </a:t>
            </a:r>
            <a:r>
              <a:rPr lang="cs-CZ" altLang="cs-CZ" sz="2400" kern="0" dirty="0" smtClean="0"/>
              <a:t>lupeny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altLang="cs-CZ" sz="2400" kern="0" dirty="0" smtClean="0"/>
              <a:t>v </a:t>
            </a:r>
            <a:r>
              <a:rPr lang="cs-CZ" altLang="cs-CZ" sz="2400" kern="0" dirty="0"/>
              <a:t>dospělosti prsten</a:t>
            </a:r>
          </a:p>
        </p:txBody>
      </p:sp>
      <p:pic>
        <p:nvPicPr>
          <p:cNvPr id="24580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/>
          <a:stretch/>
        </p:blipFill>
        <p:spPr bwMode="auto">
          <a:xfrm>
            <a:off x="113879" y="2965662"/>
            <a:ext cx="5040387" cy="369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496" y="320945"/>
            <a:ext cx="3321050" cy="23876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6099" r="23910"/>
          <a:stretch/>
        </p:blipFill>
        <p:spPr bwMode="auto">
          <a:xfrm>
            <a:off x="5375673" y="2965663"/>
            <a:ext cx="3369541" cy="369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1842" y="3762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06" y="221173"/>
            <a:ext cx="4413633" cy="294287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260350"/>
            <a:ext cx="8243887" cy="719138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Agaricus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sp</a:t>
            </a:r>
            <a:r>
              <a:rPr lang="cs-CZ" altLang="cs-CZ" sz="2800" i="1" dirty="0" smtClean="0"/>
              <a:t>.</a:t>
            </a:r>
            <a:r>
              <a:rPr lang="cs-CZ" altLang="cs-CZ" sz="2800" dirty="0" smtClean="0"/>
              <a:t> – pečárka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6425578"/>
            <a:ext cx="8891587" cy="387798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 smtClean="0"/>
              <a:t>řez lupenatým </a:t>
            </a:r>
            <a:r>
              <a:rPr lang="cs-CZ" altLang="cs-CZ" sz="2400" dirty="0" err="1" smtClean="0"/>
              <a:t>hymenoforem</a:t>
            </a:r>
            <a:r>
              <a:rPr lang="cs-CZ" altLang="cs-CZ" sz="2400" dirty="0" smtClean="0"/>
              <a:t> – hymenium </a:t>
            </a:r>
            <a:r>
              <a:rPr lang="cs-CZ" altLang="cs-CZ" sz="2400" dirty="0" smtClean="0"/>
              <a:t>složené z </a:t>
            </a:r>
            <a:r>
              <a:rPr lang="cs-CZ" altLang="cs-CZ" sz="2400" dirty="0" smtClean="0"/>
              <a:t>bazidií</a:t>
            </a:r>
            <a:endParaRPr lang="cs-CZ" altLang="cs-CZ" sz="2400" dirty="0" smtClean="0">
              <a:solidFill>
                <a:srgbClr val="FF0000"/>
              </a:solidFill>
            </a:endParaRPr>
          </a:p>
        </p:txBody>
      </p:sp>
      <p:pic>
        <p:nvPicPr>
          <p:cNvPr id="23559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2791"/>
            <a:ext cx="3356642" cy="223821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3924657" cy="294319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4" y="3265878"/>
            <a:ext cx="3090863" cy="30956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47" y="4437112"/>
            <a:ext cx="3666528" cy="193508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4328" y="352527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80" y="4023320"/>
            <a:ext cx="3429000" cy="22860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7" descr="IMG_6556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4805"/>
          <a:stretch>
            <a:fillRect/>
          </a:stretch>
        </p:blipFill>
        <p:spPr bwMode="auto">
          <a:xfrm>
            <a:off x="5463480" y="1193800"/>
            <a:ext cx="3429000" cy="270814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8913"/>
            <a:ext cx="8763000" cy="725487"/>
          </a:xfrm>
        </p:spPr>
        <p:txBody>
          <a:bodyPr/>
          <a:lstStyle/>
          <a:p>
            <a:pPr algn="l"/>
            <a:r>
              <a:rPr lang="cs-CZ" altLang="cs-CZ" sz="2800" i="1" smtClean="0"/>
              <a:t>Amanita phalloides – </a:t>
            </a:r>
            <a:r>
              <a:rPr lang="cs-CZ" altLang="cs-CZ" sz="2800" smtClean="0"/>
              <a:t>muchomůrka zelená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765175"/>
            <a:ext cx="7773987" cy="4286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velum universale</a:t>
            </a:r>
            <a:r>
              <a:rPr lang="cs-CZ" altLang="cs-CZ" sz="2400" dirty="0" smtClean="0"/>
              <a:t> – celkový obal, z něj pochva (</a:t>
            </a:r>
            <a:r>
              <a:rPr lang="cs-CZ" altLang="cs-CZ" sz="2400" dirty="0" err="1" smtClean="0"/>
              <a:t>volva</a:t>
            </a:r>
            <a:r>
              <a:rPr lang="cs-CZ" altLang="cs-CZ" sz="2400" dirty="0" smtClean="0"/>
              <a:t>)</a:t>
            </a:r>
          </a:p>
        </p:txBody>
      </p:sp>
      <p:pic>
        <p:nvPicPr>
          <p:cNvPr id="25606" name="Picture 4" descr="Amanita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088" y="1255713"/>
            <a:ext cx="3586162" cy="22955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312738" y="3717032"/>
            <a:ext cx="46490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velum </a:t>
            </a:r>
            <a:r>
              <a:rPr lang="cs-CZ" altLang="cs-CZ" sz="2400" b="1" dirty="0" err="1"/>
              <a:t>partiale</a:t>
            </a:r>
            <a:r>
              <a:rPr lang="cs-CZ" altLang="cs-CZ" sz="2400" dirty="0"/>
              <a:t> – částečný obal,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 něj prsten (</a:t>
            </a:r>
            <a:r>
              <a:rPr lang="cs-CZ" altLang="cs-CZ" sz="2400" dirty="0" err="1"/>
              <a:t>annulus</a:t>
            </a:r>
            <a:r>
              <a:rPr lang="cs-CZ" altLang="cs-CZ" sz="2400" dirty="0"/>
              <a:t>) na třeni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61988" y="1203325"/>
            <a:ext cx="379412" cy="1285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3633787" y="1193800"/>
            <a:ext cx="1946324" cy="15113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 flipV="1">
            <a:off x="1403350" y="2617788"/>
            <a:ext cx="455613" cy="1200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3923928" y="6308725"/>
            <a:ext cx="5133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smrtelně jedovatá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houba</a:t>
            </a:r>
          </a:p>
        </p:txBody>
      </p:sp>
      <p:pic>
        <p:nvPicPr>
          <p:cNvPr id="25612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" y="4581128"/>
            <a:ext cx="3194050" cy="21304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Line 11"/>
          <p:cNvSpPr>
            <a:spLocks noChangeShapeType="1"/>
          </p:cNvSpPr>
          <p:nvPr/>
        </p:nvSpPr>
        <p:spPr bwMode="auto">
          <a:xfrm>
            <a:off x="1547664" y="4548030"/>
            <a:ext cx="0" cy="117967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4" name="Obdélník 5"/>
          <p:cNvSpPr>
            <a:spLocks noChangeArrowheads="1"/>
          </p:cNvSpPr>
          <p:nvPr/>
        </p:nvSpPr>
        <p:spPr bwMode="auto">
          <a:xfrm>
            <a:off x="661988" y="1289050"/>
            <a:ext cx="189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solidFill>
                  <a:schemeClr val="bg1"/>
                </a:solidFill>
              </a:rPr>
              <a:t>hemiangiokarpní plodnice</a:t>
            </a:r>
          </a:p>
        </p:txBody>
      </p:sp>
      <p:sp>
        <p:nvSpPr>
          <p:cNvPr id="25615" name="Line 11"/>
          <p:cNvSpPr>
            <a:spLocks noChangeShapeType="1"/>
          </p:cNvSpPr>
          <p:nvPr/>
        </p:nvSpPr>
        <p:spPr bwMode="auto">
          <a:xfrm flipH="1" flipV="1">
            <a:off x="1263650" y="2800350"/>
            <a:ext cx="139700" cy="10175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7526" y="4206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12875"/>
          <a:stretch>
            <a:fillRect/>
          </a:stretch>
        </p:blipFill>
        <p:spPr bwMode="auto">
          <a:xfrm>
            <a:off x="6181725" y="3700339"/>
            <a:ext cx="2782888" cy="242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101012" cy="719137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Lycoperdon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perlatum</a:t>
            </a:r>
            <a:r>
              <a:rPr lang="cs-CZ" altLang="cs-CZ" sz="2800" i="1" dirty="0" smtClean="0"/>
              <a:t> – </a:t>
            </a:r>
            <a:r>
              <a:rPr lang="cs-CZ" altLang="cs-CZ" sz="2800" dirty="0" smtClean="0"/>
              <a:t>pýchavka obecná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125"/>
            <a:ext cx="6850063" cy="1728787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 err="1" smtClean="0"/>
              <a:t>angiokarpní</a:t>
            </a:r>
            <a:r>
              <a:rPr lang="cs-CZ" altLang="cs-CZ" sz="2400" dirty="0" smtClean="0"/>
              <a:t> plodnice se otvírají v době zralosti bazidiospor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povrch kryje ostnitá vícevrstevná </a:t>
            </a:r>
            <a:r>
              <a:rPr lang="cs-CZ" altLang="cs-CZ" sz="2400" b="1" dirty="0" err="1" smtClean="0"/>
              <a:t>okrovka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uvnitř plodnice je výtrusorodé pletivo – </a:t>
            </a:r>
            <a:r>
              <a:rPr lang="cs-CZ" altLang="cs-CZ" sz="2400" b="1" dirty="0" err="1" smtClean="0"/>
              <a:t>teřich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naspodu je sterilní část plodnice (</a:t>
            </a:r>
            <a:r>
              <a:rPr lang="cs-CZ" altLang="cs-CZ" sz="2400" b="1" dirty="0" err="1" smtClean="0"/>
              <a:t>subgleba</a:t>
            </a:r>
            <a:r>
              <a:rPr lang="cs-CZ" altLang="cs-CZ" sz="2400" dirty="0" smtClean="0"/>
              <a:t>)</a:t>
            </a:r>
          </a:p>
        </p:txBody>
      </p:sp>
      <p:sp>
        <p:nvSpPr>
          <p:cNvPr id="27653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6231210"/>
            <a:ext cx="8750300" cy="43815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cs-CZ" altLang="cs-CZ" sz="2400" dirty="0" smtClean="0"/>
              <a:t>roste hojně ve skupinách v jehličnatých i listnatých lesích</a:t>
            </a:r>
          </a:p>
        </p:txBody>
      </p:sp>
      <p:pic>
        <p:nvPicPr>
          <p:cNvPr id="27654" name="Picture 6" descr="Lycoperdon rez 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0888" y="781050"/>
            <a:ext cx="1900237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5" name="Line 21"/>
          <p:cNvSpPr>
            <a:spLocks noChangeShapeType="1"/>
          </p:cNvSpPr>
          <p:nvPr/>
        </p:nvSpPr>
        <p:spPr bwMode="auto">
          <a:xfrm>
            <a:off x="7524750" y="3741614"/>
            <a:ext cx="0" cy="6238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Line 24"/>
          <p:cNvSpPr>
            <a:spLocks noChangeShapeType="1"/>
          </p:cNvSpPr>
          <p:nvPr/>
        </p:nvSpPr>
        <p:spPr bwMode="auto">
          <a:xfrm flipV="1">
            <a:off x="6103962" y="1401762"/>
            <a:ext cx="1132334" cy="37105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25"/>
          <p:cNvSpPr>
            <a:spLocks noChangeShapeType="1"/>
          </p:cNvSpPr>
          <p:nvPr/>
        </p:nvSpPr>
        <p:spPr bwMode="auto">
          <a:xfrm flipV="1">
            <a:off x="6587951" y="1539875"/>
            <a:ext cx="1368599" cy="592981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58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300289"/>
            <a:ext cx="1993900" cy="279241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Obráze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>
            <a:fillRect/>
          </a:stretch>
        </p:blipFill>
        <p:spPr bwMode="auto">
          <a:xfrm>
            <a:off x="2214563" y="3309814"/>
            <a:ext cx="3876675" cy="278288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Obdélník 4"/>
          <p:cNvSpPr>
            <a:spLocks noChangeArrowheads="1"/>
          </p:cNvSpPr>
          <p:nvPr/>
        </p:nvSpPr>
        <p:spPr bwMode="auto">
          <a:xfrm>
            <a:off x="6588125" y="3343151"/>
            <a:ext cx="1792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/>
              <a:t>středový otvor</a:t>
            </a:r>
          </a:p>
        </p:txBody>
      </p:sp>
      <p:sp>
        <p:nvSpPr>
          <p:cNvPr id="27661" name="Line 25"/>
          <p:cNvSpPr>
            <a:spLocks noChangeShapeType="1"/>
          </p:cNvSpPr>
          <p:nvPr/>
        </p:nvSpPr>
        <p:spPr bwMode="auto">
          <a:xfrm flipV="1">
            <a:off x="6349207" y="2565400"/>
            <a:ext cx="1607344" cy="190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6007" y="1698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b="11047"/>
          <a:stretch>
            <a:fillRect/>
          </a:stretch>
        </p:blipFill>
        <p:spPr bwMode="auto">
          <a:xfrm>
            <a:off x="711200" y="3122613"/>
            <a:ext cx="45815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4716463" cy="765175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Geastrum</a:t>
            </a:r>
            <a:r>
              <a:rPr lang="cs-CZ" altLang="cs-CZ" sz="2800" i="1" dirty="0" smtClean="0"/>
              <a:t> </a:t>
            </a:r>
            <a:r>
              <a:rPr lang="cs-CZ" altLang="cs-CZ" sz="2800" dirty="0" err="1" smtClean="0"/>
              <a:t>spp</a:t>
            </a:r>
            <a:r>
              <a:rPr lang="cs-CZ" altLang="cs-CZ" sz="2800" dirty="0" smtClean="0"/>
              <a:t>. </a:t>
            </a:r>
            <a:r>
              <a:rPr lang="cs-CZ" altLang="cs-CZ" sz="2800" dirty="0" smtClean="0"/>
              <a:t>– hvězdovky</a:t>
            </a:r>
            <a:endParaRPr lang="cs-CZ" altLang="cs-CZ" sz="2800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0363" y="976746"/>
            <a:ext cx="5543550" cy="2145867"/>
          </a:xfr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 err="1" smtClean="0"/>
              <a:t>angiokarpní</a:t>
            </a:r>
            <a:r>
              <a:rPr lang="cs-CZ" altLang="cs-CZ" sz="2400" dirty="0" smtClean="0"/>
              <a:t> plodnice</a:t>
            </a:r>
          </a:p>
          <a:p>
            <a:pPr marL="0" indent="0">
              <a:buFontTx/>
              <a:buNone/>
            </a:pPr>
            <a:r>
              <a:rPr lang="cs-CZ" altLang="cs-CZ" sz="2400" dirty="0" err="1" smtClean="0"/>
              <a:t>okrovka</a:t>
            </a:r>
            <a:r>
              <a:rPr lang="cs-CZ" altLang="cs-CZ" sz="2400" dirty="0" smtClean="0"/>
              <a:t> sestává ze dvou vrstev:</a:t>
            </a:r>
          </a:p>
          <a:p>
            <a:pPr marL="0" indent="0">
              <a:buFontTx/>
              <a:buNone/>
            </a:pPr>
            <a:r>
              <a:rPr lang="cs-CZ" altLang="cs-CZ" sz="2400" b="1" dirty="0" smtClean="0"/>
              <a:t>vnější </a:t>
            </a:r>
            <a:r>
              <a:rPr lang="cs-CZ" altLang="cs-CZ" sz="2400" b="1" dirty="0" err="1" smtClean="0"/>
              <a:t>okrovka</a:t>
            </a:r>
            <a:r>
              <a:rPr lang="cs-CZ" altLang="cs-CZ" sz="2400" b="1" dirty="0" smtClean="0"/>
              <a:t> (</a:t>
            </a:r>
            <a:r>
              <a:rPr lang="cs-CZ" altLang="cs-CZ" sz="2400" b="1" dirty="0" err="1" smtClean="0"/>
              <a:t>exoperidie</a:t>
            </a:r>
            <a:r>
              <a:rPr lang="cs-CZ" altLang="cs-CZ" sz="2400" b="1" dirty="0" smtClean="0"/>
              <a:t>)</a:t>
            </a:r>
          </a:p>
          <a:p>
            <a:pPr marL="0" indent="0">
              <a:buFontTx/>
              <a:buNone/>
            </a:pPr>
            <a:r>
              <a:rPr lang="cs-CZ" altLang="cs-CZ" sz="2400" dirty="0" smtClean="0"/>
              <a:t>hvězdicovitě praská a vyzvedává nad substrát </a:t>
            </a:r>
            <a:r>
              <a:rPr lang="cs-CZ" altLang="cs-CZ" sz="2400" b="1" dirty="0" err="1" smtClean="0"/>
              <a:t>endoperidii</a:t>
            </a:r>
            <a:r>
              <a:rPr lang="cs-CZ" altLang="cs-CZ" sz="2400" dirty="0" smtClean="0"/>
              <a:t>, obsahující spory</a:t>
            </a:r>
          </a:p>
        </p:txBody>
      </p:sp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8950"/>
            <a:ext cx="2374900" cy="2171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519488"/>
            <a:ext cx="3132137" cy="25019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Rectangle 18"/>
          <p:cNvSpPr>
            <a:spLocks noChangeArrowheads="1"/>
          </p:cNvSpPr>
          <p:nvPr/>
        </p:nvSpPr>
        <p:spPr bwMode="auto">
          <a:xfrm>
            <a:off x="684213" y="6092825"/>
            <a:ext cx="7390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výtrusy se uvolňují nárazy kapek vody při dešti apod.</a:t>
            </a:r>
          </a:p>
        </p:txBody>
      </p:sp>
      <p:sp>
        <p:nvSpPr>
          <p:cNvPr id="29704" name="Line 19"/>
          <p:cNvSpPr>
            <a:spLocks noChangeShapeType="1"/>
          </p:cNvSpPr>
          <p:nvPr/>
        </p:nvSpPr>
        <p:spPr bwMode="auto">
          <a:xfrm flipH="1">
            <a:off x="2771775" y="3044825"/>
            <a:ext cx="287338" cy="5873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20"/>
          <p:cNvSpPr>
            <a:spLocks noChangeShapeType="1"/>
          </p:cNvSpPr>
          <p:nvPr/>
        </p:nvSpPr>
        <p:spPr bwMode="auto">
          <a:xfrm>
            <a:off x="7596188" y="2852738"/>
            <a:ext cx="0" cy="5048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Line 21"/>
          <p:cNvSpPr>
            <a:spLocks noChangeShapeType="1"/>
          </p:cNvSpPr>
          <p:nvPr/>
        </p:nvSpPr>
        <p:spPr bwMode="auto">
          <a:xfrm flipH="1" flipV="1">
            <a:off x="5219700" y="4724400"/>
            <a:ext cx="6477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29707" name="Skupina 5"/>
          <p:cNvGrpSpPr>
            <a:grpSpLocks/>
          </p:cNvGrpSpPr>
          <p:nvPr/>
        </p:nvGrpSpPr>
        <p:grpSpPr bwMode="auto">
          <a:xfrm>
            <a:off x="4572000" y="1628775"/>
            <a:ext cx="3240088" cy="2305050"/>
            <a:chOff x="4572000" y="1628775"/>
            <a:chExt cx="3240088" cy="2305050"/>
          </a:xfrm>
        </p:grpSpPr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5543550" y="1628775"/>
              <a:ext cx="1116013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9" name="Line 16"/>
            <p:cNvSpPr>
              <a:spLocks noChangeShapeType="1"/>
            </p:cNvSpPr>
            <p:nvPr/>
          </p:nvSpPr>
          <p:spPr bwMode="auto">
            <a:xfrm>
              <a:off x="5543550" y="2060575"/>
              <a:ext cx="2268538" cy="187325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29710" name="Přímá spojnice 2"/>
            <p:cNvCxnSpPr>
              <a:cxnSpLocks noChangeShapeType="1"/>
            </p:cNvCxnSpPr>
            <p:nvPr/>
          </p:nvCxnSpPr>
          <p:spPr bwMode="auto">
            <a:xfrm>
              <a:off x="4572000" y="2048256"/>
              <a:ext cx="971550" cy="6157"/>
            </a:xfrm>
            <a:prstGeom prst="line">
              <a:avLst/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17817" y="4294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640"/>
            <a:ext cx="7772400" cy="1143000"/>
          </a:xfrm>
        </p:spPr>
        <p:txBody>
          <a:bodyPr/>
          <a:lstStyle/>
          <a:p>
            <a:pPr algn="l"/>
            <a:r>
              <a:rPr lang="cs-CZ" altLang="cs-CZ" sz="2800" i="1" dirty="0" err="1" smtClean="0"/>
              <a:t>Cyathus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striatus</a:t>
            </a:r>
            <a:r>
              <a:rPr lang="cs-CZ" altLang="cs-CZ" sz="2800" i="1" dirty="0" smtClean="0"/>
              <a:t> </a:t>
            </a:r>
            <a:r>
              <a:rPr lang="cs-CZ" altLang="cs-CZ" sz="2800" dirty="0" smtClean="0"/>
              <a:t>– číšenka rýhovaná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73238"/>
            <a:ext cx="447675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smtClean="0"/>
              <a:t>pohárkovitá plodnice </a:t>
            </a:r>
            <a:br>
              <a:rPr lang="cs-CZ" altLang="cs-CZ" sz="2400" smtClean="0"/>
            </a:br>
            <a:r>
              <a:rPr lang="cs-CZ" altLang="cs-CZ" sz="2400" smtClean="0"/>
              <a:t>v mládí krytá blankou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marL="0" inden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smtClean="0"/>
              <a:t>peridie je uvnitř výrazně rýhovaná a obsahuje peridioly, připojené lepkavým vláknem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240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smtClean="0"/>
              <a:t>za deště jsou pak peridioly vymršťovány ven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smtClean="0"/>
              <a:t>Roste na tlejících zbytcích rostlin v lese i mimo les.</a:t>
            </a:r>
          </a:p>
        </p:txBody>
      </p:sp>
      <p:pic>
        <p:nvPicPr>
          <p:cNvPr id="31748" name="Picture 6" descr="Cyathus s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4103688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Line 9"/>
          <p:cNvSpPr>
            <a:spLocks noChangeShapeType="1"/>
          </p:cNvSpPr>
          <p:nvPr/>
        </p:nvSpPr>
        <p:spPr bwMode="auto">
          <a:xfrm flipV="1">
            <a:off x="4572000" y="2997200"/>
            <a:ext cx="1008063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9837" y="51645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466560"/>
            <a:ext cx="8569325" cy="54107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 smtClean="0"/>
              <a:t>z morfologického hlediska a podle geneze spor rozlišujeme </a:t>
            </a:r>
            <a:r>
              <a:rPr lang="cs-CZ" altLang="cs-CZ" sz="2400" dirty="0"/>
              <a:t>2 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 smtClean="0"/>
              <a:t>1</a:t>
            </a:r>
            <a:r>
              <a:rPr lang="cs-CZ" altLang="cs-CZ" sz="2400" b="1" dirty="0"/>
              <a:t>) houby rouškaté</a:t>
            </a:r>
            <a:r>
              <a:rPr lang="cs-CZ" altLang="cs-CZ" sz="2400" dirty="0"/>
              <a:t> (dříve podtřída </a:t>
            </a:r>
            <a:r>
              <a:rPr lang="cs-CZ" altLang="cs-CZ" sz="2400" i="1" dirty="0" err="1"/>
              <a:t>Hymenomycetidae</a:t>
            </a:r>
            <a:r>
              <a:rPr lang="cs-CZ" altLang="cs-CZ" sz="2400" dirty="0"/>
              <a:t>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 smtClean="0"/>
              <a:t>výtrusy vznikají </a:t>
            </a:r>
            <a:r>
              <a:rPr lang="cs-CZ" altLang="cs-CZ" sz="2400" dirty="0"/>
              <a:t>na povrchu plodnice v </a:t>
            </a:r>
            <a:r>
              <a:rPr lang="cs-CZ" altLang="cs-CZ" sz="2400" b="1" dirty="0"/>
              <a:t>hymeniu</a:t>
            </a:r>
            <a:r>
              <a:rPr lang="cs-CZ" altLang="cs-CZ" sz="2400" dirty="0"/>
              <a:t> (roušku</a:t>
            </a:r>
            <a:r>
              <a:rPr lang="cs-CZ" altLang="cs-CZ" sz="2400" dirty="0" smtClean="0"/>
              <a:t>) </a:t>
            </a:r>
            <a:r>
              <a:rPr lang="cs-CZ" altLang="cs-CZ" sz="2400" dirty="0"/>
              <a:t>na speciální části povrchu plodnice </a:t>
            </a:r>
            <a:r>
              <a:rPr lang="cs-CZ" altLang="cs-CZ" sz="2400" dirty="0" smtClean="0"/>
              <a:t>– </a:t>
            </a:r>
            <a:r>
              <a:rPr lang="cs-CZ" altLang="cs-CZ" sz="2400" b="1" dirty="0" err="1" smtClean="0"/>
              <a:t>hymenoforu</a:t>
            </a:r>
            <a:endParaRPr lang="cs-CZ" altLang="cs-CZ" sz="2400" b="1" dirty="0" smtClean="0"/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 smtClean="0"/>
              <a:t>v </a:t>
            </a:r>
            <a:r>
              <a:rPr lang="cs-CZ" altLang="cs-CZ" sz="2400" dirty="0"/>
              <a:t>roušku </a:t>
            </a:r>
            <a:r>
              <a:rPr lang="cs-CZ" altLang="cs-CZ" sz="2400" dirty="0" smtClean="0"/>
              <a:t>přítomny i </a:t>
            </a:r>
            <a:r>
              <a:rPr lang="cs-CZ" altLang="cs-CZ" sz="2400" dirty="0"/>
              <a:t>sterilní </a:t>
            </a:r>
            <a:r>
              <a:rPr lang="cs-CZ" altLang="cs-CZ" sz="2400" dirty="0" smtClean="0"/>
              <a:t>buňky (</a:t>
            </a:r>
            <a:r>
              <a:rPr lang="cs-CZ" altLang="cs-CZ" sz="2400" dirty="0" err="1" smtClean="0"/>
              <a:t>bazidioly</a:t>
            </a:r>
            <a:r>
              <a:rPr lang="cs-CZ" altLang="cs-CZ" sz="2400" dirty="0"/>
              <a:t>, </a:t>
            </a:r>
            <a:r>
              <a:rPr lang="cs-CZ" altLang="cs-CZ" sz="2400" dirty="0" err="1" smtClean="0"/>
              <a:t>cystidy</a:t>
            </a:r>
            <a:r>
              <a:rPr lang="cs-CZ" altLang="cs-CZ" sz="2400" dirty="0" smtClean="0"/>
              <a:t>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 smtClean="0"/>
              <a:t>spory z bazidií aktivně </a:t>
            </a:r>
            <a:r>
              <a:rPr lang="cs-CZ" altLang="cs-CZ" sz="2400" dirty="0"/>
              <a:t>odmršťovány (</a:t>
            </a:r>
            <a:r>
              <a:rPr lang="cs-CZ" altLang="cs-CZ" sz="2400" dirty="0" err="1"/>
              <a:t>balistospory</a:t>
            </a:r>
            <a:r>
              <a:rPr lang="cs-CZ" altLang="cs-CZ" sz="2400" dirty="0"/>
              <a:t>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 smtClean="0"/>
              <a:t>plodnice mají vývoj</a:t>
            </a:r>
            <a:endParaRPr lang="cs-CZ" altLang="cs-CZ" sz="2400" dirty="0"/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gymnokarpní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od </a:t>
            </a:r>
            <a:r>
              <a:rPr lang="cs-CZ" altLang="cs-CZ" sz="2400" dirty="0"/>
              <a:t>počátku otevřené 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hemiangiokarpní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dočasně </a:t>
            </a:r>
            <a:r>
              <a:rPr lang="cs-CZ" altLang="cs-CZ" sz="2400" dirty="0"/>
              <a:t>uzavřené </a:t>
            </a:r>
            <a:r>
              <a:rPr lang="cs-CZ" altLang="cs-CZ" sz="2400" dirty="0" smtClean="0"/>
              <a:t>obaly plodnice (tzv. velum)</a:t>
            </a: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2025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2139" r="20013" b="3844"/>
          <a:stretch>
            <a:fillRect/>
          </a:stretch>
        </p:blipFill>
        <p:spPr bwMode="auto">
          <a:xfrm>
            <a:off x="6516216" y="3223071"/>
            <a:ext cx="2517005" cy="359030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5" name="Skupina 1"/>
          <p:cNvGrpSpPr>
            <a:grpSpLocks/>
          </p:cNvGrpSpPr>
          <p:nvPr/>
        </p:nvGrpSpPr>
        <p:grpSpPr bwMode="auto">
          <a:xfrm>
            <a:off x="4860032" y="3645024"/>
            <a:ext cx="1914525" cy="2678112"/>
            <a:chOff x="7075476" y="2924944"/>
            <a:chExt cx="1915117" cy="2677858"/>
          </a:xfrm>
        </p:grpSpPr>
        <p:pic>
          <p:nvPicPr>
            <p:cNvPr id="33807" name="Picture 4" descr="phallus impud 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6" r="18739" b="19504"/>
            <a:stretch>
              <a:fillRect/>
            </a:stretch>
          </p:blipFill>
          <p:spPr bwMode="auto">
            <a:xfrm>
              <a:off x="7075476" y="2930004"/>
              <a:ext cx="1024916" cy="2667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3808" name="Picture 4" descr="phallus impud 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84" t="53024"/>
            <a:stretch>
              <a:fillRect/>
            </a:stretch>
          </p:blipFill>
          <p:spPr bwMode="auto">
            <a:xfrm>
              <a:off x="8100392" y="2924944"/>
              <a:ext cx="890201" cy="2677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3796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9" b="10768"/>
          <a:stretch>
            <a:fillRect/>
          </a:stretch>
        </p:blipFill>
        <p:spPr bwMode="auto">
          <a:xfrm>
            <a:off x="4972046" y="417417"/>
            <a:ext cx="4061175" cy="265610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273050" y="125413"/>
            <a:ext cx="7467600" cy="1143000"/>
          </a:xfrm>
        </p:spPr>
        <p:txBody>
          <a:bodyPr/>
          <a:lstStyle/>
          <a:p>
            <a:pPr algn="l"/>
            <a:r>
              <a:rPr lang="cs-CZ" altLang="cs-CZ" sz="2800" i="1" smtClean="0"/>
              <a:t>Phallus impudicus </a:t>
            </a:r>
            <a:br>
              <a:rPr lang="cs-CZ" altLang="cs-CZ" sz="2800" i="1" smtClean="0"/>
            </a:br>
            <a:r>
              <a:rPr lang="cs-CZ" altLang="cs-CZ" sz="2800" smtClean="0"/>
              <a:t>hadovka smrdutá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8035" y="1268413"/>
            <a:ext cx="4926013" cy="381635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mladá plodnice na řezu: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na povrchu </a:t>
            </a:r>
            <a:r>
              <a:rPr lang="cs-CZ" altLang="cs-CZ" sz="2400" dirty="0" err="1" smtClean="0"/>
              <a:t>peridie</a:t>
            </a:r>
            <a:endParaRPr lang="cs-CZ" altLang="cs-CZ" sz="2400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slizovitá vrstva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dosud nezralá </a:t>
            </a:r>
            <a:r>
              <a:rPr lang="cs-CZ" altLang="cs-CZ" sz="2400" dirty="0" err="1" smtClean="0"/>
              <a:t>gleba</a:t>
            </a:r>
            <a:r>
              <a:rPr lang="cs-CZ" altLang="cs-CZ" sz="2400" dirty="0" smtClean="0"/>
              <a:t> 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základ nosiče (</a:t>
            </a:r>
            <a:r>
              <a:rPr lang="cs-CZ" altLang="cs-CZ" sz="2400" dirty="0" err="1" smtClean="0"/>
              <a:t>receptakula</a:t>
            </a:r>
            <a:r>
              <a:rPr lang="cs-CZ" altLang="cs-CZ" sz="2400" dirty="0" smtClean="0"/>
              <a:t>)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400" dirty="0" smtClean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zralá plodnice: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na vrcholu jamkatý klobouk pokrytý </a:t>
            </a:r>
            <a:r>
              <a:rPr lang="cs-CZ" altLang="cs-CZ" sz="2400" dirty="0" err="1" smtClean="0"/>
              <a:t>teřichem</a:t>
            </a:r>
            <a:endParaRPr lang="cs-CZ" altLang="cs-CZ" sz="2400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bílé pórovité </a:t>
            </a:r>
            <a:r>
              <a:rPr lang="cs-CZ" altLang="cs-CZ" sz="2400" dirty="0" err="1" smtClean="0"/>
              <a:t>receptakulum</a:t>
            </a:r>
            <a:r>
              <a:rPr lang="cs-CZ" altLang="cs-CZ" sz="2400" dirty="0" smtClean="0"/>
              <a:t> 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na bázi zbytek </a:t>
            </a:r>
            <a:r>
              <a:rPr lang="cs-CZ" altLang="cs-CZ" sz="2400" dirty="0" err="1" smtClean="0"/>
              <a:t>peridie</a:t>
            </a:r>
            <a:r>
              <a:rPr lang="cs-CZ" altLang="cs-CZ" sz="2400" dirty="0" smtClean="0"/>
              <a:t> a slizové vrstvy v podobě pochvy</a:t>
            </a:r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altLang="cs-CZ" sz="2400" dirty="0" smtClean="0"/>
          </a:p>
        </p:txBody>
      </p:sp>
      <p:sp>
        <p:nvSpPr>
          <p:cNvPr id="33799" name="Line 6"/>
          <p:cNvSpPr>
            <a:spLocks noChangeShapeType="1"/>
          </p:cNvSpPr>
          <p:nvPr/>
        </p:nvSpPr>
        <p:spPr bwMode="auto">
          <a:xfrm flipV="1">
            <a:off x="3110533" y="1349951"/>
            <a:ext cx="2325563" cy="49487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4276072" y="4049712"/>
            <a:ext cx="871992" cy="254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Line 8"/>
          <p:cNvSpPr>
            <a:spLocks noChangeShapeType="1"/>
          </p:cNvSpPr>
          <p:nvPr/>
        </p:nvSpPr>
        <p:spPr bwMode="auto">
          <a:xfrm>
            <a:off x="3844726" y="5733256"/>
            <a:ext cx="130333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3" name="Obdélník 2"/>
          <p:cNvSpPr>
            <a:spLocks noChangeArrowheads="1"/>
          </p:cNvSpPr>
          <p:nvPr/>
        </p:nvSpPr>
        <p:spPr bwMode="auto">
          <a:xfrm>
            <a:off x="179512" y="6021288"/>
            <a:ext cx="453650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Roste hojně v </a:t>
            </a:r>
            <a:r>
              <a:rPr lang="cs-CZ" altLang="cs-CZ" sz="2400" dirty="0" smtClean="0"/>
              <a:t>lesích</a:t>
            </a:r>
            <a:r>
              <a:rPr lang="cs-CZ" altLang="cs-CZ" sz="2400" dirty="0"/>
              <a:t>, hlavně na humózních místech.</a:t>
            </a:r>
          </a:p>
        </p:txBody>
      </p:sp>
      <p:sp>
        <p:nvSpPr>
          <p:cNvPr id="33804" name="Line 6"/>
          <p:cNvSpPr>
            <a:spLocks noChangeShapeType="1"/>
          </p:cNvSpPr>
          <p:nvPr/>
        </p:nvSpPr>
        <p:spPr bwMode="auto">
          <a:xfrm flipV="1">
            <a:off x="2605087" y="1556444"/>
            <a:ext cx="2903017" cy="72042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6"/>
          <p:cNvSpPr>
            <a:spLocks noChangeShapeType="1"/>
          </p:cNvSpPr>
          <p:nvPr/>
        </p:nvSpPr>
        <p:spPr bwMode="auto">
          <a:xfrm flipV="1">
            <a:off x="3347864" y="1772816"/>
            <a:ext cx="2376264" cy="86409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6"/>
          <p:cNvSpPr>
            <a:spLocks noChangeShapeType="1"/>
          </p:cNvSpPr>
          <p:nvPr/>
        </p:nvSpPr>
        <p:spPr bwMode="auto">
          <a:xfrm flipV="1">
            <a:off x="4308574" y="1926362"/>
            <a:ext cx="1952124" cy="110609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V="1">
            <a:off x="4276071" y="4915049"/>
            <a:ext cx="1047585" cy="13218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8113" y="4848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586852"/>
            <a:ext cx="8964612" cy="6057043"/>
          </a:xfrm>
          <a:noFill/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kern="1200" dirty="0">
                <a:solidFill>
                  <a:schemeClr val="tx2"/>
                </a:solidFill>
                <a:latin typeface="Arial" panose="020B0604020202020204" pitchFamily="34" charset="0"/>
              </a:rPr>
              <a:t>TŘÍDA: </a:t>
            </a:r>
            <a:r>
              <a:rPr lang="cs-CZ" altLang="cs-CZ" sz="2000" kern="1200" dirty="0" err="1">
                <a:solidFill>
                  <a:schemeClr val="tx2"/>
                </a:solidFill>
                <a:latin typeface="Arial" panose="020B0604020202020204" pitchFamily="34" charset="0"/>
              </a:rPr>
              <a:t>Dacrymycetes</a:t>
            </a:r>
            <a:endParaRPr lang="cs-CZ" altLang="cs-CZ" sz="2000" kern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/>
              <a:t>		</a:t>
            </a:r>
            <a:r>
              <a:rPr lang="cs-CZ" altLang="cs-CZ" sz="2000" i="1" dirty="0" err="1" smtClean="0"/>
              <a:t>Calocera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viscosa</a:t>
            </a:r>
            <a:r>
              <a:rPr lang="cs-CZ" altLang="cs-CZ" sz="2000" i="1" dirty="0" smtClean="0"/>
              <a:t> </a:t>
            </a:r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krásnorůžek</a:t>
            </a:r>
            <a:r>
              <a:rPr lang="cs-CZ" altLang="cs-CZ" sz="2000" dirty="0" smtClean="0"/>
              <a:t> lepkavý) – </a:t>
            </a:r>
            <a:r>
              <a:rPr lang="cs-CZ" altLang="cs-CZ" sz="2000" dirty="0" err="1" smtClean="0"/>
              <a:t>holothecium</a:t>
            </a:r>
            <a:r>
              <a:rPr lang="cs-CZ" altLang="cs-CZ" sz="2000" dirty="0" smtClean="0"/>
              <a:t>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cs-CZ" altLang="cs-CZ" sz="2000" kern="1200" dirty="0">
                <a:solidFill>
                  <a:schemeClr val="tx2"/>
                </a:solidFill>
                <a:latin typeface="Arial" panose="020B0604020202020204" pitchFamily="34" charset="0"/>
              </a:rPr>
              <a:t>TŘÍDA: </a:t>
            </a:r>
            <a:r>
              <a:rPr lang="cs-CZ" altLang="cs-CZ" sz="2000" kern="1200" dirty="0" err="1">
                <a:solidFill>
                  <a:schemeClr val="tx2"/>
                </a:solidFill>
                <a:latin typeface="Arial" panose="020B0604020202020204" pitchFamily="34" charset="0"/>
              </a:rPr>
              <a:t>Agaricomycetes</a:t>
            </a:r>
            <a:endParaRPr lang="cs-CZ" altLang="cs-CZ" sz="2000" kern="12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/>
              <a:t>ŘÁD: </a:t>
            </a:r>
            <a:r>
              <a:rPr lang="cs-CZ" altLang="cs-CZ" sz="2000" dirty="0" err="1" smtClean="0"/>
              <a:t>Thelephorales</a:t>
            </a:r>
            <a:r>
              <a:rPr lang="cs-CZ" altLang="cs-CZ" sz="2000" dirty="0" smtClean="0"/>
              <a:t>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>
                <a:solidFill>
                  <a:srgbClr val="FFFFFF"/>
                </a:solidFill>
              </a:rPr>
              <a:t>		</a:t>
            </a:r>
            <a:r>
              <a:rPr lang="cs-CZ" altLang="cs-CZ" sz="2000" i="1" dirty="0" err="1" smtClean="0"/>
              <a:t>Sarcodon</a:t>
            </a:r>
            <a:r>
              <a:rPr lang="cs-CZ" altLang="cs-CZ" sz="2000" i="1" dirty="0" smtClean="0"/>
              <a:t> </a:t>
            </a:r>
            <a:r>
              <a:rPr lang="cs-CZ" altLang="cs-CZ" sz="2000" dirty="0" smtClean="0"/>
              <a:t>(lošák) – </a:t>
            </a:r>
            <a:r>
              <a:rPr lang="cs-CZ" altLang="cs-CZ" sz="2000" dirty="0" err="1" smtClean="0"/>
              <a:t>pilothecium</a:t>
            </a:r>
            <a:r>
              <a:rPr lang="cs-CZ" altLang="cs-CZ" sz="2000" dirty="0" smtClean="0"/>
              <a:t> s ostnitým </a:t>
            </a:r>
            <a:r>
              <a:rPr lang="cs-CZ" altLang="cs-CZ" sz="2000" dirty="0" err="1" smtClean="0"/>
              <a:t>hymenoforem</a:t>
            </a:r>
            <a:endParaRPr lang="cs-CZ" altLang="cs-CZ" sz="2000" dirty="0" smtClean="0"/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/>
              <a:t>ŘÁD: </a:t>
            </a:r>
            <a:r>
              <a:rPr lang="cs-CZ" altLang="cs-CZ" sz="2000" dirty="0" err="1" smtClean="0"/>
              <a:t>Polyporales</a:t>
            </a:r>
            <a:r>
              <a:rPr lang="cs-CZ" altLang="cs-CZ" sz="2000" dirty="0" smtClean="0"/>
              <a:t>   	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smtClean="0"/>
              <a:t>		</a:t>
            </a:r>
            <a:r>
              <a:rPr lang="cs-CZ" altLang="cs-CZ" sz="2000" i="1" dirty="0" err="1" smtClean="0"/>
              <a:t>Fomes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fomentarius</a:t>
            </a:r>
            <a:r>
              <a:rPr lang="cs-CZ" altLang="cs-CZ" sz="2000" i="1" dirty="0" smtClean="0"/>
              <a:t> </a:t>
            </a:r>
            <a:r>
              <a:rPr lang="cs-CZ" altLang="cs-CZ" sz="2000" dirty="0" smtClean="0"/>
              <a:t>(troudnatec </a:t>
            </a:r>
            <a:r>
              <a:rPr lang="cs-CZ" altLang="cs-CZ" sz="2000" dirty="0" err="1" smtClean="0"/>
              <a:t>kopytovitý</a:t>
            </a:r>
            <a:r>
              <a:rPr lang="cs-CZ" altLang="cs-CZ" sz="2000" dirty="0" smtClean="0"/>
              <a:t>) – </a:t>
            </a:r>
            <a:r>
              <a:rPr lang="cs-CZ" altLang="cs-CZ" sz="2000" dirty="0" err="1" smtClean="0"/>
              <a:t>krustothecium</a:t>
            </a:r>
            <a:r>
              <a:rPr lang="cs-CZ" altLang="cs-CZ" sz="2000" dirty="0" smtClean="0"/>
              <a:t>, rourky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/>
              <a:t>ŘÁD: </a:t>
            </a:r>
            <a:r>
              <a:rPr lang="cs-CZ" altLang="cs-CZ" sz="2000" dirty="0" err="1" smtClean="0"/>
              <a:t>Boletales</a:t>
            </a:r>
            <a:r>
              <a:rPr lang="cs-CZ" altLang="cs-CZ" sz="2000" dirty="0" smtClean="0"/>
              <a:t>       	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smtClean="0"/>
              <a:t>		</a:t>
            </a:r>
            <a:r>
              <a:rPr lang="cs-CZ" altLang="cs-CZ" sz="2000" i="1" dirty="0" err="1" smtClean="0"/>
              <a:t>Boletus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badius</a:t>
            </a:r>
            <a:r>
              <a:rPr lang="cs-CZ" altLang="cs-CZ" sz="2000" i="1" dirty="0" smtClean="0"/>
              <a:t> </a:t>
            </a:r>
            <a:r>
              <a:rPr lang="cs-CZ" altLang="cs-CZ" sz="2000" dirty="0" smtClean="0"/>
              <a:t>(hřib hnědý) </a:t>
            </a:r>
            <a:r>
              <a:rPr lang="cs-CZ" altLang="cs-CZ" sz="1600" dirty="0" smtClean="0"/>
              <a:t> </a:t>
            </a:r>
            <a:r>
              <a:rPr lang="cs-CZ" altLang="cs-CZ" sz="2000" dirty="0" smtClean="0"/>
              <a:t>– </a:t>
            </a:r>
            <a:r>
              <a:rPr lang="cs-CZ" altLang="cs-CZ" sz="2000" dirty="0" err="1" smtClean="0"/>
              <a:t>pilothecium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rourkatý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hymenofor</a:t>
            </a:r>
            <a:r>
              <a:rPr lang="cs-CZ" altLang="cs-CZ" sz="2000" dirty="0" smtClean="0"/>
              <a:t> 	</a:t>
            </a:r>
            <a:endParaRPr lang="cs-CZ" altLang="cs-CZ" sz="2000" dirty="0" smtClean="0">
              <a:solidFill>
                <a:srgbClr val="FF0000"/>
              </a:solidFill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/>
              <a:t>ŘÁD: </a:t>
            </a:r>
            <a:r>
              <a:rPr lang="cs-CZ" altLang="cs-CZ" sz="2000" dirty="0" err="1" smtClean="0"/>
              <a:t>Agaricales</a:t>
            </a:r>
            <a:r>
              <a:rPr lang="cs-CZ" altLang="cs-CZ" sz="2000" dirty="0" smtClean="0"/>
              <a:t>    	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/>
              <a:t>		</a:t>
            </a:r>
            <a:r>
              <a:rPr lang="cs-CZ" altLang="cs-CZ" sz="2000" i="1" dirty="0" err="1" smtClean="0"/>
              <a:t>Amanita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phalloides</a:t>
            </a:r>
            <a:r>
              <a:rPr lang="cs-CZ" altLang="cs-CZ" sz="2000" dirty="0" smtClean="0"/>
              <a:t> (muchomůrka zelená) – </a:t>
            </a:r>
            <a:r>
              <a:rPr lang="cs-CZ" altLang="cs-CZ" sz="2000" dirty="0" err="1" smtClean="0"/>
              <a:t>pilothecium</a:t>
            </a:r>
            <a:r>
              <a:rPr lang="cs-CZ" altLang="cs-CZ" sz="2000" dirty="0" smtClean="0"/>
              <a:t> s prstenem a 		pochvou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smtClean="0"/>
              <a:t>		</a:t>
            </a:r>
            <a:r>
              <a:rPr lang="cs-CZ" altLang="cs-CZ" sz="2000" i="1" dirty="0" err="1" smtClean="0"/>
              <a:t>Lycoperdon</a:t>
            </a:r>
            <a:r>
              <a:rPr lang="cs-CZ" altLang="cs-CZ" sz="2000" i="1" dirty="0" smtClean="0"/>
              <a:t> </a:t>
            </a:r>
            <a:r>
              <a:rPr lang="cs-CZ" altLang="cs-CZ" sz="2000" dirty="0" err="1" smtClean="0"/>
              <a:t>spp</a:t>
            </a:r>
            <a:r>
              <a:rPr lang="cs-CZ" altLang="cs-CZ" sz="2000" i="1" dirty="0" smtClean="0"/>
              <a:t>.</a:t>
            </a:r>
            <a:r>
              <a:rPr lang="cs-CZ" altLang="cs-CZ" sz="2000" dirty="0" smtClean="0"/>
              <a:t> (pýchavka, různé druhy) – </a:t>
            </a:r>
            <a:r>
              <a:rPr lang="cs-CZ" altLang="cs-CZ" sz="2000" dirty="0" err="1" smtClean="0"/>
              <a:t>břichatkovitá</a:t>
            </a:r>
            <a:r>
              <a:rPr lang="cs-CZ" altLang="cs-CZ" sz="2000" dirty="0" smtClean="0"/>
              <a:t> plodnice s 		</a:t>
            </a:r>
            <a:r>
              <a:rPr lang="cs-CZ" altLang="cs-CZ" sz="2000" dirty="0" err="1" smtClean="0"/>
              <a:t>peridií</a:t>
            </a:r>
            <a:r>
              <a:rPr lang="cs-CZ" altLang="cs-CZ" sz="2000" dirty="0" smtClean="0"/>
              <a:t> na povrchu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dirty="0" smtClean="0"/>
              <a:t>ŘÁD: </a:t>
            </a:r>
            <a:r>
              <a:rPr lang="cs-CZ" altLang="cs-CZ" sz="2000" dirty="0" err="1" smtClean="0"/>
              <a:t>Geastrales</a:t>
            </a:r>
            <a:r>
              <a:rPr lang="cs-CZ" altLang="cs-CZ" sz="2000" dirty="0" smtClean="0"/>
              <a:t>   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cs-CZ" altLang="cs-CZ" sz="2000" i="1" dirty="0" smtClean="0"/>
              <a:t>		</a:t>
            </a:r>
            <a:r>
              <a:rPr lang="cs-CZ" altLang="cs-CZ" sz="2000" i="1" dirty="0" err="1" smtClean="0"/>
              <a:t>Geastrum</a:t>
            </a:r>
            <a:r>
              <a:rPr lang="cs-CZ" altLang="cs-CZ" sz="2000" i="1" dirty="0" smtClean="0"/>
              <a:t> </a:t>
            </a:r>
            <a:r>
              <a:rPr lang="cs-CZ" altLang="cs-CZ" sz="2000" dirty="0" err="1" smtClean="0"/>
              <a:t>spp</a:t>
            </a:r>
            <a:r>
              <a:rPr lang="cs-CZ" altLang="cs-CZ" sz="2000" dirty="0" smtClean="0"/>
              <a:t>.</a:t>
            </a:r>
            <a:r>
              <a:rPr lang="cs-CZ" altLang="cs-CZ" sz="2000" i="1" dirty="0" smtClean="0"/>
              <a:t> </a:t>
            </a:r>
            <a:r>
              <a:rPr lang="cs-CZ" altLang="cs-CZ" sz="2000" dirty="0" smtClean="0"/>
              <a:t>(hvězdovka, směs druhů) – </a:t>
            </a:r>
            <a:r>
              <a:rPr lang="cs-CZ" altLang="cs-CZ" sz="2000" dirty="0" err="1" smtClean="0"/>
              <a:t>břichatkovitá</a:t>
            </a:r>
            <a:r>
              <a:rPr lang="cs-CZ" altLang="cs-CZ" sz="2000" dirty="0" smtClean="0"/>
              <a:t> plodnice, 		</a:t>
            </a:r>
            <a:r>
              <a:rPr lang="cs-CZ" altLang="cs-CZ" sz="2000" dirty="0" err="1" smtClean="0"/>
              <a:t>exo</a:t>
            </a:r>
            <a:r>
              <a:rPr lang="cs-CZ" altLang="cs-CZ" sz="2000" dirty="0" smtClean="0"/>
              <a:t>- a </a:t>
            </a:r>
            <a:r>
              <a:rPr lang="cs-CZ" altLang="cs-CZ" sz="2000" dirty="0" err="1" smtClean="0"/>
              <a:t>endoperidie</a:t>
            </a:r>
            <a:endParaRPr lang="cs-CZ" altLang="cs-CZ" sz="2000" dirty="0" smtClean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71713" y="-60325"/>
            <a:ext cx="47656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tx2"/>
                </a:solidFill>
              </a:rPr>
              <a:t>Přehled pozorovaných objektů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31485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453551"/>
            <a:ext cx="8569325" cy="592777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 smtClean="0"/>
              <a:t>z morfologického hlediska a podle geneze spor rozlišujeme </a:t>
            </a:r>
            <a:r>
              <a:rPr lang="cs-CZ" altLang="cs-CZ" sz="2400" dirty="0"/>
              <a:t>2 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None/>
              <a:defRPr/>
            </a:pPr>
            <a:r>
              <a:rPr lang="cs-CZ" altLang="cs-CZ" sz="2400" b="1" dirty="0" smtClean="0"/>
              <a:t>1) houby </a:t>
            </a:r>
            <a:r>
              <a:rPr lang="cs-CZ" altLang="cs-CZ" sz="2400" b="1" dirty="0"/>
              <a:t>rouškaté</a:t>
            </a:r>
            <a:r>
              <a:rPr lang="cs-CZ" altLang="cs-CZ" sz="2400" dirty="0"/>
              <a:t> (dříve podtřída </a:t>
            </a:r>
            <a:r>
              <a:rPr lang="cs-CZ" altLang="cs-CZ" sz="2400" i="1" dirty="0" err="1"/>
              <a:t>Hymenomycetidae</a:t>
            </a:r>
            <a:r>
              <a:rPr lang="cs-CZ" altLang="cs-CZ" sz="2400" dirty="0" smtClean="0"/>
              <a:t>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 smtClean="0"/>
              <a:t>holothecium</a:t>
            </a:r>
            <a:r>
              <a:rPr lang="cs-CZ" altLang="cs-CZ" sz="2400" dirty="0" smtClean="0"/>
              <a:t> – rozlitá</a:t>
            </a:r>
            <a:r>
              <a:rPr lang="cs-CZ" altLang="cs-CZ" sz="2400" dirty="0"/>
              <a:t>, kyjovitá, keříčkovitá, hymenium pokrývá ±celý povrch plodnice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pilothecium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plodnice </a:t>
            </a:r>
            <a:r>
              <a:rPr lang="cs-CZ" altLang="cs-CZ" sz="2400" dirty="0"/>
              <a:t>jednoletá, s jednorázovým vývojem, diferencovaná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spodní část klobouku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krustothecium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plodnice </a:t>
            </a:r>
            <a:r>
              <a:rPr lang="cs-CZ" altLang="cs-CZ" sz="2400" dirty="0"/>
              <a:t>s postupným vývojem (přirůstající), jedno- nebo častěji víceletá, může a nemusí být členěna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většinou spodní část klobouku</a:t>
            </a:r>
          </a:p>
          <a:p>
            <a:pPr marL="457200" indent="-457200">
              <a:spcBef>
                <a:spcPct val="0"/>
              </a:spcBef>
              <a:spcAft>
                <a:spcPct val="30000"/>
              </a:spcAft>
              <a:buFontTx/>
              <a:buAutoNum type="arabicParenR"/>
              <a:defRPr/>
            </a:pPr>
            <a:endParaRPr lang="cs-CZ" altLang="cs-CZ" sz="24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448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6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bdélník 1"/>
          <p:cNvSpPr>
            <a:spLocks noChangeArrowheads="1"/>
          </p:cNvSpPr>
          <p:nvPr/>
        </p:nvSpPr>
        <p:spPr bwMode="auto">
          <a:xfrm>
            <a:off x="323850" y="476672"/>
            <a:ext cx="8856662" cy="4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30000"/>
              </a:spcAft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Aft>
                <a:spcPct val="30000"/>
              </a:spcAft>
              <a:defRPr/>
            </a:pPr>
            <a:r>
              <a:rPr lang="cs-CZ" altLang="cs-CZ" sz="2400" dirty="0"/>
              <a:t>z morfologického hlediska a podle geneze spor rozlišujeme 2 základní typy:</a:t>
            </a:r>
          </a:p>
          <a:p>
            <a:pPr>
              <a:spcAft>
                <a:spcPct val="30000"/>
              </a:spcAft>
            </a:pPr>
            <a:r>
              <a:rPr lang="cs-CZ" altLang="cs-CZ" sz="2400" b="1" dirty="0" smtClean="0"/>
              <a:t>2</a:t>
            </a:r>
            <a:r>
              <a:rPr lang="cs-CZ" altLang="cs-CZ" sz="2400" b="1" dirty="0"/>
              <a:t>) břichatky</a:t>
            </a:r>
            <a:r>
              <a:rPr lang="cs-CZ" altLang="cs-CZ" sz="2400" dirty="0"/>
              <a:t> (dříve podtřída </a:t>
            </a:r>
            <a:r>
              <a:rPr lang="cs-CZ" altLang="cs-CZ" sz="2400" i="1" dirty="0" err="1"/>
              <a:t>Gasteromycetidae</a:t>
            </a:r>
            <a:r>
              <a:rPr lang="cs-CZ" altLang="cs-CZ" sz="2400" dirty="0"/>
              <a:t>)</a:t>
            </a:r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 smtClean="0"/>
              <a:t>povrch </a:t>
            </a:r>
            <a:r>
              <a:rPr lang="cs-CZ" altLang="cs-CZ" sz="2400" dirty="0"/>
              <a:t>plodnice uzavírá většinou dvouvrstevná </a:t>
            </a:r>
            <a:r>
              <a:rPr lang="cs-CZ" altLang="cs-CZ" sz="2400" b="1" dirty="0" err="1"/>
              <a:t>okrovka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peridie</a:t>
            </a:r>
            <a:r>
              <a:rPr lang="cs-CZ" altLang="cs-CZ" sz="2400" b="1" dirty="0" smtClean="0"/>
              <a:t>)</a:t>
            </a:r>
            <a:endParaRPr lang="cs-CZ" altLang="cs-CZ" sz="2400" dirty="0" smtClean="0"/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 smtClean="0"/>
              <a:t>vnitřek </a:t>
            </a:r>
            <a:r>
              <a:rPr lang="cs-CZ" altLang="cs-CZ" sz="2400" dirty="0"/>
              <a:t>plodnice pak tvoří </a:t>
            </a:r>
            <a:r>
              <a:rPr lang="cs-CZ" altLang="cs-CZ" sz="2400" dirty="0" smtClean="0"/>
              <a:t>výtrusorodé pletivo – </a:t>
            </a:r>
            <a:r>
              <a:rPr lang="cs-CZ" altLang="cs-CZ" sz="2400" b="1" dirty="0" err="1" smtClean="0"/>
              <a:t>teřich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(</a:t>
            </a:r>
            <a:r>
              <a:rPr lang="cs-CZ" altLang="cs-CZ" sz="2400" b="1" dirty="0" err="1" smtClean="0"/>
              <a:t>gleba</a:t>
            </a:r>
            <a:r>
              <a:rPr lang="cs-CZ" altLang="cs-CZ" sz="2400" b="1" dirty="0" smtClean="0"/>
              <a:t>)</a:t>
            </a:r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 smtClean="0"/>
              <a:t>bazidiospory jsou pasivně </a:t>
            </a:r>
            <a:r>
              <a:rPr lang="cs-CZ" altLang="cs-CZ" sz="2400" dirty="0"/>
              <a:t>uvolňovány (odlamují se ze </a:t>
            </a:r>
            <a:r>
              <a:rPr lang="cs-CZ" altLang="cs-CZ" sz="2400" dirty="0" err="1"/>
              <a:t>sterigmat</a:t>
            </a:r>
            <a:r>
              <a:rPr lang="cs-CZ" altLang="cs-CZ" sz="2400" dirty="0" smtClean="0"/>
              <a:t>) a z plodnic šířeny mechanicky nebo s pomocí živočichů</a:t>
            </a:r>
            <a:endParaRPr lang="cs-CZ" altLang="cs-CZ" sz="2400" dirty="0"/>
          </a:p>
          <a:p>
            <a:pPr>
              <a:spcAft>
                <a:spcPct val="30000"/>
              </a:spcAft>
            </a:pPr>
            <a:r>
              <a:rPr lang="cs-CZ" altLang="cs-CZ" sz="2400" dirty="0" smtClean="0"/>
              <a:t>mají </a:t>
            </a:r>
            <a:r>
              <a:rPr lang="cs-CZ" altLang="cs-CZ" sz="2400" b="1" dirty="0" err="1" smtClean="0"/>
              <a:t>angiokarpní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vývoj </a:t>
            </a:r>
            <a:r>
              <a:rPr lang="cs-CZ" altLang="cs-CZ" sz="2400" dirty="0" smtClean="0"/>
              <a:t>plodnic (uzavřené </a:t>
            </a:r>
            <a:r>
              <a:rPr lang="cs-CZ" altLang="cs-CZ" sz="2400" dirty="0"/>
              <a:t>až do dozrání </a:t>
            </a:r>
            <a:r>
              <a:rPr lang="cs-CZ" altLang="cs-CZ" sz="2400" dirty="0" smtClean="0"/>
              <a:t>spor)</a:t>
            </a:r>
            <a:endParaRPr lang="cs-CZ" altLang="cs-CZ" sz="2400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2329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038600" y="1052736"/>
            <a:ext cx="4800600" cy="230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Calocera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viscosa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krásnorůžek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>
                <a:solidFill>
                  <a:schemeClr val="tx2"/>
                </a:solidFill>
              </a:rPr>
              <a:t>lepkavý</a:t>
            </a:r>
            <a:endParaRPr lang="cs-CZ" altLang="cs-CZ" sz="2800" dirty="0"/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 smtClean="0"/>
              <a:t>keříčkovitě větvená </a:t>
            </a:r>
            <a:r>
              <a:rPr lang="cs-CZ" altLang="cs-CZ" sz="2400" dirty="0" err="1" smtClean="0"/>
              <a:t>holothecia</a:t>
            </a:r>
            <a:r>
              <a:rPr lang="cs-CZ" altLang="cs-CZ" sz="2400" dirty="0" smtClean="0"/>
              <a:t> na </a:t>
            </a:r>
            <a:r>
              <a:rPr lang="cs-CZ" altLang="cs-CZ" sz="2400" dirty="0"/>
              <a:t>ponořeném dřevě jehličnanů </a:t>
            </a:r>
            <a:endParaRPr lang="cs-CZ" altLang="cs-CZ" sz="2400" dirty="0" smtClean="0"/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 smtClean="0"/>
              <a:t>gumovitá konzistence</a:t>
            </a:r>
            <a:endParaRPr lang="cs-CZ" altLang="cs-CZ" sz="2400" dirty="0"/>
          </a:p>
        </p:txBody>
      </p:sp>
      <p:pic>
        <p:nvPicPr>
          <p:cNvPr id="9219" name="Picture 3" descr="Calocera%20visco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25577"/>
            <a:ext cx="3695700" cy="27717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http://l.yimg.com/g/images/spaceou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524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3850" y="404664"/>
            <a:ext cx="486698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dirty="0"/>
              <a:t>TŘÍDA</a:t>
            </a:r>
            <a:r>
              <a:rPr lang="cs-CZ" altLang="cs-CZ" sz="3200" dirty="0" smtClean="0"/>
              <a:t>:</a:t>
            </a:r>
            <a:r>
              <a:rPr lang="cs-CZ" altLang="cs-CZ" sz="3200" kern="0" dirty="0" smtClean="0"/>
              <a:t> </a:t>
            </a:r>
            <a:r>
              <a:rPr lang="cs-CZ" altLang="cs-CZ" sz="3200" kern="0" dirty="0" err="1" smtClean="0"/>
              <a:t>Dacrymycetes</a:t>
            </a:r>
            <a:endParaRPr lang="cs-CZ" altLang="cs-CZ" sz="3200" kern="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24744"/>
            <a:ext cx="3665880" cy="549882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3383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irneola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0" y="1412776"/>
            <a:ext cx="3033712" cy="30035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923927" y="1591206"/>
            <a:ext cx="4969247" cy="15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Hirneola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 smtClean="0">
                <a:solidFill>
                  <a:schemeClr val="tx2"/>
                </a:solidFill>
              </a:rPr>
              <a:t>auricula-judae</a:t>
            </a:r>
            <a:endParaRPr lang="cs-CZ" altLang="cs-CZ" sz="2800" i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dirty="0" smtClean="0">
                <a:solidFill>
                  <a:schemeClr val="tx2"/>
                </a:solidFill>
              </a:rPr>
              <a:t>ucho </a:t>
            </a:r>
            <a:r>
              <a:rPr lang="cs-CZ" altLang="cs-CZ" sz="2800" dirty="0">
                <a:solidFill>
                  <a:schemeClr val="tx2"/>
                </a:solidFill>
              </a:rPr>
              <a:t>Jidášovo	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 smtClean="0"/>
              <a:t>na </a:t>
            </a:r>
            <a:r>
              <a:rPr lang="cs-CZ" altLang="cs-CZ" sz="2400" dirty="0"/>
              <a:t>dřevě listnáčů, především bezů</a:t>
            </a: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539552" y="4725144"/>
            <a:ext cx="5028911" cy="195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Exidia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 smtClean="0">
                <a:solidFill>
                  <a:schemeClr val="tx2"/>
                </a:solidFill>
              </a:rPr>
              <a:t>truncata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dirty="0" smtClean="0">
                <a:solidFill>
                  <a:schemeClr val="tx2"/>
                </a:solidFill>
              </a:rPr>
              <a:t>černorosol </a:t>
            </a:r>
            <a:r>
              <a:rPr lang="cs-CZ" altLang="cs-CZ" sz="2800" dirty="0">
                <a:solidFill>
                  <a:schemeClr val="tx2"/>
                </a:solidFill>
              </a:rPr>
              <a:t>uťatý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rosolovitá plodnice na dřevě listnáčů</a:t>
            </a:r>
          </a:p>
        </p:txBody>
      </p:sp>
      <p:pic>
        <p:nvPicPr>
          <p:cNvPr id="9223" name="Picture 9" descr="http://l.yimg.com/g/images/spaceou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524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Kliknutím zavřeš ok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6" y="3935900"/>
            <a:ext cx="3887788" cy="27844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3850" y="404664"/>
            <a:ext cx="486698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3200" dirty="0"/>
              <a:t>TŘÍDA</a:t>
            </a:r>
            <a:r>
              <a:rPr lang="cs-CZ" altLang="cs-CZ" sz="3200" dirty="0" smtClean="0"/>
              <a:t>:</a:t>
            </a:r>
            <a:r>
              <a:rPr lang="cs-CZ" altLang="cs-CZ" sz="3200" kern="0" dirty="0" smtClean="0"/>
              <a:t> </a:t>
            </a:r>
            <a:r>
              <a:rPr lang="cs-CZ" altLang="cs-CZ" sz="3200" kern="0" dirty="0" err="1" smtClean="0"/>
              <a:t>Agaricomycetes</a:t>
            </a:r>
            <a:endParaRPr lang="cs-CZ" altLang="cs-CZ" sz="3200" kern="0" dirty="0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3607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23850" y="431800"/>
            <a:ext cx="84963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Clavariadelphus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pistillaris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endParaRPr lang="cs-CZ" altLang="cs-CZ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chemeClr val="tx2"/>
                </a:solidFill>
              </a:rPr>
              <a:t>kyj </a:t>
            </a:r>
            <a:r>
              <a:rPr lang="cs-CZ" altLang="cs-CZ" sz="2800" dirty="0">
                <a:solidFill>
                  <a:schemeClr val="tx2"/>
                </a:solidFill>
              </a:rPr>
              <a:t>Herkulův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43793" y="1340768"/>
            <a:ext cx="39401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 dirty="0"/>
              <a:t>kyjovitá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</a:t>
            </a:r>
            <a:r>
              <a:rPr lang="cs-CZ" altLang="cs-CZ" sz="2400" dirty="0" smtClean="0"/>
              <a:t>– </a:t>
            </a:r>
            <a:r>
              <a:rPr lang="cs-CZ" altLang="cs-CZ" sz="2400" dirty="0" err="1" smtClean="0"/>
              <a:t>holothecium</a:t>
            </a:r>
            <a:endParaRPr lang="cs-CZ" altLang="cs-CZ" sz="2400" dirty="0"/>
          </a:p>
          <a:p>
            <a:pPr>
              <a:buFontTx/>
              <a:buNone/>
            </a:pP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Nehojný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druh teplejších listnatých lesů.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6" b="2747"/>
          <a:stretch>
            <a:fillRect/>
          </a:stretch>
        </p:blipFill>
        <p:spPr bwMode="auto">
          <a:xfrm>
            <a:off x="4636839" y="620688"/>
            <a:ext cx="4111625" cy="52101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6961" y="8534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4176713" cy="1143000"/>
          </a:xfrm>
        </p:spPr>
        <p:txBody>
          <a:bodyPr/>
          <a:lstStyle/>
          <a:p>
            <a:pPr algn="l"/>
            <a:r>
              <a:rPr lang="cs-CZ" altLang="cs-CZ" sz="2800" i="1" smtClean="0"/>
              <a:t>Fomes fomentarius </a:t>
            </a:r>
            <a:br>
              <a:rPr lang="cs-CZ" altLang="cs-CZ" sz="2800" i="1" smtClean="0"/>
            </a:br>
            <a:r>
              <a:rPr lang="cs-CZ" altLang="cs-CZ" sz="2800" smtClean="0"/>
              <a:t>troudnatec kopytovitý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752"/>
            <a:ext cx="6049963" cy="33845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 smtClean="0"/>
              <a:t>velká víceletá </a:t>
            </a:r>
            <a:r>
              <a:rPr lang="cs-CZ" altLang="cs-CZ" sz="2400" dirty="0" err="1" smtClean="0"/>
              <a:t>gymnokarpní</a:t>
            </a:r>
            <a:r>
              <a:rPr lang="cs-CZ" altLang="cs-CZ" sz="2400" dirty="0" smtClean="0"/>
              <a:t> plodnice (</a:t>
            </a:r>
            <a:r>
              <a:rPr lang="cs-CZ" altLang="cs-CZ" sz="2400" dirty="0" err="1" smtClean="0"/>
              <a:t>krustothecium</a:t>
            </a:r>
            <a:r>
              <a:rPr lang="cs-CZ" altLang="cs-CZ" sz="2400" dirty="0" smtClean="0"/>
              <a:t>), trvale odkryté hymenium v rourkách na spodní straně</a:t>
            </a:r>
          </a:p>
          <a:p>
            <a:pPr marL="0" indent="0">
              <a:buFontTx/>
              <a:buNone/>
            </a:pPr>
            <a:r>
              <a:rPr lang="cs-CZ" altLang="cs-CZ" sz="2400" dirty="0" smtClean="0"/>
              <a:t>parazit na listnáčích, hlavně bucích a břízách</a:t>
            </a:r>
          </a:p>
          <a:p>
            <a:pPr marL="0" indent="0"/>
            <a:endParaRPr lang="cs-CZ" altLang="cs-CZ" sz="2400" dirty="0" smtClean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b="15414"/>
          <a:stretch>
            <a:fillRect/>
          </a:stretch>
        </p:blipFill>
        <p:spPr bwMode="auto">
          <a:xfrm>
            <a:off x="6443663" y="252413"/>
            <a:ext cx="2520950" cy="285273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206750"/>
            <a:ext cx="5302250" cy="353536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3213100"/>
            <a:ext cx="3438525" cy="35290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6190" y="4048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Office\Sablony\FRVS-rasy-S.pot</Template>
  <TotalTime>4365</TotalTime>
  <Words>861</Words>
  <Application>Microsoft Office PowerPoint</Application>
  <PresentationFormat>Předvádění na obrazovce (4:3)</PresentationFormat>
  <Paragraphs>143</Paragraphs>
  <Slides>21</Slides>
  <Notes>18</Notes>
  <HiddenSlides>0</HiddenSlides>
  <MMClips>20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Arial</vt:lpstr>
      <vt:lpstr>FRVS-rasy-S</vt:lpstr>
      <vt:lpstr>ODDĚLENÍ: Basidiomycota TŘ.: Dacrymycetes  TŘ.: Agaricomycetes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Fomes fomentarius  troudnatec kopytovitý</vt:lpstr>
      <vt:lpstr>Prezentace aplikace PowerPoint</vt:lpstr>
      <vt:lpstr>Prezentace aplikace PowerPoint</vt:lpstr>
      <vt:lpstr>Prezentace aplikace PowerPoint</vt:lpstr>
      <vt:lpstr>Boletus badius – hřib hnědý</vt:lpstr>
      <vt:lpstr>Macrolepiota – bedla</vt:lpstr>
      <vt:lpstr>Agaricus sp. – pečárka</vt:lpstr>
      <vt:lpstr>Amanita phalloides – muchomůrka zelená</vt:lpstr>
      <vt:lpstr>Lycoperdon perlatum – pýchavka obecná</vt:lpstr>
      <vt:lpstr>Geastrum spp. – hvězdovky</vt:lpstr>
      <vt:lpstr>Cyathus striatus – číšenka rýhovaná</vt:lpstr>
      <vt:lpstr>Phallus impudicus  hadovka smrdutá</vt:lpstr>
      <vt:lpstr>Prezentace aplikace PowerPoint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Dan Dvořák</cp:lastModifiedBy>
  <cp:revision>203</cp:revision>
  <dcterms:created xsi:type="dcterms:W3CDTF">2003-12-11T14:21:01Z</dcterms:created>
  <dcterms:modified xsi:type="dcterms:W3CDTF">2020-11-19T18:25:34Z</dcterms:modified>
</cp:coreProperties>
</file>