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99" r:id="rId2"/>
    <p:sldId id="307" r:id="rId3"/>
    <p:sldId id="283" r:id="rId4"/>
    <p:sldId id="285" r:id="rId5"/>
    <p:sldId id="296" r:id="rId6"/>
    <p:sldId id="297" r:id="rId7"/>
    <p:sldId id="300" r:id="rId8"/>
    <p:sldId id="298" r:id="rId9"/>
    <p:sldId id="294" r:id="rId10"/>
    <p:sldId id="305" r:id="rId11"/>
    <p:sldId id="302" r:id="rId12"/>
    <p:sldId id="301" r:id="rId13"/>
    <p:sldId id="286" r:id="rId14"/>
    <p:sldId id="287" r:id="rId15"/>
    <p:sldId id="288" r:id="rId16"/>
    <p:sldId id="290" r:id="rId17"/>
    <p:sldId id="292" r:id="rId18"/>
    <p:sldId id="291" r:id="rId19"/>
    <p:sldId id="293" r:id="rId20"/>
    <p:sldId id="284" r:id="rId21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776"/>
    <a:srgbClr val="FC4B04"/>
    <a:srgbClr val="000000"/>
    <a:srgbClr val="0027BC"/>
    <a:srgbClr val="B1FF9F"/>
    <a:srgbClr val="033399"/>
    <a:srgbClr val="0096FA"/>
    <a:srgbClr val="BEBEBE"/>
    <a:srgbClr val="4D4D4D"/>
    <a:srgbClr val="B4B4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69" autoAdjust="0"/>
    <p:restoredTop sz="94611" autoAdjust="0"/>
  </p:normalViewPr>
  <p:slideViewPr>
    <p:cSldViewPr>
      <p:cViewPr varScale="1">
        <p:scale>
          <a:sx n="106" d="100"/>
          <a:sy n="106" d="100"/>
        </p:scale>
        <p:origin x="120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32B1A202-6D57-4296-874B-DDA23438E2DC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84893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7E013364-3A1B-4F93-869D-AA8E671C10D7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47968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5" name="Picture 25" descr="PPT-podklad-modra"/>
          <p:cNvPicPr>
            <a:picLocks noChangeAspect="1" noChangeArrowheads="1"/>
          </p:cNvPicPr>
          <p:nvPr userDrawn="1"/>
        </p:nvPicPr>
        <p:blipFill>
          <a:blip r:embed="rId2" cstate="print"/>
          <a:srcRect t="11426" b="14282"/>
          <a:stretch>
            <a:fillRect/>
          </a:stretch>
        </p:blipFill>
        <p:spPr bwMode="auto">
          <a:xfrm>
            <a:off x="0" y="0"/>
            <a:ext cx="9144000" cy="1871663"/>
          </a:xfrm>
          <a:prstGeom prst="rect">
            <a:avLst/>
          </a:prstGeom>
          <a:noFill/>
        </p:spPr>
      </p:pic>
      <p:grpSp>
        <p:nvGrpSpPr>
          <p:cNvPr id="10257" name="Group 17"/>
          <p:cNvGrpSpPr>
            <a:grpSpLocks/>
          </p:cNvGrpSpPr>
          <p:nvPr/>
        </p:nvGrpSpPr>
        <p:grpSpPr bwMode="auto">
          <a:xfrm>
            <a:off x="0" y="6351588"/>
            <a:ext cx="9144000" cy="506412"/>
            <a:chOff x="0" y="4001"/>
            <a:chExt cx="5760" cy="319"/>
          </a:xfrm>
        </p:grpSpPr>
        <p:sp>
          <p:nvSpPr>
            <p:cNvPr id="10258" name="Rectangle 18"/>
            <p:cNvSpPr>
              <a:spLocks noChangeArrowheads="1"/>
            </p:cNvSpPr>
            <p:nvPr/>
          </p:nvSpPr>
          <p:spPr bwMode="auto">
            <a:xfrm>
              <a:off x="0" y="4003"/>
              <a:ext cx="5758" cy="317"/>
            </a:xfrm>
            <a:prstGeom prst="rect">
              <a:avLst/>
            </a:prstGeom>
            <a:solidFill>
              <a:srgbClr val="0096FA">
                <a:alpha val="60001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259" name="Line 19"/>
            <p:cNvSpPr>
              <a:spLocks noChangeShapeType="1"/>
            </p:cNvSpPr>
            <p:nvPr/>
          </p:nvSpPr>
          <p:spPr bwMode="auto">
            <a:xfrm>
              <a:off x="0" y="4001"/>
              <a:ext cx="5760" cy="0"/>
            </a:xfrm>
            <a:prstGeom prst="line">
              <a:avLst/>
            </a:prstGeom>
            <a:noFill/>
            <a:ln w="19050">
              <a:solidFill>
                <a:srgbClr val="0096F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0248" name="Rectangle 8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719138" y="2159000"/>
            <a:ext cx="7629525" cy="1800225"/>
          </a:xfrm>
        </p:spPr>
        <p:txBody>
          <a:bodyPr anchor="t"/>
          <a:lstStyle>
            <a:lvl1pPr>
              <a:lnSpc>
                <a:spcPct val="90000"/>
              </a:lnSpc>
              <a:defRPr sz="4200">
                <a:solidFill>
                  <a:srgbClr val="002776"/>
                </a:solidFill>
              </a:defRPr>
            </a:lvl1pPr>
          </a:lstStyle>
          <a:p>
            <a:r>
              <a:rPr lang="cs-CZ" dirty="0" smtClean="0"/>
              <a:t>S</a:t>
            </a:r>
            <a:endParaRPr lang="cs-CZ" dirty="0"/>
          </a:p>
        </p:txBody>
      </p:sp>
      <p:sp>
        <p:nvSpPr>
          <p:cNvPr id="10249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719138" y="4138613"/>
            <a:ext cx="7629525" cy="1439862"/>
          </a:xfrm>
        </p:spPr>
        <p:txBody>
          <a:bodyPr/>
          <a:lstStyle>
            <a:lvl1pPr marL="0" indent="0">
              <a:buFont typeface="Wingdings" pitchFamily="2" charset="2"/>
              <a:buNone/>
              <a:defRPr sz="1900">
                <a:solidFill>
                  <a:srgbClr val="0096FA"/>
                </a:solidFill>
              </a:defRPr>
            </a:lvl1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10250" name="Rectangle 10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10251" name="Rectangle 1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AF1A68D0-FDB2-4969-A329-745331996404}" type="slidenum">
              <a:rPr lang="cs-CZ"/>
              <a:pPr/>
              <a:t>‹#›</a:t>
            </a:fld>
            <a:r>
              <a:rPr lang="cs-CZ"/>
              <a:t>/celkem</a:t>
            </a:r>
          </a:p>
          <a:p>
            <a:endParaRPr lang="cs-CZ"/>
          </a:p>
        </p:txBody>
      </p:sp>
      <p:pic>
        <p:nvPicPr>
          <p:cNvPr id="10254" name="Picture 14" descr="LL_logo_neg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750" y="263525"/>
            <a:ext cx="5430838" cy="1633538"/>
          </a:xfrm>
          <a:prstGeom prst="rect">
            <a:avLst/>
          </a:prstGeom>
          <a:noFill/>
        </p:spPr>
      </p:pic>
      <p:sp>
        <p:nvSpPr>
          <p:cNvPr id="10261" name="Text Box 21"/>
          <p:cNvSpPr txBox="1">
            <a:spLocks noChangeArrowheads="1"/>
          </p:cNvSpPr>
          <p:nvPr/>
        </p:nvSpPr>
        <p:spPr bwMode="auto">
          <a:xfrm>
            <a:off x="303213" y="4492625"/>
            <a:ext cx="1841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B66A85D-2566-4CE4-9423-91701B4CB0CC}" type="slidenum">
              <a:rPr lang="cs-CZ"/>
              <a:pPr/>
              <a:t>‹#›</a:t>
            </a:fld>
            <a:r>
              <a:rPr lang="cs-CZ"/>
              <a:t>/celkem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442075" y="179388"/>
            <a:ext cx="1906588" cy="593725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719138" y="179388"/>
            <a:ext cx="5570537" cy="593725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B30080B-1B15-4863-BFF0-3ECA13E45460}" type="slidenum">
              <a:rPr lang="cs-CZ"/>
              <a:pPr/>
              <a:t>‹#›</a:t>
            </a:fld>
            <a:r>
              <a:rPr lang="cs-CZ"/>
              <a:t>/celkem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EE2B5D5-EEF3-46C6-85EA-F10CE2DECE81}" type="slidenum">
              <a:rPr lang="cs-CZ"/>
              <a:pPr/>
              <a:t>‹#›</a:t>
            </a:fld>
            <a:r>
              <a:rPr lang="cs-CZ"/>
              <a:t>/celkem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19138" y="1258888"/>
            <a:ext cx="3738562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10100" y="1258888"/>
            <a:ext cx="3738563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EEB101E-28D9-470F-A026-9C50E793E989}" type="slidenum">
              <a:rPr lang="cs-CZ"/>
              <a:pPr/>
              <a:t>‹#›</a:t>
            </a:fld>
            <a:r>
              <a:rPr lang="cs-CZ"/>
              <a:t>/celkem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1196927-E2C8-453E-A0FD-432B3F00C330}" type="slidenum">
              <a:rPr lang="cs-CZ"/>
              <a:pPr/>
              <a:t>‹#›</a:t>
            </a:fld>
            <a:r>
              <a:rPr lang="cs-CZ"/>
              <a:t>/celkem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0503251-9C31-4BC3-B0B1-A5DAA911DD82}" type="slidenum">
              <a:rPr lang="cs-CZ"/>
              <a:pPr/>
              <a:t>‹#›</a:t>
            </a:fld>
            <a:r>
              <a:rPr lang="cs-CZ"/>
              <a:t>/celkem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3438341-1F1E-46CF-A78F-91D1AD2FE350}" type="slidenum">
              <a:rPr lang="cs-CZ"/>
              <a:pPr/>
              <a:t>‹#›</a:t>
            </a:fld>
            <a:r>
              <a:rPr lang="cs-CZ"/>
              <a:t>/celkem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AE8F1FB-664C-4022-A803-E7A6B9DE17B0}" type="slidenum">
              <a:rPr lang="cs-CZ"/>
              <a:pPr/>
              <a:t>‹#›</a:t>
            </a:fld>
            <a:r>
              <a:rPr lang="cs-CZ"/>
              <a:t>/celkem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E6E9FAD-512F-4C21-9650-A15D0CC50C39}" type="slidenum">
              <a:rPr lang="cs-CZ"/>
              <a:pPr/>
              <a:t>‹#›</a:t>
            </a:fld>
            <a:r>
              <a:rPr lang="cs-CZ"/>
              <a:t>/celkem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90CDA5A-6786-4E45-B590-48FC7A598DD8}" type="slidenum">
              <a:rPr lang="cs-CZ"/>
              <a:pPr/>
              <a:t>‹#›</a:t>
            </a:fld>
            <a:r>
              <a:rPr lang="cs-CZ"/>
              <a:t>/celkem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 descr="PPT-podklad-modra"/>
          <p:cNvPicPr>
            <a:picLocks noChangeAspect="1" noChangeArrowheads="1"/>
          </p:cNvPicPr>
          <p:nvPr/>
        </p:nvPicPr>
        <p:blipFill>
          <a:blip r:embed="rId13" cstate="print"/>
          <a:srcRect t="45702" b="17139"/>
          <a:stretch>
            <a:fillRect/>
          </a:stretch>
        </p:blipFill>
        <p:spPr bwMode="auto">
          <a:xfrm>
            <a:off x="0" y="1"/>
            <a:ext cx="9144000" cy="468312"/>
          </a:xfrm>
          <a:prstGeom prst="rect">
            <a:avLst/>
          </a:prstGeom>
          <a:noFill/>
        </p:spPr>
      </p:pic>
      <p:grpSp>
        <p:nvGrpSpPr>
          <p:cNvPr id="1041" name="Group 17"/>
          <p:cNvGrpSpPr>
            <a:grpSpLocks/>
          </p:cNvGrpSpPr>
          <p:nvPr/>
        </p:nvGrpSpPr>
        <p:grpSpPr bwMode="auto">
          <a:xfrm>
            <a:off x="0" y="6453336"/>
            <a:ext cx="9144000" cy="404664"/>
            <a:chOff x="0" y="4001"/>
            <a:chExt cx="5760" cy="319"/>
          </a:xfrm>
        </p:grpSpPr>
        <p:sp>
          <p:nvSpPr>
            <p:cNvPr id="1033" name="Rectangle 9"/>
            <p:cNvSpPr>
              <a:spLocks noChangeArrowheads="1"/>
            </p:cNvSpPr>
            <p:nvPr/>
          </p:nvSpPr>
          <p:spPr bwMode="auto">
            <a:xfrm>
              <a:off x="0" y="4003"/>
              <a:ext cx="5758" cy="317"/>
            </a:xfrm>
            <a:prstGeom prst="rect">
              <a:avLst/>
            </a:prstGeom>
            <a:solidFill>
              <a:srgbClr val="0096FA">
                <a:alpha val="60001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32" name="Line 8"/>
            <p:cNvSpPr>
              <a:spLocks noChangeShapeType="1"/>
            </p:cNvSpPr>
            <p:nvPr/>
          </p:nvSpPr>
          <p:spPr bwMode="auto">
            <a:xfrm>
              <a:off x="0" y="4001"/>
              <a:ext cx="5760" cy="0"/>
            </a:xfrm>
            <a:prstGeom prst="line">
              <a:avLst/>
            </a:prstGeom>
            <a:noFill/>
            <a:ln w="19050">
              <a:solidFill>
                <a:srgbClr val="0096FA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73906" y="493278"/>
            <a:ext cx="7593012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dirty="0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9138" y="1258888"/>
            <a:ext cx="7629525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3568" y="6409978"/>
            <a:ext cx="4318000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72000" rIns="0" bIns="0" numCol="1" anchor="t" anchorCtr="0" compatLnSpc="1">
            <a:prstTxWarp prst="textNoShape">
              <a:avLst/>
            </a:prstTxWarp>
          </a:bodyPr>
          <a:lstStyle>
            <a:lvl1pPr>
              <a:defRPr sz="1500" b="1">
                <a:solidFill>
                  <a:schemeClr val="accent2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156176" y="6453336"/>
            <a:ext cx="2159000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7200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chemeClr val="accent2"/>
                </a:solidFill>
              </a:defRPr>
            </a:lvl1pPr>
          </a:lstStyle>
          <a:p>
            <a:fld id="{7DC376D2-111C-497E-8A56-8CF4F3D9EE56}" type="slidenum">
              <a:rPr lang="cs-CZ" smtClean="0"/>
              <a:pPr/>
              <a:t>‹#›</a:t>
            </a:fld>
            <a:r>
              <a:rPr lang="cs-CZ" dirty="0" smtClean="0"/>
              <a:t>/celkem</a:t>
            </a:r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0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0">
          <a:solidFill>
            <a:srgbClr val="002776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lnSpc>
          <a:spcPct val="1500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26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lnSpc>
          <a:spcPct val="1500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 sz="2200">
          <a:solidFill>
            <a:schemeClr val="accent2"/>
          </a:solidFill>
          <a:latin typeface="+mn-lt"/>
        </a:defRPr>
      </a:lvl2pPr>
      <a:lvl3pPr marL="1143000" indent="-228600" algn="l" rtl="0" eaLnBrk="1" fontAlgn="base" hangingPunct="1">
        <a:lnSpc>
          <a:spcPct val="1500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accent2"/>
          </a:solidFill>
          <a:latin typeface="+mn-lt"/>
        </a:defRPr>
      </a:lvl3pPr>
      <a:lvl4pPr marL="1600200" indent="-228600" algn="l" rtl="0" eaLnBrk="1" fontAlgn="base" hangingPunct="1">
        <a:lnSpc>
          <a:spcPct val="1500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accent2"/>
          </a:solidFill>
          <a:latin typeface="+mn-lt"/>
        </a:defRPr>
      </a:lvl4pPr>
      <a:lvl5pPr marL="2057400" indent="-228600" algn="l" rtl="0" eaLnBrk="1" fontAlgn="base" hangingPunct="1">
        <a:lnSpc>
          <a:spcPct val="1500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chemeClr val="accent2"/>
          </a:solidFill>
          <a:latin typeface="+mn-lt"/>
        </a:defRPr>
      </a:lvl5pPr>
      <a:lvl6pPr marL="2514600" indent="-228600" algn="l" rtl="0" eaLnBrk="1" fontAlgn="base" hangingPunct="1">
        <a:lnSpc>
          <a:spcPct val="1500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rgbClr val="002776"/>
          </a:solidFill>
          <a:latin typeface="+mn-lt"/>
        </a:defRPr>
      </a:lvl6pPr>
      <a:lvl7pPr marL="2971800" indent="-228600" algn="l" rtl="0" eaLnBrk="1" fontAlgn="base" hangingPunct="1">
        <a:lnSpc>
          <a:spcPct val="1500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rgbClr val="002776"/>
          </a:solidFill>
          <a:latin typeface="+mn-lt"/>
        </a:defRPr>
      </a:lvl7pPr>
      <a:lvl8pPr marL="3429000" indent="-228600" algn="l" rtl="0" eaLnBrk="1" fontAlgn="base" hangingPunct="1">
        <a:lnSpc>
          <a:spcPct val="1500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rgbClr val="002776"/>
          </a:solidFill>
          <a:latin typeface="+mn-lt"/>
        </a:defRPr>
      </a:lvl8pPr>
      <a:lvl9pPr marL="3886200" indent="-228600" algn="l" rtl="0" eaLnBrk="1" fontAlgn="base" hangingPunct="1">
        <a:lnSpc>
          <a:spcPct val="150000"/>
        </a:lnSpc>
        <a:spcBef>
          <a:spcPct val="20000"/>
        </a:spcBef>
        <a:spcAft>
          <a:spcPct val="0"/>
        </a:spcAft>
        <a:buFont typeface="Wingdings" pitchFamily="2" charset="2"/>
        <a:buChar char="§"/>
        <a:defRPr>
          <a:solidFill>
            <a:srgbClr val="002776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 bwMode="auto">
          <a:xfrm>
            <a:off x="0" y="908695"/>
            <a:ext cx="91440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002776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itchFamily="34" charset="0"/>
              </a:defRPr>
            </a:lvl9pPr>
          </a:lstStyle>
          <a:p>
            <a:r>
              <a:rPr lang="cs-CZ" sz="3600" kern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Cvičení: Kultury </a:t>
            </a:r>
            <a:br>
              <a:rPr lang="cs-CZ" sz="3600" kern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sz="3600" kern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kvasinky a mikroskopické houby</a:t>
            </a:r>
            <a:endParaRPr lang="cs-CZ" sz="3600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Podnadpis 2"/>
          <p:cNvSpPr txBox="1">
            <a:spLocks/>
          </p:cNvSpPr>
          <p:nvPr/>
        </p:nvSpPr>
        <p:spPr bwMode="auto">
          <a:xfrm>
            <a:off x="971600" y="3717032"/>
            <a:ext cx="7488832" cy="2159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6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2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chemeClr val="accent2"/>
                </a:solidFill>
                <a:latin typeface="+mn-lt"/>
              </a:defRPr>
            </a:lvl3pPr>
            <a:lvl4pPr marL="1600200" indent="-228600" algn="l" rtl="0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chemeClr val="accent2"/>
                </a:solidFill>
                <a:latin typeface="+mn-lt"/>
              </a:defRPr>
            </a:lvl4pPr>
            <a:lvl5pPr marL="2057400" indent="-228600" algn="l" rtl="0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chemeClr val="accent2"/>
                </a:solidFill>
                <a:latin typeface="+mn-lt"/>
              </a:defRPr>
            </a:lvl5pPr>
            <a:lvl6pPr marL="2514600" indent="-228600" algn="l" rtl="0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rgbClr val="002776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rgbClr val="002776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rgbClr val="002776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rgbClr val="002776"/>
                </a:solidFill>
                <a:latin typeface="+mn-lt"/>
              </a:defRPr>
            </a:lvl9pPr>
          </a:lstStyle>
          <a:p>
            <a:pPr algn="ctr"/>
            <a:r>
              <a:rPr lang="cs-CZ" sz="2000" b="1" kern="0" dirty="0" smtClean="0"/>
              <a:t>Bi1090c Fylogeneze a diverzita řas a hub – cvičení</a:t>
            </a:r>
          </a:p>
          <a:p>
            <a:pPr algn="ctr"/>
            <a:endParaRPr lang="cs-CZ" sz="2000" kern="0" dirty="0" smtClean="0"/>
          </a:p>
        </p:txBody>
      </p:sp>
      <p:pic>
        <p:nvPicPr>
          <p:cNvPr id="2" name="5_kultury_01_uvo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1216" y="44922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3906" y="493278"/>
            <a:ext cx="7593012" cy="919498"/>
          </a:xfrm>
        </p:spPr>
        <p:txBody>
          <a:bodyPr/>
          <a:lstStyle/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TŘÍDA: </a:t>
            </a:r>
            <a:r>
              <a:rPr lang="cs-CZ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Sordariomycetes</a:t>
            </a:r>
            <a:r>
              <a:rPr lang="cs-C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cs-CZ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Sordaria</a:t>
            </a:r>
            <a:r>
              <a:rPr lang="cs-CZ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fimicola</a:t>
            </a:r>
            <a:r>
              <a:rPr lang="cs-CZ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hnojenka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výkalová)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9138" y="1556792"/>
            <a:ext cx="4788966" cy="4559846"/>
          </a:xfrm>
        </p:spPr>
        <p:txBody>
          <a:bodyPr/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cs-CZ" sz="2400" dirty="0" err="1" smtClean="0"/>
              <a:t>Celulolytická</a:t>
            </a:r>
            <a:r>
              <a:rPr lang="cs-CZ" sz="2400" dirty="0" smtClean="0"/>
              <a:t> houba </a:t>
            </a:r>
            <a:r>
              <a:rPr lang="cs-CZ" sz="2400" dirty="0"/>
              <a:t>rostoucí na trusu (koprofilní), </a:t>
            </a:r>
            <a:r>
              <a:rPr lang="cs-CZ" sz="2400" dirty="0" smtClean="0"/>
              <a:t>v </a:t>
            </a:r>
            <a:r>
              <a:rPr lang="cs-CZ" sz="2400" dirty="0"/>
              <a:t>půdě </a:t>
            </a: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/>
              <a:t>a </a:t>
            </a:r>
            <a:r>
              <a:rPr lang="cs-CZ" sz="2400" dirty="0"/>
              <a:t>na rostlinných </a:t>
            </a:r>
            <a:r>
              <a:rPr lang="cs-CZ" sz="2400" dirty="0" smtClean="0"/>
              <a:t>zbytcích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cs-CZ" sz="2400" dirty="0" smtClean="0"/>
              <a:t>Tetrádová analýza</a:t>
            </a:r>
            <a:endParaRPr lang="cs-CZ" sz="2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5978251" y="6065998"/>
            <a:ext cx="3024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 smtClean="0">
                <a:solidFill>
                  <a:schemeClr val="accent2"/>
                </a:solidFill>
              </a:rPr>
              <a:t>Perithecium</a:t>
            </a:r>
            <a:r>
              <a:rPr lang="cs-CZ" sz="2000" dirty="0" smtClean="0">
                <a:solidFill>
                  <a:schemeClr val="accent2"/>
                </a:solidFill>
              </a:rPr>
              <a:t> s vřecky</a:t>
            </a:r>
            <a:endParaRPr lang="cs-CZ" sz="2000" dirty="0">
              <a:solidFill>
                <a:schemeClr val="accent2"/>
              </a:solidFill>
            </a:endParaRPr>
          </a:p>
        </p:txBody>
      </p:sp>
      <p:pic>
        <p:nvPicPr>
          <p:cNvPr id="6" name="Picture 7" descr="CCF 3327 Sordaria fimicola PCA8 20x 3 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877" y="1628799"/>
            <a:ext cx="3329709" cy="443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CF 3327 Sordaria fimicola PCA 7-25 výřez 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13" y="3573016"/>
            <a:ext cx="3962400" cy="225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1115616" y="6018343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>
                <a:solidFill>
                  <a:schemeClr val="accent2"/>
                </a:solidFill>
              </a:rPr>
              <a:t>Kolonie na agarové plotně</a:t>
            </a:r>
            <a:endParaRPr lang="cs-CZ" sz="2000" dirty="0">
              <a:solidFill>
                <a:schemeClr val="accent2"/>
              </a:solidFill>
            </a:endParaRPr>
          </a:p>
        </p:txBody>
      </p:sp>
      <p:pic>
        <p:nvPicPr>
          <p:cNvPr id="4" name="5_ascomyc_10_sordaria-peritheci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2772" y="5955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10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9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Sordaria</a:t>
            </a:r>
            <a:r>
              <a:rPr lang="cs-CZ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fimicola</a:t>
            </a:r>
            <a:r>
              <a:rPr lang="cs-CZ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cs-CZ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hnojenka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výkalová)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87219" y="5517232"/>
            <a:ext cx="4968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chemeClr val="accent2"/>
                </a:solidFill>
              </a:rPr>
              <a:t>válcovitá vřecka </a:t>
            </a:r>
          </a:p>
          <a:p>
            <a:pPr algn="ctr"/>
            <a:r>
              <a:rPr lang="cs-CZ" sz="2000" dirty="0">
                <a:solidFill>
                  <a:schemeClr val="accent2"/>
                </a:solidFill>
              </a:rPr>
              <a:t>a askospory s želatinózním obalem</a:t>
            </a:r>
          </a:p>
        </p:txBody>
      </p:sp>
      <p:pic>
        <p:nvPicPr>
          <p:cNvPr id="5" name="Picture 4" descr="CCF 3327 Sordaria fimicola PCA8 40x 13 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156" y="1556793"/>
            <a:ext cx="3462175" cy="3760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CF 3327 Sordaria fimicola PCA8 40x 1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70" y="1556792"/>
            <a:ext cx="5014597" cy="3760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5549157" y="5544683"/>
            <a:ext cx="34621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chemeClr val="accent2"/>
                </a:solidFill>
              </a:rPr>
              <a:t>válcovitá vřecka </a:t>
            </a:r>
            <a:r>
              <a:rPr lang="cs-CZ" sz="2000" dirty="0" smtClean="0">
                <a:solidFill>
                  <a:schemeClr val="accent2"/>
                </a:solidFill>
              </a:rPr>
              <a:t>barvená tuší</a:t>
            </a:r>
            <a:endParaRPr lang="cs-CZ" sz="2000" dirty="0">
              <a:solidFill>
                <a:schemeClr val="accent2"/>
              </a:solidFill>
            </a:endParaRPr>
          </a:p>
        </p:txBody>
      </p:sp>
      <p:pic>
        <p:nvPicPr>
          <p:cNvPr id="3" name="5_ascomyc_11_sordaria-vreck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9470" y="6229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79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3356992"/>
            <a:ext cx="7593012" cy="539750"/>
          </a:xfrm>
        </p:spPr>
        <p:txBody>
          <a:bodyPr/>
          <a:lstStyle/>
          <a:p>
            <a:r>
              <a:rPr lang="cs-CZ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POMOCNÉ ODDĚLENÍ: </a:t>
            </a:r>
            <a:r>
              <a:rPr lang="cs-CZ" sz="4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Deuteromycota</a:t>
            </a:r>
            <a:endParaRPr lang="cs-CZ" sz="4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Nadpis 1"/>
          <p:cNvSpPr txBox="1">
            <a:spLocks/>
          </p:cNvSpPr>
          <p:nvPr/>
        </p:nvSpPr>
        <p:spPr bwMode="auto">
          <a:xfrm>
            <a:off x="767843" y="4581128"/>
            <a:ext cx="7593012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002776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Tahoma" pitchFamily="34" charset="0"/>
              </a:defRPr>
            </a:lvl9pPr>
          </a:lstStyle>
          <a:p>
            <a:r>
              <a:rPr lang="cs-CZ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POMOCNÁ TŘÍDA: </a:t>
            </a:r>
            <a:r>
              <a:rPr lang="cs-CZ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Hyphomycetes</a:t>
            </a:r>
            <a:endParaRPr lang="cs-CZ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5_deuterom_12_uvo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59549" y="13407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64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POMOCNÉ ODDĚLENÍ: </a:t>
            </a:r>
            <a:r>
              <a:rPr lang="cs-CZ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Deuteromycota</a:t>
            </a:r>
            <a:endParaRPr lang="cs-CZ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ct val="35000"/>
              </a:spcBef>
            </a:pPr>
            <a:r>
              <a:rPr lang="cs-CZ" sz="2400" dirty="0" smtClean="0">
                <a:latin typeface="Tahoma" pitchFamily="34" charset="0"/>
                <a:cs typeface="Tahoma" pitchFamily="34" charset="0"/>
              </a:rPr>
              <a:t>Heterogenní skupina</a:t>
            </a:r>
          </a:p>
          <a:p>
            <a:pPr>
              <a:lnSpc>
                <a:spcPct val="100000"/>
              </a:lnSpc>
              <a:spcBef>
                <a:spcPct val="35000"/>
              </a:spcBef>
            </a:pPr>
            <a:r>
              <a:rPr lang="cs-CZ" sz="2400" dirty="0" smtClean="0">
                <a:latin typeface="Tahoma" pitchFamily="34" charset="0"/>
                <a:cs typeface="Tahoma" pitchFamily="34" charset="0"/>
              </a:rPr>
              <a:t>Zahrnuje anamorfní rody </a:t>
            </a:r>
            <a:r>
              <a:rPr lang="cs-CZ" sz="2400" i="1" dirty="0" err="1" smtClean="0">
                <a:latin typeface="Tahoma" pitchFamily="34" charset="0"/>
                <a:cs typeface="Tahoma" pitchFamily="34" charset="0"/>
              </a:rPr>
              <a:t>zygo</a:t>
            </a:r>
            <a:r>
              <a:rPr lang="cs-CZ" sz="2400" dirty="0" smtClean="0">
                <a:latin typeface="Tahoma" pitchFamily="34" charset="0"/>
                <a:cs typeface="Tahoma" pitchFamily="34" charset="0"/>
              </a:rPr>
              <a:t>-, </a:t>
            </a:r>
            <a:r>
              <a:rPr lang="cs-CZ" sz="2400" i="1" dirty="0" err="1" smtClean="0">
                <a:latin typeface="Tahoma" pitchFamily="34" charset="0"/>
                <a:cs typeface="Tahoma" pitchFamily="34" charset="0"/>
              </a:rPr>
              <a:t>asco</a:t>
            </a:r>
            <a:r>
              <a:rPr lang="cs-CZ" sz="2400" dirty="0" smtClean="0">
                <a:latin typeface="Tahoma" pitchFamily="34" charset="0"/>
                <a:cs typeface="Tahoma" pitchFamily="34" charset="0"/>
              </a:rPr>
              <a:t>- i </a:t>
            </a:r>
            <a:r>
              <a:rPr lang="cs-CZ" sz="2400" i="1" dirty="0" err="1" smtClean="0">
                <a:latin typeface="Tahoma" pitchFamily="34" charset="0"/>
                <a:cs typeface="Tahoma" pitchFamily="34" charset="0"/>
              </a:rPr>
              <a:t>basidiomycota</a:t>
            </a:r>
            <a:endParaRPr lang="cs-CZ" sz="2400" i="1" dirty="0" smtClean="0">
              <a:latin typeface="Tahoma" pitchFamily="34" charset="0"/>
              <a:cs typeface="Tahoma" pitchFamily="34" charset="0"/>
            </a:endParaRPr>
          </a:p>
          <a:p>
            <a:pPr>
              <a:lnSpc>
                <a:spcPct val="100000"/>
              </a:lnSpc>
              <a:spcBef>
                <a:spcPct val="35000"/>
              </a:spcBef>
            </a:pPr>
            <a:r>
              <a:rPr lang="cs-CZ" sz="2400" dirty="0" smtClean="0">
                <a:latin typeface="Tahoma" pitchFamily="34" charset="0"/>
                <a:cs typeface="Tahoma" pitchFamily="34" charset="0"/>
              </a:rPr>
              <a:t>Různé typy stélek, některé dimorfní</a:t>
            </a:r>
          </a:p>
          <a:p>
            <a:pPr>
              <a:lnSpc>
                <a:spcPct val="100000"/>
              </a:lnSpc>
              <a:spcBef>
                <a:spcPct val="35000"/>
              </a:spcBef>
            </a:pPr>
            <a:r>
              <a:rPr lang="cs-CZ" sz="2400" dirty="0" smtClean="0">
                <a:latin typeface="Tahoma" pitchFamily="34" charset="0"/>
                <a:cs typeface="Tahoma" pitchFamily="34" charset="0"/>
              </a:rPr>
              <a:t>Dnešní význam z hlediska klinické mikrobiologie</a:t>
            </a:r>
          </a:p>
          <a:p>
            <a:pPr>
              <a:lnSpc>
                <a:spcPct val="100000"/>
              </a:lnSpc>
              <a:spcBef>
                <a:spcPct val="35000"/>
              </a:spcBef>
            </a:pPr>
            <a:r>
              <a:rPr lang="cs-CZ" sz="2400" dirty="0" err="1" smtClean="0">
                <a:latin typeface="Tahoma" pitchFamily="34" charset="0"/>
                <a:cs typeface="Tahoma" pitchFamily="34" charset="0"/>
              </a:rPr>
              <a:t>Teleomorfa</a:t>
            </a:r>
            <a:r>
              <a:rPr lang="cs-CZ" sz="2400" dirty="0" smtClean="0">
                <a:latin typeface="Tahoma" pitchFamily="34" charset="0"/>
                <a:cs typeface="Tahoma" pitchFamily="34" charset="0"/>
              </a:rPr>
              <a:t> někdy není známá</a:t>
            </a:r>
          </a:p>
          <a:p>
            <a:pPr>
              <a:lnSpc>
                <a:spcPct val="100000"/>
              </a:lnSpc>
              <a:spcBef>
                <a:spcPct val="35000"/>
              </a:spcBef>
            </a:pPr>
            <a:r>
              <a:rPr lang="cs-CZ" sz="2400" dirty="0" smtClean="0">
                <a:latin typeface="Tahoma" pitchFamily="34" charset="0"/>
                <a:cs typeface="Tahoma" pitchFamily="34" charset="0"/>
              </a:rPr>
              <a:t>Saprofyty, velké množství patogenů</a:t>
            </a:r>
          </a:p>
          <a:p>
            <a:pPr>
              <a:lnSpc>
                <a:spcPct val="100000"/>
              </a:lnSpc>
              <a:spcBef>
                <a:spcPct val="35000"/>
              </a:spcBef>
            </a:pPr>
            <a:endParaRPr lang="cs-CZ" sz="2400" dirty="0" smtClean="0"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58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Aspergillus</a:t>
            </a:r>
            <a:r>
              <a:rPr lang="cs-CZ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niger</a:t>
            </a:r>
            <a:r>
              <a:rPr lang="cs-CZ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(kropidlák černý)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9138" y="1258888"/>
            <a:ext cx="5399831" cy="485775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cs-CZ" sz="2400" kern="1200" dirty="0" smtClean="0">
                <a:latin typeface="Tahoma" pitchFamily="34" charset="0"/>
                <a:cs typeface="Tahoma" pitchFamily="34" charset="0"/>
              </a:rPr>
              <a:t>Potraviny</a:t>
            </a:r>
            <a:r>
              <a:rPr lang="cs-CZ" sz="2400" kern="1200" dirty="0">
                <a:latin typeface="Tahoma" pitchFamily="34" charset="0"/>
                <a:cs typeface="Tahoma" pitchFamily="34" charset="0"/>
              </a:rPr>
              <a:t>, (např. černé čaje), </a:t>
            </a:r>
            <a:r>
              <a:rPr lang="cs-CZ" sz="2400" kern="1200" dirty="0" smtClean="0">
                <a:latin typeface="Tahoma" pitchFamily="34" charset="0"/>
                <a:cs typeface="Tahoma" pitchFamily="34" charset="0"/>
              </a:rPr>
              <a:t>krmiva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cs-CZ" sz="2400" kern="1200" dirty="0" smtClean="0">
                <a:latin typeface="Tahoma" pitchFamily="34" charset="0"/>
                <a:cs typeface="Tahoma" pitchFamily="34" charset="0"/>
              </a:rPr>
              <a:t>Patogen </a:t>
            </a:r>
            <a:r>
              <a:rPr lang="cs-CZ" sz="2400" kern="1200" dirty="0">
                <a:latin typeface="Tahoma" pitchFamily="34" charset="0"/>
                <a:cs typeface="Tahoma" pitchFamily="34" charset="0"/>
              </a:rPr>
              <a:t>člověka (systémové mykózy, toxiny)</a:t>
            </a:r>
          </a:p>
          <a:p>
            <a:pPr>
              <a:lnSpc>
                <a:spcPct val="100000"/>
              </a:lnSpc>
              <a:spcBef>
                <a:spcPct val="30000"/>
              </a:spcBef>
            </a:pPr>
            <a:r>
              <a:rPr lang="cs-CZ" sz="2400" kern="1200" dirty="0" smtClean="0">
                <a:latin typeface="Tahoma" pitchFamily="34" charset="0"/>
                <a:cs typeface="Tahoma" pitchFamily="34" charset="0"/>
              </a:rPr>
              <a:t>Produkce </a:t>
            </a:r>
            <a:r>
              <a:rPr lang="cs-CZ" sz="2400" kern="1200" dirty="0" err="1">
                <a:latin typeface="Tahoma" pitchFamily="34" charset="0"/>
                <a:cs typeface="Tahoma" pitchFamily="34" charset="0"/>
              </a:rPr>
              <a:t>kys</a:t>
            </a:r>
            <a:r>
              <a:rPr lang="cs-CZ" sz="2400" kern="1200" dirty="0">
                <a:latin typeface="Tahoma" pitchFamily="34" charset="0"/>
                <a:cs typeface="Tahoma" pitchFamily="34" charset="0"/>
              </a:rPr>
              <a:t>. citronové, </a:t>
            </a:r>
            <a:r>
              <a:rPr lang="cs-CZ" sz="2400" kern="1200" dirty="0" err="1">
                <a:latin typeface="Tahoma" pitchFamily="34" charset="0"/>
                <a:cs typeface="Tahoma" pitchFamily="34" charset="0"/>
              </a:rPr>
              <a:t>glukonové</a:t>
            </a:r>
            <a:r>
              <a:rPr lang="cs-CZ" sz="2400" kern="1200" dirty="0">
                <a:latin typeface="Tahoma" pitchFamily="34" charset="0"/>
                <a:cs typeface="Tahoma" pitchFamily="34" charset="0"/>
              </a:rPr>
              <a:t>; </a:t>
            </a:r>
            <a:r>
              <a:rPr lang="cs-CZ" sz="2400" kern="1200" dirty="0" err="1">
                <a:latin typeface="Tahoma" pitchFamily="34" charset="0"/>
                <a:cs typeface="Tahoma" pitchFamily="34" charset="0"/>
              </a:rPr>
              <a:t>pektinasa</a:t>
            </a:r>
            <a:r>
              <a:rPr lang="cs-CZ" sz="2400" kern="1200" dirty="0">
                <a:latin typeface="Tahoma" pitchFamily="34" charset="0"/>
                <a:cs typeface="Tahoma" pitchFamily="34" charset="0"/>
              </a:rPr>
              <a:t>, fermentace</a:t>
            </a:r>
          </a:p>
          <a:p>
            <a:endParaRPr lang="cs-CZ" dirty="0"/>
          </a:p>
        </p:txBody>
      </p:sp>
      <p:pic>
        <p:nvPicPr>
          <p:cNvPr id="4" name="Picture 8" descr="Aspergillus niger nakr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353" y="1196752"/>
            <a:ext cx="3025031" cy="402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Aspergillus niger CCF 1610 CYA 5-2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6992"/>
            <a:ext cx="2362200" cy="235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Aspergillus niger CCF 1610 mikr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346465"/>
            <a:ext cx="4205808" cy="2898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179513" y="5711255"/>
            <a:ext cx="1944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>
                <a:solidFill>
                  <a:schemeClr val="accent2"/>
                </a:solidFill>
              </a:rPr>
              <a:t>Kolonie na agarové plotně</a:t>
            </a:r>
            <a:endParaRPr lang="cs-CZ" sz="2000" dirty="0">
              <a:solidFill>
                <a:schemeClr val="accent2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6878555" y="5311145"/>
            <a:ext cx="1944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chemeClr val="accent2"/>
                </a:solidFill>
              </a:rPr>
              <a:t>K</a:t>
            </a:r>
            <a:r>
              <a:rPr lang="cs-CZ" sz="2000" dirty="0" smtClean="0">
                <a:solidFill>
                  <a:schemeClr val="accent2"/>
                </a:solidFill>
              </a:rPr>
              <a:t>onidiofory</a:t>
            </a:r>
            <a:endParaRPr lang="cs-CZ" sz="2000" dirty="0">
              <a:solidFill>
                <a:schemeClr val="accent2"/>
              </a:solidFill>
            </a:endParaRPr>
          </a:p>
        </p:txBody>
      </p:sp>
      <p:pic>
        <p:nvPicPr>
          <p:cNvPr id="9" name="5_deuterom_14_aspergillu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9138" y="5510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22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10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Penicillium</a:t>
            </a:r>
            <a:r>
              <a:rPr lang="cs-CZ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(</a:t>
            </a:r>
            <a:r>
              <a:rPr lang="cs-CZ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štětičkovec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 Box 6"/>
          <p:cNvSpPr txBox="1">
            <a:spLocks noGrp="1" noChangeArrowheads="1"/>
          </p:cNvSpPr>
          <p:nvPr>
            <p:ph idx="1"/>
          </p:nvPr>
        </p:nvSpPr>
        <p:spPr bwMode="auto">
          <a:xfrm>
            <a:off x="719138" y="1258888"/>
            <a:ext cx="7629525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0"/>
              </a:spcBef>
            </a:pPr>
            <a:r>
              <a:rPr lang="cs-CZ" dirty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O</a:t>
            </a:r>
            <a:r>
              <a:rPr lang="cs-CZ" dirty="0" smtClean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vzduší</a:t>
            </a:r>
            <a:r>
              <a:rPr lang="cs-CZ" dirty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, potraviny, zaplísněné byty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</a:pPr>
            <a:r>
              <a:rPr lang="cs-CZ" dirty="0" smtClean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Startovací </a:t>
            </a:r>
            <a:r>
              <a:rPr lang="cs-CZ" dirty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kultury při výrobě </a:t>
            </a:r>
            <a:r>
              <a:rPr lang="cs-CZ" dirty="0" smtClean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sýrů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</a:pPr>
            <a:r>
              <a:rPr lang="cs-CZ" dirty="0" smtClean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Nepatogenní (až na </a:t>
            </a:r>
            <a:r>
              <a:rPr lang="cs-CZ" i="1" dirty="0" smtClean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P. </a:t>
            </a:r>
            <a:r>
              <a:rPr lang="cs-CZ" i="1" dirty="0" err="1" smtClean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marneffei</a:t>
            </a:r>
            <a:r>
              <a:rPr lang="cs-CZ" dirty="0" smtClean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)</a:t>
            </a:r>
            <a:endParaRPr lang="cs-CZ" dirty="0">
              <a:solidFill>
                <a:schemeClr val="accent2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0"/>
              </a:spcBef>
            </a:pPr>
            <a:r>
              <a:rPr lang="cs-CZ" dirty="0" smtClean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Mykotoxiny</a:t>
            </a:r>
            <a:endParaRPr lang="cs-CZ" dirty="0">
              <a:solidFill>
                <a:schemeClr val="accent2"/>
              </a:solidFill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0"/>
              </a:spcBef>
            </a:pPr>
            <a:r>
              <a:rPr lang="cs-CZ" dirty="0" smtClean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Penicilin (</a:t>
            </a:r>
            <a:r>
              <a:rPr lang="cs-CZ" i="1" dirty="0" smtClean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P. </a:t>
            </a:r>
            <a:r>
              <a:rPr lang="cs-CZ" i="1" dirty="0" err="1" smtClean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chrysogenum</a:t>
            </a:r>
            <a:r>
              <a:rPr lang="cs-CZ" dirty="0" smtClean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)</a:t>
            </a:r>
            <a:endParaRPr lang="cs-CZ" dirty="0">
              <a:solidFill>
                <a:schemeClr val="accent2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868" y="3554434"/>
            <a:ext cx="2376488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Penicillium chrysogenum 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205" y="1124744"/>
            <a:ext cx="2543943" cy="4055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Penicillium chrysogenum CCF 2878 CYA 10-2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68608"/>
            <a:ext cx="2582461" cy="2598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2555776" y="5715478"/>
            <a:ext cx="1944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>
                <a:solidFill>
                  <a:schemeClr val="accent2"/>
                </a:solidFill>
              </a:rPr>
              <a:t>Kolonie na agarové plotně</a:t>
            </a:r>
            <a:endParaRPr lang="cs-CZ" sz="2000" dirty="0">
              <a:solidFill>
                <a:schemeClr val="accent2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6878555" y="5311145"/>
            <a:ext cx="1944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>
                <a:solidFill>
                  <a:schemeClr val="accent2"/>
                </a:solidFill>
              </a:rPr>
              <a:t>Konidiofory</a:t>
            </a:r>
            <a:endParaRPr lang="cs-CZ" sz="2000" dirty="0">
              <a:solidFill>
                <a:schemeClr val="accent2"/>
              </a:solidFill>
            </a:endParaRPr>
          </a:p>
        </p:txBody>
      </p:sp>
      <p:pic>
        <p:nvPicPr>
          <p:cNvPr id="3" name="5_deuterom_15_penicilliu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9138" y="5615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35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5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Alternaria</a:t>
            </a:r>
            <a:r>
              <a:rPr lang="cs-CZ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alternata</a:t>
            </a:r>
            <a:endParaRPr lang="cs-CZ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cs-CZ" sz="2400" kern="1200" dirty="0" smtClean="0">
                <a:latin typeface="Tahoma" pitchFamily="34" charset="0"/>
                <a:cs typeface="Tahoma" pitchFamily="34" charset="0"/>
              </a:rPr>
              <a:t>Příležitostný patogen rostlin, živočichů a člověka</a:t>
            </a:r>
          </a:p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cs-CZ" sz="2400" kern="1200" dirty="0" smtClean="0">
                <a:latin typeface="Tahoma" pitchFamily="34" charset="0"/>
                <a:cs typeface="Tahoma" pitchFamily="34" charset="0"/>
              </a:rPr>
              <a:t>Skvrny na listech, infekce horních cest dýchacích</a:t>
            </a:r>
          </a:p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cs-CZ" sz="2400" kern="1200" dirty="0" smtClean="0">
                <a:latin typeface="Tahoma" pitchFamily="34" charset="0"/>
                <a:cs typeface="Tahoma" pitchFamily="34" charset="0"/>
              </a:rPr>
              <a:t>Kontaminace klinického materiálu; stavební hmoty</a:t>
            </a:r>
          </a:p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cs-CZ" sz="2400" kern="1200" dirty="0" err="1" smtClean="0">
                <a:latin typeface="Tahoma" pitchFamily="34" charset="0"/>
                <a:cs typeface="Tahoma" pitchFamily="34" charset="0"/>
              </a:rPr>
              <a:t>Teleomorfa</a:t>
            </a:r>
            <a:r>
              <a:rPr lang="cs-CZ" sz="2400" kern="1200" dirty="0" smtClean="0">
                <a:latin typeface="Tahoma" pitchFamily="34" charset="0"/>
                <a:cs typeface="Tahoma" pitchFamily="34" charset="0"/>
              </a:rPr>
              <a:t> neznámá </a:t>
            </a:r>
          </a:p>
          <a:p>
            <a:endParaRPr lang="cs-CZ" dirty="0"/>
          </a:p>
        </p:txBody>
      </p:sp>
      <p:pic>
        <p:nvPicPr>
          <p:cNvPr id="4" name="Picture 2" descr="im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36" y="3212976"/>
            <a:ext cx="4392612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2141091-40X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564904"/>
            <a:ext cx="3765550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5338651" y="5780921"/>
            <a:ext cx="3096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 smtClean="0">
                <a:solidFill>
                  <a:srgbClr val="002776"/>
                </a:solidFill>
              </a:rPr>
              <a:t>Zďovité</a:t>
            </a:r>
            <a:r>
              <a:rPr lang="cs-CZ" sz="2000" dirty="0" smtClean="0">
                <a:solidFill>
                  <a:srgbClr val="002776"/>
                </a:solidFill>
              </a:rPr>
              <a:t> </a:t>
            </a:r>
            <a:r>
              <a:rPr lang="cs-CZ" sz="2000" dirty="0" err="1" smtClean="0">
                <a:solidFill>
                  <a:srgbClr val="002776"/>
                </a:solidFill>
              </a:rPr>
              <a:t>makrokonidie</a:t>
            </a:r>
            <a:endParaRPr lang="cs-CZ" sz="2000" dirty="0">
              <a:solidFill>
                <a:srgbClr val="002776"/>
              </a:solidFill>
            </a:endParaRPr>
          </a:p>
        </p:txBody>
      </p:sp>
      <p:pic>
        <p:nvPicPr>
          <p:cNvPr id="7" name="5_deuterom_16_alternari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9138" y="5735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16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Cladosporium</a:t>
            </a:r>
            <a:r>
              <a:rPr lang="cs-CZ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herbarum</a:t>
            </a:r>
            <a:endParaRPr lang="cs-CZ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cs-CZ" sz="2400" kern="1200" dirty="0" smtClean="0">
                <a:latin typeface="Tahoma" pitchFamily="34" charset="0"/>
                <a:cs typeface="Tahoma" pitchFamily="34" charset="0"/>
              </a:rPr>
              <a:t>Patogen především u mechorostů, ale i na ovoci</a:t>
            </a:r>
          </a:p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cs-CZ" sz="2400" kern="1200" dirty="0" smtClean="0">
                <a:latin typeface="Tahoma" pitchFamily="34" charset="0"/>
                <a:cs typeface="Tahoma" pitchFamily="34" charset="0"/>
              </a:rPr>
              <a:t>Kosmopolitní výskyt, velmi časté i v domácnostech</a:t>
            </a:r>
          </a:p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cs-CZ" sz="2400" kern="1200" dirty="0" smtClean="0">
                <a:latin typeface="Tahoma" pitchFamily="34" charset="0"/>
                <a:cs typeface="Tahoma" pitchFamily="34" charset="0"/>
              </a:rPr>
              <a:t>Alergenní působení konidií</a:t>
            </a:r>
          </a:p>
          <a:p>
            <a:endParaRPr lang="cs-CZ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6" y="2780928"/>
            <a:ext cx="3672408" cy="3334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48"/>
          <a:stretch/>
        </p:blipFill>
        <p:spPr bwMode="auto">
          <a:xfrm>
            <a:off x="6372200" y="2299565"/>
            <a:ext cx="2651850" cy="4002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837" b="50000"/>
          <a:stretch/>
        </p:blipFill>
        <p:spPr bwMode="auto">
          <a:xfrm>
            <a:off x="3983856" y="2564904"/>
            <a:ext cx="1960406" cy="277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3923928" y="5580865"/>
            <a:ext cx="20203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>
                <a:solidFill>
                  <a:srgbClr val="002776"/>
                </a:solidFill>
              </a:rPr>
              <a:t>Jednobuněčné konidie</a:t>
            </a:r>
            <a:endParaRPr lang="cs-CZ" sz="2000" dirty="0">
              <a:solidFill>
                <a:srgbClr val="002776"/>
              </a:solidFill>
            </a:endParaRPr>
          </a:p>
        </p:txBody>
      </p:sp>
      <p:pic>
        <p:nvPicPr>
          <p:cNvPr id="6" name="5_deuterom_17_cladosporiu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9558" y="6277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8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Fusarium</a:t>
            </a:r>
            <a:r>
              <a:rPr lang="cs-CZ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culmorum</a:t>
            </a:r>
            <a:r>
              <a:rPr lang="cs-CZ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cs-CZ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9138" y="1258888"/>
            <a:ext cx="8029326" cy="4857750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cs-CZ" sz="2400" kern="1200" dirty="0" smtClean="0">
                <a:latin typeface="Tahoma" pitchFamily="34" charset="0"/>
                <a:cs typeface="Tahoma" pitchFamily="34" charset="0"/>
              </a:rPr>
              <a:t>Celosvětový výskyt, nejčastěji na obilovinách</a:t>
            </a:r>
          </a:p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cs-CZ" sz="2400" kern="1200" dirty="0" smtClean="0">
                <a:latin typeface="Tahoma" pitchFamily="34" charset="0"/>
                <a:cs typeface="Tahoma" pitchFamily="34" charset="0"/>
              </a:rPr>
              <a:t>Krčkové choroby obilovin, napadá uskladněné brambory</a:t>
            </a:r>
          </a:p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cs-CZ" sz="2400" kern="1200" dirty="0" smtClean="0">
                <a:latin typeface="Tahoma" pitchFamily="34" charset="0"/>
                <a:cs typeface="Tahoma" pitchFamily="34" charset="0"/>
              </a:rPr>
              <a:t>Produkce mykotoxinů (</a:t>
            </a:r>
            <a:r>
              <a:rPr lang="cs-CZ" sz="2400" kern="1200" dirty="0" err="1" smtClean="0">
                <a:latin typeface="Tahoma" pitchFamily="34" charset="0"/>
                <a:cs typeface="Tahoma" pitchFamily="34" charset="0"/>
              </a:rPr>
              <a:t>trichotheceny</a:t>
            </a:r>
            <a:r>
              <a:rPr lang="cs-CZ" sz="2400" kern="1200" dirty="0" smtClean="0">
                <a:latin typeface="Tahoma" pitchFamily="34" charset="0"/>
                <a:cs typeface="Tahoma" pitchFamily="34" charset="0"/>
              </a:rPr>
              <a:t>, </a:t>
            </a:r>
            <a:r>
              <a:rPr lang="cs-CZ" sz="2400" kern="1200" dirty="0" err="1" smtClean="0">
                <a:latin typeface="Tahoma" pitchFamily="34" charset="0"/>
                <a:cs typeface="Tahoma" pitchFamily="34" charset="0"/>
              </a:rPr>
              <a:t>zearalenon</a:t>
            </a:r>
            <a:r>
              <a:rPr lang="cs-CZ" sz="2400" kern="1200" dirty="0" smtClean="0">
                <a:latin typeface="Tahoma" pitchFamily="34" charset="0"/>
                <a:cs typeface="Tahoma" pitchFamily="34" charset="0"/>
              </a:rPr>
              <a:t>)</a:t>
            </a:r>
          </a:p>
          <a:p>
            <a:endParaRPr lang="cs-CZ" dirty="0"/>
          </a:p>
        </p:txBody>
      </p:sp>
      <p:pic>
        <p:nvPicPr>
          <p:cNvPr id="4" name="Picture 3" descr="fc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36"/>
          <a:stretch/>
        </p:blipFill>
        <p:spPr bwMode="auto">
          <a:xfrm>
            <a:off x="539552" y="2447107"/>
            <a:ext cx="3819525" cy="395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Fusari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2357674"/>
            <a:ext cx="3204914" cy="2405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337955"/>
            <a:ext cx="3087191" cy="2045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5_deuterom_18_fusariu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9138" y="5670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58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9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Trichothecium</a:t>
            </a:r>
            <a:r>
              <a:rPr lang="cs-CZ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roseum</a:t>
            </a:r>
            <a:endParaRPr lang="cs-CZ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9138" y="1258888"/>
            <a:ext cx="8317358" cy="4857750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cs-CZ" sz="2400" kern="1200" dirty="0" smtClean="0">
                <a:latin typeface="Tahoma" pitchFamily="34" charset="0"/>
                <a:cs typeface="Tahoma" pitchFamily="34" charset="0"/>
              </a:rPr>
              <a:t>Častý výskyt v půdě a na rostlinách, fytopatogenní</a:t>
            </a:r>
          </a:p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cs-CZ" sz="2400" kern="1200" dirty="0" smtClean="0">
                <a:latin typeface="Tahoma" pitchFamily="34" charset="0"/>
                <a:cs typeface="Tahoma" pitchFamily="34" charset="0"/>
              </a:rPr>
              <a:t>Produkce mykotoxinů; charakteristický pigment</a:t>
            </a:r>
          </a:p>
          <a:p>
            <a:pPr lvl="0">
              <a:lnSpc>
                <a:spcPct val="100000"/>
              </a:lnSpc>
              <a:spcBef>
                <a:spcPct val="0"/>
              </a:spcBef>
            </a:pPr>
            <a:r>
              <a:rPr lang="cs-CZ" sz="2400" kern="1200" dirty="0" err="1" smtClean="0">
                <a:latin typeface="Tahoma" pitchFamily="34" charset="0"/>
                <a:cs typeface="Tahoma" pitchFamily="34" charset="0"/>
              </a:rPr>
              <a:t>Teleomorfa</a:t>
            </a:r>
            <a:r>
              <a:rPr lang="cs-CZ" sz="2400" kern="1200" dirty="0" smtClean="0">
                <a:latin typeface="Tahoma" pitchFamily="34" charset="0"/>
                <a:cs typeface="Tahoma" pitchFamily="34" charset="0"/>
              </a:rPr>
              <a:t> není známa</a:t>
            </a:r>
          </a:p>
          <a:p>
            <a:endParaRPr lang="cs-CZ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78"/>
          <a:stretch/>
        </p:blipFill>
        <p:spPr bwMode="auto">
          <a:xfrm>
            <a:off x="5148064" y="2060575"/>
            <a:ext cx="3790950" cy="4327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im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82"/>
          <a:stretch/>
        </p:blipFill>
        <p:spPr bwMode="auto">
          <a:xfrm>
            <a:off x="683568" y="2625726"/>
            <a:ext cx="3929261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3098262" y="2644638"/>
            <a:ext cx="2020334" cy="707886"/>
          </a:xfrm>
          <a:prstGeom prst="rect">
            <a:avLst/>
          </a:prstGeom>
          <a:solidFill>
            <a:schemeClr val="bg1">
              <a:alpha val="4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 smtClean="0">
                <a:solidFill>
                  <a:srgbClr val="002776"/>
                </a:solidFill>
              </a:rPr>
              <a:t>Dvojbuněčné</a:t>
            </a:r>
            <a:r>
              <a:rPr lang="cs-CZ" sz="2000" dirty="0" smtClean="0">
                <a:solidFill>
                  <a:srgbClr val="002776"/>
                </a:solidFill>
              </a:rPr>
              <a:t> konidie</a:t>
            </a:r>
            <a:endParaRPr lang="cs-CZ" sz="2000" dirty="0">
              <a:solidFill>
                <a:srgbClr val="002776"/>
              </a:solidFill>
            </a:endParaRPr>
          </a:p>
        </p:txBody>
      </p:sp>
      <p:pic>
        <p:nvPicPr>
          <p:cNvPr id="7" name="5_deuterom_19_trichotheciu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9138" y="5591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02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3068960"/>
            <a:ext cx="7593012" cy="539750"/>
          </a:xfrm>
        </p:spPr>
        <p:txBody>
          <a:bodyPr/>
          <a:lstStyle/>
          <a:p>
            <a:r>
              <a:rPr lang="cs-CZ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ODDĚLENÍ: </a:t>
            </a:r>
            <a:r>
              <a:rPr lang="cs-CZ" sz="4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Mucoromycota</a:t>
            </a:r>
            <a:endParaRPr lang="cs-CZ" sz="4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895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79512" y="1700808"/>
            <a:ext cx="8893175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9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ODDĚLENÍ: </a:t>
            </a:r>
            <a:r>
              <a:rPr kumimoji="0" lang="cs-CZ" sz="19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Mucoromycota</a:t>
            </a:r>
            <a:r>
              <a:rPr kumimoji="0" lang="cs-CZ" sz="19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/>
            </a:r>
            <a:br>
              <a:rPr kumimoji="0" lang="cs-CZ" sz="19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</a:br>
            <a:r>
              <a:rPr kumimoji="0" lang="cs-CZ" sz="1900" b="0" i="0" u="none" strike="noStrike" kern="0" cap="none" spc="0" normalizeH="0" baseline="0" noProof="0" dirty="0">
                <a:ln>
                  <a:noFill/>
                </a:ln>
                <a:solidFill>
                  <a:srgbClr val="004C00">
                    <a:lumMod val="75000"/>
                    <a:lumOff val="25000"/>
                  </a:srgbClr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TŘÍDA: </a:t>
            </a:r>
            <a:r>
              <a:rPr kumimoji="0" lang="cs-CZ" sz="19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4C00">
                    <a:lumMod val="75000"/>
                    <a:lumOff val="25000"/>
                  </a:srgbClr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Mucoromycetes</a:t>
            </a:r>
            <a:r>
              <a:rPr kumimoji="0" lang="cs-CZ" sz="1900" b="0" i="1" u="none" strike="noStrike" kern="0" cap="none" spc="0" normalizeH="0" baseline="0" noProof="0" dirty="0" smtClean="0">
                <a:ln>
                  <a:noFill/>
                </a:ln>
                <a:solidFill>
                  <a:srgbClr val="004C00">
                    <a:lumMod val="75000"/>
                    <a:lumOff val="25000"/>
                  </a:srgbClr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 </a:t>
            </a:r>
            <a:r>
              <a:rPr kumimoji="0" lang="cs-CZ" sz="1900" b="0" i="1" u="none" strike="noStrike" kern="0" cap="none" spc="0" normalizeH="0" baseline="0" noProof="0" dirty="0">
                <a:ln>
                  <a:noFill/>
                </a:ln>
                <a:solidFill>
                  <a:srgbClr val="004C00">
                    <a:lumMod val="75000"/>
                    <a:lumOff val="25000"/>
                  </a:srgbClr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	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cs-CZ" sz="19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	</a:t>
            </a:r>
            <a:r>
              <a:rPr kumimoji="0" lang="cs-CZ" sz="19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Zygorhynchus</a:t>
            </a:r>
            <a:r>
              <a:rPr kumimoji="0" lang="cs-CZ" sz="19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 </a:t>
            </a:r>
            <a:r>
              <a:rPr kumimoji="0" lang="cs-CZ" sz="19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moelleri</a:t>
            </a:r>
            <a:r>
              <a:rPr kumimoji="0" lang="cs-CZ" sz="1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 </a:t>
            </a:r>
            <a:r>
              <a:rPr kumimoji="0" lang="cs-CZ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– zygospory se suspenzory</a:t>
            </a:r>
            <a:endParaRPr kumimoji="0" lang="cs-CZ" sz="19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9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	</a:t>
            </a:r>
            <a:r>
              <a:rPr kumimoji="0" lang="cs-CZ" sz="1900" b="1" i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ahoma" pitchFamily="34" charset="0"/>
                <a:cs typeface="Tahoma" pitchFamily="34" charset="0"/>
              </a:rPr>
              <a:t>Rhizopus</a:t>
            </a:r>
            <a:r>
              <a:rPr kumimoji="0" lang="cs-CZ" sz="19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itchFamily="34" charset="0"/>
                <a:cs typeface="Tahoma" pitchFamily="34" charset="0"/>
              </a:rPr>
              <a:t> </a:t>
            </a:r>
            <a:r>
              <a:rPr kumimoji="0" lang="cs-CZ" sz="1900" b="1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itchFamily="34" charset="0"/>
                <a:cs typeface="Tahoma" pitchFamily="34" charset="0"/>
              </a:rPr>
              <a:t>stolonifer</a:t>
            </a:r>
            <a:r>
              <a:rPr kumimoji="0" lang="cs-CZ" sz="19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itchFamily="34" charset="0"/>
                <a:cs typeface="Tahoma" pitchFamily="34" charset="0"/>
              </a:rPr>
              <a:t> </a:t>
            </a:r>
            <a:r>
              <a:rPr kumimoji="0" lang="cs-CZ" sz="1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itchFamily="34" charset="0"/>
                <a:cs typeface="Tahoma" pitchFamily="34" charset="0"/>
              </a:rPr>
              <a:t>– </a:t>
            </a:r>
            <a:r>
              <a:rPr kumimoji="0" lang="cs-CZ" sz="19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itchFamily="34" charset="0"/>
                <a:cs typeface="Tahoma" pitchFamily="34" charset="0"/>
              </a:rPr>
              <a:t>sporan</a:t>
            </a:r>
            <a:r>
              <a:rPr kumimoji="0" lang="cs-CZ" sz="1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gia, (</a:t>
            </a:r>
            <a:r>
              <a:rPr kumimoji="0" lang="cs-CZ" sz="19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rhizoidy+stolony</a:t>
            </a:r>
            <a:r>
              <a:rPr kumimoji="0" lang="cs-CZ" sz="1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, kolumela), spory</a:t>
            </a:r>
            <a:endParaRPr kumimoji="0" lang="cs-CZ" sz="1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9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9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ODDĚLENÍ</a:t>
            </a:r>
            <a:r>
              <a:rPr kumimoji="0" lang="cs-CZ" sz="19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: </a:t>
            </a:r>
            <a:r>
              <a:rPr kumimoji="0" lang="cs-CZ" sz="1900" b="0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Ascomycota</a:t>
            </a:r>
            <a:endParaRPr kumimoji="0" lang="cs-CZ" sz="1900" b="0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900" b="0" i="0" u="none" strike="noStrike" kern="0" cap="none" spc="0" normalizeH="0" baseline="0" noProof="0" dirty="0">
                <a:ln>
                  <a:noFill/>
                </a:ln>
                <a:solidFill>
                  <a:srgbClr val="004C00">
                    <a:lumMod val="75000"/>
                    <a:lumOff val="25000"/>
                  </a:srgbClr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TŘÍDA: </a:t>
            </a:r>
            <a:r>
              <a:rPr kumimoji="0" lang="cs-CZ" sz="1900" b="0" i="1" u="none" strike="noStrike" kern="0" cap="none" spc="0" normalizeH="0" baseline="0" noProof="0" dirty="0" err="1">
                <a:ln>
                  <a:noFill/>
                </a:ln>
                <a:solidFill>
                  <a:srgbClr val="004C00">
                    <a:lumMod val="75000"/>
                    <a:lumOff val="25000"/>
                  </a:srgbClr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Saccharomycetes</a:t>
            </a:r>
            <a:r>
              <a:rPr kumimoji="0" lang="cs-CZ" sz="19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	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9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	</a:t>
            </a:r>
            <a:r>
              <a:rPr kumimoji="0" lang="cs-CZ" sz="19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Saccharomyces</a:t>
            </a:r>
            <a:r>
              <a:rPr kumimoji="0" lang="cs-CZ" sz="19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 </a:t>
            </a:r>
            <a:r>
              <a:rPr kumimoji="0" lang="cs-CZ" sz="19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cerevisiae</a:t>
            </a:r>
            <a:r>
              <a:rPr kumimoji="0" lang="cs-CZ" sz="1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 </a:t>
            </a:r>
            <a:r>
              <a:rPr kumimoji="0" lang="cs-CZ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– jednotlivé, místy pučící buňky</a:t>
            </a:r>
            <a:endParaRPr kumimoji="0" lang="cs-CZ" sz="19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900" b="0" i="0" u="none" strike="noStrike" kern="0" cap="none" spc="0" normalizeH="0" baseline="0" noProof="0" dirty="0" smtClean="0">
                <a:ln>
                  <a:noFill/>
                </a:ln>
                <a:solidFill>
                  <a:srgbClr val="004C00">
                    <a:lumMod val="75000"/>
                    <a:lumOff val="25000"/>
                  </a:srgbClr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TŘÍDA</a:t>
            </a:r>
            <a:r>
              <a:rPr kumimoji="0" lang="cs-CZ" sz="1900" b="0" i="0" u="none" strike="noStrike" kern="0" cap="none" spc="0" normalizeH="0" baseline="0" noProof="0" dirty="0">
                <a:ln>
                  <a:noFill/>
                </a:ln>
                <a:solidFill>
                  <a:srgbClr val="004C00">
                    <a:lumMod val="75000"/>
                    <a:lumOff val="25000"/>
                  </a:srgbClr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: </a:t>
            </a:r>
            <a:r>
              <a:rPr kumimoji="0" lang="cs-CZ" sz="1900" b="0" i="1" u="none" strike="noStrike" kern="0" cap="none" spc="0" normalizeH="0" baseline="0" noProof="0" dirty="0" err="1">
                <a:ln>
                  <a:noFill/>
                </a:ln>
                <a:solidFill>
                  <a:srgbClr val="004C00">
                    <a:lumMod val="75000"/>
                    <a:lumOff val="25000"/>
                  </a:srgbClr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Sordariomycetes</a:t>
            </a:r>
            <a:r>
              <a:rPr kumimoji="0" lang="cs-CZ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	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	</a:t>
            </a:r>
            <a:r>
              <a:rPr kumimoji="0" lang="cs-CZ" sz="1900" b="1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itchFamily="34" charset="0"/>
                <a:cs typeface="Tahoma" pitchFamily="34" charset="0"/>
              </a:rPr>
              <a:t>Sordaria</a:t>
            </a:r>
            <a:r>
              <a:rPr kumimoji="0" lang="cs-CZ" sz="19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itchFamily="34" charset="0"/>
                <a:cs typeface="Tahoma" pitchFamily="34" charset="0"/>
              </a:rPr>
              <a:t> </a:t>
            </a:r>
            <a:r>
              <a:rPr kumimoji="0" lang="cs-CZ" sz="1900" b="1" i="1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ahoma" pitchFamily="34" charset="0"/>
                <a:cs typeface="Tahoma" pitchFamily="34" charset="0"/>
              </a:rPr>
              <a:t>fimicola</a:t>
            </a:r>
            <a:r>
              <a:rPr kumimoji="0" lang="cs-CZ" sz="19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itchFamily="34" charset="0"/>
                <a:cs typeface="Tahoma" pitchFamily="34" charset="0"/>
              </a:rPr>
              <a:t> </a:t>
            </a:r>
            <a:r>
              <a:rPr kumimoji="0" lang="cs-CZ" sz="1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ahoma" pitchFamily="34" charset="0"/>
                <a:cs typeface="Tahoma" pitchFamily="34" charset="0"/>
              </a:rPr>
              <a:t>– </a:t>
            </a:r>
            <a:r>
              <a:rPr kumimoji="0" lang="cs-CZ" sz="19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ahoma" pitchFamily="34" charset="0"/>
                <a:cs typeface="Tahoma" pitchFamily="34" charset="0"/>
              </a:rPr>
              <a:t>perithecia</a:t>
            </a:r>
            <a:r>
              <a:rPr kumimoji="0" lang="cs-CZ" sz="19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itchFamily="34" charset="0"/>
                <a:cs typeface="Tahoma" pitchFamily="34" charset="0"/>
              </a:rPr>
              <a:t>, </a:t>
            </a:r>
            <a:r>
              <a:rPr kumimoji="0" lang="cs-CZ" sz="19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ahoma" pitchFamily="34" charset="0"/>
                <a:cs typeface="Tahoma" pitchFamily="34" charset="0"/>
              </a:rPr>
              <a:t>ostiolum</a:t>
            </a:r>
            <a:r>
              <a:rPr kumimoji="0" lang="cs-CZ" sz="19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itchFamily="34" charset="0"/>
                <a:cs typeface="Tahoma" pitchFamily="34" charset="0"/>
              </a:rPr>
              <a:t>, vřecka</a:t>
            </a:r>
            <a:r>
              <a:rPr lang="cs-CZ" sz="1900" kern="0" dirty="0" smtClean="0">
                <a:cs typeface="Tahoma" pitchFamily="34" charset="0"/>
              </a:rPr>
              <a:t>, askospory</a:t>
            </a:r>
            <a:endParaRPr lang="cs-CZ" sz="1900" i="1" kern="0" dirty="0">
              <a:cs typeface="Tahoma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900" b="0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9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POMOCNÉ </a:t>
            </a:r>
            <a:r>
              <a:rPr kumimoji="0" lang="cs-CZ" sz="19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ODDĚLENÍ: </a:t>
            </a:r>
            <a:r>
              <a:rPr kumimoji="0" lang="cs-CZ" sz="1900" b="0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Deuteromycota</a:t>
            </a:r>
            <a:endParaRPr kumimoji="0" lang="cs-CZ" sz="1900" b="0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900" b="0" i="0" u="none" strike="noStrike" kern="0" cap="none" spc="0" normalizeH="0" baseline="0" noProof="0" dirty="0" smtClean="0">
                <a:ln>
                  <a:noFill/>
                </a:ln>
                <a:solidFill>
                  <a:srgbClr val="004C00">
                    <a:lumMod val="75000"/>
                    <a:lumOff val="25000"/>
                  </a:srgbClr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POMOCNÁ TŘÍDA: </a:t>
            </a:r>
            <a:r>
              <a:rPr kumimoji="0" lang="cs-CZ" sz="1900" b="0" i="1" u="none" strike="noStrike" kern="0" cap="none" spc="0" normalizeH="0" baseline="0" noProof="0" dirty="0" err="1">
                <a:ln>
                  <a:noFill/>
                </a:ln>
                <a:solidFill>
                  <a:srgbClr val="004C00">
                    <a:lumMod val="75000"/>
                    <a:lumOff val="25000"/>
                  </a:srgbClr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Hyphomycetes</a:t>
            </a:r>
            <a:r>
              <a:rPr kumimoji="0" lang="cs-CZ" sz="1900" b="0" i="1" u="none" strike="noStrike" kern="0" cap="none" spc="0" normalizeH="0" baseline="0" noProof="0" dirty="0">
                <a:ln>
                  <a:noFill/>
                </a:ln>
                <a:solidFill>
                  <a:srgbClr val="004C00">
                    <a:lumMod val="75000"/>
                    <a:lumOff val="25000"/>
                  </a:srgbClr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	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9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	</a:t>
            </a:r>
            <a:r>
              <a:rPr kumimoji="0" lang="cs-CZ" sz="19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Aspergillus</a:t>
            </a:r>
            <a:r>
              <a:rPr kumimoji="0" lang="cs-CZ" sz="19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 </a:t>
            </a:r>
            <a:r>
              <a:rPr kumimoji="0" lang="cs-CZ" sz="19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niger</a:t>
            </a:r>
            <a:r>
              <a:rPr kumimoji="0" lang="cs-CZ" sz="1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 </a:t>
            </a:r>
            <a:r>
              <a:rPr kumimoji="0" lang="cs-CZ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– </a:t>
            </a:r>
            <a:r>
              <a:rPr kumimoji="0" lang="cs-CZ" sz="1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konidiofory s měchýřkem, konidie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900" kern="0" dirty="0">
                <a:solidFill>
                  <a:srgbClr val="000000"/>
                </a:solidFill>
                <a:cs typeface="Tahoma" pitchFamily="34" charset="0"/>
              </a:rPr>
              <a:t>	</a:t>
            </a:r>
            <a:r>
              <a:rPr lang="cs-CZ" sz="1900" b="1" i="1" kern="0" dirty="0" err="1" smtClean="0">
                <a:solidFill>
                  <a:srgbClr val="000000"/>
                </a:solidFill>
                <a:cs typeface="Tahoma" pitchFamily="34" charset="0"/>
              </a:rPr>
              <a:t>Alternaria</a:t>
            </a:r>
            <a:r>
              <a:rPr lang="cs-CZ" sz="1900" b="1" i="1" kern="0" dirty="0" smtClean="0">
                <a:solidFill>
                  <a:srgbClr val="000000"/>
                </a:solidFill>
                <a:cs typeface="Tahoma" pitchFamily="34" charset="0"/>
              </a:rPr>
              <a:t> </a:t>
            </a:r>
            <a:r>
              <a:rPr lang="cs-CZ" sz="1900" b="1" i="1" kern="0" dirty="0" err="1">
                <a:solidFill>
                  <a:srgbClr val="000000"/>
                </a:solidFill>
                <a:cs typeface="Tahoma" pitchFamily="34" charset="0"/>
              </a:rPr>
              <a:t>alternata</a:t>
            </a:r>
            <a:r>
              <a:rPr lang="cs-CZ" sz="1900" b="1" i="1" kern="0" dirty="0">
                <a:solidFill>
                  <a:srgbClr val="000000"/>
                </a:solidFill>
                <a:cs typeface="Tahoma" pitchFamily="34" charset="0"/>
              </a:rPr>
              <a:t> </a:t>
            </a:r>
            <a:r>
              <a:rPr lang="cs-CZ" sz="1900" kern="0" dirty="0">
                <a:solidFill>
                  <a:srgbClr val="000000"/>
                </a:solidFill>
                <a:cs typeface="Tahoma" pitchFamily="34" charset="0"/>
              </a:rPr>
              <a:t>– </a:t>
            </a:r>
            <a:r>
              <a:rPr lang="cs-CZ" sz="1900" kern="0" dirty="0" err="1" smtClean="0">
                <a:solidFill>
                  <a:srgbClr val="000000"/>
                </a:solidFill>
                <a:cs typeface="Tahoma" pitchFamily="34" charset="0"/>
              </a:rPr>
              <a:t>zďovité</a:t>
            </a:r>
            <a:r>
              <a:rPr lang="cs-CZ" sz="1900" kern="0" dirty="0" smtClean="0">
                <a:solidFill>
                  <a:srgbClr val="000000"/>
                </a:solidFill>
                <a:cs typeface="Tahoma" pitchFamily="34" charset="0"/>
              </a:rPr>
              <a:t> </a:t>
            </a:r>
            <a:r>
              <a:rPr lang="cs-CZ" sz="1900" kern="0" dirty="0" err="1" smtClean="0">
                <a:solidFill>
                  <a:srgbClr val="000000"/>
                </a:solidFill>
                <a:cs typeface="Tahoma" pitchFamily="34" charset="0"/>
              </a:rPr>
              <a:t>makrokonidie</a:t>
            </a:r>
            <a:r>
              <a:rPr lang="cs-CZ" sz="1900" kern="0" dirty="0" smtClean="0">
                <a:solidFill>
                  <a:srgbClr val="000000"/>
                </a:solidFill>
                <a:cs typeface="Tahoma" pitchFamily="34" charset="0"/>
              </a:rPr>
              <a:t> (někdy tvoří řetízky)</a:t>
            </a:r>
          </a:p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900" i="1" kern="0" dirty="0">
                <a:solidFill>
                  <a:srgbClr val="000000"/>
                </a:solidFill>
                <a:cs typeface="Tahoma" pitchFamily="34" charset="0"/>
              </a:rPr>
              <a:t>	</a:t>
            </a:r>
            <a:r>
              <a:rPr kumimoji="0" lang="cs-CZ" sz="19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Fusarium</a:t>
            </a:r>
            <a:r>
              <a:rPr kumimoji="0" lang="cs-CZ" sz="19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 </a:t>
            </a:r>
            <a:r>
              <a:rPr kumimoji="0" lang="cs-CZ" sz="1900" b="1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culmorum</a:t>
            </a:r>
            <a:r>
              <a:rPr kumimoji="0" lang="cs-CZ" sz="1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 </a:t>
            </a:r>
            <a:r>
              <a:rPr kumimoji="0" lang="cs-CZ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– </a:t>
            </a:r>
            <a:r>
              <a:rPr kumimoji="0" lang="cs-CZ" sz="19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vícebuněčné</a:t>
            </a:r>
            <a:r>
              <a:rPr kumimoji="0" lang="cs-CZ" sz="1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 </a:t>
            </a:r>
            <a:r>
              <a:rPr kumimoji="0" lang="cs-CZ" sz="19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makrokonidie</a:t>
            </a:r>
            <a:endParaRPr kumimoji="0" lang="cs-CZ" sz="19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" name="5_pozorovane-objekty_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44408" y="692696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208112" y="602685"/>
            <a:ext cx="667625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800" b="1" smtClean="0">
                <a:solidFill>
                  <a:schemeClr val="tx2"/>
                </a:solidFill>
              </a:rPr>
              <a:t>Přehled </a:t>
            </a:r>
            <a:r>
              <a:rPr lang="cs-CZ" altLang="cs-CZ" sz="2800" b="1" dirty="0">
                <a:solidFill>
                  <a:schemeClr val="tx2"/>
                </a:solidFill>
              </a:rPr>
              <a:t>pozorovaných </a:t>
            </a:r>
            <a:r>
              <a:rPr lang="cs-CZ" altLang="cs-CZ" sz="2800" b="1" dirty="0" smtClean="0">
                <a:solidFill>
                  <a:schemeClr val="tx2"/>
                </a:solidFill>
              </a:rPr>
              <a:t>objektů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800" b="1" dirty="0" smtClean="0">
                <a:solidFill>
                  <a:schemeClr val="tx2"/>
                </a:solidFill>
              </a:rPr>
              <a:t>(základní penzum pro podzim </a:t>
            </a:r>
            <a:r>
              <a:rPr lang="cs-CZ" altLang="cs-CZ" sz="2800" b="1" dirty="0" smtClean="0">
                <a:solidFill>
                  <a:schemeClr val="tx2"/>
                </a:solidFill>
              </a:rPr>
              <a:t>2020)</a:t>
            </a:r>
            <a:endParaRPr lang="cs-CZ" altLang="cs-CZ" sz="28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76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73906" y="493278"/>
            <a:ext cx="7593012" cy="559458"/>
          </a:xfrm>
        </p:spPr>
        <p:txBody>
          <a:bodyPr/>
          <a:lstStyle/>
          <a:p>
            <a:r>
              <a:rPr lang="cs-CZ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TŘÍDA: </a:t>
            </a:r>
            <a:r>
              <a:rPr lang="cs-CZ" i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Mucoromycetes</a:t>
            </a:r>
            <a:endParaRPr lang="cs-CZ" i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9138" y="1268760"/>
            <a:ext cx="7741294" cy="484787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1000"/>
              </a:spcBef>
            </a:pPr>
            <a:r>
              <a:rPr lang="cs-CZ" sz="2400" dirty="0" smtClean="0">
                <a:latin typeface="Tahoma" pitchFamily="34" charset="0"/>
                <a:cs typeface="Tahoma" pitchFamily="34" charset="0"/>
              </a:rPr>
              <a:t>V</a:t>
            </a:r>
            <a:r>
              <a:rPr lang="cs-CZ" sz="2400" noProof="1" smtClean="0">
                <a:latin typeface="Tahoma" pitchFamily="34" charset="0"/>
                <a:cs typeface="Tahoma" pitchFamily="34" charset="0"/>
              </a:rPr>
              <a:t> buněčné stěně převažuje chitosan</a:t>
            </a:r>
          </a:p>
          <a:p>
            <a:pPr>
              <a:lnSpc>
                <a:spcPct val="100000"/>
              </a:lnSpc>
              <a:spcBef>
                <a:spcPts val="1000"/>
              </a:spcBef>
            </a:pPr>
            <a:r>
              <a:rPr lang="cs-CZ" sz="2400" noProof="1" smtClean="0">
                <a:latin typeface="Tahoma" pitchFamily="34" charset="0"/>
                <a:cs typeface="Tahoma" pitchFamily="34" charset="0"/>
              </a:rPr>
              <a:t>Stélka vláknitá, větvená, coenocytická, mnohojaderná, </a:t>
            </a:r>
            <a:r>
              <a:rPr lang="cs-CZ" sz="2400" dirty="0" smtClean="0">
                <a:latin typeface="Tahoma" pitchFamily="34" charset="0"/>
                <a:cs typeface="Tahoma" pitchFamily="34" charset="0"/>
              </a:rPr>
              <a:t/>
            </a:r>
            <a:br>
              <a:rPr lang="cs-CZ" sz="2400" dirty="0" smtClean="0">
                <a:latin typeface="Tahoma" pitchFamily="34" charset="0"/>
                <a:cs typeface="Tahoma" pitchFamily="34" charset="0"/>
              </a:rPr>
            </a:br>
            <a:r>
              <a:rPr lang="cs-CZ" sz="2400" noProof="1" smtClean="0">
                <a:latin typeface="Tahoma" pitchFamily="34" charset="0"/>
                <a:cs typeface="Tahoma" pitchFamily="34" charset="0"/>
              </a:rPr>
              <a:t>s menším počtem přehrádek </a:t>
            </a:r>
          </a:p>
          <a:p>
            <a:pPr>
              <a:lnSpc>
                <a:spcPct val="100000"/>
              </a:lnSpc>
              <a:spcBef>
                <a:spcPts val="1000"/>
              </a:spcBef>
            </a:pPr>
            <a:r>
              <a:rPr lang="cs-CZ" sz="2400" noProof="1" smtClean="0">
                <a:latin typeface="Tahoma" pitchFamily="34" charset="0"/>
                <a:cs typeface="Tahoma" pitchFamily="34" charset="0"/>
              </a:rPr>
              <a:t>Nepohlavní rozmnožování: sporangia se sporangiosporami </a:t>
            </a:r>
          </a:p>
          <a:p>
            <a:pPr>
              <a:lnSpc>
                <a:spcPct val="100000"/>
              </a:lnSpc>
              <a:spcBef>
                <a:spcPts val="1000"/>
              </a:spcBef>
            </a:pPr>
            <a:r>
              <a:rPr lang="cs-CZ" sz="2400" noProof="1" smtClean="0">
                <a:latin typeface="Tahoma" pitchFamily="34" charset="0"/>
                <a:cs typeface="Tahoma" pitchFamily="34" charset="0"/>
              </a:rPr>
              <a:t>Pohlavní rozmnožování: gametangiogamie</a:t>
            </a:r>
          </a:p>
          <a:p>
            <a:pPr>
              <a:lnSpc>
                <a:spcPct val="100000"/>
              </a:lnSpc>
              <a:spcBef>
                <a:spcPts val="1000"/>
              </a:spcBef>
            </a:pPr>
            <a:r>
              <a:rPr lang="cs-CZ" sz="2400" noProof="1" smtClean="0">
                <a:latin typeface="Tahoma" pitchFamily="34" charset="0"/>
                <a:cs typeface="Tahoma" pitchFamily="34" charset="0"/>
              </a:rPr>
              <a:t>Výskyt: organi</a:t>
            </a:r>
            <a:r>
              <a:rPr lang="cs-CZ" sz="2400" dirty="0" smtClean="0">
                <a:latin typeface="Tahoma" pitchFamily="34" charset="0"/>
                <a:cs typeface="Tahoma" pitchFamily="34" charset="0"/>
              </a:rPr>
              <a:t>z</a:t>
            </a:r>
            <a:r>
              <a:rPr lang="cs-CZ" sz="2400" noProof="1" smtClean="0">
                <a:latin typeface="Tahoma" pitchFamily="34" charset="0"/>
                <a:cs typeface="Tahoma" pitchFamily="34" charset="0"/>
              </a:rPr>
              <a:t>my saprotrofně žijící v půdě, na trusu, </a:t>
            </a:r>
            <a:r>
              <a:rPr lang="cs-CZ" sz="2400" dirty="0" smtClean="0">
                <a:latin typeface="Tahoma" pitchFamily="34" charset="0"/>
                <a:cs typeface="Tahoma" pitchFamily="34" charset="0"/>
              </a:rPr>
              <a:t/>
            </a:r>
            <a:br>
              <a:rPr lang="cs-CZ" sz="2400" dirty="0" smtClean="0">
                <a:latin typeface="Tahoma" pitchFamily="34" charset="0"/>
                <a:cs typeface="Tahoma" pitchFamily="34" charset="0"/>
              </a:rPr>
            </a:br>
            <a:r>
              <a:rPr lang="cs-CZ" sz="2400" noProof="1" smtClean="0">
                <a:latin typeface="Tahoma" pitchFamily="34" charset="0"/>
                <a:cs typeface="Tahoma" pitchFamily="34" charset="0"/>
              </a:rPr>
              <a:t>na potravinách; paraziti hmyzu, hub, patogeny člověka</a:t>
            </a:r>
            <a:endParaRPr lang="cs-CZ" sz="2400" dirty="0" smtClean="0">
              <a:latin typeface="Tahoma" pitchFamily="34" charset="0"/>
              <a:cs typeface="Tahoma" pitchFamily="34" charset="0"/>
            </a:endParaRPr>
          </a:p>
          <a:p>
            <a:pPr>
              <a:lnSpc>
                <a:spcPct val="100000"/>
              </a:lnSpc>
              <a:spcBef>
                <a:spcPts val="1000"/>
              </a:spcBef>
            </a:pPr>
            <a:r>
              <a:rPr lang="cs-CZ" sz="2400" dirty="0" smtClean="0">
                <a:latin typeface="Tahoma" pitchFamily="34" charset="0"/>
                <a:cs typeface="Tahoma" pitchFamily="34" charset="0"/>
              </a:rPr>
              <a:t>Velikost skupiny: kolem 124 rodů a 870 druhů</a:t>
            </a:r>
            <a:endParaRPr lang="cs-CZ" sz="2400" noProof="1" smtClean="0">
              <a:latin typeface="Tahoma" pitchFamily="34" charset="0"/>
              <a:cs typeface="Tahoma" pitchFamily="34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85060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Mucor</a:t>
            </a:r>
            <a:r>
              <a:rPr lang="cs-CZ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plumbeus</a:t>
            </a:r>
            <a:r>
              <a:rPr lang="cs-CZ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(plíseň olovová)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9139" y="1258888"/>
            <a:ext cx="6517158" cy="4857750"/>
          </a:xfrm>
        </p:spPr>
        <p:txBody>
          <a:bodyPr/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cs-CZ" sz="2400" dirty="0" smtClean="0">
                <a:latin typeface="Tahoma" pitchFamily="34" charset="0"/>
                <a:cs typeface="Tahoma" pitchFamily="34" charset="0"/>
              </a:rPr>
              <a:t>Půda, trus, potraviny, substráty obsahující polysacharidy</a:t>
            </a:r>
            <a:endParaRPr lang="cs-CZ" sz="2400" b="1" dirty="0" smtClean="0">
              <a:latin typeface="Tahoma" pitchFamily="34" charset="0"/>
              <a:cs typeface="Tahoma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cs-CZ" sz="2400" dirty="0" smtClean="0">
                <a:latin typeface="Tahoma" pitchFamily="34" charset="0"/>
                <a:cs typeface="Tahoma" pitchFamily="34" charset="0"/>
              </a:rPr>
              <a:t>Příležitostný patogen živočichů a člověka, znehodnocení potravin</a:t>
            </a:r>
          </a:p>
          <a:p>
            <a:endParaRPr lang="cs-CZ" dirty="0"/>
          </a:p>
        </p:txBody>
      </p:sp>
      <p:pic>
        <p:nvPicPr>
          <p:cNvPr id="4" name="Picture 15" descr="CCF 1522 Mucor plumbeus MEA 3-25 40x 2 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92"/>
          <a:stretch/>
        </p:blipFill>
        <p:spPr bwMode="auto">
          <a:xfrm>
            <a:off x="7380312" y="980728"/>
            <a:ext cx="1589088" cy="4315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CCF 1522 Mucor plumbeus MEA 3-25 40x 4 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7987"/>
          <a:stretch/>
        </p:blipFill>
        <p:spPr bwMode="auto">
          <a:xfrm>
            <a:off x="3073648" y="2974747"/>
            <a:ext cx="1641599" cy="3373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7020273" y="5332800"/>
            <a:ext cx="20878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>
                <a:solidFill>
                  <a:schemeClr val="accent2"/>
                </a:solidFill>
              </a:rPr>
              <a:t>Sporangiofor s </a:t>
            </a:r>
            <a:r>
              <a:rPr lang="cs-CZ" sz="2000" dirty="0" err="1" smtClean="0">
                <a:solidFill>
                  <a:schemeClr val="accent2"/>
                </a:solidFill>
              </a:rPr>
              <a:t>mnohasporovým</a:t>
            </a:r>
            <a:r>
              <a:rPr lang="cs-CZ" sz="2000" dirty="0" smtClean="0">
                <a:solidFill>
                  <a:schemeClr val="accent2"/>
                </a:solidFill>
              </a:rPr>
              <a:t> sporangiem</a:t>
            </a:r>
            <a:endParaRPr lang="cs-CZ" sz="2000" dirty="0">
              <a:solidFill>
                <a:schemeClr val="accent2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715247" y="3356992"/>
            <a:ext cx="20878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800" dirty="0" smtClean="0">
                <a:solidFill>
                  <a:schemeClr val="accent2"/>
                </a:solidFill>
              </a:rPr>
              <a:t>Kolumela</a:t>
            </a:r>
          </a:p>
          <a:p>
            <a:pPr algn="ctr"/>
            <a:endParaRPr lang="cs-CZ" sz="2400" dirty="0">
              <a:solidFill>
                <a:schemeClr val="accent2"/>
              </a:solidFill>
            </a:endParaRPr>
          </a:p>
          <a:p>
            <a:pPr algn="ctr"/>
            <a:r>
              <a:rPr lang="cs-CZ" sz="1800" dirty="0" smtClean="0">
                <a:solidFill>
                  <a:schemeClr val="accent2"/>
                </a:solidFill>
              </a:rPr>
              <a:t>Límeček</a:t>
            </a:r>
          </a:p>
          <a:p>
            <a:pPr algn="ctr"/>
            <a:endParaRPr lang="cs-CZ" sz="2000" dirty="0">
              <a:solidFill>
                <a:schemeClr val="accent2"/>
              </a:solidFill>
            </a:endParaRPr>
          </a:p>
          <a:p>
            <a:pPr algn="ctr"/>
            <a:endParaRPr lang="cs-CZ" sz="2000" dirty="0" smtClean="0">
              <a:solidFill>
                <a:schemeClr val="accent2"/>
              </a:solidFill>
            </a:endParaRPr>
          </a:p>
          <a:p>
            <a:pPr algn="ctr"/>
            <a:endParaRPr lang="cs-CZ" sz="2000" dirty="0" smtClean="0">
              <a:solidFill>
                <a:schemeClr val="accent2"/>
              </a:solidFill>
            </a:endParaRPr>
          </a:p>
          <a:p>
            <a:pPr algn="ctr"/>
            <a:r>
              <a:rPr lang="cs-CZ" sz="2000" dirty="0" smtClean="0">
                <a:solidFill>
                  <a:schemeClr val="accent2"/>
                </a:solidFill>
              </a:rPr>
              <a:t>Sporangiofor s obnaženou kolumelou</a:t>
            </a:r>
            <a:endParaRPr lang="cs-CZ" sz="2000" dirty="0">
              <a:solidFill>
                <a:schemeClr val="accent2"/>
              </a:solidFill>
            </a:endParaRPr>
          </a:p>
        </p:txBody>
      </p:sp>
      <p:cxnSp>
        <p:nvCxnSpPr>
          <p:cNvPr id="9" name="Přímá spojnice se šipkou 8"/>
          <p:cNvCxnSpPr/>
          <p:nvPr/>
        </p:nvCxnSpPr>
        <p:spPr>
          <a:xfrm flipH="1" flipV="1">
            <a:off x="4283968" y="3717032"/>
            <a:ext cx="1008112" cy="504056"/>
          </a:xfrm>
          <a:prstGeom prst="straightConnector1">
            <a:avLst/>
          </a:prstGeom>
          <a:ln w="38100">
            <a:solidFill>
              <a:srgbClr val="00277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 flipH="1" flipV="1">
            <a:off x="4301108" y="3429000"/>
            <a:ext cx="864096" cy="144016"/>
          </a:xfrm>
          <a:prstGeom prst="straightConnector1">
            <a:avLst/>
          </a:prstGeom>
          <a:ln w="38100">
            <a:solidFill>
              <a:srgbClr val="00277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4" y="3138314"/>
            <a:ext cx="2945026" cy="2018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ovéPole 13"/>
          <p:cNvSpPr txBox="1"/>
          <p:nvPr/>
        </p:nvSpPr>
        <p:spPr>
          <a:xfrm>
            <a:off x="182093" y="5268963"/>
            <a:ext cx="1944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>
                <a:solidFill>
                  <a:schemeClr val="accent2"/>
                </a:solidFill>
              </a:rPr>
              <a:t>Kolonie na agarové plotně</a:t>
            </a:r>
            <a:endParaRPr lang="cs-CZ" sz="2000" dirty="0">
              <a:solidFill>
                <a:schemeClr val="accent2"/>
              </a:solidFill>
            </a:endParaRPr>
          </a:p>
        </p:txBody>
      </p:sp>
      <p:pic>
        <p:nvPicPr>
          <p:cNvPr id="8" name="5_zygomyc_04_muco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77284" y="26182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55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5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Zygorhynchus</a:t>
            </a:r>
            <a:r>
              <a:rPr lang="cs-CZ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moelleri</a:t>
            </a:r>
            <a:r>
              <a:rPr lang="cs-CZ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(plíseň </a:t>
            </a:r>
            <a:r>
              <a:rPr lang="cs-CZ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Moellerova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 smtClean="0"/>
              <a:t>Půdní </a:t>
            </a:r>
            <a:r>
              <a:rPr lang="cs-CZ" sz="2400" dirty="0" err="1" smtClean="0"/>
              <a:t>saprotrof</a:t>
            </a:r>
            <a:endParaRPr lang="cs-CZ" sz="2400" dirty="0"/>
          </a:p>
        </p:txBody>
      </p:sp>
      <p:pic>
        <p:nvPicPr>
          <p:cNvPr id="4" name="Picture 14" descr="CCF 464 Zygorhynchus moelleri SL 14 2 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028" y="4509120"/>
            <a:ext cx="3019425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7" descr="Zygorhynchus moelleri SL5 100x 4 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924" y="1942133"/>
            <a:ext cx="1587500" cy="4103687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6" name="Picture 19" descr="Zygorhynchus moelleri SL5 100x 2 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424" y="1942133"/>
            <a:ext cx="1590675" cy="30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0" descr="Zygorhynchus moelleri SL5 100x 1 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268760"/>
            <a:ext cx="4660900" cy="295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4211960" y="5691877"/>
            <a:ext cx="1944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>
                <a:solidFill>
                  <a:schemeClr val="accent2"/>
                </a:solidFill>
              </a:rPr>
              <a:t>Kolonie na agarové plotně</a:t>
            </a:r>
            <a:endParaRPr lang="cs-CZ" sz="2000" dirty="0">
              <a:solidFill>
                <a:schemeClr val="accent2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596604" y="5333083"/>
            <a:ext cx="1944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>
                <a:solidFill>
                  <a:schemeClr val="accent2"/>
                </a:solidFill>
              </a:rPr>
              <a:t>Mladé a zralé sporangium</a:t>
            </a:r>
            <a:endParaRPr lang="cs-CZ" sz="2000" dirty="0">
              <a:solidFill>
                <a:schemeClr val="accent2"/>
              </a:solidFill>
            </a:endParaRPr>
          </a:p>
        </p:txBody>
      </p:sp>
      <p:cxnSp>
        <p:nvCxnSpPr>
          <p:cNvPr id="10" name="Přímá spojnice se šipkou 9"/>
          <p:cNvCxnSpPr/>
          <p:nvPr/>
        </p:nvCxnSpPr>
        <p:spPr>
          <a:xfrm flipH="1" flipV="1">
            <a:off x="1187624" y="3645024"/>
            <a:ext cx="646162" cy="1688059"/>
          </a:xfrm>
          <a:prstGeom prst="straightConnector1">
            <a:avLst/>
          </a:prstGeom>
          <a:ln w="38100">
            <a:solidFill>
              <a:srgbClr val="00277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 flipH="1" flipV="1">
            <a:off x="2843808" y="3665090"/>
            <a:ext cx="217115" cy="1688060"/>
          </a:xfrm>
          <a:prstGeom prst="straightConnector1">
            <a:avLst/>
          </a:prstGeom>
          <a:ln w="38100">
            <a:solidFill>
              <a:srgbClr val="00277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4026272" y="4224685"/>
            <a:ext cx="1944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>
                <a:solidFill>
                  <a:schemeClr val="accent2"/>
                </a:solidFill>
              </a:rPr>
              <a:t>Zygospora</a:t>
            </a:r>
            <a:endParaRPr lang="cs-CZ" sz="2000" dirty="0">
              <a:solidFill>
                <a:schemeClr val="accent2"/>
              </a:solidFill>
            </a:endParaRPr>
          </a:p>
        </p:txBody>
      </p:sp>
      <p:pic>
        <p:nvPicPr>
          <p:cNvPr id="11" name="5_zygomyc_05_zygorhynchu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88939" y="48506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87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04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Rhizopus</a:t>
            </a:r>
            <a:r>
              <a:rPr lang="cs-CZ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stolonifer</a:t>
            </a:r>
            <a:r>
              <a:rPr lang="cs-CZ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cs-CZ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kropidlovec</a:t>
            </a:r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černavý)</a:t>
            </a:r>
            <a:endParaRPr lang="cs-CZ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400" dirty="0" smtClean="0">
                <a:latin typeface="Tahoma" pitchFamily="34" charset="0"/>
                <a:cs typeface="Tahoma" pitchFamily="34" charset="0"/>
              </a:rPr>
              <a:t>Půda, potraviny</a:t>
            </a:r>
            <a:endParaRPr lang="cs-CZ" sz="2400" b="1" dirty="0" smtClean="0">
              <a:latin typeface="Tahoma" pitchFamily="34" charset="0"/>
              <a:cs typeface="Tahoma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400" dirty="0" smtClean="0">
                <a:latin typeface="Tahoma" pitchFamily="34" charset="0"/>
                <a:cs typeface="Tahoma" pitchFamily="34" charset="0"/>
              </a:rPr>
              <a:t>Výjimečně i patogen pro člověka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400" dirty="0" smtClean="0">
                <a:latin typeface="Tahoma" pitchFamily="34" charset="0"/>
                <a:cs typeface="Tahoma" pitchFamily="34" charset="0"/>
              </a:rPr>
              <a:t>Rychlý růst, kosmopolitní</a:t>
            </a:r>
          </a:p>
          <a:p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97" y="2861565"/>
            <a:ext cx="3635896" cy="2973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299765" y="5770410"/>
            <a:ext cx="324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>
                <a:solidFill>
                  <a:schemeClr val="accent2"/>
                </a:solidFill>
              </a:rPr>
              <a:t>Sporangiofory – makroskopický pohled</a:t>
            </a:r>
            <a:endParaRPr lang="cs-CZ" sz="2000" dirty="0">
              <a:solidFill>
                <a:schemeClr val="accent2"/>
              </a:solidFill>
            </a:endParaRPr>
          </a:p>
        </p:txBody>
      </p:sp>
      <p:grpSp>
        <p:nvGrpSpPr>
          <p:cNvPr id="19" name="Skupina 18"/>
          <p:cNvGrpSpPr/>
          <p:nvPr/>
        </p:nvGrpSpPr>
        <p:grpSpPr>
          <a:xfrm>
            <a:off x="3772793" y="1340768"/>
            <a:ext cx="5148064" cy="4927601"/>
            <a:chOff x="3995936" y="1196752"/>
            <a:chExt cx="5148064" cy="4927601"/>
          </a:xfrm>
        </p:grpSpPr>
        <p:pic>
          <p:nvPicPr>
            <p:cNvPr id="4" name="Picture 8" descr="Rhizopus nigricans - Kropidlovec černavý&#10;(zygomycetes)&#10;detail sporangia a cenocytické stélky (bez přepážek)&#10;Foto: M.Sedlářová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65" r="17043" b="10457"/>
            <a:stretch/>
          </p:blipFill>
          <p:spPr bwMode="auto">
            <a:xfrm>
              <a:off x="6346825" y="1196752"/>
              <a:ext cx="2797175" cy="492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ovéPole 6"/>
            <p:cNvSpPr txBox="1"/>
            <p:nvPr/>
          </p:nvSpPr>
          <p:spPr>
            <a:xfrm>
              <a:off x="3995936" y="3262031"/>
              <a:ext cx="2637184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000" dirty="0" smtClean="0">
                  <a:solidFill>
                    <a:schemeClr val="accent2"/>
                  </a:solidFill>
                </a:rPr>
                <a:t>Sporangium</a:t>
              </a:r>
            </a:p>
            <a:p>
              <a:pPr algn="ctr"/>
              <a:endParaRPr lang="cs-CZ" sz="2000" dirty="0">
                <a:solidFill>
                  <a:schemeClr val="accent2"/>
                </a:solidFill>
              </a:endParaRPr>
            </a:p>
            <a:p>
              <a:pPr algn="ctr"/>
              <a:r>
                <a:rPr lang="cs-CZ" sz="2000" dirty="0" smtClean="0">
                  <a:solidFill>
                    <a:schemeClr val="accent2"/>
                  </a:solidFill>
                </a:rPr>
                <a:t>Sporangiofor</a:t>
              </a:r>
            </a:p>
            <a:p>
              <a:pPr algn="ctr"/>
              <a:endParaRPr lang="cs-CZ" sz="2000" dirty="0">
                <a:solidFill>
                  <a:schemeClr val="accent2"/>
                </a:solidFill>
              </a:endParaRPr>
            </a:p>
            <a:p>
              <a:pPr algn="ctr"/>
              <a:r>
                <a:rPr lang="cs-CZ" sz="2000" dirty="0" err="1" smtClean="0">
                  <a:solidFill>
                    <a:schemeClr val="accent2"/>
                  </a:solidFill>
                </a:rPr>
                <a:t>Rhizoidy</a:t>
              </a:r>
              <a:endParaRPr lang="cs-CZ" sz="2000" dirty="0" smtClean="0">
                <a:solidFill>
                  <a:schemeClr val="accent2"/>
                </a:solidFill>
              </a:endParaRPr>
            </a:p>
            <a:p>
              <a:pPr algn="ctr"/>
              <a:endParaRPr lang="cs-CZ" sz="2000" dirty="0">
                <a:solidFill>
                  <a:schemeClr val="accent2"/>
                </a:solidFill>
              </a:endParaRPr>
            </a:p>
            <a:p>
              <a:pPr algn="ctr"/>
              <a:r>
                <a:rPr lang="cs-CZ" sz="2000" dirty="0" smtClean="0">
                  <a:solidFill>
                    <a:schemeClr val="accent2"/>
                  </a:solidFill>
                </a:rPr>
                <a:t>Stolon</a:t>
              </a:r>
            </a:p>
            <a:p>
              <a:pPr algn="ctr"/>
              <a:endParaRPr lang="cs-CZ" sz="2000" dirty="0">
                <a:solidFill>
                  <a:schemeClr val="accent2"/>
                </a:solidFill>
              </a:endParaRPr>
            </a:p>
            <a:p>
              <a:pPr algn="ctr"/>
              <a:endParaRPr lang="cs-CZ" sz="2000" dirty="0">
                <a:solidFill>
                  <a:schemeClr val="accent2"/>
                </a:solidFill>
              </a:endParaRPr>
            </a:p>
          </p:txBody>
        </p:sp>
        <p:cxnSp>
          <p:nvCxnSpPr>
            <p:cNvPr id="8" name="Přímá spojnice se šipkou 7"/>
            <p:cNvCxnSpPr/>
            <p:nvPr/>
          </p:nvCxnSpPr>
          <p:spPr>
            <a:xfrm flipV="1">
              <a:off x="6057056" y="3940397"/>
              <a:ext cx="1395264" cy="126014"/>
            </a:xfrm>
            <a:prstGeom prst="straightConnector1">
              <a:avLst/>
            </a:prstGeom>
            <a:ln w="38100">
              <a:solidFill>
                <a:srgbClr val="00277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římá spojnice se šipkou 9"/>
            <p:cNvCxnSpPr/>
            <p:nvPr/>
          </p:nvCxnSpPr>
          <p:spPr>
            <a:xfrm flipV="1">
              <a:off x="5708426" y="4833156"/>
              <a:ext cx="2247950" cy="468052"/>
            </a:xfrm>
            <a:prstGeom prst="straightConnector1">
              <a:avLst/>
            </a:prstGeom>
            <a:ln w="38100">
              <a:solidFill>
                <a:srgbClr val="00277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Přímá spojnice se šipkou 15"/>
            <p:cNvCxnSpPr/>
            <p:nvPr/>
          </p:nvCxnSpPr>
          <p:spPr>
            <a:xfrm flipV="1">
              <a:off x="5796136" y="4630185"/>
              <a:ext cx="958552" cy="63007"/>
            </a:xfrm>
            <a:prstGeom prst="straightConnector1">
              <a:avLst/>
            </a:prstGeom>
            <a:ln w="38100">
              <a:solidFill>
                <a:srgbClr val="00277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nice se šipkou 17"/>
            <p:cNvCxnSpPr/>
            <p:nvPr/>
          </p:nvCxnSpPr>
          <p:spPr>
            <a:xfrm flipV="1">
              <a:off x="6055344" y="2492896"/>
              <a:ext cx="1395264" cy="898053"/>
            </a:xfrm>
            <a:prstGeom prst="straightConnector1">
              <a:avLst/>
            </a:prstGeom>
            <a:ln w="38100">
              <a:solidFill>
                <a:srgbClr val="00277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5_zygomyc_06_rhizopu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08115" y="2527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5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3068960"/>
            <a:ext cx="7593012" cy="539750"/>
          </a:xfrm>
        </p:spPr>
        <p:txBody>
          <a:bodyPr/>
          <a:lstStyle/>
          <a:p>
            <a:r>
              <a:rPr lang="cs-CZ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ODDĚLENÍ: </a:t>
            </a:r>
            <a:r>
              <a:rPr lang="cs-CZ" sz="4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Ascomycota</a:t>
            </a:r>
            <a:endParaRPr lang="cs-CZ" sz="4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464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TŘÍDA: </a:t>
            </a:r>
            <a:r>
              <a:rPr lang="cs-CZ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Saccharomycetes</a:t>
            </a:r>
            <a:endParaRPr lang="cs-CZ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>
              <a:lnSpc>
                <a:spcPct val="100000"/>
              </a:lnSpc>
              <a:spcBef>
                <a:spcPct val="35000"/>
              </a:spcBef>
            </a:pPr>
            <a:r>
              <a:rPr lang="cs-CZ" sz="2400" kern="1200" dirty="0" smtClean="0">
                <a:latin typeface="Tahoma" pitchFamily="34" charset="0"/>
                <a:cs typeface="Tahoma" pitchFamily="34" charset="0"/>
              </a:rPr>
              <a:t>Stélka nejčastěji jednobuněčná</a:t>
            </a:r>
          </a:p>
          <a:p>
            <a:pPr lvl="0" algn="just">
              <a:lnSpc>
                <a:spcPct val="100000"/>
              </a:lnSpc>
              <a:spcBef>
                <a:spcPct val="35000"/>
              </a:spcBef>
            </a:pPr>
            <a:r>
              <a:rPr lang="cs-CZ" sz="2400" kern="1200" dirty="0" smtClean="0">
                <a:latin typeface="Tahoma" pitchFamily="34" charset="0"/>
                <a:cs typeface="Tahoma" pitchFamily="34" charset="0"/>
              </a:rPr>
              <a:t>V buněčné stěně převažují beta-</a:t>
            </a:r>
            <a:r>
              <a:rPr lang="cs-CZ" sz="2400" kern="1200" dirty="0" err="1" smtClean="0">
                <a:latin typeface="Tahoma" pitchFamily="34" charset="0"/>
                <a:cs typeface="Tahoma" pitchFamily="34" charset="0"/>
              </a:rPr>
              <a:t>glukany</a:t>
            </a:r>
            <a:r>
              <a:rPr lang="cs-CZ" sz="2400" kern="1200" dirty="0" smtClean="0">
                <a:latin typeface="Tahoma" pitchFamily="34" charset="0"/>
                <a:cs typeface="Tahoma" pitchFamily="34" charset="0"/>
              </a:rPr>
              <a:t> nebo alfa-</a:t>
            </a:r>
            <a:r>
              <a:rPr lang="cs-CZ" sz="2400" kern="1200" dirty="0" err="1" smtClean="0">
                <a:latin typeface="Tahoma" pitchFamily="34" charset="0"/>
                <a:cs typeface="Tahoma" pitchFamily="34" charset="0"/>
              </a:rPr>
              <a:t>manan</a:t>
            </a:r>
            <a:endParaRPr lang="cs-CZ" sz="2400" kern="1200" dirty="0" smtClean="0">
              <a:latin typeface="Tahoma" pitchFamily="34" charset="0"/>
              <a:cs typeface="Tahoma" pitchFamily="34" charset="0"/>
            </a:endParaRPr>
          </a:p>
          <a:p>
            <a:pPr lvl="0" algn="just">
              <a:lnSpc>
                <a:spcPct val="100000"/>
              </a:lnSpc>
              <a:spcBef>
                <a:spcPct val="35000"/>
              </a:spcBef>
            </a:pPr>
            <a:r>
              <a:rPr lang="cs-CZ" sz="2400" kern="1200" dirty="0" smtClean="0">
                <a:latin typeface="Tahoma" pitchFamily="34" charset="0"/>
                <a:cs typeface="Tahoma" pitchFamily="34" charset="0"/>
              </a:rPr>
              <a:t>Nepohlavní rozmnožování: pučení (tvorba blastospor – vznik </a:t>
            </a:r>
            <a:r>
              <a:rPr lang="cs-CZ" sz="2400" kern="1200" dirty="0" err="1" smtClean="0">
                <a:latin typeface="Tahoma" pitchFamily="34" charset="0"/>
                <a:cs typeface="Tahoma" pitchFamily="34" charset="0"/>
              </a:rPr>
              <a:t>pseudomycelia</a:t>
            </a:r>
            <a:r>
              <a:rPr lang="cs-CZ" sz="2400" kern="1200" dirty="0" smtClean="0">
                <a:latin typeface="Tahoma" pitchFamily="34" charset="0"/>
                <a:cs typeface="Tahoma" pitchFamily="34" charset="0"/>
              </a:rPr>
              <a:t>) </a:t>
            </a:r>
          </a:p>
          <a:p>
            <a:pPr lvl="0" algn="just">
              <a:lnSpc>
                <a:spcPct val="100000"/>
              </a:lnSpc>
              <a:spcBef>
                <a:spcPct val="35000"/>
              </a:spcBef>
            </a:pPr>
            <a:r>
              <a:rPr lang="cs-CZ" sz="2400" kern="1200" dirty="0" smtClean="0">
                <a:latin typeface="Tahoma" pitchFamily="34" charset="0"/>
                <a:cs typeface="Tahoma" pitchFamily="34" charset="0"/>
              </a:rPr>
              <a:t>Pohlavní rozmnožování: </a:t>
            </a:r>
            <a:r>
              <a:rPr lang="cs-CZ" sz="2400" kern="1200" dirty="0" err="1" smtClean="0">
                <a:latin typeface="Tahoma" pitchFamily="34" charset="0"/>
                <a:cs typeface="Tahoma" pitchFamily="34" charset="0"/>
              </a:rPr>
              <a:t>somatogamie</a:t>
            </a:r>
            <a:r>
              <a:rPr lang="cs-CZ" sz="2400" kern="1200" dirty="0" smtClean="0">
                <a:latin typeface="Tahoma" pitchFamily="34" charset="0"/>
                <a:cs typeface="Tahoma" pitchFamily="34" charset="0"/>
              </a:rPr>
              <a:t> (konjugace)</a:t>
            </a:r>
          </a:p>
          <a:p>
            <a:pPr lvl="0" algn="just">
              <a:lnSpc>
                <a:spcPct val="100000"/>
              </a:lnSpc>
              <a:spcBef>
                <a:spcPct val="35000"/>
              </a:spcBef>
            </a:pPr>
            <a:r>
              <a:rPr lang="cs-CZ" sz="2400" kern="1200" dirty="0" smtClean="0">
                <a:latin typeface="Tahoma" pitchFamily="34" charset="0"/>
                <a:cs typeface="Tahoma" pitchFamily="34" charset="0"/>
              </a:rPr>
              <a:t>Výskyt: </a:t>
            </a:r>
            <a:r>
              <a:rPr lang="cs-CZ" sz="2400" kern="1200" dirty="0" err="1" smtClean="0">
                <a:latin typeface="Tahoma" pitchFamily="34" charset="0"/>
                <a:cs typeface="Tahoma" pitchFamily="34" charset="0"/>
              </a:rPr>
              <a:t>saprotrofní</a:t>
            </a:r>
            <a:r>
              <a:rPr lang="cs-CZ" sz="2400" kern="1200" dirty="0" smtClean="0">
                <a:latin typeface="Tahoma" pitchFamily="34" charset="0"/>
                <a:cs typeface="Tahoma" pitchFamily="34" charset="0"/>
              </a:rPr>
              <a:t> organizmy, v půdě, na povrchu rostlin a živočichů, též v trávicí soustavě živočichů</a:t>
            </a:r>
          </a:p>
          <a:p>
            <a:pPr lvl="0" algn="just">
              <a:lnSpc>
                <a:spcPct val="100000"/>
              </a:lnSpc>
              <a:spcBef>
                <a:spcPct val="35000"/>
              </a:spcBef>
            </a:pPr>
            <a:r>
              <a:rPr lang="cs-CZ" sz="2400" kern="1200" dirty="0" smtClean="0">
                <a:latin typeface="Tahoma" pitchFamily="34" charset="0"/>
                <a:cs typeface="Tahoma" pitchFamily="34" charset="0"/>
              </a:rPr>
              <a:t>Velikost skupiny: 71 rodů a téměř 300 druhů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530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Saccharomyces</a:t>
            </a:r>
            <a:r>
              <a:rPr lang="cs-CZ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cerevisiae</a:t>
            </a:r>
            <a:endParaRPr lang="cs-CZ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400" dirty="0" smtClean="0">
                <a:latin typeface="Tahoma" pitchFamily="34" charset="0"/>
                <a:cs typeface="Tahoma" pitchFamily="34" charset="0"/>
              </a:rPr>
              <a:t>Výroba alkoholických nápojů (pivo, víno, aj.)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400" dirty="0" smtClean="0">
                <a:latin typeface="Tahoma" pitchFamily="34" charset="0"/>
                <a:cs typeface="Tahoma" pitchFamily="34" charset="0"/>
              </a:rPr>
              <a:t>Výroba droždí a kynutého pečiva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400" dirty="0" smtClean="0">
                <a:latin typeface="Tahoma" pitchFamily="34" charset="0"/>
                <a:cs typeface="Tahoma" pitchFamily="34" charset="0"/>
              </a:rPr>
              <a:t>NC za výzkum buněčného cyklu (2001)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2400" dirty="0" err="1" smtClean="0">
                <a:latin typeface="Tahoma" pitchFamily="34" charset="0"/>
                <a:cs typeface="Tahoma" pitchFamily="34" charset="0"/>
              </a:rPr>
              <a:t>Plazmidy</a:t>
            </a:r>
            <a:r>
              <a:rPr lang="cs-CZ" sz="2400" dirty="0" smtClean="0">
                <a:latin typeface="Tahoma" pitchFamily="34" charset="0"/>
                <a:cs typeface="Tahoma" pitchFamily="34" charset="0"/>
              </a:rPr>
              <a:t>; studium protein-protein interakcí</a:t>
            </a:r>
          </a:p>
          <a:p>
            <a:endParaRPr lang="cs-CZ" dirty="0"/>
          </a:p>
        </p:txBody>
      </p:sp>
      <p:pic>
        <p:nvPicPr>
          <p:cNvPr id="4" name="Picture 2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461" y="1124744"/>
            <a:ext cx="1363500" cy="1970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6" descr="Saccharomyces cerevisiae kolonie 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18" y="3145573"/>
            <a:ext cx="2414414" cy="245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Saccharomyces cerevisiae 100x 3 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58"/>
          <a:stretch/>
        </p:blipFill>
        <p:spPr bwMode="auto">
          <a:xfrm>
            <a:off x="5292080" y="3230674"/>
            <a:ext cx="3671503" cy="2990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414611" y="5777922"/>
            <a:ext cx="1944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>
                <a:solidFill>
                  <a:schemeClr val="accent2"/>
                </a:solidFill>
              </a:rPr>
              <a:t>Kolonie na agarové plotně</a:t>
            </a:r>
            <a:endParaRPr lang="cs-CZ" sz="2000" dirty="0">
              <a:solidFill>
                <a:schemeClr val="accent2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771801" y="3501008"/>
            <a:ext cx="1944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>
                <a:solidFill>
                  <a:schemeClr val="accent2"/>
                </a:solidFill>
              </a:rPr>
              <a:t>Pučící buňka</a:t>
            </a:r>
            <a:endParaRPr lang="cs-CZ" sz="2000" dirty="0">
              <a:solidFill>
                <a:schemeClr val="accent2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959173" y="5609370"/>
            <a:ext cx="2116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err="1" smtClean="0">
                <a:solidFill>
                  <a:schemeClr val="accent2"/>
                </a:solidFill>
              </a:rPr>
              <a:t>Pseudomycelium</a:t>
            </a:r>
            <a:endParaRPr lang="cs-CZ" sz="2000" dirty="0">
              <a:solidFill>
                <a:schemeClr val="accent2"/>
              </a:solidFill>
            </a:endParaRPr>
          </a:p>
        </p:txBody>
      </p:sp>
      <p:cxnSp>
        <p:nvCxnSpPr>
          <p:cNvPr id="10" name="Přímá spojnice se šipkou 9"/>
          <p:cNvCxnSpPr/>
          <p:nvPr/>
        </p:nvCxnSpPr>
        <p:spPr>
          <a:xfrm>
            <a:off x="4562771" y="3701063"/>
            <a:ext cx="1161357" cy="416513"/>
          </a:xfrm>
          <a:prstGeom prst="straightConnector1">
            <a:avLst/>
          </a:prstGeom>
          <a:ln w="38100">
            <a:solidFill>
              <a:srgbClr val="00277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 flipV="1">
            <a:off x="4959683" y="5843970"/>
            <a:ext cx="958552" cy="1"/>
          </a:xfrm>
          <a:prstGeom prst="straightConnector1">
            <a:avLst/>
          </a:prstGeom>
          <a:ln w="38100">
            <a:solidFill>
              <a:srgbClr val="00277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588" y="3909319"/>
            <a:ext cx="1340183" cy="1809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5_kvasinky_09_saccharomyc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9138" y="5111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30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81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LL_sablona_uprav">
  <a:themeElements>
    <a:clrScheme name="MU-LL_prezentace_bila_sablon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U-LL_prezentace_bila_sablon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U-LL_prezentace_bila_sablon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U-LL_prezentace_bila_sablon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U-LL_prezentace_bila_sablon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U-LL_prezentace_bila_sablon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U-LL_prezentace_bila_sablon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U-LL_prezentace_bila_sablon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U-LL_prezentace_bila_sablon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U-LL_prezentace_bila_sablon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U-LL_prezentace_bila_sablon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U-LL_prezentace_bila_sablon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U-LL_prezentace_bila_sablon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U-LL_prezentace_bila_sablon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LL_sablona_uprav</Template>
  <TotalTime>1019</TotalTime>
  <Words>473</Words>
  <Application>Microsoft Office PowerPoint</Application>
  <PresentationFormat>Předvádění na obrazovce (4:3)</PresentationFormat>
  <Paragraphs>124</Paragraphs>
  <Slides>20</Slides>
  <Notes>0</Notes>
  <HiddenSlides>0</HiddenSlides>
  <MMClips>15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4" baseType="lpstr">
      <vt:lpstr>Arial</vt:lpstr>
      <vt:lpstr>Tahoma</vt:lpstr>
      <vt:lpstr>Wingdings</vt:lpstr>
      <vt:lpstr>LL_sablona_uprav</vt:lpstr>
      <vt:lpstr>Prezentace aplikace PowerPoint</vt:lpstr>
      <vt:lpstr>ODDĚLENÍ: Mucoromycota</vt:lpstr>
      <vt:lpstr>TŘÍDA: Mucoromycetes</vt:lpstr>
      <vt:lpstr>Mucor plumbeus (plíseň olovová)</vt:lpstr>
      <vt:lpstr>Zygorhynchus moelleri (plíseň Moellerova)</vt:lpstr>
      <vt:lpstr>Rhizopus stolonifer (kropidlovec černavý)</vt:lpstr>
      <vt:lpstr>ODDĚLENÍ: Ascomycota</vt:lpstr>
      <vt:lpstr>TŘÍDA: Saccharomycetes</vt:lpstr>
      <vt:lpstr>Saccharomyces cerevisiae</vt:lpstr>
      <vt:lpstr>TŘÍDA: Sordariomycetes Sordaria fimicola (hnojenka výkalová)</vt:lpstr>
      <vt:lpstr>Sordaria fimicola (hnojenka výkalová)</vt:lpstr>
      <vt:lpstr>POMOCNÉ ODDĚLENÍ: Deuteromycota</vt:lpstr>
      <vt:lpstr>POMOCNÉ ODDĚLENÍ: Deuteromycota</vt:lpstr>
      <vt:lpstr>Aspergillus niger (kropidlák černý)</vt:lpstr>
      <vt:lpstr>Penicillium sp. (štětičkovec)</vt:lpstr>
      <vt:lpstr>Alternaria alternata</vt:lpstr>
      <vt:lpstr>Cladosporium herbarum</vt:lpstr>
      <vt:lpstr>Fusarium culmorum </vt:lpstr>
      <vt:lpstr>Trichothecium roseum</vt:lpstr>
      <vt:lpstr>Prezentace aplikace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Kultury – kvasinky a mikroskopické houby</dc:title>
  <dc:creator>Lukas Chrast</dc:creator>
  <cp:lastModifiedBy>PH</cp:lastModifiedBy>
  <cp:revision>34</cp:revision>
  <dcterms:created xsi:type="dcterms:W3CDTF">2012-11-19T14:04:13Z</dcterms:created>
  <dcterms:modified xsi:type="dcterms:W3CDTF">2020-11-17T00:12:14Z</dcterms:modified>
</cp:coreProperties>
</file>