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3" r:id="rId2"/>
    <p:sldId id="281" r:id="rId3"/>
    <p:sldId id="282" r:id="rId4"/>
    <p:sldId id="283" r:id="rId5"/>
    <p:sldId id="295" r:id="rId6"/>
    <p:sldId id="292" r:id="rId7"/>
    <p:sldId id="294" r:id="rId8"/>
    <p:sldId id="256" r:id="rId9"/>
    <p:sldId id="290" r:id="rId10"/>
    <p:sldId id="291" r:id="rId11"/>
    <p:sldId id="262" r:id="rId12"/>
    <p:sldId id="261" r:id="rId13"/>
    <p:sldId id="257" r:id="rId14"/>
    <p:sldId id="268" r:id="rId15"/>
    <p:sldId id="288" r:id="rId16"/>
    <p:sldId id="260" r:id="rId17"/>
    <p:sldId id="289" r:id="rId18"/>
    <p:sldId id="284" r:id="rId19"/>
    <p:sldId id="264" r:id="rId20"/>
    <p:sldId id="287" r:id="rId21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00"/>
    <a:srgbClr val="FF0000"/>
    <a:srgbClr val="FF9933"/>
    <a:srgbClr val="FFFFCC"/>
    <a:srgbClr val="004C00"/>
    <a:srgbClr val="F5F2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81" autoAdjust="0"/>
  </p:normalViewPr>
  <p:slideViewPr>
    <p:cSldViewPr showGuides="1"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outlineViewPr>
    <p:cViewPr>
      <p:scale>
        <a:sx n="30" d="100"/>
        <a:sy n="3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DEEFD7-66DE-48B4-89B5-A333AB7301E1}" type="datetimeFigureOut">
              <a:rPr lang="cs-CZ" smtClean="0"/>
              <a:t>19.11.2020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D5236-BA18-46C3-B1E3-E2AB8C5B17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5946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1255D2EF-2264-4814-9C1B-D4B9319E9DEE}" type="slidenum">
              <a:rPr lang="cs-CZ" altLang="cs-CZ" sz="1200"/>
              <a:pPr eaLnBrk="1" hangingPunct="1"/>
              <a:t>5</a:t>
            </a:fld>
            <a:endParaRPr lang="cs-CZ" altLang="cs-CZ" sz="1200"/>
          </a:p>
        </p:txBody>
      </p:sp>
      <p:sp>
        <p:nvSpPr>
          <p:cNvPr id="337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276951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F973A-4F03-4FE9-A5E5-D038C8858B7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62237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0D45F-4692-4AA4-9573-7CA41245F1A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93014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DDA8C-6826-4D0A-A1D2-07D60C434AC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10469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BFF53-DB8A-4DDA-BDE8-C73457A1E4B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11019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10021-DF04-4DE2-AFA3-9038DEF9D80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44351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D51E4-38E1-4BC9-8A09-DF6A410C06E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39121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C8FA9-D440-4084-AEAB-6C2AB31DC34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84997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3FB6A-0305-41EA-9803-EB3990B5361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40129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2C088-3E4C-4DB9-81AA-CD7C3798ADA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69648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5371D-0DDD-4957-B78B-2F1A31AA712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84523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C1004-15F9-49AF-911C-3372B19BA06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3061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5BA694E4-E956-4720-A0EF-2EA74966475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5.jpeg"/><Relationship Id="rId5" Type="http://schemas.openxmlformats.org/officeDocument/2006/relationships/image" Target="../media/image6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23528" y="386661"/>
            <a:ext cx="608488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F5F271"/>
                </a:solidFill>
                <a:latin typeface="Arial" panose="020B0604020202020204" pitchFamily="34" charset="0"/>
              </a:rPr>
              <a:t>POMOCNÉ ODDĚLENÍ: </a:t>
            </a:r>
            <a:r>
              <a:rPr lang="cs-CZ" altLang="cs-CZ" sz="2800" dirty="0" err="1" smtClean="0">
                <a:solidFill>
                  <a:srgbClr val="F5F271"/>
                </a:solidFill>
                <a:latin typeface="Arial" panose="020B0604020202020204" pitchFamily="34" charset="0"/>
              </a:rPr>
              <a:t>Lichenes</a:t>
            </a:r>
            <a:endParaRPr lang="cs-CZ" altLang="cs-CZ" sz="2800" dirty="0" smtClean="0">
              <a:solidFill>
                <a:srgbClr val="F5F27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err="1" smtClean="0">
                <a:solidFill>
                  <a:srgbClr val="F5F271"/>
                </a:solidFill>
                <a:latin typeface="Arial" panose="020B0604020202020204" pitchFamily="34" charset="0"/>
              </a:rPr>
              <a:t>lichenizované</a:t>
            </a:r>
            <a:r>
              <a:rPr lang="cs-CZ" altLang="cs-CZ" sz="2800" dirty="0" smtClean="0">
                <a:solidFill>
                  <a:srgbClr val="F5F271"/>
                </a:solidFill>
                <a:latin typeface="Arial" panose="020B0604020202020204" pitchFamily="34" charset="0"/>
              </a:rPr>
              <a:t> houby – lišejníky</a:t>
            </a:r>
            <a:endParaRPr lang="cs-CZ" altLang="cs-CZ" sz="2800" dirty="0">
              <a:solidFill>
                <a:srgbClr val="F5F271"/>
              </a:solidFill>
              <a:latin typeface="Arial" panose="020B0604020202020204" pitchFamily="34" charset="0"/>
            </a:endParaRP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251520" y="2276872"/>
            <a:ext cx="8640960" cy="409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4163" indent="-2841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5000"/>
              </a:spcBef>
            </a:pPr>
            <a:r>
              <a:rPr lang="cs-CZ" altLang="cs-CZ" sz="2400" dirty="0" smtClean="0">
                <a:solidFill>
                  <a:srgbClr val="FFFFCC"/>
                </a:solidFill>
                <a:latin typeface="Arial" panose="020B0604020202020204" pitchFamily="34" charset="0"/>
              </a:rPr>
              <a:t>ekologická skupina, začleňovaná </a:t>
            </a:r>
            <a:r>
              <a:rPr lang="cs-CZ" altLang="cs-CZ" sz="2400" dirty="0">
                <a:solidFill>
                  <a:srgbClr val="FFFFCC"/>
                </a:solidFill>
                <a:latin typeface="Arial" panose="020B0604020202020204" pitchFamily="34" charset="0"/>
              </a:rPr>
              <a:t>do systému hub podle výraznějšího </a:t>
            </a:r>
            <a:r>
              <a:rPr lang="cs-CZ" altLang="cs-CZ" sz="2400" dirty="0" err="1">
                <a:solidFill>
                  <a:srgbClr val="FFFFCC"/>
                </a:solidFill>
                <a:latin typeface="Arial" panose="020B0604020202020204" pitchFamily="34" charset="0"/>
              </a:rPr>
              <a:t>mykobionta</a:t>
            </a:r>
            <a:endParaRPr lang="cs-CZ" altLang="cs-CZ" sz="2400" dirty="0">
              <a:solidFill>
                <a:srgbClr val="FFFF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5000"/>
              </a:spcBef>
            </a:pPr>
            <a:r>
              <a:rPr lang="cs-CZ" altLang="cs-CZ" sz="2400" dirty="0">
                <a:solidFill>
                  <a:srgbClr val="FFFFCC"/>
                </a:solidFill>
                <a:latin typeface="Arial" panose="020B0604020202020204" pitchFamily="34" charset="0"/>
              </a:rPr>
              <a:t>asi v 97 % se na stavbě lišejníků podílejí vřeckovýtrusé houby (tř. </a:t>
            </a:r>
            <a:r>
              <a:rPr lang="cs-CZ" altLang="cs-CZ" sz="2400" dirty="0" err="1">
                <a:solidFill>
                  <a:srgbClr val="FFFFCC"/>
                </a:solidFill>
                <a:latin typeface="Arial" panose="020B0604020202020204" pitchFamily="34" charset="0"/>
              </a:rPr>
              <a:t>Lecanoromycetes</a:t>
            </a:r>
            <a:r>
              <a:rPr lang="cs-CZ" altLang="cs-CZ" sz="2400" dirty="0">
                <a:solidFill>
                  <a:srgbClr val="FFFFCC"/>
                </a:solidFill>
                <a:latin typeface="Arial" panose="020B0604020202020204" pitchFamily="34" charset="0"/>
              </a:rPr>
              <a:t> a tř. </a:t>
            </a:r>
            <a:r>
              <a:rPr lang="cs-CZ" altLang="cs-CZ" sz="2400" dirty="0" err="1">
                <a:solidFill>
                  <a:srgbClr val="FFFFCC"/>
                </a:solidFill>
                <a:latin typeface="Arial" panose="020B0604020202020204" pitchFamily="34" charset="0"/>
              </a:rPr>
              <a:t>Chaetothyriomycetes</a:t>
            </a:r>
            <a:r>
              <a:rPr lang="cs-CZ" altLang="cs-CZ" sz="2400" dirty="0">
                <a:solidFill>
                  <a:srgbClr val="FFFFCC"/>
                </a:solidFill>
                <a:latin typeface="Arial" panose="020B0604020202020204" pitchFamily="34" charset="0"/>
              </a:rPr>
              <a:t>), ve 3% pak stopkovýtrusé houby (tř. </a:t>
            </a:r>
            <a:r>
              <a:rPr lang="cs-CZ" altLang="cs-CZ" sz="2400" dirty="0" err="1">
                <a:solidFill>
                  <a:srgbClr val="FFFFCC"/>
                </a:solidFill>
                <a:latin typeface="Arial" panose="020B0604020202020204" pitchFamily="34" charset="0"/>
              </a:rPr>
              <a:t>Agaricomycetes</a:t>
            </a:r>
            <a:r>
              <a:rPr lang="cs-CZ" altLang="cs-CZ" sz="2400" dirty="0" smtClean="0">
                <a:solidFill>
                  <a:srgbClr val="FFFFCC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30000"/>
              </a:spcBef>
            </a:pPr>
            <a:r>
              <a:rPr lang="cs-CZ" altLang="cs-CZ" sz="2400" dirty="0" smtClean="0">
                <a:solidFill>
                  <a:srgbClr val="FFFFCC"/>
                </a:solidFill>
                <a:latin typeface="Arial" panose="020B0604020202020204" pitchFamily="34" charset="0"/>
              </a:rPr>
              <a:t>pionýrské organizmy, ekologicky významné především v extrémních biotopech a ekosystémech (</a:t>
            </a:r>
            <a:r>
              <a:rPr lang="cs-CZ" altLang="cs-CZ" sz="2400" dirty="0" err="1" smtClean="0">
                <a:solidFill>
                  <a:srgbClr val="FFFFCC"/>
                </a:solidFill>
                <a:latin typeface="Arial" panose="020B0604020202020204" pitchFamily="34" charset="0"/>
              </a:rPr>
              <a:t>vysokohoří</a:t>
            </a:r>
            <a:r>
              <a:rPr lang="cs-CZ" altLang="cs-CZ" sz="2400" dirty="0" smtClean="0">
                <a:solidFill>
                  <a:srgbClr val="FFFFCC"/>
                </a:solidFill>
                <a:latin typeface="Arial" panose="020B0604020202020204" pitchFamily="34" charset="0"/>
              </a:rPr>
              <a:t>, polární oblasti, pouště apod.), jedinečné </a:t>
            </a:r>
            <a:r>
              <a:rPr lang="cs-CZ" altLang="cs-CZ" sz="2400" dirty="0" err="1" smtClean="0">
                <a:solidFill>
                  <a:srgbClr val="FFFFCC"/>
                </a:solidFill>
                <a:latin typeface="Arial" panose="020B0604020202020204" pitchFamily="34" charset="0"/>
              </a:rPr>
              <a:t>bioindikační</a:t>
            </a:r>
            <a:r>
              <a:rPr lang="cs-CZ" altLang="cs-CZ" sz="2400" dirty="0" smtClean="0">
                <a:solidFill>
                  <a:srgbClr val="FFFFCC"/>
                </a:solidFill>
                <a:latin typeface="Arial" panose="020B0604020202020204" pitchFamily="34" charset="0"/>
              </a:rPr>
              <a:t> vlastnosti</a:t>
            </a:r>
          </a:p>
          <a:p>
            <a:pPr eaLnBrk="1" hangingPunct="1">
              <a:spcBef>
                <a:spcPct val="30000"/>
              </a:spcBef>
            </a:pPr>
            <a:r>
              <a:rPr lang="cs-CZ" altLang="cs-CZ" sz="2400" dirty="0" smtClean="0">
                <a:solidFill>
                  <a:srgbClr val="FFFFCC"/>
                </a:solidFill>
                <a:latin typeface="Arial" panose="020B0604020202020204" pitchFamily="34" charset="0"/>
              </a:rPr>
              <a:t>z ČR dosud známo asi 1400 druhů lišejníků (včetně řady dnes již vyhynulých), celosvětově přibližně 15 tisíc druhů</a:t>
            </a:r>
            <a:endParaRPr lang="cs-CZ" altLang="cs-CZ" sz="2400" dirty="0">
              <a:solidFill>
                <a:srgbClr val="FFFFCC"/>
              </a:solidFill>
              <a:latin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113987"/>
            <a:ext cx="3096344" cy="2064229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23528" y="1412776"/>
            <a:ext cx="54726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4163" indent="-2841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5000"/>
              </a:spcBef>
            </a:pPr>
            <a:r>
              <a:rPr lang="cs-CZ" altLang="cs-CZ" sz="2400" dirty="0" smtClean="0">
                <a:solidFill>
                  <a:srgbClr val="FFFFCC"/>
                </a:solidFill>
                <a:latin typeface="Arial" panose="020B0604020202020204" pitchFamily="34" charset="0"/>
              </a:rPr>
              <a:t>složené organismy:   </a:t>
            </a:r>
            <a:r>
              <a:rPr lang="cs-CZ" altLang="cs-CZ" sz="2400" dirty="0" err="1" smtClean="0">
                <a:solidFill>
                  <a:srgbClr val="FFFFCC"/>
                </a:solidFill>
                <a:latin typeface="Arial" panose="020B0604020202020204" pitchFamily="34" charset="0"/>
              </a:rPr>
              <a:t>mykobiont</a:t>
            </a:r>
            <a:r>
              <a:rPr lang="cs-CZ" altLang="cs-CZ" sz="2400" dirty="0" smtClean="0">
                <a:solidFill>
                  <a:srgbClr val="FFFFCC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dirty="0">
                <a:solidFill>
                  <a:srgbClr val="FFFFCC"/>
                </a:solidFill>
                <a:latin typeface="Arial" panose="020B0604020202020204" pitchFamily="34" charset="0"/>
              </a:rPr>
              <a:t>(houba</a:t>
            </a:r>
            <a:r>
              <a:rPr lang="cs-CZ" altLang="cs-CZ" sz="2400" dirty="0" smtClean="0">
                <a:solidFill>
                  <a:srgbClr val="FFFFCC"/>
                </a:solidFill>
                <a:latin typeface="Arial" panose="020B0604020202020204" pitchFamily="34" charset="0"/>
              </a:rPr>
              <a:t>) + </a:t>
            </a:r>
            <a:r>
              <a:rPr lang="cs-CZ" altLang="cs-CZ" sz="2400" dirty="0" err="1" smtClean="0">
                <a:solidFill>
                  <a:srgbClr val="FFFFCC"/>
                </a:solidFill>
                <a:latin typeface="Arial" panose="020B0604020202020204" pitchFamily="34" charset="0"/>
              </a:rPr>
              <a:t>fotobiont</a:t>
            </a:r>
            <a:r>
              <a:rPr lang="cs-CZ" altLang="cs-CZ" sz="2400" dirty="0" smtClean="0">
                <a:solidFill>
                  <a:srgbClr val="FFFFCC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dirty="0">
                <a:solidFill>
                  <a:srgbClr val="FFFFCC"/>
                </a:solidFill>
                <a:latin typeface="Arial" panose="020B0604020202020204" pitchFamily="34" charset="0"/>
              </a:rPr>
              <a:t>(řasa, sinice</a:t>
            </a:r>
            <a:r>
              <a:rPr lang="cs-CZ" altLang="cs-CZ" sz="2400" dirty="0" smtClean="0">
                <a:solidFill>
                  <a:srgbClr val="FFFFCC"/>
                </a:solidFill>
                <a:latin typeface="Arial" panose="020B0604020202020204" pitchFamily="34" charset="0"/>
              </a:rPr>
              <a:t>)</a:t>
            </a:r>
            <a:endParaRPr lang="cs-CZ" altLang="cs-CZ" sz="2400" dirty="0">
              <a:solidFill>
                <a:srgbClr val="FFFFCC"/>
              </a:solidFill>
              <a:latin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01420" y="143942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0713"/>
          </a:xfrm>
        </p:spPr>
        <p:txBody>
          <a:bodyPr/>
          <a:lstStyle/>
          <a:p>
            <a:pPr eaLnBrk="1" hangingPunct="1"/>
            <a:r>
              <a:rPr lang="cs-CZ" altLang="cs-CZ" sz="3600" i="1" smtClean="0">
                <a:solidFill>
                  <a:srgbClr val="F5F271"/>
                </a:solidFill>
                <a:latin typeface="Arial" panose="020B0604020202020204" pitchFamily="34" charset="0"/>
              </a:rPr>
              <a:t>Parmelia</a:t>
            </a:r>
            <a:r>
              <a:rPr lang="cs-CZ" altLang="cs-CZ" sz="3600" smtClean="0">
                <a:solidFill>
                  <a:srgbClr val="F5F271"/>
                </a:solidFill>
                <a:latin typeface="Arial" panose="020B0604020202020204" pitchFamily="34" charset="0"/>
              </a:rPr>
              <a:t> sp.</a:t>
            </a:r>
            <a:r>
              <a:rPr lang="cs-CZ" altLang="cs-CZ" sz="3600" i="1" smtClean="0">
                <a:solidFill>
                  <a:srgbClr val="F5F27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smtClean="0">
                <a:solidFill>
                  <a:srgbClr val="F5F271"/>
                </a:solidFill>
                <a:latin typeface="Arial" panose="020B0604020202020204" pitchFamily="34" charset="0"/>
              </a:rPr>
              <a:t>–</a:t>
            </a:r>
            <a:r>
              <a:rPr lang="cs-CZ" altLang="cs-CZ" sz="3600" i="1" smtClean="0">
                <a:solidFill>
                  <a:srgbClr val="F5F27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smtClean="0">
                <a:solidFill>
                  <a:srgbClr val="F5F271"/>
                </a:solidFill>
                <a:latin typeface="Arial" panose="020B0604020202020204" pitchFamily="34" charset="0"/>
              </a:rPr>
              <a:t>terčovka</a:t>
            </a:r>
            <a:r>
              <a:rPr lang="cs-CZ" altLang="cs-CZ" sz="3600" i="1" smtClean="0">
                <a:solidFill>
                  <a:srgbClr val="F5F271"/>
                </a:solidFill>
                <a:latin typeface="Arial" panose="020B0604020202020204" pitchFamily="34" charset="0"/>
              </a:rPr>
              <a:t>  </a:t>
            </a:r>
            <a:r>
              <a:rPr lang="cs-CZ" altLang="cs-CZ" sz="3600" smtClean="0">
                <a:solidFill>
                  <a:srgbClr val="F5F271"/>
                </a:solidFill>
                <a:latin typeface="Arial" panose="020B0604020202020204" pitchFamily="34" charset="0"/>
              </a:rPr>
              <a:t>|</a:t>
            </a:r>
            <a:r>
              <a:rPr lang="cs-CZ" altLang="cs-CZ" sz="2000" smtClean="0">
                <a:solidFill>
                  <a:srgbClr val="FFFFCC"/>
                </a:solidFill>
                <a:latin typeface="Arial" panose="020B0604020202020204" pitchFamily="34" charset="0"/>
              </a:rPr>
              <a:t>	 </a:t>
            </a:r>
            <a:r>
              <a:rPr lang="cs-CZ" altLang="cs-CZ" sz="3600" i="1" smtClean="0">
                <a:solidFill>
                  <a:srgbClr val="F5F271"/>
                </a:solidFill>
                <a:latin typeface="Arial" panose="020B0604020202020204" pitchFamily="34" charset="0"/>
              </a:rPr>
              <a:t>Physcia</a:t>
            </a:r>
            <a:r>
              <a:rPr lang="cs-CZ" altLang="cs-CZ" sz="3600" smtClean="0">
                <a:solidFill>
                  <a:srgbClr val="F5F271"/>
                </a:solidFill>
                <a:latin typeface="Arial" panose="020B0604020202020204" pitchFamily="34" charset="0"/>
              </a:rPr>
              <a:t> sp.</a:t>
            </a:r>
            <a:r>
              <a:rPr lang="cs-CZ" altLang="cs-CZ" sz="3600" i="1" smtClean="0">
                <a:solidFill>
                  <a:srgbClr val="F5F27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smtClean="0">
                <a:solidFill>
                  <a:srgbClr val="F5F271"/>
                </a:solidFill>
                <a:latin typeface="Arial" panose="020B0604020202020204" pitchFamily="34" charset="0"/>
              </a:rPr>
              <a:t>–</a:t>
            </a:r>
            <a:r>
              <a:rPr lang="cs-CZ" altLang="cs-CZ" sz="3600" i="1" smtClean="0">
                <a:solidFill>
                  <a:srgbClr val="F5F27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smtClean="0">
                <a:solidFill>
                  <a:srgbClr val="F5F271"/>
                </a:solidFill>
                <a:latin typeface="Arial" panose="020B0604020202020204" pitchFamily="34" charset="0"/>
              </a:rPr>
              <a:t>terčovník</a:t>
            </a:r>
            <a:r>
              <a:rPr lang="cs-CZ" altLang="cs-CZ" sz="3600" i="1" smtClean="0">
                <a:solidFill>
                  <a:srgbClr val="F5F271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2291" name="Picture 10" descr="parmelia_apothecium_rez_40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0713"/>
            <a:ext cx="4025900" cy="3019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11" descr="parmelia_detail_rouska_200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716338"/>
            <a:ext cx="4032250" cy="302418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13" descr="physcia_apothecia_40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620713"/>
            <a:ext cx="4032250" cy="302418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4" name="Text Box 14"/>
          <p:cNvSpPr txBox="1">
            <a:spLocks noChangeArrowheads="1"/>
          </p:cNvSpPr>
          <p:nvPr/>
        </p:nvSpPr>
        <p:spPr bwMode="auto">
          <a:xfrm>
            <a:off x="4572000" y="3716338"/>
            <a:ext cx="4392613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Příklady gymnokarpních lišejníků (tvořících plodnice typu apothecium).</a:t>
            </a:r>
          </a:p>
          <a:p>
            <a:pPr eaLnBrk="1" hangingPunct="1">
              <a:spcBef>
                <a:spcPts val="1000"/>
              </a:spcBef>
              <a:buFontTx/>
              <a:buNone/>
            </a:pPr>
            <a:r>
              <a:rPr lang="cs-CZ" altLang="cs-CZ" sz="1800">
                <a:solidFill>
                  <a:srgbClr val="FFFFCC"/>
                </a:solidFill>
                <a:latin typeface="Arial" panose="020B0604020202020204" pitchFamily="34" charset="0"/>
              </a:rPr>
              <a:t>Trvalé mikroskopické preparáty – průřez apotheciem, na svrchním povrchu misky je vytvořeno rouško s palisádou vřecek (orig. zvětšení 40x, detail 200x).</a:t>
            </a:r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84368" y="587727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cs-CZ" altLang="cs-CZ" sz="3600" i="1" smtClean="0">
                <a:solidFill>
                  <a:srgbClr val="F5F271"/>
                </a:solidFill>
                <a:latin typeface="Arial" panose="020B0604020202020204" pitchFamily="34" charset="0"/>
              </a:rPr>
              <a:t>Hypogymnia physodes</a:t>
            </a:r>
            <a:r>
              <a:rPr lang="cs-CZ" altLang="cs-CZ" sz="3600" smtClean="0">
                <a:solidFill>
                  <a:srgbClr val="F5F27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smtClean="0">
                <a:solidFill>
                  <a:srgbClr val="F5F271"/>
                </a:solidFill>
                <a:latin typeface="Arial" panose="020B0604020202020204" pitchFamily="34" charset="0"/>
              </a:rPr>
              <a:t>– terčovka bublinatá </a:t>
            </a:r>
            <a:br>
              <a:rPr lang="cs-CZ" altLang="cs-CZ" sz="2400" smtClean="0">
                <a:solidFill>
                  <a:srgbClr val="F5F271"/>
                </a:solidFill>
                <a:latin typeface="Arial" panose="020B0604020202020204" pitchFamily="34" charset="0"/>
              </a:rPr>
            </a:br>
            <a:r>
              <a:rPr lang="cs-CZ" altLang="cs-CZ" sz="2000" smtClean="0">
                <a:solidFill>
                  <a:srgbClr val="F5F271"/>
                </a:solidFill>
                <a:latin typeface="Arial" panose="020B0604020202020204" pitchFamily="34" charset="0"/>
              </a:rPr>
              <a:t>(herbářová položka)</a:t>
            </a:r>
          </a:p>
        </p:txBody>
      </p:sp>
      <p:pic>
        <p:nvPicPr>
          <p:cNvPr id="13315" name="Picture 3" descr="Hypogymnia physod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4191000" cy="36576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ypogymnia - x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825" y="1196975"/>
            <a:ext cx="2060575" cy="24479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4648200" y="1033463"/>
            <a:ext cx="2228850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Rtovité sorály</a:t>
            </a:r>
            <a:r>
              <a:rPr lang="cs-CZ" altLang="cs-CZ" sz="2000" b="1">
                <a:solidFill>
                  <a:srgbClr val="FFFFCC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jsou charakteris-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tické pro vzhůru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ohrnuté okraje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laloků stélek.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FFCC"/>
                </a:solidFill>
                <a:latin typeface="Arial" panose="020B0604020202020204" pitchFamily="34" charset="0"/>
              </a:rPr>
              <a:t>Na povrchu laloků možno pozorovat též drobné, četné pyknidy (</a:t>
            </a:r>
            <a:r>
              <a:rPr lang="cs-CZ" altLang="cs-CZ" sz="1800">
                <a:solidFill>
                  <a:srgbClr val="FFFFCC"/>
                </a:solidFill>
                <a:latin typeface="Arial Narrow" panose="020B0606020202030204" pitchFamily="34" charset="0"/>
              </a:rPr>
              <a:t>černé tečky</a:t>
            </a:r>
            <a:r>
              <a:rPr lang="cs-CZ" altLang="cs-CZ" sz="1800">
                <a:solidFill>
                  <a:srgbClr val="FFFFCC"/>
                </a:solidFill>
                <a:latin typeface="Arial" panose="020B0604020202020204" pitchFamily="34" charset="0"/>
              </a:rPr>
              <a:t>).</a:t>
            </a:r>
          </a:p>
        </p:txBody>
      </p:sp>
      <p:sp>
        <p:nvSpPr>
          <p:cNvPr id="13318" name="Line 8"/>
          <p:cNvSpPr>
            <a:spLocks noChangeShapeType="1"/>
          </p:cNvSpPr>
          <p:nvPr/>
        </p:nvSpPr>
        <p:spPr bwMode="auto">
          <a:xfrm flipH="1">
            <a:off x="4267200" y="1268413"/>
            <a:ext cx="376238" cy="179387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19" name="Line 9"/>
          <p:cNvSpPr>
            <a:spLocks noChangeShapeType="1"/>
          </p:cNvSpPr>
          <p:nvPr/>
        </p:nvSpPr>
        <p:spPr bwMode="auto">
          <a:xfrm>
            <a:off x="6588125" y="1916113"/>
            <a:ext cx="720725" cy="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0" name="Line 10"/>
          <p:cNvSpPr>
            <a:spLocks noChangeShapeType="1"/>
          </p:cNvSpPr>
          <p:nvPr/>
        </p:nvSpPr>
        <p:spPr bwMode="auto">
          <a:xfrm flipH="1">
            <a:off x="3505200" y="1341438"/>
            <a:ext cx="1138238" cy="868362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1" name="Text Box 11"/>
          <p:cNvSpPr txBox="1">
            <a:spLocks noChangeArrowheads="1"/>
          </p:cNvSpPr>
          <p:nvPr/>
        </p:nvSpPr>
        <p:spPr bwMode="auto">
          <a:xfrm>
            <a:off x="179388" y="4868863"/>
            <a:ext cx="475297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FFCC"/>
                </a:solidFill>
                <a:latin typeface="Arial" panose="020B0604020202020204" pitchFamily="34" charset="0"/>
              </a:rPr>
              <a:t>Výskyt: jeden z nejběžnějších epifytických lišejníků s lupenitou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FFCC"/>
                </a:solidFill>
                <a:latin typeface="Arial" panose="020B0604020202020204" pitchFamily="34" charset="0"/>
              </a:rPr>
              <a:t>stélkou (méně často roste též epiliticky); relativně toxitolerantní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FFCC"/>
                </a:solidFill>
                <a:latin typeface="Arial" panose="020B0604020202020204" pitchFamily="34" charset="0"/>
              </a:rPr>
              <a:t>vůči mírnému znečištění ovzduší.</a:t>
            </a:r>
          </a:p>
        </p:txBody>
      </p:sp>
      <p:sp>
        <p:nvSpPr>
          <p:cNvPr id="13322" name="Text Box 12"/>
          <p:cNvSpPr txBox="1">
            <a:spLocks noChangeArrowheads="1"/>
          </p:cNvSpPr>
          <p:nvPr/>
        </p:nvSpPr>
        <p:spPr bwMode="auto">
          <a:xfrm>
            <a:off x="7299325" y="849313"/>
            <a:ext cx="1017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soredie</a:t>
            </a:r>
          </a:p>
        </p:txBody>
      </p:sp>
      <p:sp>
        <p:nvSpPr>
          <p:cNvPr id="13323" name="Line 13"/>
          <p:cNvSpPr>
            <a:spLocks noChangeShapeType="1"/>
          </p:cNvSpPr>
          <p:nvPr/>
        </p:nvSpPr>
        <p:spPr bwMode="auto">
          <a:xfrm>
            <a:off x="8229600" y="1219200"/>
            <a:ext cx="228600" cy="3810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3324" name="Picture 14" descr="hypogymnia_physodes_soredie_18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9" b="3149"/>
          <a:stretch>
            <a:fillRect/>
          </a:stretch>
        </p:blipFill>
        <p:spPr bwMode="auto">
          <a:xfrm>
            <a:off x="4867275" y="3840163"/>
            <a:ext cx="4025900" cy="28289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4201" y="26064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0"/>
            <a:ext cx="5327650" cy="1143000"/>
          </a:xfrm>
        </p:spPr>
        <p:txBody>
          <a:bodyPr/>
          <a:lstStyle/>
          <a:p>
            <a:pPr algn="l" eaLnBrk="1" hangingPunct="1"/>
            <a:r>
              <a:rPr lang="cs-CZ" altLang="cs-CZ" sz="3600" i="1" smtClean="0">
                <a:solidFill>
                  <a:srgbClr val="F5F271"/>
                </a:solidFill>
                <a:latin typeface="Arial" panose="020B0604020202020204" pitchFamily="34" charset="0"/>
              </a:rPr>
              <a:t>Pseudevernia furfuracea</a:t>
            </a:r>
            <a:r>
              <a:rPr lang="cs-CZ" altLang="cs-CZ" sz="3600" smtClean="0">
                <a:solidFill>
                  <a:srgbClr val="F5F27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smtClean="0">
                <a:solidFill>
                  <a:srgbClr val="F5F271"/>
                </a:solidFill>
                <a:latin typeface="Arial" panose="020B0604020202020204" pitchFamily="34" charset="0"/>
              </a:rPr>
              <a:t>terčovka otrubčitá (větvičník otrubčitý)</a:t>
            </a:r>
            <a:endParaRPr lang="cs-CZ" altLang="cs-CZ" sz="2000" smtClean="0">
              <a:solidFill>
                <a:srgbClr val="FFFFCC"/>
              </a:solidFill>
              <a:latin typeface="Arial" panose="020B0604020202020204" pitchFamily="34" charset="0"/>
            </a:endParaRPr>
          </a:p>
        </p:txBody>
      </p:sp>
      <p:pic>
        <p:nvPicPr>
          <p:cNvPr id="14339" name="Picture 3" descr="Pseudevernia furfurace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88913"/>
            <a:ext cx="3594100" cy="313531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Text Box 13"/>
          <p:cNvSpPr txBox="1">
            <a:spLocks noChangeArrowheads="1"/>
          </p:cNvSpPr>
          <p:nvPr/>
        </p:nvSpPr>
        <p:spPr bwMode="auto">
          <a:xfrm>
            <a:off x="34925" y="1125538"/>
            <a:ext cx="5256213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FFCC"/>
                </a:solidFill>
                <a:latin typeface="Arial" panose="020B0604020202020204" pitchFamily="34" charset="0"/>
              </a:rPr>
              <a:t>Keříčkovitý lišejník se šedivou stélkou (na rubu alespoň při bázi sazově černou); velmi variabilní druh.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FFCC"/>
                </a:solidFill>
                <a:latin typeface="Arial" panose="020B0604020202020204" pitchFamily="34" charset="0"/>
              </a:rPr>
              <a:t>Výskyt: epifyt, hojný především ve vyšších polohách na kyselých substrátech (např. smrk, bříza).</a:t>
            </a:r>
          </a:p>
        </p:txBody>
      </p:sp>
      <p:pic>
        <p:nvPicPr>
          <p:cNvPr id="14341" name="Picture 14" descr="pseudevernia_furfuracea_isidie_22x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00438"/>
            <a:ext cx="4241800" cy="318135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15" descr="pseudevernia_furfuracea_isidie_22x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500438"/>
            <a:ext cx="4248150" cy="318611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3" name="Text Box 8"/>
          <p:cNvSpPr txBox="1">
            <a:spLocks noChangeArrowheads="1"/>
          </p:cNvSpPr>
          <p:nvPr/>
        </p:nvSpPr>
        <p:spPr bwMode="auto">
          <a:xfrm>
            <a:off x="2700338" y="3429000"/>
            <a:ext cx="63706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střední část stélky (tmavší zbarvení na horním snímku) hustě pokrývají válcovité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isidie (dolní snímky)</a:t>
            </a:r>
            <a:endParaRPr lang="cs-CZ" altLang="cs-CZ" sz="2400">
              <a:solidFill>
                <a:srgbClr val="FFFFCC"/>
              </a:solidFill>
              <a:latin typeface="Arial" panose="020B0604020202020204" pitchFamily="34" charset="0"/>
            </a:endParaRPr>
          </a:p>
        </p:txBody>
      </p:sp>
      <p:sp>
        <p:nvSpPr>
          <p:cNvPr id="14344" name="Rectangle 16"/>
          <p:cNvSpPr>
            <a:spLocks noChangeArrowheads="1"/>
          </p:cNvSpPr>
          <p:nvPr/>
        </p:nvSpPr>
        <p:spPr bwMode="auto">
          <a:xfrm>
            <a:off x="5329238" y="198438"/>
            <a:ext cx="1474787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herbářová položka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60701" y="277076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cs-CZ" altLang="cs-CZ" sz="3600" i="1" smtClean="0">
                <a:solidFill>
                  <a:srgbClr val="F5F271"/>
                </a:solidFill>
                <a:latin typeface="Arial" panose="020B0604020202020204" pitchFamily="34" charset="0"/>
              </a:rPr>
              <a:t>Cladonia rangiferina </a:t>
            </a:r>
            <a:r>
              <a:rPr lang="cs-CZ" altLang="cs-CZ" sz="2400" smtClean="0">
                <a:solidFill>
                  <a:srgbClr val="F5F271"/>
                </a:solidFill>
                <a:latin typeface="Arial" panose="020B0604020202020204" pitchFamily="34" charset="0"/>
              </a:rPr>
              <a:t>– dutohlávka sobí</a:t>
            </a:r>
            <a:r>
              <a:rPr lang="cs-CZ" altLang="cs-CZ" sz="2400" i="1" smtClean="0">
                <a:solidFill>
                  <a:srgbClr val="F5F271"/>
                </a:solidFill>
                <a:latin typeface="Arial" panose="020B0604020202020204" pitchFamily="34" charset="0"/>
              </a:rPr>
              <a:t> </a:t>
            </a:r>
            <a:br>
              <a:rPr lang="cs-CZ" altLang="cs-CZ" sz="2400" i="1" smtClean="0">
                <a:solidFill>
                  <a:srgbClr val="F5F271"/>
                </a:solidFill>
                <a:latin typeface="Arial" panose="020B0604020202020204" pitchFamily="34" charset="0"/>
              </a:rPr>
            </a:br>
            <a:r>
              <a:rPr lang="cs-CZ" altLang="cs-CZ" sz="2400" i="1" smtClean="0">
                <a:solidFill>
                  <a:srgbClr val="F5F271"/>
                </a:solidFill>
                <a:latin typeface="Arial" panose="020B0604020202020204" pitchFamily="34" charset="0"/>
              </a:rPr>
              <a:t>       </a:t>
            </a:r>
            <a:r>
              <a:rPr lang="cs-CZ" altLang="cs-CZ" sz="2000" smtClean="0">
                <a:solidFill>
                  <a:srgbClr val="FFFFCC"/>
                </a:solidFill>
                <a:latin typeface="Arial" panose="020B0604020202020204" pitchFamily="34" charset="0"/>
              </a:rPr>
              <a:t>(herbářová položka)</a:t>
            </a:r>
            <a:endParaRPr lang="cs-CZ" altLang="cs-CZ" sz="2000" i="1" smtClean="0">
              <a:solidFill>
                <a:srgbClr val="FFFFCC"/>
              </a:solidFill>
              <a:latin typeface="Arial" panose="020B0604020202020204" pitchFamily="34" charset="0"/>
            </a:endParaRPr>
          </a:p>
        </p:txBody>
      </p:sp>
      <p:pic>
        <p:nvPicPr>
          <p:cNvPr id="15363" name="Picture 5" descr="Cladonia rangiferi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3200400" cy="303371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6" descr="Cladonia rangiferi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990600"/>
            <a:ext cx="2460625" cy="34290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8" descr="Cladon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733800"/>
            <a:ext cx="1676400" cy="2819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0" y="4343400"/>
            <a:ext cx="570865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FFCC"/>
                </a:solidFill>
                <a:latin typeface="Arial" panose="020B0604020202020204" pitchFamily="34" charset="0"/>
              </a:rPr>
              <a:t>Výskyt: na kyselých půdách,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FFCC"/>
                </a:solidFill>
                <a:latin typeface="Arial" panose="020B0604020202020204" pitchFamily="34" charset="0"/>
              </a:rPr>
              <a:t>v borech, na vřesovištích,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FFCC"/>
                </a:solidFill>
                <a:latin typeface="Arial" panose="020B0604020202020204" pitchFamily="34" charset="0"/>
              </a:rPr>
              <a:t>rašeliništích, pastvinách,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FFCC"/>
                </a:solidFill>
                <a:latin typeface="Arial" panose="020B0604020202020204" pitchFamily="34" charset="0"/>
              </a:rPr>
              <a:t>kamenných sutích i lesna-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FFCC"/>
                </a:solidFill>
                <a:latin typeface="Arial" panose="020B0604020202020204" pitchFamily="34" charset="0"/>
              </a:rPr>
              <a:t>tých stráních; častý druh.</a:t>
            </a:r>
          </a:p>
        </p:txBody>
      </p:sp>
      <p:sp>
        <p:nvSpPr>
          <p:cNvPr id="15367" name="Text Box 10"/>
          <p:cNvSpPr txBox="1">
            <a:spLocks noChangeArrowheads="1"/>
          </p:cNvSpPr>
          <p:nvPr/>
        </p:nvSpPr>
        <p:spPr bwMode="auto">
          <a:xfrm>
            <a:off x="3635375" y="1106488"/>
            <a:ext cx="27590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Dutohlávka sobí 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řazena do podrodu </a:t>
            </a:r>
            <a:r>
              <a:rPr lang="cs-CZ" altLang="cs-CZ" sz="2000" i="1">
                <a:solidFill>
                  <a:srgbClr val="FFFFCC"/>
                </a:solidFill>
                <a:latin typeface="Arial" panose="020B0604020202020204" pitchFamily="34" charset="0"/>
              </a:rPr>
              <a:t>Cladina, c</a:t>
            </a: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harakterizo- vaného vzpřímenou keříčkovitou stélkou bez šupin a s povr-hem kmínků (podécií) bez korové vrstvy.</a:t>
            </a:r>
          </a:p>
        </p:txBody>
      </p:sp>
      <p:sp>
        <p:nvSpPr>
          <p:cNvPr id="15368" name="Text Box 11"/>
          <p:cNvSpPr txBox="1">
            <a:spLocks noChangeArrowheads="1"/>
          </p:cNvSpPr>
          <p:nvPr/>
        </p:nvSpPr>
        <p:spPr bwMode="auto">
          <a:xfrm>
            <a:off x="5791200" y="4581525"/>
            <a:ext cx="33528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FFCC"/>
                </a:solidFill>
                <a:latin typeface="Arial" panose="020B0604020202020204" pitchFamily="34" charset="0"/>
              </a:rPr>
              <a:t>Kmínky šedé, popelavé až bělavé, koncové větévky jednostranně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FFCC"/>
                </a:solidFill>
                <a:latin typeface="Arial" panose="020B0604020202020204" pitchFamily="34" charset="0"/>
              </a:rPr>
              <a:t>převislé.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4408" y="24923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cs-CZ" altLang="cs-CZ" sz="3600" i="1" smtClean="0">
                <a:solidFill>
                  <a:srgbClr val="F5F271"/>
                </a:solidFill>
                <a:latin typeface="Arial" panose="020B0604020202020204" pitchFamily="34" charset="0"/>
              </a:rPr>
              <a:t>Cladonia fimbriata</a:t>
            </a:r>
            <a:r>
              <a:rPr lang="cs-CZ" altLang="cs-CZ" sz="3600" smtClean="0">
                <a:solidFill>
                  <a:srgbClr val="F5F27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smtClean="0">
                <a:solidFill>
                  <a:srgbClr val="F5F271"/>
                </a:solidFill>
                <a:latin typeface="Arial" panose="020B0604020202020204" pitchFamily="34" charset="0"/>
              </a:rPr>
              <a:t>– dutohlávka</a:t>
            </a:r>
            <a:r>
              <a:rPr lang="cs-CZ" altLang="cs-CZ" sz="3600" smtClean="0">
                <a:solidFill>
                  <a:srgbClr val="F5F27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smtClean="0">
                <a:solidFill>
                  <a:srgbClr val="F5F271"/>
                </a:solidFill>
                <a:latin typeface="Arial" panose="020B0604020202020204" pitchFamily="34" charset="0"/>
              </a:rPr>
              <a:t>třásnitá</a:t>
            </a:r>
            <a:br>
              <a:rPr lang="cs-CZ" altLang="cs-CZ" sz="2400" smtClean="0">
                <a:solidFill>
                  <a:srgbClr val="F5F271"/>
                </a:solidFill>
                <a:latin typeface="Arial" panose="020B0604020202020204" pitchFamily="34" charset="0"/>
              </a:rPr>
            </a:br>
            <a:r>
              <a:rPr lang="cs-CZ" altLang="cs-CZ" sz="2000" smtClean="0">
                <a:solidFill>
                  <a:srgbClr val="FFFFCC"/>
                </a:solidFill>
                <a:latin typeface="Arial" panose="020B0604020202020204" pitchFamily="34" charset="0"/>
              </a:rPr>
              <a:t>(herbářová položka)</a:t>
            </a:r>
          </a:p>
        </p:txBody>
      </p:sp>
      <p:pic>
        <p:nvPicPr>
          <p:cNvPr id="16387" name="Picture 3" descr="Cladonia fimbri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4648200" cy="39624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5235575" y="1143000"/>
            <a:ext cx="3908425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Podrod </a:t>
            </a:r>
            <a:r>
              <a:rPr lang="cs-CZ" altLang="cs-CZ" sz="2000" i="1">
                <a:solidFill>
                  <a:srgbClr val="FFFFCC"/>
                </a:solidFill>
                <a:latin typeface="Arial" panose="020B0604020202020204" pitchFamily="34" charset="0"/>
              </a:rPr>
              <a:t>Cladonia</a:t>
            </a: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 je charakterizo-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ván tzv. dimorfickou stélkou; vyvíjejí se různě tvarované duté kmínky (podécia) a bazální přízemní šupiny.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Druh </a:t>
            </a:r>
            <a:r>
              <a:rPr lang="cs-CZ" altLang="cs-CZ" sz="2000" i="1">
                <a:solidFill>
                  <a:srgbClr val="FFFFCC"/>
                </a:solidFill>
                <a:latin typeface="Arial" panose="020B0604020202020204" pitchFamily="34" charset="0"/>
              </a:rPr>
              <a:t>Cladonia fimbriata</a:t>
            </a: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 má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kmínky na vrcholu pohárkovitě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rozšířené a jejich povrch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je sorediózní.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28600" y="5257800"/>
            <a:ext cx="8686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FFCC"/>
                </a:solidFill>
                <a:latin typeface="Arial" panose="020B0604020202020204" pitchFamily="34" charset="0"/>
              </a:rPr>
              <a:t>Výskyt: na mechatých skalách, trouchnivějícím dřevě, bázích stromů i na holé lesní půdě  či na vřesovištích a rašeliništích; velmi hojný druh.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8037" y="24339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211638" y="260350"/>
            <a:ext cx="4932362" cy="1143000"/>
          </a:xfrm>
        </p:spPr>
        <p:txBody>
          <a:bodyPr/>
          <a:lstStyle/>
          <a:p>
            <a:pPr eaLnBrk="1" hangingPunct="1"/>
            <a:r>
              <a:rPr lang="cs-CZ" altLang="cs-CZ" sz="3600" i="1" smtClean="0">
                <a:solidFill>
                  <a:srgbClr val="F5F271"/>
                </a:solidFill>
                <a:latin typeface="Arial" panose="020B0604020202020204" pitchFamily="34" charset="0"/>
              </a:rPr>
              <a:t>Cladonia fimbriata</a:t>
            </a:r>
            <a:r>
              <a:rPr lang="cs-CZ" altLang="cs-CZ" sz="3600" smtClean="0">
                <a:solidFill>
                  <a:srgbClr val="F5F271"/>
                </a:solidFill>
                <a:latin typeface="Arial" panose="020B0604020202020204" pitchFamily="34" charset="0"/>
              </a:rPr>
              <a:t> </a:t>
            </a:r>
            <a:br>
              <a:rPr lang="cs-CZ" altLang="cs-CZ" sz="3600" smtClean="0">
                <a:solidFill>
                  <a:srgbClr val="F5F271"/>
                </a:solidFill>
                <a:latin typeface="Arial" panose="020B0604020202020204" pitchFamily="34" charset="0"/>
              </a:rPr>
            </a:br>
            <a:r>
              <a:rPr lang="cs-CZ" altLang="cs-CZ" sz="1800" smtClean="0">
                <a:solidFill>
                  <a:srgbClr val="F5F27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2400" smtClean="0">
                <a:solidFill>
                  <a:srgbClr val="F5F271"/>
                </a:solidFill>
                <a:latin typeface="Arial" panose="020B0604020202020204" pitchFamily="34" charset="0"/>
              </a:rPr>
              <a:t>dutohlávka</a:t>
            </a:r>
            <a:r>
              <a:rPr lang="cs-CZ" altLang="cs-CZ" sz="3600" smtClean="0">
                <a:solidFill>
                  <a:srgbClr val="F5F27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smtClean="0">
                <a:solidFill>
                  <a:srgbClr val="F5F271"/>
                </a:solidFill>
                <a:latin typeface="Arial" panose="020B0604020202020204" pitchFamily="34" charset="0"/>
              </a:rPr>
              <a:t>třásnitá</a:t>
            </a:r>
            <a:br>
              <a:rPr lang="cs-CZ" altLang="cs-CZ" sz="2400" smtClean="0">
                <a:solidFill>
                  <a:srgbClr val="F5F271"/>
                </a:solidFill>
                <a:latin typeface="Arial" panose="020B0604020202020204" pitchFamily="34" charset="0"/>
              </a:rPr>
            </a:br>
            <a:r>
              <a:rPr lang="cs-CZ" altLang="cs-CZ" sz="2000" smtClean="0">
                <a:solidFill>
                  <a:srgbClr val="FFFFCC"/>
                </a:solidFill>
                <a:latin typeface="Arial" panose="020B0604020202020204" pitchFamily="34" charset="0"/>
              </a:rPr>
              <a:t>(herbářová položka, trvalý preparát)</a:t>
            </a:r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4572000" y="1844675"/>
            <a:ext cx="43211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Pohárkovitá podecia  se vyskytují jen někdy, často lze na mrtvém dřevě nalézt jen lupenitou vegeta-tivní stélku nebo leprariové stadium).</a:t>
            </a:r>
            <a:endParaRPr lang="cs-CZ" altLang="cs-CZ" sz="2400"/>
          </a:p>
        </p:txBody>
      </p:sp>
      <p:pic>
        <p:nvPicPr>
          <p:cNvPr id="17412" name="Picture 6" descr="cladonia_fimbri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4064000" cy="30480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7" descr="cladonia_soredie_na_poharku_20x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2" r="37796" b="12599"/>
          <a:stretch>
            <a:fillRect/>
          </a:stretch>
        </p:blipFill>
        <p:spPr bwMode="auto">
          <a:xfrm>
            <a:off x="323850" y="3357563"/>
            <a:ext cx="1908175" cy="324008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8" descr="cladonia_soredie_na_poharku_40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352800"/>
            <a:ext cx="4319587" cy="324008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5" name="Text Box 9"/>
          <p:cNvSpPr txBox="1">
            <a:spLocks noChangeArrowheads="1"/>
          </p:cNvSpPr>
          <p:nvPr/>
        </p:nvSpPr>
        <p:spPr bwMode="auto">
          <a:xfrm>
            <a:off x="6659563" y="3252788"/>
            <a:ext cx="2233612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Trvalé preparáty: Průřez podeciem (orig. zvětšení 10x) a detail povrchu pohárku, ze kterého se oddělují soredie (orig. zvětš. 40x).</a:t>
            </a:r>
            <a:endParaRPr lang="cs-CZ" altLang="cs-CZ" sz="240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07695" y="7207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038" y="-161925"/>
            <a:ext cx="9144000" cy="1143000"/>
          </a:xfrm>
        </p:spPr>
        <p:txBody>
          <a:bodyPr/>
          <a:lstStyle/>
          <a:p>
            <a:pPr eaLnBrk="1" hangingPunct="1"/>
            <a:r>
              <a:rPr lang="cs-CZ" altLang="cs-CZ" sz="3600" i="1" smtClean="0">
                <a:solidFill>
                  <a:srgbClr val="F5F271"/>
                </a:solidFill>
                <a:latin typeface="Arial" panose="020B0604020202020204" pitchFamily="34" charset="0"/>
              </a:rPr>
              <a:t>Usnea </a:t>
            </a:r>
            <a:r>
              <a:rPr lang="cs-CZ" altLang="cs-CZ" sz="2400" smtClean="0">
                <a:solidFill>
                  <a:srgbClr val="F5F271"/>
                </a:solidFill>
                <a:latin typeface="Arial" panose="020B0604020202020204" pitchFamily="34" charset="0"/>
              </a:rPr>
              <a:t>– provazovka</a:t>
            </a:r>
            <a:r>
              <a:rPr lang="cs-CZ" altLang="cs-CZ" sz="3600" smtClean="0">
                <a:solidFill>
                  <a:srgbClr val="F5F271"/>
                </a:solidFill>
                <a:latin typeface="Arial" panose="020B0604020202020204" pitchFamily="34" charset="0"/>
              </a:rPr>
              <a:t> 	</a:t>
            </a:r>
            <a:r>
              <a:rPr lang="cs-CZ" altLang="cs-CZ" sz="2000" smtClean="0">
                <a:solidFill>
                  <a:srgbClr val="FFFFCC"/>
                </a:solidFill>
                <a:latin typeface="Arial" panose="020B0604020202020204" pitchFamily="34" charset="0"/>
              </a:rPr>
              <a:t>(herbářová položka) </a:t>
            </a:r>
          </a:p>
        </p:txBody>
      </p:sp>
      <p:pic>
        <p:nvPicPr>
          <p:cNvPr id="18435" name="Picture 3" descr="Usnea s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2906713" cy="57150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Usnea hir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838200"/>
            <a:ext cx="2109788" cy="43910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3352800" y="5375275"/>
            <a:ext cx="5791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i="1">
                <a:solidFill>
                  <a:srgbClr val="FFFFCC"/>
                </a:solidFill>
                <a:latin typeface="Arial" panose="020B0604020202020204" pitchFamily="34" charset="0"/>
              </a:rPr>
              <a:t>Usnea hirta –</a:t>
            </a: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 provazovka srstnatá; příklad zpravidla poněkud drobnějšího druhu provazovky, který se velmi pozvolna v současné době navrací na původní stanoviště.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3276600" y="692150"/>
            <a:ext cx="3429000" cy="43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Epifyticky rostoucí keříčko-vité stélky řady druhů pro-vazovek mohou být i velmi dlouhé (např. druh </a:t>
            </a:r>
            <a:r>
              <a:rPr lang="cs-CZ" altLang="cs-CZ" sz="2000" i="1">
                <a:solidFill>
                  <a:srgbClr val="FFFFCC"/>
                </a:solidFill>
                <a:latin typeface="Arial" panose="020B0604020202020204" pitchFamily="34" charset="0"/>
              </a:rPr>
              <a:t>Usnea longissima</a:t>
            </a: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, nalezený v ČR naposledy na Šumavě </a:t>
            </a:r>
            <a:r>
              <a:rPr lang="cs-CZ" altLang="cs-CZ" sz="2000" i="1">
                <a:solidFill>
                  <a:srgbClr val="FFFFCC"/>
                </a:solidFill>
                <a:latin typeface="Arial" panose="020B0604020202020204" pitchFamily="34" charset="0"/>
              </a:rPr>
              <a:t> </a:t>
            </a:r>
            <a:br>
              <a:rPr lang="cs-CZ" altLang="cs-CZ" sz="2000" i="1">
                <a:solidFill>
                  <a:srgbClr val="FFFFCC"/>
                </a:solidFill>
                <a:latin typeface="Arial" panose="020B0604020202020204" pitchFamily="34" charset="0"/>
              </a:rPr>
            </a:b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v polovině 19. století,  dosa-huje až několika metrů dél- ky!) a mohou zejména v hor- ských oblastech bez výraz-ného znečištění ovzduší vytvářet na větvích stromů </a:t>
            </a:r>
            <a:b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</a:b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i  souvislé a nepřehlédnutel- né „záclonovité“ porosty.</a:t>
            </a:r>
          </a:p>
        </p:txBody>
      </p:sp>
      <p:sp>
        <p:nvSpPr>
          <p:cNvPr id="18439" name="Line 7"/>
          <p:cNvSpPr>
            <a:spLocks noChangeShapeType="1"/>
          </p:cNvSpPr>
          <p:nvPr/>
        </p:nvSpPr>
        <p:spPr bwMode="auto">
          <a:xfrm flipV="1">
            <a:off x="8604250" y="5230813"/>
            <a:ext cx="0" cy="503237"/>
          </a:xfrm>
          <a:prstGeom prst="line">
            <a:avLst/>
          </a:prstGeom>
          <a:noFill/>
          <a:ln w="63500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40" name="Line 8"/>
          <p:cNvSpPr>
            <a:spLocks noChangeShapeType="1"/>
          </p:cNvSpPr>
          <p:nvPr/>
        </p:nvSpPr>
        <p:spPr bwMode="auto">
          <a:xfrm flipH="1">
            <a:off x="3348038" y="5230813"/>
            <a:ext cx="685800" cy="0"/>
          </a:xfrm>
          <a:prstGeom prst="line">
            <a:avLst/>
          </a:prstGeom>
          <a:noFill/>
          <a:ln w="63500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1416" y="23103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1" descr="usnea_florida_apothecium_14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386263" cy="32893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107950" y="4508500"/>
            <a:ext cx="4392613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Nahoře několik pohledů na stélku </a:t>
            </a:r>
            <a:r>
              <a:rPr lang="cs-CZ" altLang="cs-CZ" sz="2000" i="1">
                <a:solidFill>
                  <a:srgbClr val="FFFF00"/>
                </a:solidFill>
                <a:latin typeface="Arial" panose="020B0604020202020204" pitchFamily="34" charset="0"/>
              </a:rPr>
              <a:t>Usnea filipendula</a:t>
            </a:r>
            <a:r>
              <a:rPr lang="cs-CZ" altLang="cs-CZ" sz="2000">
                <a:solidFill>
                  <a:srgbClr val="FFFF00"/>
                </a:solidFill>
                <a:latin typeface="Arial" panose="020B0604020202020204" pitchFamily="34" charset="0"/>
              </a:rPr>
              <a:t> (provazovka obecná)</a:t>
            </a: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 v přirozeném prostředí,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vpravo detailní záběr apothecia </a:t>
            </a:r>
            <a:r>
              <a:rPr lang="cs-CZ" altLang="cs-CZ" sz="2000" i="1">
                <a:solidFill>
                  <a:srgbClr val="FFFF00"/>
                </a:solidFill>
                <a:latin typeface="Arial" panose="020B0604020202020204" pitchFamily="34" charset="0"/>
              </a:rPr>
              <a:t>Usnea florida</a:t>
            </a:r>
            <a:r>
              <a:rPr lang="cs-CZ" altLang="cs-CZ" sz="2000">
                <a:solidFill>
                  <a:srgbClr val="FFFF00"/>
                </a:solidFill>
                <a:latin typeface="Arial" panose="020B0604020202020204" pitchFamily="34" charset="0"/>
              </a:rPr>
              <a:t> (provazovka rozkvetlá</a:t>
            </a: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; orig. zvětšení 14x).</a:t>
            </a:r>
            <a:endParaRPr lang="cs-CZ" altLang="cs-CZ" sz="2400"/>
          </a:p>
        </p:txBody>
      </p:sp>
      <p:sp>
        <p:nvSpPr>
          <p:cNvPr id="19460" name="Line 8"/>
          <p:cNvSpPr>
            <a:spLocks noChangeShapeType="1"/>
          </p:cNvSpPr>
          <p:nvPr/>
        </p:nvSpPr>
        <p:spPr bwMode="auto">
          <a:xfrm flipH="1">
            <a:off x="7092950" y="4941888"/>
            <a:ext cx="685800" cy="0"/>
          </a:xfrm>
          <a:prstGeom prst="line">
            <a:avLst/>
          </a:prstGeom>
          <a:noFill/>
          <a:ln w="63500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9461" name="Picture 9" descr="usnea_filipendula_celkovy_pohled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3048000" cy="40640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10" descr="usnea_filipendula_detailni_pohled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88913"/>
            <a:ext cx="3048000" cy="40640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91387" y="47667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baeomyces_roseus_stelka_apothecia_12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97200"/>
            <a:ext cx="5033962" cy="377507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"/>
          <a:stretch/>
        </p:blipFill>
        <p:spPr bwMode="auto">
          <a:xfrm>
            <a:off x="4127398" y="332656"/>
            <a:ext cx="4944147" cy="3463726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5975350" y="3429000"/>
            <a:ext cx="3168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800">
                <a:solidFill>
                  <a:schemeClr val="bg1"/>
                </a:solidFill>
              </a:rPr>
              <a:t>http://www.nhm.uio.no/botanisk/lav/Photo_Gallery/Baeomyces/rufus_G=Norway+Akershus+Enebakk_D=20050501_O=Timdal_C=ET_I=6.jpg</a:t>
            </a:r>
          </a:p>
        </p:txBody>
      </p:sp>
      <p:sp>
        <p:nvSpPr>
          <p:cNvPr id="20485" name="Rectangle 6"/>
          <p:cNvSpPr>
            <a:spLocks noChangeArrowheads="1"/>
          </p:cNvSpPr>
          <p:nvPr/>
        </p:nvSpPr>
        <p:spPr bwMode="auto">
          <a:xfrm>
            <a:off x="0" y="404813"/>
            <a:ext cx="413995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i="1" dirty="0" err="1">
                <a:solidFill>
                  <a:srgbClr val="F5F271"/>
                </a:solidFill>
                <a:latin typeface="Arial" panose="020B0604020202020204" pitchFamily="34" charset="0"/>
              </a:rPr>
              <a:t>Baeomyces</a:t>
            </a:r>
            <a:r>
              <a:rPr lang="cs-CZ" altLang="cs-CZ" sz="3600" i="1" dirty="0">
                <a:solidFill>
                  <a:srgbClr val="F5F27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3600" i="1" dirty="0" err="1" smtClean="0">
                <a:solidFill>
                  <a:srgbClr val="F5F271"/>
                </a:solidFill>
                <a:latin typeface="Arial" panose="020B0604020202020204" pitchFamily="34" charset="0"/>
              </a:rPr>
              <a:t>roseus</a:t>
            </a:r>
            <a:endParaRPr lang="cs-CZ" altLang="cs-CZ" sz="2400" dirty="0">
              <a:solidFill>
                <a:srgbClr val="F5F27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 smtClean="0">
                <a:solidFill>
                  <a:srgbClr val="F5F271"/>
                </a:solidFill>
                <a:latin typeface="Arial" panose="020B0604020202020204" pitchFamily="34" charset="0"/>
              </a:rPr>
              <a:t>malohubka</a:t>
            </a:r>
            <a:r>
              <a:rPr lang="cs-CZ" altLang="cs-CZ" sz="2400" dirty="0" smtClean="0">
                <a:solidFill>
                  <a:srgbClr val="F5F27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dirty="0">
                <a:solidFill>
                  <a:srgbClr val="F5F271"/>
                </a:solidFill>
                <a:latin typeface="Arial" panose="020B0604020202020204" pitchFamily="34" charset="0"/>
              </a:rPr>
              <a:t>růžová</a:t>
            </a:r>
            <a:br>
              <a:rPr lang="cs-CZ" altLang="cs-CZ" sz="2400" dirty="0">
                <a:solidFill>
                  <a:srgbClr val="F5F271"/>
                </a:solidFill>
                <a:latin typeface="Arial" panose="020B0604020202020204" pitchFamily="34" charset="0"/>
              </a:rPr>
            </a:br>
            <a:r>
              <a:rPr lang="cs-CZ" altLang="cs-CZ" sz="2000" dirty="0">
                <a:solidFill>
                  <a:srgbClr val="FFFFCC"/>
                </a:solidFill>
                <a:latin typeface="Arial" panose="020B0604020202020204" pitchFamily="34" charset="0"/>
              </a:rPr>
              <a:t>(herbářová položka)</a:t>
            </a:r>
          </a:p>
        </p:txBody>
      </p:sp>
      <p:sp>
        <p:nvSpPr>
          <p:cNvPr id="20486" name="Text Box 7"/>
          <p:cNvSpPr txBox="1">
            <a:spLocks noChangeArrowheads="1"/>
          </p:cNvSpPr>
          <p:nvPr/>
        </p:nvSpPr>
        <p:spPr bwMode="auto">
          <a:xfrm>
            <a:off x="5219700" y="4365625"/>
            <a:ext cx="3924300" cy="246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2400">
                <a:solidFill>
                  <a:srgbClr val="FFFFCC"/>
                </a:solidFill>
                <a:latin typeface="Arial" panose="020B0604020202020204" pitchFamily="34" charset="0"/>
              </a:rPr>
              <a:t>stélka šupinkovitá, rozprostřená na substrátu;</a:t>
            </a:r>
          </a:p>
          <a:p>
            <a:pPr algn="ctr"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2400">
                <a:solidFill>
                  <a:srgbClr val="FFFFCC"/>
                </a:solidFill>
                <a:latin typeface="Arial" panose="020B0604020202020204" pitchFamily="34" charset="0"/>
              </a:rPr>
              <a:t>vznikají zde tzv. schizidie - oddělující se malé částečky povrchové vrstvy stélky, sloužící jako diaspory</a:t>
            </a:r>
          </a:p>
        </p:txBody>
      </p:sp>
      <p:sp>
        <p:nvSpPr>
          <p:cNvPr id="20487" name="Text Box 9"/>
          <p:cNvSpPr txBox="1">
            <a:spLocks noChangeArrowheads="1"/>
          </p:cNvSpPr>
          <p:nvPr/>
        </p:nvSpPr>
        <p:spPr bwMode="auto">
          <a:xfrm>
            <a:off x="0" y="2133600"/>
            <a:ext cx="33480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2400">
                <a:solidFill>
                  <a:srgbClr val="FFFFCC"/>
                </a:solidFill>
                <a:latin typeface="Arial" panose="020B0604020202020204" pitchFamily="34" charset="0"/>
              </a:rPr>
              <a:t>stopkatá apothecia na krátkých podeciích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42567" y="166701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98425"/>
            <a:ext cx="9144000" cy="1295400"/>
          </a:xfrm>
        </p:spPr>
        <p:txBody>
          <a:bodyPr/>
          <a:lstStyle/>
          <a:p>
            <a:pPr eaLnBrk="1" hangingPunct="1"/>
            <a:r>
              <a:rPr lang="cs-CZ" altLang="cs-CZ" sz="3600" i="1" smtClean="0">
                <a:solidFill>
                  <a:srgbClr val="F5F271"/>
                </a:solidFill>
                <a:latin typeface="Arial" panose="020B0604020202020204" pitchFamily="34" charset="0"/>
              </a:rPr>
              <a:t>Rhizocarpon geographicum</a:t>
            </a:r>
            <a:r>
              <a:rPr lang="cs-CZ" altLang="cs-CZ" sz="3600" smtClean="0">
                <a:solidFill>
                  <a:srgbClr val="F5F27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smtClean="0">
                <a:solidFill>
                  <a:srgbClr val="F5F271"/>
                </a:solidFill>
                <a:latin typeface="Arial" panose="020B0604020202020204" pitchFamily="34" charset="0"/>
              </a:rPr>
              <a:t>– mapovník zeměpisný</a:t>
            </a:r>
            <a:r>
              <a:rPr lang="cs-CZ" altLang="cs-CZ" sz="3600" smtClean="0">
                <a:solidFill>
                  <a:srgbClr val="F5F27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smtClean="0">
                <a:solidFill>
                  <a:srgbClr val="FFFFCC"/>
                </a:solidFill>
                <a:latin typeface="Arial" panose="020B0604020202020204" pitchFamily="34" charset="0"/>
              </a:rPr>
              <a:t>(herbářová položka)</a:t>
            </a:r>
          </a:p>
        </p:txBody>
      </p:sp>
      <p:pic>
        <p:nvPicPr>
          <p:cNvPr id="21507" name="Picture 3" descr="Rhizocarpon geographic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143000"/>
            <a:ext cx="4572000" cy="31242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4984750" y="1341438"/>
            <a:ext cx="40386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apothecium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2000">
              <a:solidFill>
                <a:srgbClr val="FFFF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žlutá areolovitá korovitá stélka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FFCC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1509" name="Line 6"/>
          <p:cNvSpPr>
            <a:spLocks noChangeShapeType="1"/>
          </p:cNvSpPr>
          <p:nvPr/>
        </p:nvSpPr>
        <p:spPr bwMode="auto">
          <a:xfrm flipH="1">
            <a:off x="3841750" y="1557338"/>
            <a:ext cx="1162050" cy="42862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10" name="Text Box 8"/>
          <p:cNvSpPr txBox="1">
            <a:spLocks noChangeArrowheads="1"/>
          </p:cNvSpPr>
          <p:nvPr/>
        </p:nvSpPr>
        <p:spPr bwMode="auto">
          <a:xfrm>
            <a:off x="107950" y="4419600"/>
            <a:ext cx="44958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FFCC"/>
                </a:solidFill>
                <a:latin typeface="Arial" panose="020B0604020202020204" pitchFamily="34" charset="0"/>
              </a:rPr>
              <a:t>Výskyt: na silikátových skalách a balvanech, vzácněji též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FFCC"/>
                </a:solidFill>
                <a:latin typeface="Arial" panose="020B0604020202020204" pitchFamily="34" charset="0"/>
              </a:rPr>
              <a:t>např. na zdech z přírodního kamene od nížin do vysokohoří; častý druh.</a:t>
            </a:r>
          </a:p>
        </p:txBody>
      </p:sp>
      <p:pic>
        <p:nvPicPr>
          <p:cNvPr id="21511" name="Picture 9" descr="biotop lišejníku1 kop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341688"/>
            <a:ext cx="4267200" cy="28956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2" name="Line 10"/>
          <p:cNvSpPr>
            <a:spLocks noChangeShapeType="1"/>
          </p:cNvSpPr>
          <p:nvPr/>
        </p:nvSpPr>
        <p:spPr bwMode="auto">
          <a:xfrm flipH="1">
            <a:off x="3765550" y="2492375"/>
            <a:ext cx="1238250" cy="174625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13" name="Text Box 11"/>
          <p:cNvSpPr txBox="1">
            <a:spLocks noChangeArrowheads="1"/>
          </p:cNvSpPr>
          <p:nvPr/>
        </p:nvSpPr>
        <p:spPr bwMode="auto">
          <a:xfrm>
            <a:off x="2700338" y="6308725"/>
            <a:ext cx="63357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Sutě jsou také velmi typickým biotopem tohoto druhu.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2360" y="90624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04800" y="188913"/>
            <a:ext cx="8515350" cy="2195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cs-CZ" altLang="cs-CZ" sz="2400" dirty="0" smtClean="0">
                <a:solidFill>
                  <a:schemeClr val="bg1"/>
                </a:solidFill>
                <a:latin typeface="Arial" panose="020B0604020202020204" pitchFamily="34" charset="0"/>
              </a:rPr>
              <a:t>podle </a:t>
            </a:r>
            <a:r>
              <a:rPr lang="cs-CZ" altLang="cs-CZ" sz="2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anatomické stavby stélky</a:t>
            </a:r>
            <a:r>
              <a:rPr lang="cs-CZ" altLang="cs-CZ" sz="2400" dirty="0" smtClean="0">
                <a:solidFill>
                  <a:schemeClr val="bg1"/>
                </a:solidFill>
                <a:latin typeface="Arial" panose="020B0604020202020204" pitchFamily="34" charset="0"/>
              </a:rPr>
              <a:t> se rozlišuje:</a:t>
            </a:r>
            <a:endParaRPr lang="cs-CZ" altLang="cs-CZ" sz="2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cs-CZ" altLang="cs-CZ" sz="2400" b="1" dirty="0">
                <a:solidFill>
                  <a:schemeClr val="bg1"/>
                </a:solidFill>
                <a:latin typeface="Arial" panose="020B0604020202020204" pitchFamily="34" charset="0"/>
              </a:rPr>
              <a:t>A) stélka </a:t>
            </a:r>
            <a:r>
              <a:rPr lang="cs-CZ" altLang="cs-CZ" sz="2400" b="1" dirty="0" err="1">
                <a:solidFill>
                  <a:schemeClr val="bg1"/>
                </a:solidFill>
                <a:latin typeface="Arial" panose="020B0604020202020204" pitchFamily="34" charset="0"/>
              </a:rPr>
              <a:t>homeomerická</a:t>
            </a: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</a:rPr>
              <a:t> - buňky </a:t>
            </a:r>
            <a:r>
              <a:rPr lang="cs-CZ" altLang="cs-CZ" sz="2400" dirty="0" err="1">
                <a:solidFill>
                  <a:schemeClr val="bg1"/>
                </a:solidFill>
                <a:latin typeface="Arial" panose="020B0604020202020204" pitchFamily="34" charset="0"/>
              </a:rPr>
              <a:t>fotobionta</a:t>
            </a: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</a:rPr>
              <a:t> a vlákna </a:t>
            </a:r>
            <a:r>
              <a:rPr lang="cs-CZ" altLang="cs-CZ" sz="2400" dirty="0" err="1">
                <a:solidFill>
                  <a:schemeClr val="bg1"/>
                </a:solidFill>
                <a:latin typeface="Arial" panose="020B0604020202020204" pitchFamily="34" charset="0"/>
              </a:rPr>
              <a:t>mykobionta</a:t>
            </a: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</a:rPr>
              <a:t> volně rozptýleny mezi sebou</a:t>
            </a:r>
          </a:p>
          <a:p>
            <a:pPr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cs-CZ" altLang="cs-CZ" sz="2400" b="1" dirty="0">
                <a:solidFill>
                  <a:schemeClr val="bg1"/>
                </a:solidFill>
                <a:latin typeface="Arial" panose="020B0604020202020204" pitchFamily="34" charset="0"/>
              </a:rPr>
              <a:t>B) stélka </a:t>
            </a:r>
            <a:r>
              <a:rPr lang="cs-CZ" altLang="cs-CZ" sz="2400" b="1" dirty="0" err="1">
                <a:solidFill>
                  <a:schemeClr val="bg1"/>
                </a:solidFill>
                <a:latin typeface="Arial" panose="020B0604020202020204" pitchFamily="34" charset="0"/>
              </a:rPr>
              <a:t>heteromerická</a:t>
            </a: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</a:rPr>
              <a:t> (tvar určuje </a:t>
            </a:r>
            <a:r>
              <a:rPr lang="cs-CZ" altLang="cs-CZ" sz="2400" dirty="0" err="1">
                <a:solidFill>
                  <a:schemeClr val="bg1"/>
                </a:solidFill>
                <a:latin typeface="Arial" panose="020B0604020202020204" pitchFamily="34" charset="0"/>
              </a:rPr>
              <a:t>mykobiont</a:t>
            </a: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</a:rPr>
              <a:t>) - diferencovaná na jednotlivé vrstvy: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0"/>
          <a:stretch/>
        </p:blipFill>
        <p:spPr bwMode="auto">
          <a:xfrm>
            <a:off x="5867400" y="2360613"/>
            <a:ext cx="3313112" cy="258127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07950" y="2655888"/>
            <a:ext cx="5759450" cy="245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cs-CZ" altLang="cs-CZ" sz="2400" b="1" dirty="0">
                <a:solidFill>
                  <a:schemeClr val="bg1"/>
                </a:solidFill>
                <a:latin typeface="Arial" panose="020B0604020202020204" pitchFamily="34" charset="0"/>
              </a:rPr>
              <a:t>(1) svrchní kůra</a:t>
            </a: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</a:rPr>
              <a:t> tvořená obvykle   	pseudoparenchymem </a:t>
            </a:r>
            <a:r>
              <a:rPr lang="cs-CZ" altLang="cs-CZ" sz="2400" dirty="0" err="1">
                <a:solidFill>
                  <a:schemeClr val="bg1"/>
                </a:solidFill>
                <a:latin typeface="Arial" panose="020B0604020202020204" pitchFamily="34" charset="0"/>
              </a:rPr>
              <a:t>mykobionta</a:t>
            </a: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cs-CZ" altLang="cs-CZ" sz="2400" b="1" dirty="0">
                <a:solidFill>
                  <a:schemeClr val="bg1"/>
                </a:solidFill>
                <a:latin typeface="Arial" panose="020B0604020202020204" pitchFamily="34" charset="0"/>
              </a:rPr>
              <a:t>(2) řasová (gonidiová)</a:t>
            </a: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</a:rPr>
              <a:t> vrstva - buňky 	</a:t>
            </a:r>
            <a:r>
              <a:rPr lang="cs-CZ" altLang="cs-CZ" sz="2400" dirty="0" err="1">
                <a:solidFill>
                  <a:schemeClr val="bg1"/>
                </a:solidFill>
                <a:latin typeface="Arial" panose="020B0604020202020204" pitchFamily="34" charset="0"/>
              </a:rPr>
              <a:t>fotobionta</a:t>
            </a: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</a:rPr>
              <a:t>, mezi nimi řídce hyfy </a:t>
            </a:r>
          </a:p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cs-CZ" altLang="cs-CZ" sz="2400" b="1" dirty="0">
                <a:solidFill>
                  <a:schemeClr val="bg1"/>
                </a:solidFill>
                <a:latin typeface="Arial" panose="020B0604020202020204" pitchFamily="34" charset="0"/>
              </a:rPr>
              <a:t>(3) dřeňová</a:t>
            </a: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  <a:latin typeface="Arial" panose="020B0604020202020204" pitchFamily="34" charset="0"/>
              </a:rPr>
              <a:t>vrstva </a:t>
            </a: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</a:rPr>
              <a:t>obsahuje pouze 	rozvolněná vlákna </a:t>
            </a:r>
            <a:r>
              <a:rPr lang="cs-CZ" altLang="cs-CZ" sz="2400" dirty="0" err="1">
                <a:solidFill>
                  <a:schemeClr val="bg1"/>
                </a:solidFill>
                <a:latin typeface="Arial" panose="020B0604020202020204" pitchFamily="34" charset="0"/>
              </a:rPr>
              <a:t>mykobionta</a:t>
            </a:r>
            <a:endParaRPr lang="cs-CZ" altLang="cs-CZ" sz="2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323850" y="5157788"/>
            <a:ext cx="88201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cs-CZ" altLang="cs-CZ" sz="2400">
                <a:solidFill>
                  <a:schemeClr val="bg1"/>
                </a:solidFill>
                <a:latin typeface="Arial" panose="020B0604020202020204" pitchFamily="34" charset="0"/>
              </a:rPr>
              <a:t>případně je u některých vytvořena </a:t>
            </a: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</a:rPr>
              <a:t>spodní kůra (4)</a:t>
            </a:r>
            <a:r>
              <a:rPr lang="cs-CZ" altLang="cs-CZ" sz="2400">
                <a:solidFill>
                  <a:schemeClr val="bg1"/>
                </a:solidFill>
                <a:latin typeface="Arial" panose="020B0604020202020204" pitchFamily="34" charset="0"/>
              </a:rPr>
              <a:t> stejné stavby jako svrchní, může být opatřena kořínkovitými útvary - </a:t>
            </a: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</a:rPr>
              <a:t>rhizinami (5)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40466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418388" cy="541337"/>
          </a:xfrm>
          <a:noFill/>
        </p:spPr>
        <p:txBody>
          <a:bodyPr/>
          <a:lstStyle/>
          <a:p>
            <a:pPr eaLnBrk="1" hangingPunct="1"/>
            <a:r>
              <a:rPr lang="cs-CZ" altLang="cs-CZ" sz="3200" b="1" smtClean="0">
                <a:solidFill>
                  <a:srgbClr val="F5F271"/>
                </a:solidFill>
                <a:latin typeface="Arial" panose="020B0604020202020204" pitchFamily="34" charset="0"/>
              </a:rPr>
              <a:t>Přehled pozorovaných objektů</a:t>
            </a:r>
          </a:p>
        </p:txBody>
      </p:sp>
      <p:sp>
        <p:nvSpPr>
          <p:cNvPr id="22531" name="Text Box 8"/>
          <p:cNvSpPr txBox="1">
            <a:spLocks noChangeArrowheads="1"/>
          </p:cNvSpPr>
          <p:nvPr/>
        </p:nvSpPr>
        <p:spPr bwMode="auto">
          <a:xfrm>
            <a:off x="107950" y="790575"/>
            <a:ext cx="9036050" cy="453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2000" u="sng" dirty="0">
                <a:solidFill>
                  <a:srgbClr val="FFFFCC"/>
                </a:solidFill>
                <a:latin typeface="Arial" panose="020B0604020202020204" pitchFamily="34" charset="0"/>
              </a:rPr>
              <a:t>Odd. </a:t>
            </a:r>
            <a:r>
              <a:rPr lang="cs-CZ" altLang="cs-CZ" sz="2000" u="sng" dirty="0" err="1" smtClean="0">
                <a:solidFill>
                  <a:srgbClr val="FFFFCC"/>
                </a:solidFill>
                <a:latin typeface="Arial" panose="020B0604020202020204" pitchFamily="34" charset="0"/>
              </a:rPr>
              <a:t>Ascomycota</a:t>
            </a:r>
            <a:r>
              <a:rPr lang="cs-CZ" altLang="cs-CZ" sz="2000" u="sng" dirty="0" smtClean="0">
                <a:solidFill>
                  <a:srgbClr val="FFFFCC"/>
                </a:solidFill>
                <a:latin typeface="Arial" panose="020B0604020202020204" pitchFamily="34" charset="0"/>
              </a:rPr>
              <a:t> (příp. </a:t>
            </a:r>
            <a:r>
              <a:rPr lang="cs-CZ" altLang="cs-CZ" sz="2000" u="sng" dirty="0">
                <a:solidFill>
                  <a:srgbClr val="FFFFCC"/>
                </a:solidFill>
                <a:latin typeface="Arial" panose="020B0604020202020204" pitchFamily="34" charset="0"/>
              </a:rPr>
              <a:t>pomocné odd. </a:t>
            </a:r>
            <a:r>
              <a:rPr lang="cs-CZ" altLang="cs-CZ" sz="2000" u="sng" dirty="0" err="1">
                <a:solidFill>
                  <a:srgbClr val="FFFFCC"/>
                </a:solidFill>
                <a:latin typeface="Arial" panose="020B0604020202020204" pitchFamily="34" charset="0"/>
              </a:rPr>
              <a:t>Lichenes</a:t>
            </a:r>
            <a:r>
              <a:rPr lang="cs-CZ" altLang="cs-CZ" sz="2000" u="sng" dirty="0">
                <a:solidFill>
                  <a:srgbClr val="FFFFCC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u="sng" dirty="0" smtClean="0">
                <a:solidFill>
                  <a:srgbClr val="FFFFCC"/>
                </a:solidFill>
                <a:latin typeface="Arial" panose="020B0604020202020204" pitchFamily="34" charset="0"/>
              </a:rPr>
              <a:t>– lišejníky)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2000" u="sng" dirty="0" smtClean="0">
                <a:solidFill>
                  <a:srgbClr val="FFFFCC"/>
                </a:solidFill>
                <a:latin typeface="Arial" panose="020B0604020202020204" pitchFamily="34" charset="0"/>
              </a:rPr>
              <a:t>tř. </a:t>
            </a:r>
            <a:r>
              <a:rPr lang="cs-CZ" altLang="cs-CZ" sz="2000" u="sng" dirty="0" err="1" smtClean="0">
                <a:solidFill>
                  <a:srgbClr val="FFFFCC"/>
                </a:solidFill>
                <a:latin typeface="Arial" panose="020B0604020202020204" pitchFamily="34" charset="0"/>
              </a:rPr>
              <a:t>Lecanoromycetes</a:t>
            </a:r>
            <a:endParaRPr lang="cs-CZ" altLang="cs-CZ" sz="2000" u="sng" dirty="0">
              <a:solidFill>
                <a:srgbClr val="FFFFCC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2000" i="1" dirty="0" err="1">
                <a:solidFill>
                  <a:schemeClr val="bg1"/>
                </a:solidFill>
                <a:latin typeface="Arial" panose="020B0604020202020204" pitchFamily="34" charset="0"/>
              </a:rPr>
              <a:t>Cladonia</a:t>
            </a:r>
            <a:r>
              <a:rPr lang="cs-CZ" altLang="cs-CZ" sz="2000" i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i="1" dirty="0" err="1">
                <a:solidFill>
                  <a:schemeClr val="bg1"/>
                </a:solidFill>
                <a:latin typeface="Arial" panose="020B0604020202020204" pitchFamily="34" charset="0"/>
              </a:rPr>
              <a:t>fimbriata</a:t>
            </a:r>
            <a:r>
              <a:rPr lang="cs-CZ" altLang="cs-CZ" sz="2000" i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dirty="0">
                <a:solidFill>
                  <a:schemeClr val="bg1"/>
                </a:solidFill>
                <a:latin typeface="Arial" panose="020B0604020202020204" pitchFamily="34" charset="0"/>
              </a:rPr>
              <a:t>(dutohlávka třásnitá) - dimorfická stélka, lupen. vegetativní 			stélka + pohárkovitá </a:t>
            </a:r>
            <a:r>
              <a:rPr lang="cs-CZ" altLang="cs-CZ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podecia</a:t>
            </a:r>
            <a:r>
              <a:rPr lang="cs-CZ" altLang="cs-CZ" sz="2000" dirty="0">
                <a:solidFill>
                  <a:schemeClr val="bg1"/>
                </a:solidFill>
                <a:latin typeface="Arial" panose="020B0604020202020204" pitchFamily="34" charset="0"/>
              </a:rPr>
              <a:t>,</a:t>
            </a:r>
            <a:r>
              <a:rPr lang="cs-CZ" altLang="cs-CZ" sz="2000" dirty="0">
                <a:solidFill>
                  <a:srgbClr val="FF0000"/>
                </a:solidFill>
                <a:latin typeface="Arial" panose="020B0604020202020204" pitchFamily="34" charset="0"/>
              </a:rPr>
              <a:t> podélný řez </a:t>
            </a:r>
            <a:r>
              <a:rPr lang="cs-CZ" altLang="cs-CZ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podeciem</a:t>
            </a:r>
            <a:r>
              <a:rPr lang="cs-CZ" altLang="cs-CZ" sz="2000" dirty="0">
                <a:solidFill>
                  <a:srgbClr val="FF0000"/>
                </a:solidFill>
                <a:latin typeface="Arial" panose="020B0604020202020204" pitchFamily="34" charset="0"/>
              </a:rPr>
              <a:t> 			se </a:t>
            </a:r>
            <a:r>
              <a:rPr lang="cs-CZ" altLang="cs-CZ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sorediemi</a:t>
            </a:r>
            <a:r>
              <a:rPr lang="cs-CZ" altLang="cs-CZ" sz="2000" dirty="0">
                <a:solidFill>
                  <a:srgbClr val="FF0000"/>
                </a:solidFill>
                <a:latin typeface="Arial" panose="020B0604020202020204" pitchFamily="34" charset="0"/>
              </a:rPr>
              <a:t> na povrchu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2000" i="1" dirty="0" err="1">
                <a:solidFill>
                  <a:schemeClr val="bg1"/>
                </a:solidFill>
                <a:latin typeface="Arial" panose="020B0604020202020204" pitchFamily="34" charset="0"/>
              </a:rPr>
              <a:t>Usnea</a:t>
            </a:r>
            <a:r>
              <a:rPr lang="cs-CZ" altLang="cs-CZ" sz="2000" i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i="1" dirty="0" err="1">
                <a:solidFill>
                  <a:schemeClr val="bg1"/>
                </a:solidFill>
                <a:latin typeface="Arial" panose="020B0604020202020204" pitchFamily="34" charset="0"/>
              </a:rPr>
              <a:t>filipendula</a:t>
            </a:r>
            <a:r>
              <a:rPr lang="cs-CZ" altLang="cs-CZ" sz="2000" dirty="0">
                <a:solidFill>
                  <a:schemeClr val="bg1"/>
                </a:solidFill>
                <a:latin typeface="Arial" panose="020B0604020202020204" pitchFamily="34" charset="0"/>
              </a:rPr>
              <a:t> (provazovka obecná)</a:t>
            </a:r>
            <a:r>
              <a:rPr lang="cs-CZ" altLang="cs-CZ" sz="2000" i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dirty="0">
                <a:solidFill>
                  <a:schemeClr val="bg1"/>
                </a:solidFill>
                <a:latin typeface="Arial" panose="020B0604020202020204" pitchFamily="34" charset="0"/>
              </a:rPr>
              <a:t>- keříčkovitá stélka</a:t>
            </a:r>
            <a:endParaRPr lang="cs-CZ" altLang="cs-CZ" sz="2000" i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2000" i="1" dirty="0" err="1">
                <a:solidFill>
                  <a:srgbClr val="FFFF00"/>
                </a:solidFill>
                <a:latin typeface="Arial" panose="020B0604020202020204" pitchFamily="34" charset="0"/>
              </a:rPr>
              <a:t>Pseudevernia</a:t>
            </a:r>
            <a:r>
              <a:rPr lang="cs-CZ" altLang="cs-CZ" sz="2000" i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i="1" dirty="0" err="1">
                <a:solidFill>
                  <a:srgbClr val="FFFF00"/>
                </a:solidFill>
                <a:latin typeface="Arial" panose="020B0604020202020204" pitchFamily="34" charset="0"/>
              </a:rPr>
              <a:t>furfuracea</a:t>
            </a:r>
            <a:r>
              <a:rPr lang="cs-CZ" altLang="cs-CZ" sz="2000" i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dirty="0">
                <a:solidFill>
                  <a:srgbClr val="FFFF00"/>
                </a:solidFill>
                <a:latin typeface="Arial" panose="020B0604020202020204" pitchFamily="34" charset="0"/>
              </a:rPr>
              <a:t>(větvičník </a:t>
            </a:r>
            <a:r>
              <a:rPr lang="cs-CZ" altLang="cs-CZ" sz="2000" dirty="0" err="1">
                <a:solidFill>
                  <a:srgbClr val="FFFF00"/>
                </a:solidFill>
                <a:latin typeface="Arial" panose="020B0604020202020204" pitchFamily="34" charset="0"/>
              </a:rPr>
              <a:t>otrubičný</a:t>
            </a:r>
            <a:r>
              <a:rPr lang="cs-CZ" altLang="cs-CZ" sz="2000" dirty="0">
                <a:solidFill>
                  <a:srgbClr val="FFFF00"/>
                </a:solidFill>
                <a:latin typeface="Arial" panose="020B0604020202020204" pitchFamily="34" charset="0"/>
              </a:rPr>
              <a:t>) – </a:t>
            </a:r>
            <a:r>
              <a:rPr lang="cs-CZ" altLang="cs-CZ" sz="2000" dirty="0" err="1">
                <a:solidFill>
                  <a:srgbClr val="FFFF00"/>
                </a:solidFill>
                <a:latin typeface="Arial" panose="020B0604020202020204" pitchFamily="34" charset="0"/>
              </a:rPr>
              <a:t>izidie</a:t>
            </a:r>
            <a:r>
              <a:rPr lang="cs-CZ" altLang="cs-CZ" sz="2000" dirty="0">
                <a:solidFill>
                  <a:srgbClr val="FFFF00"/>
                </a:solidFill>
                <a:latin typeface="Arial" panose="020B0604020202020204" pitchFamily="34" charset="0"/>
              </a:rPr>
              <a:t> na větvené lup. stélce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2000" i="1" dirty="0" err="1">
                <a:solidFill>
                  <a:srgbClr val="FFFF00"/>
                </a:solidFill>
                <a:latin typeface="Arial" panose="020B0604020202020204" pitchFamily="34" charset="0"/>
              </a:rPr>
              <a:t>Hypogymnia</a:t>
            </a:r>
            <a:r>
              <a:rPr lang="cs-CZ" altLang="cs-CZ" sz="2000" i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i="1" dirty="0" err="1">
                <a:solidFill>
                  <a:srgbClr val="FFFF00"/>
                </a:solidFill>
                <a:latin typeface="Arial" panose="020B0604020202020204" pitchFamily="34" charset="0"/>
              </a:rPr>
              <a:t>physodes</a:t>
            </a:r>
            <a:r>
              <a:rPr lang="en-US" altLang="cs-CZ" sz="2000" i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dirty="0">
                <a:solidFill>
                  <a:srgbClr val="FFFF00"/>
                </a:solidFill>
                <a:latin typeface="Arial" panose="020B0604020202020204" pitchFamily="34" charset="0"/>
              </a:rPr>
              <a:t>(terčovka bublinatá) - lupenitá stélka, </a:t>
            </a:r>
            <a:r>
              <a:rPr lang="cs-CZ" altLang="cs-CZ" sz="2000" dirty="0" err="1">
                <a:solidFill>
                  <a:srgbClr val="FFFF00"/>
                </a:solidFill>
                <a:latin typeface="Arial" panose="020B0604020202020204" pitchFamily="34" charset="0"/>
              </a:rPr>
              <a:t>sorály</a:t>
            </a:r>
            <a:r>
              <a:rPr lang="cs-CZ" altLang="cs-CZ" sz="2000" dirty="0">
                <a:solidFill>
                  <a:srgbClr val="FFFF00"/>
                </a:solidFill>
                <a:latin typeface="Arial" panose="020B0604020202020204" pitchFamily="34" charset="0"/>
              </a:rPr>
              <a:t> se 				</a:t>
            </a:r>
            <a:r>
              <a:rPr lang="cs-CZ" altLang="cs-CZ" sz="2000" dirty="0" err="1">
                <a:solidFill>
                  <a:srgbClr val="FFFF00"/>
                </a:solidFill>
                <a:latin typeface="Arial" panose="020B0604020202020204" pitchFamily="34" charset="0"/>
              </a:rPr>
              <a:t>sorediemi</a:t>
            </a:r>
            <a:r>
              <a:rPr lang="cs-CZ" altLang="cs-CZ" sz="2000" dirty="0">
                <a:solidFill>
                  <a:srgbClr val="FFFF00"/>
                </a:solidFill>
                <a:latin typeface="Arial" panose="020B0604020202020204" pitchFamily="34" charset="0"/>
              </a:rPr>
              <a:t>, tmavé pyknidy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2000" i="1" dirty="0" err="1">
                <a:solidFill>
                  <a:srgbClr val="FFFF00"/>
                </a:solidFill>
                <a:latin typeface="Arial" panose="020B0604020202020204" pitchFamily="34" charset="0"/>
              </a:rPr>
              <a:t>Xanthoria</a:t>
            </a:r>
            <a:r>
              <a:rPr lang="cs-CZ" altLang="cs-CZ" sz="2000" i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i="1" dirty="0" err="1">
                <a:solidFill>
                  <a:srgbClr val="FFFF00"/>
                </a:solidFill>
                <a:latin typeface="Arial" panose="020B0604020202020204" pitchFamily="34" charset="0"/>
              </a:rPr>
              <a:t>parietina</a:t>
            </a:r>
            <a:r>
              <a:rPr lang="cs-CZ" altLang="cs-CZ" sz="2000" i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dirty="0">
                <a:solidFill>
                  <a:srgbClr val="FFFF00"/>
                </a:solidFill>
                <a:latin typeface="Arial" panose="020B0604020202020204" pitchFamily="34" charset="0"/>
              </a:rPr>
              <a:t>(</a:t>
            </a:r>
            <a:r>
              <a:rPr lang="cs-CZ" altLang="cs-CZ" sz="2000" dirty="0" err="1">
                <a:solidFill>
                  <a:srgbClr val="FFFF00"/>
                </a:solidFill>
                <a:latin typeface="Arial" panose="020B0604020202020204" pitchFamily="34" charset="0"/>
              </a:rPr>
              <a:t>terčník</a:t>
            </a:r>
            <a:r>
              <a:rPr lang="cs-CZ" altLang="cs-CZ" sz="2000" dirty="0">
                <a:solidFill>
                  <a:srgbClr val="FFFF00"/>
                </a:solidFill>
                <a:latin typeface="Arial" panose="020B0604020202020204" pitchFamily="34" charset="0"/>
              </a:rPr>
              <a:t> zední) - lupenitá stélka, </a:t>
            </a:r>
            <a:r>
              <a:rPr lang="cs-CZ" altLang="cs-CZ" sz="2000" dirty="0" err="1">
                <a:solidFill>
                  <a:srgbClr val="FFFF00"/>
                </a:solidFill>
                <a:latin typeface="Arial" panose="020B0604020202020204" pitchFamily="34" charset="0"/>
              </a:rPr>
              <a:t>apothecia</a:t>
            </a:r>
            <a:r>
              <a:rPr lang="cs-CZ" altLang="cs-CZ" sz="2000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dirty="0">
                <a:solidFill>
                  <a:srgbClr val="FF0000"/>
                </a:solidFill>
                <a:latin typeface="Arial" panose="020B0604020202020204" pitchFamily="34" charset="0"/>
              </a:rPr>
              <a:t>+ příčný řez</a:t>
            </a:r>
            <a:r>
              <a:rPr lang="cs-CZ" altLang="cs-CZ" sz="2400" dirty="0"/>
              <a:t> </a:t>
            </a:r>
            <a:endParaRPr lang="cs-CZ" altLang="cs-CZ" sz="2000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2000" i="1" dirty="0" err="1">
                <a:solidFill>
                  <a:schemeClr val="bg1"/>
                </a:solidFill>
                <a:latin typeface="Arial" panose="020B0604020202020204" pitchFamily="34" charset="0"/>
              </a:rPr>
              <a:t>Peltigera</a:t>
            </a:r>
            <a:r>
              <a:rPr lang="cs-CZ" altLang="cs-CZ" sz="2000" i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i="1" dirty="0" err="1">
                <a:solidFill>
                  <a:schemeClr val="bg1"/>
                </a:solidFill>
                <a:latin typeface="Arial" panose="020B0604020202020204" pitchFamily="34" charset="0"/>
              </a:rPr>
              <a:t>praetextata</a:t>
            </a:r>
            <a:r>
              <a:rPr lang="cs-CZ" altLang="cs-CZ" sz="2000" i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dirty="0">
                <a:solidFill>
                  <a:schemeClr val="bg1"/>
                </a:solidFill>
                <a:latin typeface="Arial" panose="020B0604020202020204" pitchFamily="34" charset="0"/>
              </a:rPr>
              <a:t>(hávnatka obetkaná) </a:t>
            </a:r>
          </a:p>
          <a:p>
            <a:pPr algn="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bg1"/>
                </a:solidFill>
                <a:latin typeface="Arial" panose="020B0604020202020204" pitchFamily="34" charset="0"/>
              </a:rPr>
              <a:t>- lupenitá stélka, </a:t>
            </a:r>
            <a:r>
              <a:rPr lang="cs-CZ" altLang="cs-CZ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rhiziny</a:t>
            </a:r>
            <a:r>
              <a:rPr lang="cs-CZ" altLang="cs-CZ" sz="2000" dirty="0">
                <a:solidFill>
                  <a:schemeClr val="bg1"/>
                </a:solidFill>
                <a:latin typeface="Arial" panose="020B0604020202020204" pitchFamily="34" charset="0"/>
              </a:rPr>
              <a:t>, někde </a:t>
            </a:r>
            <a:r>
              <a:rPr lang="cs-CZ" altLang="cs-CZ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apothecia</a:t>
            </a:r>
            <a:r>
              <a:rPr lang="cs-CZ" altLang="cs-CZ" sz="2000" dirty="0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  <a:r>
              <a:rPr lang="cs-CZ" altLang="cs-CZ" sz="2000" dirty="0">
                <a:solidFill>
                  <a:srgbClr val="FFFF00"/>
                </a:solidFill>
                <a:latin typeface="Arial" panose="020B0604020202020204" pitchFamily="34" charset="0"/>
              </a:rPr>
              <a:t>někde </a:t>
            </a:r>
            <a:r>
              <a:rPr lang="cs-CZ" altLang="cs-CZ" sz="2000" dirty="0" err="1">
                <a:solidFill>
                  <a:srgbClr val="FFFF00"/>
                </a:solidFill>
                <a:latin typeface="Arial" panose="020B0604020202020204" pitchFamily="34" charset="0"/>
              </a:rPr>
              <a:t>fylidie</a:t>
            </a:r>
            <a:r>
              <a:rPr lang="cs-CZ" altLang="cs-CZ" sz="2000" dirty="0">
                <a:solidFill>
                  <a:srgbClr val="FFFF00"/>
                </a:solidFill>
                <a:latin typeface="Arial" panose="020B0604020202020204" pitchFamily="34" charset="0"/>
              </a:rPr>
              <a:t> (obdoba </a:t>
            </a:r>
            <a:r>
              <a:rPr lang="cs-CZ" altLang="cs-CZ" sz="2000" dirty="0" err="1">
                <a:solidFill>
                  <a:srgbClr val="FFFF00"/>
                </a:solidFill>
                <a:latin typeface="Arial" panose="020B0604020202020204" pitchFamily="34" charset="0"/>
              </a:rPr>
              <a:t>izidií</a:t>
            </a:r>
            <a:r>
              <a:rPr lang="cs-CZ" altLang="cs-CZ" sz="2000" dirty="0">
                <a:solidFill>
                  <a:srgbClr val="FFFF00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2000" i="1" dirty="0" err="1">
                <a:solidFill>
                  <a:srgbClr val="FFFF00"/>
                </a:solidFill>
                <a:latin typeface="Arial" panose="020B0604020202020204" pitchFamily="34" charset="0"/>
              </a:rPr>
              <a:t>Baeomyces</a:t>
            </a:r>
            <a:r>
              <a:rPr lang="cs-CZ" altLang="cs-CZ" sz="2000" i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i="1" dirty="0" err="1">
                <a:solidFill>
                  <a:srgbClr val="FFFF00"/>
                </a:solidFill>
                <a:latin typeface="Arial" panose="020B0604020202020204" pitchFamily="34" charset="0"/>
              </a:rPr>
              <a:t>roseus</a:t>
            </a:r>
            <a:r>
              <a:rPr lang="cs-CZ" altLang="cs-CZ" sz="2000" dirty="0">
                <a:solidFill>
                  <a:srgbClr val="FFFF00"/>
                </a:solidFill>
                <a:latin typeface="Arial" panose="020B0604020202020204" pitchFamily="34" charset="0"/>
              </a:rPr>
              <a:t> (</a:t>
            </a:r>
            <a:r>
              <a:rPr lang="cs-CZ" altLang="cs-CZ" sz="2000" dirty="0" err="1">
                <a:solidFill>
                  <a:srgbClr val="FFFF00"/>
                </a:solidFill>
                <a:latin typeface="Arial" panose="020B0604020202020204" pitchFamily="34" charset="0"/>
              </a:rPr>
              <a:t>malohubka</a:t>
            </a:r>
            <a:r>
              <a:rPr lang="cs-CZ" altLang="cs-CZ" sz="2000" dirty="0">
                <a:solidFill>
                  <a:srgbClr val="FFFF00"/>
                </a:solidFill>
                <a:latin typeface="Arial" panose="020B0604020202020204" pitchFamily="34" charset="0"/>
              </a:rPr>
              <a:t> růžová) - korovitá stélka na půdě, </a:t>
            </a:r>
            <a:r>
              <a:rPr lang="cs-CZ" altLang="cs-CZ" sz="2000" dirty="0" err="1">
                <a:solidFill>
                  <a:srgbClr val="FFFF00"/>
                </a:solidFill>
                <a:latin typeface="Arial" panose="020B0604020202020204" pitchFamily="34" charset="0"/>
              </a:rPr>
              <a:t>apothecia</a:t>
            </a:r>
            <a:endParaRPr lang="cs-CZ" altLang="cs-CZ" sz="20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30321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250825" y="336550"/>
            <a:ext cx="8785225" cy="655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</a:rPr>
              <a:t>dělení typů </a:t>
            </a:r>
            <a:r>
              <a:rPr lang="cs-CZ" altLang="cs-CZ" sz="2400" dirty="0" err="1">
                <a:solidFill>
                  <a:schemeClr val="bg1"/>
                </a:solidFill>
                <a:latin typeface="Arial" panose="020B0604020202020204" pitchFamily="34" charset="0"/>
              </a:rPr>
              <a:t>heteromerických</a:t>
            </a: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</a:rPr>
              <a:t> stélek podle </a:t>
            </a:r>
            <a:r>
              <a:rPr lang="cs-CZ" altLang="cs-CZ" sz="2400" u="sng" dirty="0">
                <a:solidFill>
                  <a:schemeClr val="bg1"/>
                </a:solidFill>
                <a:latin typeface="Arial" panose="020B0604020202020204" pitchFamily="34" charset="0"/>
              </a:rPr>
              <a:t>morfologie</a:t>
            </a: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</a:rPr>
              <a:t>: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cs-CZ" altLang="cs-CZ" sz="2400" b="1" dirty="0">
                <a:solidFill>
                  <a:schemeClr val="bg1"/>
                </a:solidFill>
                <a:latin typeface="Arial" panose="020B0604020202020204" pitchFamily="34" charset="0"/>
              </a:rPr>
              <a:t> korovitá</a:t>
            </a: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</a:rPr>
              <a:t> - celou svou plochou přirostlá na substrát, (nebo do 	něj vrostlá), obvykle chybí spodní kůra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cs-CZ" altLang="cs-CZ" sz="2400" b="1" dirty="0">
                <a:solidFill>
                  <a:schemeClr val="bg1"/>
                </a:solidFill>
                <a:latin typeface="Arial" panose="020B0604020202020204" pitchFamily="34" charset="0"/>
              </a:rPr>
              <a:t> lupenitá</a:t>
            </a: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</a:rPr>
              <a:t> - je taktéž ploše rozložená, ale k podkladu přirůstá 	jen některými místy, na spodní straně stélky bývají 	vytvořeny tzv. </a:t>
            </a:r>
            <a:r>
              <a:rPr lang="cs-CZ" altLang="cs-CZ" sz="2400" dirty="0" err="1">
                <a:solidFill>
                  <a:schemeClr val="bg1"/>
                </a:solidFill>
                <a:latin typeface="Arial" panose="020B0604020202020204" pitchFamily="34" charset="0"/>
              </a:rPr>
              <a:t>rhiziny</a:t>
            </a: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</a:rPr>
              <a:t> - "kořenující" svazky hyf vrůstající 	do substrátu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cs-CZ" altLang="cs-CZ" sz="2400" b="1" dirty="0">
                <a:solidFill>
                  <a:schemeClr val="bg1"/>
                </a:solidFill>
                <a:latin typeface="Arial" panose="020B0604020202020204" pitchFamily="34" charset="0"/>
              </a:rPr>
              <a:t> keříčkovitá</a:t>
            </a: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</a:rPr>
              <a:t> - v kontaktu se substrátem jen svojí "bází", je 	vystoupavá nebo naopak visící ("vousatá" u 	epifytických druhů), je charakteristická radiální stavbou</a:t>
            </a:r>
          </a:p>
          <a:p>
            <a:pPr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</a:rPr>
              <a:t>přechodným typem je stélka </a:t>
            </a:r>
            <a:r>
              <a:rPr lang="cs-CZ" altLang="cs-CZ" sz="2400" b="1" dirty="0">
                <a:solidFill>
                  <a:schemeClr val="bg1"/>
                </a:solidFill>
                <a:latin typeface="Arial" panose="020B0604020202020204" pitchFamily="34" charset="0"/>
              </a:rPr>
              <a:t>dimorfická</a:t>
            </a: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</a:rPr>
              <a:t> - část stélky je lupenitá 	(thallus </a:t>
            </a:r>
            <a:r>
              <a:rPr lang="cs-CZ" altLang="cs-CZ" sz="2400" dirty="0" err="1">
                <a:solidFill>
                  <a:schemeClr val="bg1"/>
                </a:solidFill>
                <a:latin typeface="Arial" panose="020B0604020202020204" pitchFamily="34" charset="0"/>
              </a:rPr>
              <a:t>horizontalis</a:t>
            </a: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</a:rPr>
              <a:t>) a část keříčkovitě vystoupavá 	(thallus </a:t>
            </a:r>
            <a:r>
              <a:rPr lang="cs-CZ" altLang="cs-CZ" sz="2400" dirty="0" err="1">
                <a:solidFill>
                  <a:schemeClr val="bg1"/>
                </a:solidFill>
                <a:latin typeface="Arial" panose="020B0604020202020204" pitchFamily="34" charset="0"/>
              </a:rPr>
              <a:t>verticalis</a:t>
            </a: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</a:rPr>
              <a:t>) </a:t>
            </a:r>
          </a:p>
          <a:p>
            <a:pPr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cs-CZ" altLang="cs-CZ" sz="2400" b="1" dirty="0" err="1">
                <a:solidFill>
                  <a:schemeClr val="bg1"/>
                </a:solidFill>
                <a:latin typeface="Arial" panose="020B0604020202020204" pitchFamily="34" charset="0"/>
              </a:rPr>
              <a:t>podecia</a:t>
            </a: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</a:rPr>
              <a:t> (kmínky) jsou </a:t>
            </a:r>
            <a:r>
              <a:rPr lang="cs-CZ" altLang="cs-CZ" sz="2400" dirty="0" err="1">
                <a:solidFill>
                  <a:schemeClr val="bg1"/>
                </a:solidFill>
                <a:latin typeface="Arial" panose="020B0604020202020204" pitchFamily="34" charset="0"/>
              </a:rPr>
              <a:t>thalli</a:t>
            </a: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chemeClr val="bg1"/>
                </a:solidFill>
                <a:latin typeface="Arial" panose="020B0604020202020204" pitchFamily="34" charset="0"/>
              </a:rPr>
              <a:t>verticali</a:t>
            </a: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</a:rPr>
              <a:t>, spojené s tvorbou plodnic 	(např. u dutohlávek)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2400" y="18864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79388" y="188913"/>
            <a:ext cx="8785225" cy="3062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0"/>
              </a:spcBef>
              <a:buFontTx/>
              <a:buNone/>
            </a:pPr>
            <a:r>
              <a:rPr lang="cs-CZ" altLang="cs-CZ" sz="2400" b="1" dirty="0">
                <a:solidFill>
                  <a:schemeClr val="bg1"/>
                </a:solidFill>
                <a:latin typeface="Arial" panose="020B0604020202020204" pitchFamily="34" charset="0"/>
              </a:rPr>
              <a:t>pohlavní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cs-CZ" altLang="cs-CZ" sz="2400" b="1" dirty="0">
                <a:solidFill>
                  <a:schemeClr val="bg1"/>
                </a:solidFill>
                <a:latin typeface="Arial" panose="020B0604020202020204" pitchFamily="34" charset="0"/>
              </a:rPr>
              <a:t>rozmnožování</a:t>
            </a: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</a:rPr>
              <a:t>:  </a:t>
            </a:r>
          </a:p>
          <a:p>
            <a:pPr>
              <a:spcBef>
                <a:spcPct val="0"/>
              </a:spcBef>
              <a:spcAft>
                <a:spcPts val="500"/>
              </a:spcAft>
              <a:buFontTx/>
              <a:buNone/>
            </a:pP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</a:rPr>
              <a:t>jen </a:t>
            </a:r>
            <a:r>
              <a:rPr lang="cs-CZ" altLang="cs-CZ" sz="2400" dirty="0" err="1">
                <a:solidFill>
                  <a:schemeClr val="bg1"/>
                </a:solidFill>
                <a:latin typeface="Arial" panose="020B0604020202020204" pitchFamily="34" charset="0"/>
              </a:rPr>
              <a:t>mykobiont</a:t>
            </a: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</a:rPr>
              <a:t> (tvorba plodnic a spor)</a:t>
            </a:r>
          </a:p>
          <a:p>
            <a:pPr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cs-CZ" altLang="cs-CZ" sz="2400" b="1" dirty="0">
                <a:solidFill>
                  <a:schemeClr val="bg1"/>
                </a:solidFill>
                <a:latin typeface="Arial" panose="020B0604020202020204" pitchFamily="34" charset="0"/>
              </a:rPr>
              <a:t>nepohlavní </a:t>
            </a:r>
            <a:r>
              <a:rPr lang="cs-CZ" altLang="cs-CZ" sz="2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rozmnožování</a:t>
            </a:r>
            <a:r>
              <a:rPr lang="cs-CZ" altLang="cs-CZ" sz="2400" dirty="0" smtClean="0">
                <a:solidFill>
                  <a:schemeClr val="bg1"/>
                </a:solidFill>
                <a:latin typeface="Arial" panose="020B0604020202020204" pitchFamily="34" charset="0"/>
              </a:rPr>
              <a:t> - společné </a:t>
            </a: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</a:rPr>
              <a:t>šíření obou složek </a:t>
            </a:r>
          </a:p>
          <a:p>
            <a:pPr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cs-CZ" altLang="cs-CZ" sz="2400" b="1" dirty="0">
                <a:solidFill>
                  <a:schemeClr val="bg1"/>
                </a:solidFill>
                <a:latin typeface="Arial" panose="020B0604020202020204" pitchFamily="34" charset="0"/>
              </a:rPr>
              <a:t>- fragmentace</a:t>
            </a: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</a:rPr>
              <a:t> stélky a růst nových stélek z úlomků</a:t>
            </a:r>
          </a:p>
          <a:p>
            <a:pPr>
              <a:spcBef>
                <a:spcPts val="500"/>
              </a:spcBef>
              <a:spcAft>
                <a:spcPts val="500"/>
              </a:spcAft>
              <a:buNone/>
            </a:pPr>
            <a:r>
              <a:rPr lang="cs-CZ" altLang="cs-CZ" sz="2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- </a:t>
            </a:r>
            <a:r>
              <a:rPr lang="cs-CZ" altLang="cs-CZ" sz="24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soredie</a:t>
            </a: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</a:rPr>
              <a:t>: mikroskopické částečky stélky tvořící se na povrchu, obsahující buňky </a:t>
            </a:r>
            <a:r>
              <a:rPr lang="cs-CZ" altLang="cs-CZ" sz="2400" dirty="0" err="1">
                <a:solidFill>
                  <a:schemeClr val="bg1"/>
                </a:solidFill>
                <a:latin typeface="Arial" panose="020B0604020202020204" pitchFamily="34" charset="0"/>
              </a:rPr>
              <a:t>fotobionta</a:t>
            </a: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</a:rPr>
              <a:t> propletené hyfami </a:t>
            </a:r>
            <a:r>
              <a:rPr lang="cs-CZ" altLang="cs-CZ" sz="2400" dirty="0" smtClean="0">
                <a:solidFill>
                  <a:schemeClr val="bg1"/>
                </a:solidFill>
                <a:latin typeface="Arial" panose="020B0604020202020204" pitchFamily="34" charset="0"/>
              </a:rPr>
              <a:t>(specifická </a:t>
            </a: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</a:rPr>
              <a:t>místa tvorby </a:t>
            </a:r>
            <a:r>
              <a:rPr lang="cs-CZ" altLang="cs-CZ" sz="2400" dirty="0" err="1">
                <a:solidFill>
                  <a:schemeClr val="bg1"/>
                </a:solidFill>
                <a:latin typeface="Arial" panose="020B0604020202020204" pitchFamily="34" charset="0"/>
              </a:rPr>
              <a:t>soredií</a:t>
            </a: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24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sorály</a:t>
            </a:r>
            <a:r>
              <a:rPr lang="cs-CZ" altLang="cs-CZ" sz="2400" dirty="0" smtClean="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  <a:endParaRPr lang="cs-CZ" altLang="cs-CZ" sz="2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3296298" y="5188587"/>
            <a:ext cx="578420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cs-CZ" altLang="cs-CZ" sz="2400" b="1" dirty="0">
                <a:solidFill>
                  <a:schemeClr val="bg1"/>
                </a:solidFill>
                <a:latin typeface="Arial" panose="020B0604020202020204" pitchFamily="34" charset="0"/>
              </a:rPr>
              <a:t>- </a:t>
            </a:r>
            <a:r>
              <a:rPr lang="cs-CZ" altLang="cs-CZ" sz="2400" b="1" dirty="0" err="1">
                <a:solidFill>
                  <a:schemeClr val="bg1"/>
                </a:solidFill>
                <a:latin typeface="Arial" panose="020B0604020202020204" pitchFamily="34" charset="0"/>
              </a:rPr>
              <a:t>isidie</a:t>
            </a: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</a:rPr>
              <a:t> - výrůstky z povrchu stélky, v nichž je zachována </a:t>
            </a:r>
            <a:r>
              <a:rPr lang="cs-CZ" altLang="cs-CZ" sz="2400" dirty="0" err="1">
                <a:solidFill>
                  <a:schemeClr val="bg1"/>
                </a:solidFill>
                <a:latin typeface="Arial" panose="020B0604020202020204" pitchFamily="34" charset="0"/>
              </a:rPr>
              <a:t>heteromerická</a:t>
            </a: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</a:rPr>
              <a:t> stavba všech vrstev, taktéž šíření odlomením z povrchu stélky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83" y="4815213"/>
            <a:ext cx="2780344" cy="186007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987" y="3429000"/>
            <a:ext cx="1384300" cy="120967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7" descr="Hypogymnia - xer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03" y="3276195"/>
            <a:ext cx="1157861" cy="137646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8" descr="Isidi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02587"/>
            <a:ext cx="1828800" cy="22860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6" descr="Isidie - Pseudevern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204" y="2902587"/>
            <a:ext cx="1368425" cy="105251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6123941" y="3990938"/>
            <a:ext cx="295655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 dirty="0" smtClean="0">
                <a:solidFill>
                  <a:srgbClr val="FFFFCC"/>
                </a:solidFill>
                <a:latin typeface="Arial" panose="020B0604020202020204" pitchFamily="34" charset="0"/>
              </a:rPr>
              <a:t>p</a:t>
            </a:r>
            <a:r>
              <a:rPr lang="cs-CZ" altLang="cs-CZ" sz="1600" dirty="0" smtClean="0">
                <a:solidFill>
                  <a:srgbClr val="FFFFCC"/>
                </a:solidFill>
                <a:latin typeface="Arial" panose="020B0604020202020204" pitchFamily="34" charset="0"/>
              </a:rPr>
              <a:t>říčný řez </a:t>
            </a:r>
            <a:r>
              <a:rPr lang="cs-CZ" altLang="cs-CZ" sz="1600" dirty="0">
                <a:solidFill>
                  <a:srgbClr val="FFFFCC"/>
                </a:solidFill>
                <a:latin typeface="Arial" panose="020B0604020202020204" pitchFamily="34" charset="0"/>
              </a:rPr>
              <a:t>stélkou s </a:t>
            </a:r>
            <a:r>
              <a:rPr lang="cs-CZ" altLang="cs-CZ" sz="1600" dirty="0" err="1">
                <a:solidFill>
                  <a:srgbClr val="FFFFCC"/>
                </a:solidFill>
                <a:latin typeface="Arial" panose="020B0604020202020204" pitchFamily="34" charset="0"/>
              </a:rPr>
              <a:t>isidiemi</a:t>
            </a:r>
            <a:r>
              <a:rPr lang="cs-CZ" altLang="cs-CZ" sz="1600" dirty="0">
                <a:solidFill>
                  <a:srgbClr val="FFFFCC"/>
                </a:solidFill>
                <a:latin typeface="Arial" panose="020B0604020202020204" pitchFamily="34" charset="0"/>
              </a:rPr>
              <a:t> (tmavé kulovité útvary jsou buňky </a:t>
            </a:r>
            <a:r>
              <a:rPr lang="cs-CZ" altLang="cs-CZ" sz="1600" dirty="0" err="1">
                <a:solidFill>
                  <a:srgbClr val="FFFFCC"/>
                </a:solidFill>
                <a:latin typeface="Arial" panose="020B0604020202020204" pitchFamily="34" charset="0"/>
              </a:rPr>
              <a:t>fotobionta</a:t>
            </a:r>
            <a:r>
              <a:rPr lang="cs-CZ" altLang="cs-CZ" sz="1600" dirty="0">
                <a:solidFill>
                  <a:srgbClr val="FFFFCC"/>
                </a:solidFill>
                <a:latin typeface="Arial" panose="020B0604020202020204" pitchFamily="34" charset="0"/>
              </a:rPr>
              <a:t>).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2400" y="26064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4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38" y="1484313"/>
            <a:ext cx="5980112" cy="521176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395288" y="250825"/>
            <a:ext cx="8208962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cs-CZ" altLang="cs-CZ" sz="3600" i="1">
                <a:solidFill>
                  <a:srgbClr val="F5F271"/>
                </a:solidFill>
                <a:latin typeface="Arial" panose="020B0604020202020204" pitchFamily="34" charset="0"/>
              </a:rPr>
              <a:t>Lobaria pulmonaria</a:t>
            </a:r>
            <a:r>
              <a:rPr lang="cs-CZ" altLang="cs-CZ" sz="3600">
                <a:solidFill>
                  <a:srgbClr val="F5F271"/>
                </a:solidFill>
                <a:latin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F5F271"/>
                </a:solidFill>
                <a:latin typeface="Arial" panose="020B0604020202020204" pitchFamily="34" charset="0"/>
              </a:rPr>
              <a:t>– jamkatec (důlkatec) plicní</a:t>
            </a:r>
          </a:p>
          <a:p>
            <a:pPr algn="ctr" eaLnBrk="1" hangingPunct="1"/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(herbářová položka)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07950" y="1601788"/>
            <a:ext cx="2879725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Důlkatá stélka jednoho z našich největších luenitých lišejníků roste vzácně na starých kmenech listnáčů (javorů, buků) na vlhkých místech v horách. Je velmi citlivý na imisní zatížení, dnes kriticky ohrožený druh. 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4408" y="8532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3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i="1">
                <a:solidFill>
                  <a:srgbClr val="F5F271"/>
                </a:solidFill>
                <a:latin typeface="Arial" panose="020B0604020202020204" pitchFamily="34" charset="0"/>
              </a:rPr>
              <a:t>Peltigera praetextata</a:t>
            </a:r>
            <a:r>
              <a:rPr lang="cs-CZ" altLang="cs-CZ" sz="3600">
                <a:solidFill>
                  <a:srgbClr val="F5F27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>
                <a:solidFill>
                  <a:srgbClr val="F5F271"/>
                </a:solidFill>
                <a:latin typeface="Arial" panose="020B0604020202020204" pitchFamily="34" charset="0"/>
              </a:rPr>
              <a:t>– hávnatka obetkaná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(herbářová položka)</a:t>
            </a:r>
          </a:p>
        </p:txBody>
      </p:sp>
      <p:pic>
        <p:nvPicPr>
          <p:cNvPr id="8195" name="Picture 3" descr="peltigera_s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25525"/>
            <a:ext cx="4176712" cy="313213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eltigera_rhiziny_8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96"/>
          <a:stretch>
            <a:fillRect/>
          </a:stretch>
        </p:blipFill>
        <p:spPr bwMode="auto">
          <a:xfrm>
            <a:off x="179388" y="4292600"/>
            <a:ext cx="4176712" cy="194786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peltigera_fylidie_60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9" b="12599"/>
          <a:stretch>
            <a:fillRect/>
          </a:stretch>
        </p:blipFill>
        <p:spPr bwMode="auto">
          <a:xfrm>
            <a:off x="4500563" y="4076700"/>
            <a:ext cx="4176712" cy="25400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4427538" y="1162050"/>
            <a:ext cx="4537075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Velká, lupenitá, laločnatá stélka; na její spodní straně jsou žilky a </a:t>
            </a:r>
            <a:r>
              <a:rPr lang="cs-CZ" altLang="cs-CZ" sz="2000" b="1">
                <a:solidFill>
                  <a:srgbClr val="FFFFCC"/>
                </a:solidFill>
                <a:latin typeface="Arial" panose="020B0604020202020204" pitchFamily="34" charset="0"/>
              </a:rPr>
              <a:t>rhiziny</a:t>
            </a: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 - kořenující útvary hyfové povahy (pro lepší uchycení k substrátu, ale bez absorpční funkce). Na svrchní straně stélky se mohou tvořit </a:t>
            </a:r>
            <a:r>
              <a:rPr lang="cs-CZ" altLang="cs-CZ" sz="2000" b="1">
                <a:solidFill>
                  <a:srgbClr val="FFFFCC"/>
                </a:solidFill>
                <a:latin typeface="Arial" panose="020B0604020202020204" pitchFamily="34" charset="0"/>
              </a:rPr>
              <a:t>fylidie</a:t>
            </a: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 (útvary nepohlavního rozmnožování, plochá obdoba isidií). 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179388" y="5805488"/>
            <a:ext cx="919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rhiziny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7812088" y="4076700"/>
            <a:ext cx="835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fylidie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6416" y="52935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9"/>
          <p:cNvSpPr txBox="1">
            <a:spLocks noChangeArrowheads="1"/>
          </p:cNvSpPr>
          <p:nvPr/>
        </p:nvSpPr>
        <p:spPr bwMode="auto">
          <a:xfrm>
            <a:off x="0" y="0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i="1">
                <a:solidFill>
                  <a:srgbClr val="F5F271"/>
                </a:solidFill>
                <a:latin typeface="Arial" panose="020B0604020202020204" pitchFamily="34" charset="0"/>
              </a:rPr>
              <a:t>Peltigera praetextata</a:t>
            </a:r>
            <a:r>
              <a:rPr lang="cs-CZ" altLang="cs-CZ" sz="3600">
                <a:solidFill>
                  <a:srgbClr val="F5F27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>
                <a:solidFill>
                  <a:srgbClr val="F5F271"/>
                </a:solidFill>
                <a:latin typeface="Arial" panose="020B0604020202020204" pitchFamily="34" charset="0"/>
              </a:rPr>
              <a:t>– hávnatka obetkaná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(herbářová položka)</a:t>
            </a:r>
          </a:p>
        </p:txBody>
      </p:sp>
      <p:pic>
        <p:nvPicPr>
          <p:cNvPr id="921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916113"/>
            <a:ext cx="6408737" cy="480695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0" name="Obdélník 1"/>
          <p:cNvSpPr>
            <a:spLocks noChangeArrowheads="1"/>
          </p:cNvSpPr>
          <p:nvPr/>
        </p:nvSpPr>
        <p:spPr bwMode="auto">
          <a:xfrm>
            <a:off x="1187450" y="1136650"/>
            <a:ext cx="66976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Apothecia se tvoří na okrajích stélky, kde jsou přirostlá celou plochou na stélkové laloky</a:t>
            </a:r>
            <a:endParaRPr lang="cs-CZ" altLang="cs-CZ" sz="2000">
              <a:latin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79771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cs-CZ" altLang="cs-CZ" sz="3600" i="1" smtClean="0">
                <a:solidFill>
                  <a:srgbClr val="F5F271"/>
                </a:solidFill>
                <a:latin typeface="Arial" panose="020B0604020202020204" pitchFamily="34" charset="0"/>
              </a:rPr>
              <a:t>Xanthoria parietina </a:t>
            </a:r>
            <a:r>
              <a:rPr lang="cs-CZ" altLang="cs-CZ" sz="2400" smtClean="0">
                <a:solidFill>
                  <a:srgbClr val="F5F271"/>
                </a:solidFill>
                <a:latin typeface="Arial" panose="020B0604020202020204" pitchFamily="34" charset="0"/>
              </a:rPr>
              <a:t>–</a:t>
            </a:r>
            <a:r>
              <a:rPr lang="cs-CZ" altLang="cs-CZ" sz="3600" i="1" smtClean="0">
                <a:solidFill>
                  <a:srgbClr val="F5F27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smtClean="0">
                <a:solidFill>
                  <a:srgbClr val="F5F271"/>
                </a:solidFill>
                <a:latin typeface="Arial" panose="020B0604020202020204" pitchFamily="34" charset="0"/>
              </a:rPr>
              <a:t>terčník zední</a:t>
            </a:r>
            <a:r>
              <a:rPr lang="cs-CZ" altLang="cs-CZ" sz="3600" i="1" smtClean="0">
                <a:solidFill>
                  <a:srgbClr val="F5F271"/>
                </a:solidFill>
                <a:latin typeface="Arial" panose="020B0604020202020204" pitchFamily="34" charset="0"/>
              </a:rPr>
              <a:t>  </a:t>
            </a:r>
            <a:r>
              <a:rPr lang="cs-CZ" altLang="cs-CZ" sz="2000" smtClean="0">
                <a:solidFill>
                  <a:srgbClr val="FFFFCC"/>
                </a:solidFill>
                <a:latin typeface="Arial" panose="020B0604020202020204" pitchFamily="34" charset="0"/>
              </a:rPr>
              <a:t>(herbářová položka)</a:t>
            </a:r>
          </a:p>
        </p:txBody>
      </p:sp>
      <p:pic>
        <p:nvPicPr>
          <p:cNvPr id="10243" name="Picture 4" descr="Xanthoria parietina - cel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2362200" cy="28194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6" descr="Xanthoria parietina - detai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62400"/>
            <a:ext cx="2590800" cy="246856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8" descr="Xanthor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90600"/>
            <a:ext cx="3810000" cy="41910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6" name="Text Box 9"/>
          <p:cNvSpPr txBox="1">
            <a:spLocks noChangeArrowheads="1"/>
          </p:cNvSpPr>
          <p:nvPr/>
        </p:nvSpPr>
        <p:spPr bwMode="auto">
          <a:xfrm>
            <a:off x="3200400" y="5257800"/>
            <a:ext cx="5943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FFCC"/>
                </a:solidFill>
                <a:latin typeface="Arial" panose="020B0604020202020204" pitchFamily="34" charset="0"/>
              </a:rPr>
              <a:t>Výskyt: epifyticky na dřevě, zvláště na stromech podél komunikací, dřevě či epiliticky na skalách; častý nitrofilní druh.</a:t>
            </a:r>
          </a:p>
        </p:txBody>
      </p:sp>
      <p:sp>
        <p:nvSpPr>
          <p:cNvPr id="10247" name="Text Box 10"/>
          <p:cNvSpPr txBox="1">
            <a:spLocks noChangeArrowheads="1"/>
          </p:cNvSpPr>
          <p:nvPr/>
        </p:nvSpPr>
        <p:spPr bwMode="auto">
          <a:xfrm>
            <a:off x="2895600" y="1371600"/>
            <a:ext cx="211455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Lupenitá stélka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s lekanorovitým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typem apothecií;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žluté zbarvení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je způsobeno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  <a:latin typeface="Arial" panose="020B0604020202020204" pitchFamily="34" charset="0"/>
              </a:rPr>
              <a:t>antraquinony.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18719" y="84613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0713"/>
          </a:xfrm>
        </p:spPr>
        <p:txBody>
          <a:bodyPr/>
          <a:lstStyle/>
          <a:p>
            <a:pPr eaLnBrk="1" hangingPunct="1"/>
            <a:r>
              <a:rPr lang="cs-CZ" altLang="cs-CZ" sz="3600" i="1" smtClean="0">
                <a:solidFill>
                  <a:srgbClr val="F5F271"/>
                </a:solidFill>
                <a:latin typeface="Arial" panose="020B0604020202020204" pitchFamily="34" charset="0"/>
              </a:rPr>
              <a:t>Xanthoria parietina </a:t>
            </a:r>
            <a:r>
              <a:rPr lang="cs-CZ" altLang="cs-CZ" sz="2400" smtClean="0">
                <a:solidFill>
                  <a:srgbClr val="F5F271"/>
                </a:solidFill>
                <a:latin typeface="Arial" panose="020B0604020202020204" pitchFamily="34" charset="0"/>
              </a:rPr>
              <a:t>–</a:t>
            </a:r>
            <a:r>
              <a:rPr lang="cs-CZ" altLang="cs-CZ" sz="3600" i="1" smtClean="0">
                <a:solidFill>
                  <a:srgbClr val="F5F27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smtClean="0">
                <a:solidFill>
                  <a:srgbClr val="F5F271"/>
                </a:solidFill>
                <a:latin typeface="Arial" panose="020B0604020202020204" pitchFamily="34" charset="0"/>
              </a:rPr>
              <a:t>terčník zední</a:t>
            </a:r>
            <a:r>
              <a:rPr lang="cs-CZ" altLang="cs-CZ" sz="3600" i="1" smtClean="0">
                <a:solidFill>
                  <a:srgbClr val="F5F271"/>
                </a:solidFill>
                <a:latin typeface="Arial" panose="020B0604020202020204" pitchFamily="34" charset="0"/>
              </a:rPr>
              <a:t>  </a:t>
            </a:r>
            <a:r>
              <a:rPr lang="cs-CZ" altLang="cs-CZ" sz="2000" smtClean="0">
                <a:solidFill>
                  <a:srgbClr val="FFFFCC"/>
                </a:solidFill>
                <a:latin typeface="Arial" panose="020B0604020202020204" pitchFamily="34" charset="0"/>
              </a:rPr>
              <a:t>(trvalé preparáty)</a:t>
            </a:r>
          </a:p>
        </p:txBody>
      </p:sp>
      <p:pic>
        <p:nvPicPr>
          <p:cNvPr id="11267" name="Picture 8" descr="xanthoria_parietina_stelka_apothecia_24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620713"/>
            <a:ext cx="4032250" cy="302577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9" descr="xanthoria_heteromericka_stelka_200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620713"/>
            <a:ext cx="4024312" cy="3019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10" descr="xanthoria_apothecium_100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3716338"/>
            <a:ext cx="4030663" cy="302418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11" descr="xanthoria_rez_rouskem_200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3716338"/>
            <a:ext cx="4032250" cy="302418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4697413" y="3213100"/>
            <a:ext cx="3597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4C00"/>
                </a:solidFill>
                <a:latin typeface="Arial" panose="020B0604020202020204" pitchFamily="34" charset="0"/>
              </a:rPr>
              <a:t>průřez heteromerickou stélkou</a:t>
            </a:r>
          </a:p>
        </p:txBody>
      </p:sp>
      <p:sp>
        <p:nvSpPr>
          <p:cNvPr id="11272" name="Text Box 12"/>
          <p:cNvSpPr txBox="1">
            <a:spLocks noChangeArrowheads="1"/>
          </p:cNvSpPr>
          <p:nvPr/>
        </p:nvSpPr>
        <p:spPr bwMode="auto">
          <a:xfrm>
            <a:off x="4697413" y="3716338"/>
            <a:ext cx="3119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4C00"/>
                </a:solidFill>
                <a:latin typeface="Arial" panose="020B0604020202020204" pitchFamily="34" charset="0"/>
              </a:rPr>
              <a:t>rouško s palisádou vřecek</a:t>
            </a:r>
          </a:p>
        </p:txBody>
      </p:sp>
      <p:sp>
        <p:nvSpPr>
          <p:cNvPr id="11273" name="Text Box 13"/>
          <p:cNvSpPr txBox="1">
            <a:spLocks noChangeArrowheads="1"/>
          </p:cNvSpPr>
          <p:nvPr/>
        </p:nvSpPr>
        <p:spPr bwMode="auto">
          <a:xfrm>
            <a:off x="1673225" y="3716338"/>
            <a:ext cx="1728788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4C00"/>
                </a:solidFill>
                <a:latin typeface="Arial" panose="020B0604020202020204" pitchFamily="34" charset="0"/>
              </a:rPr>
              <a:t>řez plodnicí (apotheciem) s rouškem na povrchu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51006" y="75406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7849</TotalTime>
  <Words>1384</Words>
  <Application>Microsoft Office PowerPoint</Application>
  <PresentationFormat>Předvádění na obrazovce (4:3)</PresentationFormat>
  <Paragraphs>122</Paragraphs>
  <Slides>20</Slides>
  <Notes>1</Notes>
  <HiddenSlides>0</HiddenSlides>
  <MMClips>20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Arial</vt:lpstr>
      <vt:lpstr>Arial Narrow</vt:lpstr>
      <vt:lpstr>Calibri</vt:lpstr>
      <vt:lpstr>Times New Roman</vt:lpstr>
      <vt:lpstr>Default Design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Xanthoria parietina – terčník zední  (herbářová položka)</vt:lpstr>
      <vt:lpstr>Xanthoria parietina – terčník zední  (trvalé preparáty)</vt:lpstr>
      <vt:lpstr>Parmelia sp. – terčovka  |  Physcia sp. – terčovník </vt:lpstr>
      <vt:lpstr>Hypogymnia physodes – terčovka bublinatá  (herbářová položka)</vt:lpstr>
      <vt:lpstr>Pseudevernia furfuracea terčovka otrubčitá (větvičník otrubčitý)</vt:lpstr>
      <vt:lpstr>Cladonia rangiferina – dutohlávka sobí         (herbářová položka)</vt:lpstr>
      <vt:lpstr>Cladonia fimbriata – dutohlávka třásnitá (herbářová položka)</vt:lpstr>
      <vt:lpstr>Cladonia fimbriata  – dutohlávka třásnitá (herbářová položka, trvalý preparát)</vt:lpstr>
      <vt:lpstr>Usnea – provazovka  (herbářová položka) </vt:lpstr>
      <vt:lpstr>Prezentace aplikace PowerPoint</vt:lpstr>
      <vt:lpstr>Prezentace aplikace PowerPoint</vt:lpstr>
      <vt:lpstr>Rhizocarpon geographicum – mapovník zeměpisný (herbářová položka)</vt:lpstr>
      <vt:lpstr>Přehled pozorovaných objektů</vt:lpstr>
    </vt:vector>
  </TitlesOfParts>
  <Company>PrF UK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Soldan</dc:creator>
  <cp:lastModifiedBy>Dan Dvořák</cp:lastModifiedBy>
  <cp:revision>171</cp:revision>
  <dcterms:created xsi:type="dcterms:W3CDTF">2003-12-16T12:04:56Z</dcterms:created>
  <dcterms:modified xsi:type="dcterms:W3CDTF">2020-11-19T17:25:02Z</dcterms:modified>
</cp:coreProperties>
</file>