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5"/>
  </p:notesMasterIdLst>
  <p:sldIdLst>
    <p:sldId id="259" r:id="rId2"/>
    <p:sldId id="262" r:id="rId3"/>
    <p:sldId id="264" r:id="rId4"/>
    <p:sldId id="260" r:id="rId5"/>
    <p:sldId id="269" r:id="rId6"/>
    <p:sldId id="261" r:id="rId7"/>
    <p:sldId id="265" r:id="rId8"/>
    <p:sldId id="266" r:id="rId9"/>
    <p:sldId id="267" r:id="rId10"/>
    <p:sldId id="268" r:id="rId11"/>
    <p:sldId id="257" r:id="rId12"/>
    <p:sldId id="271" r:id="rId13"/>
    <p:sldId id="270" r:id="rId14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>
      <p:cViewPr varScale="1">
        <p:scale>
          <a:sx n="82" d="100"/>
          <a:sy n="82" d="100"/>
        </p:scale>
        <p:origin x="1704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597C2E4F-1371-DC4E-81AB-CE777F54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789D492-8024-2542-8B06-F5734D5DD8B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7BF9F16-2D7D-B544-8C19-F001A0D0E0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57E9B1-5611-C648-893F-BAB6FDA9B44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489A4BA-45C8-074D-8421-315040DD2B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AA93E4B-2DBF-514F-8926-0CE62F5218E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E45B2BE-3FC0-AE43-9489-7E95AD579D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5EAED91-366D-F544-BE84-CDA3A50A6E1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CE73C1F0-D6C0-4B44-B9D6-0830CE010E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5760" cy="4320"/>
          </a:xfrm>
        </p:grpSpPr>
        <p:sp>
          <p:nvSpPr>
            <p:cNvPr id="19459" name="Rectangle 3">
              <a:extLst>
                <a:ext uri="{FF2B5EF4-FFF2-40B4-BE49-F238E27FC236}">
                  <a16:creationId xmlns:a16="http://schemas.microsoft.com/office/drawing/2014/main" id="{BD80E46A-BA7C-2949-8F18-30C5630F99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0" name="Rectangle 4">
              <a:extLst>
                <a:ext uri="{FF2B5EF4-FFF2-40B4-BE49-F238E27FC236}">
                  <a16:creationId xmlns:a16="http://schemas.microsoft.com/office/drawing/2014/main" id="{FB540AE5-4D58-8346-B876-425652D6F8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61" name="Group 5">
              <a:extLst>
                <a:ext uri="{FF2B5EF4-FFF2-40B4-BE49-F238E27FC236}">
                  <a16:creationId xmlns:a16="http://schemas.microsoft.com/office/drawing/2014/main" id="{B8B7745C-E416-5C49-94C4-DF323B926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9462" name="Rectangle 6">
                <a:extLst>
                  <a:ext uri="{FF2B5EF4-FFF2-40B4-BE49-F238E27FC236}">
                    <a16:creationId xmlns:a16="http://schemas.microsoft.com/office/drawing/2014/main" id="{F93375EA-EAB4-F44A-A22D-D956BEE18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3" name="Rectangle 7">
                <a:extLst>
                  <a:ext uri="{FF2B5EF4-FFF2-40B4-BE49-F238E27FC236}">
                    <a16:creationId xmlns:a16="http://schemas.microsoft.com/office/drawing/2014/main" id="{E43358A9-E64F-1B45-BD03-37915979EB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4" name="Rectangle 8">
                <a:extLst>
                  <a:ext uri="{FF2B5EF4-FFF2-40B4-BE49-F238E27FC236}">
                    <a16:creationId xmlns:a16="http://schemas.microsoft.com/office/drawing/2014/main" id="{A240FAAD-1F24-4A42-8A95-DB5DC1D322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5" name="Rectangle 9">
                <a:extLst>
                  <a:ext uri="{FF2B5EF4-FFF2-40B4-BE49-F238E27FC236}">
                    <a16:creationId xmlns:a16="http://schemas.microsoft.com/office/drawing/2014/main" id="{6AE51126-FBBC-DD47-A2FA-A3A77812B6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6" name="Rectangle 10">
                <a:extLst>
                  <a:ext uri="{FF2B5EF4-FFF2-40B4-BE49-F238E27FC236}">
                    <a16:creationId xmlns:a16="http://schemas.microsoft.com/office/drawing/2014/main" id="{F9266874-D00A-B54B-A3E4-A5E45E8E79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7" name="Rectangle 11">
                <a:extLst>
                  <a:ext uri="{FF2B5EF4-FFF2-40B4-BE49-F238E27FC236}">
                    <a16:creationId xmlns:a16="http://schemas.microsoft.com/office/drawing/2014/main" id="{18F7BF4D-EA65-5441-8BEC-5AC85804FE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8" name="Rectangle 12">
                <a:extLst>
                  <a:ext uri="{FF2B5EF4-FFF2-40B4-BE49-F238E27FC236}">
                    <a16:creationId xmlns:a16="http://schemas.microsoft.com/office/drawing/2014/main" id="{41C65A0B-310B-094F-9118-DF11BEBFC7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9" name="Rectangle 13">
                <a:extLst>
                  <a:ext uri="{FF2B5EF4-FFF2-40B4-BE49-F238E27FC236}">
                    <a16:creationId xmlns:a16="http://schemas.microsoft.com/office/drawing/2014/main" id="{F689BB1D-4C3F-6D44-8587-C73FECADA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0" name="Rectangle 14">
                <a:extLst>
                  <a:ext uri="{FF2B5EF4-FFF2-40B4-BE49-F238E27FC236}">
                    <a16:creationId xmlns:a16="http://schemas.microsoft.com/office/drawing/2014/main" id="{E6E6FAAB-5496-6B48-A4F0-0EFFA90E6C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1" name="Rectangle 15">
                <a:extLst>
                  <a:ext uri="{FF2B5EF4-FFF2-40B4-BE49-F238E27FC236}">
                    <a16:creationId xmlns:a16="http://schemas.microsoft.com/office/drawing/2014/main" id="{25426EC8-ED20-4B42-B3CE-5F5AF2B229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6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57ACFD90-8BBC-5548-954F-D50670DE4B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2B03D8C2-A94E-074D-B5D5-8CFDF9C794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2B5DE0C3-FD2B-C349-8002-A06F0FC906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355399-E37A-3945-BB47-B54D58F666F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93F97B75-D5AD-D241-AD4C-B0CE4EABC4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2016125"/>
            <a:ext cx="6635750" cy="243522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83B883EA-A10F-994D-B9B4-F36A50C06F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03763"/>
            <a:ext cx="6635750" cy="19319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pic>
        <p:nvPicPr>
          <p:cNvPr id="19477" name="Picture 21">
            <a:extLst>
              <a:ext uri="{FF2B5EF4-FFF2-40B4-BE49-F238E27FC236}">
                <a16:creationId xmlns:a16="http://schemas.microsoft.com/office/drawing/2014/main" id="{6F42487E-A469-FF48-89DE-69B515F13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038" cy="75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F9B9B-08CD-CB45-9646-A195A032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B5A0E9-3E36-A940-8007-FFD93ED1E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1D0C8B-8EC7-504B-B96F-C8BF5B7A3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3D7282-C5AC-2E42-A13A-9E287F948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03F44-F982-E545-B7E5-635E02BBEC5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F0420BD-AC58-354D-82B8-1F5B18F35B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76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8E5D5D-36E4-3441-87E2-BC7146264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10438" y="503238"/>
            <a:ext cx="2266950" cy="59642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555D6D-B85A-4F45-9946-F796EDA05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4825" y="503238"/>
            <a:ext cx="6653213" cy="59642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920EEE-1856-AC48-B5AB-DBF9FBC46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6C066A-DAD5-9846-A7E6-3CCB505A2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46FC7-B869-1B49-B422-F9B08756A5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F8ABE52-04ED-2E41-B68B-722E81BA9A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4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A3B2143-6F0F-9A4C-97CE-77F15DB746E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4825" y="503238"/>
            <a:ext cx="9072563" cy="59642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913972-2BE9-984C-8FEF-DCD4855E15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E32D1B-A92C-D243-BE15-71A7D5597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4713" y="6888163"/>
            <a:ext cx="2352675" cy="503237"/>
          </a:xfrm>
        </p:spPr>
        <p:txBody>
          <a:bodyPr/>
          <a:lstStyle>
            <a:lvl1pPr>
              <a:defRPr/>
            </a:lvl1pPr>
          </a:lstStyle>
          <a:p>
            <a:fld id="{6810A8F8-8AF6-C740-A6A9-D742948DCEA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C97A17-2E7E-0E46-B27A-F0BB394DAE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4825" y="6884988"/>
            <a:ext cx="2351088" cy="523875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22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3E150-1561-3641-B6FD-F567CA4B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426BF-42D3-2E45-9DA2-2B79AB90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C75856-7566-E44B-A09D-6EDABC4C9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5CA939-4424-FE47-A3EC-BAE52E621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8E0157-B79C-DE48-88F8-5639BF1D175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B9CE56E-36D2-1545-AABA-66253BC0C7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4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2199D-A02C-864D-A6D6-C304FF36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435490-F511-6447-9AE9-D8B7ED9C9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33272-9F68-934E-B11F-FCD492E6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4D9E6D-0170-F847-BE48-BB37BCF03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D55A0-3A26-F049-B9E7-E25213094CF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11F5499-E924-C14C-9677-8622141A5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4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FFA9B-2946-0C4A-9C8F-53A283F3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783BC-3F9A-D84A-BB13-49E83D702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6AA526-6003-D54A-82F6-1DF28FA72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460875" cy="42830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C7D3F3-4C2D-AA48-AA68-765FF7C6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34F49-2C32-4E44-8B15-63F2DE84D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C8F15-8EE1-B446-B6BC-1EB1D63C594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72015D-1953-9843-A29A-8531A6E867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486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DE47C-208A-0247-9651-5429C489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06005-D13F-4741-938B-E222D261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588EA8-A6E7-8F43-80D5-32727681E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D64452-B6F7-D845-9C10-FC547CF46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5308C8-3EA9-464F-B007-390FE8692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549C398-90C8-A442-B24A-1D12AEC48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F61A7B5-F9C8-434E-9374-6E4BE145C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39F05B-195A-9F44-B331-3C42174E784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50870C0C-D5D3-9345-87E5-CA95D7B29F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203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7CE1D-8125-E24E-B1D4-12E4B312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1CF1A5-002B-1647-84FF-945761B50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93A903-FAA1-A942-A4FD-2CAECB85F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13B87D-61A1-BA4C-9C64-D15E4124229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4609F-7865-314B-B435-6FD4438D47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63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E0D81F-8700-2445-965E-0FEBE1A87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F69356-955E-A341-8E8E-5B6A0F9C0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328CB-8426-304A-BE01-789F3A73F54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EEC151-34A9-9040-A091-D7A1D7E201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07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5A589-A36A-A548-AA54-29C64F57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F18AE-CF82-9049-85A9-D05D94D5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874B99-ABD1-8544-89A4-C15E98098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3DCE6F-1413-1245-ABC1-7D1754B1C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061C1-586F-E347-997D-222ACF1DC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04FE0D-8261-054B-9DCD-DB071AC24E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37D971-C0A2-574A-B48E-DD5F3B521D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87986-01C0-BE48-9C01-C6E956B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63C661-4825-4A42-B09A-4E7A1C85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8C4FE-C2C0-DD44-8906-6E3304AA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E9DB58-B9FF-F541-A522-FA1652AD2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D8E62-20ED-AD49-8534-A6695FE8F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9A0240-BC97-1C45-AB5C-A1CFFE48275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D04BF3-F419-0142-852E-3D5CF85CA1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4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3F0373-E35B-9D46-A9DA-EE911D0AAE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1008063">
              <a:defRPr sz="1300"/>
            </a:lvl1pPr>
          </a:lstStyle>
          <a:p>
            <a:endParaRPr lang="cs-CZ" altLang="cs-CZ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2E51ED2-E57F-794A-82E4-45B62EC8A9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1008063">
              <a:defRPr sz="1300">
                <a:latin typeface="Arial Black" panose="020B0604020202020204" pitchFamily="34" charset="0"/>
              </a:defRPr>
            </a:lvl1pPr>
          </a:lstStyle>
          <a:p>
            <a:fld id="{658A8DC2-AD1E-E747-A94C-E0D150EAE0F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117FD57A-41C8-5A4E-B628-E355F6D3DC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80625" cy="601663"/>
            <a:chOff x="0" y="0"/>
            <a:chExt cx="5760" cy="344"/>
          </a:xfrm>
        </p:grpSpPr>
        <p:sp>
          <p:nvSpPr>
            <p:cNvPr id="18437" name="Rectangle 5">
              <a:extLst>
                <a:ext uri="{FF2B5EF4-FFF2-40B4-BE49-F238E27FC236}">
                  <a16:creationId xmlns:a16="http://schemas.microsoft.com/office/drawing/2014/main" id="{3E8155D3-074D-8E48-B859-13BA462F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8" name="Rectangle 6">
              <a:extLst>
                <a:ext uri="{FF2B5EF4-FFF2-40B4-BE49-F238E27FC236}">
                  <a16:creationId xmlns:a16="http://schemas.microsoft.com/office/drawing/2014/main" id="{9470B198-C6D2-D143-80F1-C9EE987E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id="{2F313345-4B1F-B84B-9EB3-AFC32CC22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hlink"/>
                </a:solidFill>
              </a:endParaRPr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id="{C74DBDBA-04D6-9F42-9AE7-3DD6EA43C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hlink"/>
                </a:solidFill>
              </a:endParaRPr>
            </a:p>
          </p:txBody>
        </p:sp>
        <p:sp>
          <p:nvSpPr>
            <p:cNvPr id="18441" name="Rectangle 9">
              <a:extLst>
                <a:ext uri="{FF2B5EF4-FFF2-40B4-BE49-F238E27FC236}">
                  <a16:creationId xmlns:a16="http://schemas.microsoft.com/office/drawing/2014/main" id="{0875D982-469E-3341-AF84-B533D8B12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18442" name="Rectangle 10">
              <a:extLst>
                <a:ext uri="{FF2B5EF4-FFF2-40B4-BE49-F238E27FC236}">
                  <a16:creationId xmlns:a16="http://schemas.microsoft.com/office/drawing/2014/main" id="{438DF20D-C928-6B40-A4EB-21C7841BD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hlink"/>
                </a:solidFill>
              </a:endParaRPr>
            </a:p>
          </p:txBody>
        </p:sp>
        <p:sp>
          <p:nvSpPr>
            <p:cNvPr id="18443" name="Rectangle 11">
              <a:extLst>
                <a:ext uri="{FF2B5EF4-FFF2-40B4-BE49-F238E27FC236}">
                  <a16:creationId xmlns:a16="http://schemas.microsoft.com/office/drawing/2014/main" id="{2FCABD58-2FB2-EE4F-9EA4-50218DE3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4" name="Rectangle 12">
              <a:extLst>
                <a:ext uri="{FF2B5EF4-FFF2-40B4-BE49-F238E27FC236}">
                  <a16:creationId xmlns:a16="http://schemas.microsoft.com/office/drawing/2014/main" id="{B74DD859-03AE-AB4E-8EDC-406E23B52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18445" name="Rectangle 13">
              <a:extLst>
                <a:ext uri="{FF2B5EF4-FFF2-40B4-BE49-F238E27FC236}">
                  <a16:creationId xmlns:a16="http://schemas.microsoft.com/office/drawing/2014/main" id="{BABE77F1-1446-B441-9152-B23D9004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chemeClr val="accent2"/>
                </a:solidFill>
              </a:endParaRPr>
            </a:p>
          </p:txBody>
        </p:sp>
      </p:grp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FCB727F5-44AA-BF44-AC21-860A92968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03238"/>
            <a:ext cx="90725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D5A1DCA3-F97C-9B42-8AEC-2BE05FFBB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184400"/>
            <a:ext cx="907256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EA7E67DC-E14C-3B42-A933-152ADD6C1A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1008063">
              <a:defRPr sz="1300"/>
            </a:lvl1pPr>
          </a:lstStyle>
          <a:p>
            <a:endParaRPr lang="cs-CZ" altLang="cs-CZ"/>
          </a:p>
        </p:txBody>
      </p:sp>
      <p:pic>
        <p:nvPicPr>
          <p:cNvPr id="18449" name="Picture 17">
            <a:extLst>
              <a:ext uri="{FF2B5EF4-FFF2-40B4-BE49-F238E27FC236}">
                <a16:creationId xmlns:a16="http://schemas.microsoft.com/office/drawing/2014/main" id="{5F765344-7C31-4143-B948-6305341366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038" cy="75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100806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2pPr>
      <a:lvl3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3pPr>
      <a:lvl4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4pPr>
      <a:lvl5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sosvet.cz/2006_hematologie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309AFCA-0977-DD48-A8CE-7D676EF852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503238"/>
            <a:ext cx="7416800" cy="828675"/>
          </a:xfrm>
        </p:spPr>
        <p:txBody>
          <a:bodyPr/>
          <a:lstStyle/>
          <a:p>
            <a:r>
              <a:rPr lang="cs-CZ" altLang="cs-CZ" sz="3200"/>
              <a:t>Příprava krevního roztěru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EE26BE04-6EF2-2B4F-8AFD-A9841DD8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47813"/>
            <a:ext cx="7704138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>
            <a:extLst>
              <a:ext uri="{FF2B5EF4-FFF2-40B4-BE49-F238E27FC236}">
                <a16:creationId xmlns:a16="http://schemas.microsoft.com/office/drawing/2014/main" id="{104E544F-249C-B447-8621-DA5B2983D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6540500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Správně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CD055165-3674-5A4B-B78D-B6BB1D7C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467475"/>
            <a:ext cx="1166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Příliš tlustý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Moc krve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2D7159EF-587C-5846-9FF4-1E67D29B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6394450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Nerovnoměrný tah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Třásla se ruka</a:t>
            </a: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A7E039B5-9068-8F4E-B28B-E5D760A7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6443663"/>
            <a:ext cx="93027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Krev se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srážela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3BA90D02-8AAE-CD47-8BF1-B0BEBA42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8" y="6443663"/>
            <a:ext cx="908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Mastné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sklíčko</a:t>
            </a:r>
          </a:p>
        </p:txBody>
      </p:sp>
      <p:pic>
        <p:nvPicPr>
          <p:cNvPr id="2" name="Audio Recording 18. 10. 2020 19:52:53" descr="Audio Recording 18. 10. 2020 19:52:53">
            <a:hlinkClick r:id="" action="ppaction://media"/>
            <a:extLst>
              <a:ext uri="{FF2B5EF4-FFF2-40B4-BE49-F238E27FC236}">
                <a16:creationId xmlns:a16="http://schemas.microsoft.com/office/drawing/2014/main" id="{2AA90883-3F5E-2B4B-97E8-E283A3B2C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8064" y="65881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7476F93-35ED-1543-A00B-A5FDE7C04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5763" y="466725"/>
            <a:ext cx="7921625" cy="1116013"/>
          </a:xfrm>
        </p:spPr>
        <p:txBody>
          <a:bodyPr/>
          <a:lstStyle/>
          <a:p>
            <a:r>
              <a:rPr lang="cs-CZ" altLang="cs-CZ" sz="3200"/>
              <a:t>Popis formovaných krevních elementů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96F6463-EA28-544E-BFDD-A5CF0934E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476375"/>
            <a:ext cx="8208963" cy="3467100"/>
          </a:xfrm>
        </p:spPr>
        <p:txBody>
          <a:bodyPr/>
          <a:lstStyle/>
          <a:p>
            <a:r>
              <a:rPr lang="cs-CZ" altLang="cs-CZ" sz="2000" b="1"/>
              <a:t>Erytrocyty: </a:t>
            </a:r>
            <a:r>
              <a:rPr lang="cs-CZ" altLang="cs-CZ" sz="2000"/>
              <a:t>velikost: 7 </a:t>
            </a:r>
            <a:r>
              <a:rPr lang="el-GR" altLang="cs-CZ" sz="2000">
                <a:cs typeface="Arial" panose="020B0604020202020204" pitchFamily="34" charset="0"/>
              </a:rPr>
              <a:t>μ</a:t>
            </a:r>
            <a:r>
              <a:rPr lang="cs-CZ" altLang="cs-CZ" sz="2000">
                <a:cs typeface="Arial" panose="020B0604020202020204" pitchFamily="34" charset="0"/>
              </a:rPr>
              <a:t>m. Savčí erytrocyty jsou bezjaderné,  oblast kde jádro před dozráním bylo se jeví jako světlejší disk. Erytrocyty ostatních tříd obratlovců jsou většinou oválné a mají vždy jádro. </a:t>
            </a:r>
          </a:p>
          <a:p>
            <a:endParaRPr lang="cs-CZ" altLang="cs-CZ" sz="2000">
              <a:cs typeface="Arial" panose="020B0604020202020204" pitchFamily="34" charset="0"/>
            </a:endParaRPr>
          </a:p>
          <a:p>
            <a:r>
              <a:rPr lang="cs-CZ" altLang="cs-CZ" sz="2000" b="1">
                <a:cs typeface="Arial" panose="020B0604020202020204" pitchFamily="34" charset="0"/>
              </a:rPr>
              <a:t>Trombocyty: </a:t>
            </a:r>
            <a:r>
              <a:rPr lang="cs-CZ" altLang="cs-CZ" sz="2000">
                <a:cs typeface="Arial" panose="020B0604020202020204" pitchFamily="34" charset="0"/>
              </a:rPr>
              <a:t>krevní destičky, u savců jsou bezjaderné, jsou to vlastně odškrcené okrsky cytoplasmy z buněk, které se mazývají megakaryocyty a jsou trvale v kostní dřeni. Tyto okrsky cytoplasmy mají velikost asi 3 </a:t>
            </a:r>
            <a:r>
              <a:rPr lang="el-GR" altLang="cs-CZ" sz="2000">
                <a:cs typeface="Arial" panose="020B0604020202020204" pitchFamily="34" charset="0"/>
              </a:rPr>
              <a:t>μ</a:t>
            </a:r>
            <a:r>
              <a:rPr lang="cs-CZ" altLang="cs-CZ" sz="2000">
                <a:cs typeface="Arial" panose="020B0604020202020204" pitchFamily="34" charset="0"/>
              </a:rPr>
              <a:t>m a často v roztěrech vytvářejí shluky. Trombocyty ostatních obratlovců jsou jaderné. </a:t>
            </a:r>
            <a:endParaRPr lang="el-GR" altLang="cs-CZ" sz="2000">
              <a:cs typeface="Arial" panose="020B0604020202020204" pitchFamily="34" charset="0"/>
            </a:endParaRP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9FEBE1B2-2880-B64C-A95E-67EC6C27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075238"/>
            <a:ext cx="24479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43BEE03F-8FEB-B24D-9EB9-CAA9CA6E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075238"/>
            <a:ext cx="252095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D9F143E3-5FD7-5B4A-B7D2-25D1EA74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075238"/>
            <a:ext cx="2327275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. 10. 2020 20:18:07" descr="Audio Recording 18. 10. 2020 20:18:07">
            <a:hlinkClick r:id="" action="ppaction://media"/>
            <a:extLst>
              <a:ext uri="{FF2B5EF4-FFF2-40B4-BE49-F238E27FC236}">
                <a16:creationId xmlns:a16="http://schemas.microsoft.com/office/drawing/2014/main" id="{D199FF38-E0FB-EA4E-B5BE-3FEC88E5D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3181" y="6686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3" name="Picture 11">
            <a:extLst>
              <a:ext uri="{FF2B5EF4-FFF2-40B4-BE49-F238E27FC236}">
                <a16:creationId xmlns:a16="http://schemas.microsoft.com/office/drawing/2014/main" id="{7BCB889C-EEEB-F348-83AB-720DFCFBEB7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331913"/>
            <a:ext cx="2016125" cy="140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4" name="Picture 12">
            <a:extLst>
              <a:ext uri="{FF2B5EF4-FFF2-40B4-BE49-F238E27FC236}">
                <a16:creationId xmlns:a16="http://schemas.microsoft.com/office/drawing/2014/main" id="{241B59EE-BAA0-2147-B879-1EE66425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331913"/>
            <a:ext cx="216058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>
            <a:extLst>
              <a:ext uri="{FF2B5EF4-FFF2-40B4-BE49-F238E27FC236}">
                <a16:creationId xmlns:a16="http://schemas.microsoft.com/office/drawing/2014/main" id="{0DC77ADE-65F7-774F-B263-635D0E50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289050"/>
            <a:ext cx="223202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6" name="Picture 14">
            <a:extLst>
              <a:ext uri="{FF2B5EF4-FFF2-40B4-BE49-F238E27FC236}">
                <a16:creationId xmlns:a16="http://schemas.microsoft.com/office/drawing/2014/main" id="{93729159-31FE-6C48-81B1-E03E3FBB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899025"/>
            <a:ext cx="2665413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7" name="Picture 15">
            <a:extLst>
              <a:ext uri="{FF2B5EF4-FFF2-40B4-BE49-F238E27FC236}">
                <a16:creationId xmlns:a16="http://schemas.microsoft.com/office/drawing/2014/main" id="{6B38413F-AF38-CB4F-994E-C78C0B72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787900"/>
            <a:ext cx="25971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9" name="Text Box 17">
            <a:extLst>
              <a:ext uri="{FF2B5EF4-FFF2-40B4-BE49-F238E27FC236}">
                <a16:creationId xmlns:a16="http://schemas.microsoft.com/office/drawing/2014/main" id="{8EE81693-E00A-0D4C-9075-F9048195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48736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Granulocyty</a:t>
            </a:r>
          </a:p>
        </p:txBody>
      </p:sp>
      <p:sp>
        <p:nvSpPr>
          <p:cNvPr id="64530" name="Text Box 18">
            <a:extLst>
              <a:ext uri="{FF2B5EF4-FFF2-40B4-BE49-F238E27FC236}">
                <a16:creationId xmlns:a16="http://schemas.microsoft.com/office/drawing/2014/main" id="{434364AC-BB21-E449-B445-4AD06696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2719388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neutrofil</a:t>
            </a: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23C8575C-B4D3-2E40-87C5-D60ECBDF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7193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eozinofil</a:t>
            </a:r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5E83F671-D7E0-C446-AF7C-F16068E8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27908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bazofil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77FB4EC7-8652-EC4A-B860-1B73AD36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94335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Agranulocyty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9C9B023E-3411-F24A-99FF-47B25F8C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65357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lymfocyt</a:t>
            </a:r>
          </a:p>
        </p:txBody>
      </p:sp>
      <p:sp>
        <p:nvSpPr>
          <p:cNvPr id="64536" name="Text Box 24">
            <a:extLst>
              <a:ext uri="{FF2B5EF4-FFF2-40B4-BE49-F238E27FC236}">
                <a16:creationId xmlns:a16="http://schemas.microsoft.com/office/drawing/2014/main" id="{CD210DE6-754D-0442-937D-67C86E7B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658812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monocyt</a:t>
            </a:r>
          </a:p>
        </p:txBody>
      </p:sp>
      <p:pic>
        <p:nvPicPr>
          <p:cNvPr id="2" name="Audio Recording 18. 10. 2020 20:18:44" descr="Audio Recording 18. 10. 2020 20:18:44">
            <a:hlinkClick r:id="" action="ppaction://media"/>
            <a:extLst>
              <a:ext uri="{FF2B5EF4-FFF2-40B4-BE49-F238E27FC236}">
                <a16:creationId xmlns:a16="http://schemas.microsoft.com/office/drawing/2014/main" id="{DA21F820-22FF-C14F-BE05-38BA4FAC0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191" y="66708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ED14588-8E54-AC49-9199-03F73511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4" y="1115541"/>
            <a:ext cx="8496696" cy="56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FE4ADD3-6234-4B45-B51B-3560BD79F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863" y="539750"/>
            <a:ext cx="7416800" cy="1152525"/>
          </a:xfrm>
        </p:spPr>
        <p:txBody>
          <a:bodyPr/>
          <a:lstStyle/>
          <a:p>
            <a:r>
              <a:rPr lang="cs-CZ" altLang="cs-CZ" sz="3200"/>
              <a:t>Použité zdroje:</a:t>
            </a:r>
            <a:r>
              <a:rPr lang="cs-CZ" altLang="cs-CZ"/>
              <a:t>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E16839F-B605-3F46-B55F-E495B9584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4325" y="2184400"/>
            <a:ext cx="7993063" cy="4283075"/>
          </a:xfrm>
        </p:spPr>
        <p:txBody>
          <a:bodyPr/>
          <a:lstStyle/>
          <a:p>
            <a:r>
              <a:rPr lang="cs-CZ" altLang="cs-CZ" sz="2000"/>
              <a:t>Atlas Hematologie zvířat: </a:t>
            </a:r>
            <a:r>
              <a:rPr lang="cs-CZ" altLang="cs-CZ" sz="2000">
                <a:hlinkClick r:id="rId2"/>
              </a:rPr>
              <a:t>http://projekty.sosvet.cz/2006_hematologie/index.htm</a:t>
            </a:r>
            <a:endParaRPr lang="cs-CZ" altLang="cs-CZ" sz="2000"/>
          </a:p>
          <a:p>
            <a:r>
              <a:rPr lang="cs-CZ" altLang="cs-CZ" sz="2000"/>
              <a:t>Tichý a kol: Histologie, VFU Brno, 2000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260535-40B3-2043-9027-92D0BCAB9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200" y="250825"/>
            <a:ext cx="3024188" cy="1189038"/>
          </a:xfrm>
        </p:spPr>
        <p:txBody>
          <a:bodyPr/>
          <a:lstStyle/>
          <a:p>
            <a:r>
              <a:rPr lang="cs-CZ" altLang="cs-CZ" sz="3200"/>
              <a:t>Barvení roztěrů</a:t>
            </a:r>
            <a:r>
              <a:rPr lang="cs-CZ" altLang="cs-CZ"/>
              <a:t>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619868D-94C2-B542-BF9A-A0634BE5C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963" y="1476375"/>
            <a:ext cx="835342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/>
              <a:t>Standardním barvením pro krevní nátěry je tzv. </a:t>
            </a:r>
            <a:r>
              <a:rPr lang="cs-CZ" altLang="cs-CZ" sz="1800" b="1"/>
              <a:t>panoptické barvení dle Pappenheima.</a:t>
            </a:r>
            <a:br>
              <a:rPr lang="cs-CZ" altLang="cs-CZ" sz="1800" b="1"/>
            </a:br>
            <a:r>
              <a:rPr lang="cs-CZ" altLang="cs-CZ" sz="1800"/>
              <a:t> 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Postup barvení: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1. Celý nátěr na 3 minuty pokryjeme May-Grünwaldovým barvivem.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2. Opatrně přikapáváme destilovanou vodu tak, aby se původní barvivo nesmylo.    Cílem je nechat působit takto naředěné barvivo (1:1) další 1 minutu.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3. Barvivo slijeme, můžeme opláchnout vodou.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4. Na nátěr naneseme Giemsa-Romanowského barvivo. Toto barvivo musí být před barvením vždy čerstvě naředěné přibližně 1:9 (na 10 ml destilované vody 10 - 15 kapek barviva). Necháme působit přibližně 15 minut (10 - 20 minut).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5. Barvivo slijeme a důkladně opláchneme pod tekoucí vodou. 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6. Spodní stranu sklíčka očistíme utěrkou.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7. Je vhodné ihned zkontrolovat probarvenost krevních buněk a eventuelně preparát ještě dobarvit.</a:t>
            </a:r>
          </a:p>
        </p:txBody>
      </p:sp>
      <p:pic>
        <p:nvPicPr>
          <p:cNvPr id="2" name="Audio Recording 18. 10. 2020 19:55:49" descr="Audio Recording 18. 10. 2020 19:55:49">
            <a:hlinkClick r:id="" action="ppaction://media"/>
            <a:extLst>
              <a:ext uri="{FF2B5EF4-FFF2-40B4-BE49-F238E27FC236}">
                <a16:creationId xmlns:a16="http://schemas.microsoft.com/office/drawing/2014/main" id="{85C44171-793F-AF42-9B89-FB9F89D31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70988" y="65161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C60B5AC-3482-004C-AB94-366348458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503238"/>
            <a:ext cx="7632700" cy="755650"/>
          </a:xfrm>
        </p:spPr>
        <p:txBody>
          <a:bodyPr/>
          <a:lstStyle/>
          <a:p>
            <a:r>
              <a:rPr lang="cs-CZ" altLang="cs-CZ" sz="3200"/>
              <a:t>Barvení pomocí hotových barvicích sad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B40D661-78FE-2E45-898A-20045C5347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39863" y="1476375"/>
            <a:ext cx="3595687" cy="325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800" b="1"/>
              <a:t>Výhody:</a:t>
            </a:r>
            <a:r>
              <a:rPr lang="cs-CZ" altLang="cs-CZ" sz="1800"/>
              <a:t> </a:t>
            </a:r>
          </a:p>
          <a:p>
            <a:r>
              <a:rPr lang="cs-CZ" altLang="cs-CZ" sz="1600"/>
              <a:t>rychlé (cca 1 – 2 min)</a:t>
            </a:r>
          </a:p>
          <a:p>
            <a:r>
              <a:rPr lang="cs-CZ" altLang="cs-CZ" sz="1600"/>
              <a:t>roztoky již připraveny</a:t>
            </a:r>
          </a:p>
          <a:p>
            <a:r>
              <a:rPr lang="cs-CZ" altLang="cs-CZ" sz="1600"/>
              <a:t>vydrží dlouho (měsíce)</a:t>
            </a:r>
          </a:p>
          <a:p>
            <a:r>
              <a:rPr lang="cs-CZ" altLang="cs-CZ" sz="1600"/>
              <a:t>ze skladovat při pokojové teplotě</a:t>
            </a:r>
          </a:p>
          <a:p>
            <a:r>
              <a:rPr lang="cs-CZ" altLang="cs-CZ" sz="1600"/>
              <a:t>používají se opakovaně</a:t>
            </a:r>
          </a:p>
          <a:p>
            <a:pPr>
              <a:buFontTx/>
              <a:buNone/>
            </a:pPr>
            <a:endParaRPr lang="cs-CZ" altLang="cs-CZ" sz="1800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F2CD3A73-A715-6040-B2E2-6D1A30F8E4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32475" y="1403350"/>
            <a:ext cx="3673475" cy="2160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800" b="1"/>
              <a:t>Nevýhody:</a:t>
            </a:r>
          </a:p>
          <a:p>
            <a:r>
              <a:rPr lang="cs-CZ" altLang="cs-CZ" sz="1600"/>
              <a:t>Neposkytují tak dobré výsledky jako klasické barvící techniky</a:t>
            </a:r>
          </a:p>
          <a:p>
            <a:r>
              <a:rPr lang="cs-CZ" altLang="cs-CZ" sz="1600"/>
              <a:t>Ve výzkumu nebo při hodnocení sporných patologických nálezu je lepší použít klasické techniky, přestože jsou časově náročnější</a:t>
            </a:r>
            <a:r>
              <a:rPr lang="cs-CZ" altLang="cs-CZ" sz="1800"/>
              <a:t> 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0F5B8224-6FCC-C746-82E0-D3267C5D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3635375"/>
            <a:ext cx="4679950" cy="83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Příklady: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barvící sada Leukodif (Pliva Lachema)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Diff-Quik</a:t>
            </a:r>
            <a:r>
              <a:rPr lang="cs-CZ" altLang="cs-CZ" sz="1600">
                <a:solidFill>
                  <a:schemeClr val="tx1"/>
                </a:solidFill>
              </a:rPr>
              <a:t> ( Medion Diagnostics) 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070DEFC4-EB39-C342-84AD-8FEAD9E6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787900"/>
            <a:ext cx="7797800" cy="2536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8001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717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28900" indent="-342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86100" indent="-342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43300" indent="-342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000500" indent="-342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Postup barvení :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1600" b="1">
              <a:solidFill>
                <a:schemeClr val="tx1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</a:rPr>
              <a:t>Roztěr musí být suchý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1600" b="1">
              <a:solidFill>
                <a:srgbClr val="FF0000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cs-CZ" altLang="cs-CZ" sz="1600">
                <a:solidFill>
                  <a:schemeClr val="tx1"/>
                </a:solidFill>
              </a:rPr>
              <a:t>Fixační činidlo (metanol) 5 x 1 s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cs-CZ" altLang="cs-CZ" sz="1600">
                <a:solidFill>
                  <a:schemeClr val="tx1"/>
                </a:solidFill>
              </a:rPr>
              <a:t>Eozin 5 x 1 s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cs-CZ" altLang="cs-CZ" sz="1600">
                <a:solidFill>
                  <a:schemeClr val="tx1"/>
                </a:solidFill>
              </a:rPr>
              <a:t>Azur 5x 1 s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cs-CZ" altLang="cs-CZ" sz="1600">
                <a:solidFill>
                  <a:schemeClr val="tx1"/>
                </a:solidFill>
              </a:rPr>
              <a:t>Oplach  (fosfátový pufr pH 7,4 nebo dest. voda)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endParaRPr lang="cs-CZ" altLang="cs-CZ" sz="1600">
              <a:solidFill>
                <a:schemeClr val="tx1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</a:rPr>
              <a:t>Nechat zaschnout</a:t>
            </a:r>
            <a:r>
              <a:rPr lang="cs-CZ" altLang="cs-CZ" sz="1600" b="1">
                <a:solidFill>
                  <a:schemeClr val="tx1"/>
                </a:solidFill>
              </a:rPr>
              <a:t> a pozorovat pod imerzí</a:t>
            </a:r>
            <a:r>
              <a:rPr lang="cs-CZ" altLang="cs-CZ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711" name="AutoShape 7">
            <a:extLst>
              <a:ext uri="{FF2B5EF4-FFF2-40B4-BE49-F238E27FC236}">
                <a16:creationId xmlns:a16="http://schemas.microsoft.com/office/drawing/2014/main" id="{AC19BE6C-150B-1B4F-B41F-2D1F9888826A}"/>
              </a:ext>
            </a:extLst>
          </p:cNvPr>
          <p:cNvSpPr>
            <a:spLocks/>
          </p:cNvSpPr>
          <p:nvPr/>
        </p:nvSpPr>
        <p:spPr bwMode="auto">
          <a:xfrm>
            <a:off x="6408738" y="5795963"/>
            <a:ext cx="287337" cy="914400"/>
          </a:xfrm>
          <a:prstGeom prst="rightBrace">
            <a:avLst>
              <a:gd name="adj1" fmla="val 265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27596B6-CC3E-5D42-96CD-FF8B0652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3" y="5795963"/>
            <a:ext cx="31162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Mezi jednotlivými kroky neoplachujeme ani nesušíme</a:t>
            </a:r>
          </a:p>
        </p:txBody>
      </p:sp>
      <p:pic>
        <p:nvPicPr>
          <p:cNvPr id="2" name="Audio Recording 18. 10. 2020 20:02:49" descr="Audio Recording 18. 10. 2020 20:02:49">
            <a:hlinkClick r:id="" action="ppaction://media"/>
            <a:extLst>
              <a:ext uri="{FF2B5EF4-FFF2-40B4-BE49-F238E27FC236}">
                <a16:creationId xmlns:a16="http://schemas.microsoft.com/office/drawing/2014/main" id="{25671356-6BA3-A04B-B285-D7CAB0675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1924" y="674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D342722-F54C-C94D-8DF7-49A4C3B60D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16125" y="250825"/>
            <a:ext cx="6192838" cy="973138"/>
          </a:xfrm>
        </p:spPr>
        <p:txBody>
          <a:bodyPr/>
          <a:lstStyle/>
          <a:p>
            <a:r>
              <a:rPr lang="cs-CZ" altLang="cs-CZ" sz="3200"/>
              <a:t>Vyhodnocování krevního roztěru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70AE7D7D-DAC5-B847-880C-C427D625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331913"/>
            <a:ext cx="83724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>
                <a:solidFill>
                  <a:schemeClr val="tx1"/>
                </a:solidFill>
              </a:rPr>
              <a:t> Pozorujeme zásadně pod imerzí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endParaRPr lang="cs-CZ" altLang="cs-CZ" sz="1600">
              <a:solidFill>
                <a:schemeClr val="tx1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>
                <a:solidFill>
                  <a:schemeClr val="tx1"/>
                </a:solidFill>
              </a:rPr>
              <a:t> Správná oblast pro hodnocení: </a:t>
            </a:r>
            <a:r>
              <a:rPr lang="cs-CZ" altLang="cs-CZ" sz="1600" b="1">
                <a:solidFill>
                  <a:srgbClr val="FF0000"/>
                </a:solidFill>
              </a:rPr>
              <a:t> kde se krvinky příliš nedotýkají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 b="1">
                <a:solidFill>
                  <a:srgbClr val="FF0000"/>
                </a:solidFill>
              </a:rPr>
              <a:t> V této oblasti prohlížet preparát při tzv. meandrovitém pohybu (C)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1600" b="1">
              <a:solidFill>
                <a:schemeClr val="tx1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>
                <a:solidFill>
                  <a:srgbClr val="FF0000"/>
                </a:solidFill>
              </a:rPr>
              <a:t> </a:t>
            </a:r>
            <a:r>
              <a:rPr lang="cs-CZ" altLang="cs-CZ" sz="1600" b="1">
                <a:solidFill>
                  <a:srgbClr val="FF0000"/>
                </a:solidFill>
              </a:rPr>
              <a:t>Krevní diferenciál</a:t>
            </a:r>
            <a:r>
              <a:rPr lang="cs-CZ" altLang="cs-CZ" sz="1600">
                <a:solidFill>
                  <a:schemeClr val="tx1"/>
                </a:solidFill>
              </a:rPr>
              <a:t> (dif): procentické zastoupení jednotlivých typů leukocytů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endParaRPr lang="cs-CZ" altLang="cs-CZ" sz="1600">
              <a:solidFill>
                <a:schemeClr val="tx1"/>
              </a:solidFill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>
                <a:solidFill>
                  <a:schemeClr val="tx1"/>
                </a:solidFill>
              </a:rPr>
              <a:t> Krevní obraz: kompletní hodnocení počtu a morfologie formovaných krevních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   elementů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sz="1600">
                <a:solidFill>
                  <a:schemeClr val="tx1"/>
                </a:solidFill>
              </a:rPr>
              <a:t> Orientační pomůcka: na jeden leukocyt připadá asi 700 erytrocytů</a:t>
            </a:r>
            <a:r>
              <a:rPr lang="cs-CZ" altLang="cs-CZ">
                <a:solidFill>
                  <a:schemeClr val="tx1"/>
                </a:solidFill>
              </a:rPr>
              <a:t>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endParaRPr lang="cs-CZ" altLang="cs-CZ">
              <a:solidFill>
                <a:schemeClr val="tx1"/>
              </a:solidFill>
            </a:endParaRPr>
          </a:p>
        </p:txBody>
      </p:sp>
      <p:pic>
        <p:nvPicPr>
          <p:cNvPr id="68615" name="Picture 7">
            <a:extLst>
              <a:ext uri="{FF2B5EF4-FFF2-40B4-BE49-F238E27FC236}">
                <a16:creationId xmlns:a16="http://schemas.microsoft.com/office/drawing/2014/main" id="{7F81CA32-246A-8F41-B54C-A03748CC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427538"/>
            <a:ext cx="72009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8. 10. 2020 20:06:21" descr="Audio Recording 18. 10. 2020 20:06:21">
            <a:hlinkClick r:id="" action="ppaction://media"/>
            <a:extLst>
              <a:ext uri="{FF2B5EF4-FFF2-40B4-BE49-F238E27FC236}">
                <a16:creationId xmlns:a16="http://schemas.microsoft.com/office/drawing/2014/main" id="{BF337CC4-BC51-944B-975E-D1FFDFEB7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7825" y="674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D17DF80-43E7-A348-970C-6DE52C128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5763" y="250825"/>
            <a:ext cx="2519362" cy="900113"/>
          </a:xfrm>
        </p:spPr>
        <p:txBody>
          <a:bodyPr/>
          <a:lstStyle/>
          <a:p>
            <a:r>
              <a:rPr lang="cs-CZ" altLang="cs-CZ" sz="3200"/>
              <a:t>Úkoly:</a:t>
            </a:r>
            <a:r>
              <a:rPr lang="cs-CZ" altLang="cs-CZ"/>
              <a:t>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15F368C-B8E7-1648-9CD9-079ACFD41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331913"/>
            <a:ext cx="8066088" cy="5688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Připravit cvičný roztěr </a:t>
            </a:r>
            <a:r>
              <a:rPr lang="cs-CZ" altLang="cs-CZ" sz="2000">
                <a:solidFill>
                  <a:srgbClr val="FF0000"/>
                </a:solidFill>
              </a:rPr>
              <a:t>z myší krve (jeden nebo více)</a:t>
            </a:r>
          </a:p>
          <a:p>
            <a:pPr>
              <a:lnSpc>
                <a:spcPct val="80000"/>
              </a:lnSpc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/>
              <a:t>Obarvit myší roztěr a orientačně prohlédnout – </a:t>
            </a:r>
            <a:r>
              <a:rPr lang="cs-CZ" altLang="cs-CZ" sz="2000">
                <a:solidFill>
                  <a:srgbClr val="FF0000"/>
                </a:solidFill>
              </a:rPr>
              <a:t>nevyhodnocovat !!!</a:t>
            </a:r>
          </a:p>
          <a:p>
            <a:pPr>
              <a:lnSpc>
                <a:spcPct val="80000"/>
              </a:lnSpc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>
                <a:solidFill>
                  <a:srgbClr val="FF0000"/>
                </a:solidFill>
              </a:rPr>
              <a:t>Vyhodnotit učitelem dodaný roztěr lidské krve:</a:t>
            </a:r>
            <a:r>
              <a:rPr lang="cs-CZ" altLang="cs-CZ" sz="20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 Zakreslit jednotlivé typy krvinek (erytrocyt, trombocyty, 5 typů leukocytů)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Vyhodnotit diferenciál (u 50 leukocytů určit typ a vypočíst z toho jejich procentické zastoupení).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Srovnat určený diferenciál s fyziologickými hodnotami, které je   nutné vyhledat v textu ve složce</a:t>
            </a:r>
            <a:r>
              <a:rPr lang="cs-CZ" altLang="cs-CZ" sz="2000">
                <a:sym typeface="Wingdings" pitchFamily="2" charset="2"/>
              </a:rPr>
              <a:t> 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>
                <a:solidFill>
                  <a:srgbClr val="FF0000"/>
                </a:solidFill>
              </a:rPr>
              <a:t>V mezičase se seznámit s manipulací s automatickými pipetami</a:t>
            </a:r>
            <a:r>
              <a:rPr lang="cs-CZ" altLang="cs-CZ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7A8761DF-93DD-294D-9750-7BBBFF2DC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227763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2" name="Line 8">
            <a:extLst>
              <a:ext uri="{FF2B5EF4-FFF2-40B4-BE49-F238E27FC236}">
                <a16:creationId xmlns:a16="http://schemas.microsoft.com/office/drawing/2014/main" id="{1B36EFE7-D71A-4C45-AA35-253F61377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213" y="1619250"/>
            <a:ext cx="20891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Audio Recording 18. 10. 2020 20:07:03" descr="Audio Recording 18. 10. 2020 20:07:03">
            <a:hlinkClick r:id="" action="ppaction://media"/>
            <a:extLst>
              <a:ext uri="{FF2B5EF4-FFF2-40B4-BE49-F238E27FC236}">
                <a16:creationId xmlns:a16="http://schemas.microsoft.com/office/drawing/2014/main" id="{F0A7EC06-4C44-B54B-840A-6F946B590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7825" y="66032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562BC0C-9793-3E4E-8722-E1CCC963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863" y="539750"/>
            <a:ext cx="7777162" cy="828675"/>
          </a:xfrm>
        </p:spPr>
        <p:txBody>
          <a:bodyPr/>
          <a:lstStyle/>
          <a:p>
            <a:r>
              <a:rPr lang="cs-CZ" altLang="cs-CZ" sz="3200"/>
              <a:t>Popis formovaných krevních elementů</a:t>
            </a:r>
            <a:r>
              <a:rPr lang="cs-CZ" altLang="cs-CZ" sz="2800"/>
              <a:t>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57DBCD8-AF85-EA41-ABD8-DE0116289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9863" y="1258888"/>
            <a:ext cx="8137525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Granulocyty:</a:t>
            </a:r>
            <a:r>
              <a:rPr lang="cs-CZ" altLang="cs-CZ" sz="20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v cytoplasmě mají granula, jádro bývá segmentované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Neutrofil:</a:t>
            </a:r>
            <a:r>
              <a:rPr lang="cs-CZ" altLang="cs-CZ" sz="2000"/>
              <a:t> velikost 10 – 12 </a:t>
            </a:r>
            <a:r>
              <a:rPr lang="el-GR" altLang="cs-CZ" sz="2000">
                <a:cs typeface="Arial" panose="020B0604020202020204" pitchFamily="34" charset="0"/>
              </a:rPr>
              <a:t>μ</a:t>
            </a:r>
            <a:r>
              <a:rPr lang="cs-CZ" altLang="cs-CZ" sz="2000">
                <a:cs typeface="Arial" panose="020B0604020202020204" pitchFamily="34" charset="0"/>
              </a:rPr>
              <a:t>m, cytoplasma se barví slabě růžově, jádro tmavě modré, segmentované (2 – 7 segmentů) Průměrný počet segmentů se vyjadřuje pomocí Hynkova čísla, které odráží stupeň zralosti neutrofilů. Granula se barví kyselým i zásaditým barvivem a mají proto nevýraznou narůžovělou barvu, jsou velmi malá, sotva rozlišitelná. </a:t>
            </a:r>
            <a:r>
              <a:rPr lang="cs-CZ" altLang="cs-CZ" sz="2000" b="1">
                <a:cs typeface="Arial" panose="020B0604020202020204" pitchFamily="34" charset="0"/>
              </a:rPr>
              <a:t>Hlavní funkcí neutrofilů je fagocytóza</a:t>
            </a:r>
            <a:r>
              <a:rPr lang="cs-CZ" altLang="cs-CZ" sz="2000">
                <a:cs typeface="Arial" panose="020B0604020202020204" pitchFamily="34" charset="0"/>
              </a:rPr>
              <a:t> cizorodých částic a jejich rozklad pomocí lyzosomárních enzymů.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cs typeface="Arial" panose="020B0604020202020204" pitchFamily="34" charset="0"/>
            </a:endParaRPr>
          </a:p>
          <a:p>
            <a:pPr algn="just"/>
            <a:endParaRPr lang="cs-CZ" altLang="cs-CZ" sz="2000"/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9502BA13-B841-AC4A-9D45-29BBF174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932363"/>
            <a:ext cx="25400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>
            <a:extLst>
              <a:ext uri="{FF2B5EF4-FFF2-40B4-BE49-F238E27FC236}">
                <a16:creationId xmlns:a16="http://schemas.microsoft.com/office/drawing/2014/main" id="{3B8306D6-4BC0-2A42-A1DE-4CB54A34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932363"/>
            <a:ext cx="25400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>
            <a:extLst>
              <a:ext uri="{FF2B5EF4-FFF2-40B4-BE49-F238E27FC236}">
                <a16:creationId xmlns:a16="http://schemas.microsoft.com/office/drawing/2014/main" id="{363AF4A4-383C-0748-8B4A-47DFFF41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932363"/>
            <a:ext cx="25400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. 10. 2020 20:08:12" descr="Audio Recording 18. 10. 2020 20:08:12">
            <a:hlinkClick r:id="" action="ppaction://media"/>
            <a:extLst>
              <a:ext uri="{FF2B5EF4-FFF2-40B4-BE49-F238E27FC236}">
                <a16:creationId xmlns:a16="http://schemas.microsoft.com/office/drawing/2014/main" id="{A9FCD72C-2E2B-474D-A251-CF534C878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8679" y="674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4D72858B-A59C-2240-A1CD-53E7572F44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23963" y="755650"/>
            <a:ext cx="8353425" cy="1308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>
                <a:cs typeface="Arial" panose="020B0604020202020204" pitchFamily="34" charset="0"/>
              </a:rPr>
              <a:t>Eozinofil:</a:t>
            </a:r>
            <a:r>
              <a:rPr lang="cs-CZ" altLang="cs-CZ" sz="2000">
                <a:cs typeface="Arial" panose="020B0604020202020204" pitchFamily="34" charset="0"/>
              </a:rPr>
              <a:t> velikost 12 – 14 </a:t>
            </a:r>
            <a:r>
              <a:rPr lang="el-GR" altLang="cs-CZ" sz="2000">
                <a:cs typeface="Arial" panose="020B0604020202020204" pitchFamily="34" charset="0"/>
              </a:rPr>
              <a:t>μ</a:t>
            </a:r>
            <a:r>
              <a:rPr lang="cs-CZ" altLang="cs-CZ" sz="2000">
                <a:cs typeface="Arial" panose="020B0604020202020204" pitchFamily="34" charset="0"/>
              </a:rPr>
              <a:t>m, jádro ze dvou segmentů (brýlovité), granula větší než u neutrofilů, barví se cihlově červeně.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      </a:t>
            </a:r>
            <a:r>
              <a:rPr lang="cs-CZ" altLang="cs-CZ" sz="2000" b="1">
                <a:cs typeface="Arial" panose="020B0604020202020204" pitchFamily="34" charset="0"/>
              </a:rPr>
              <a:t>Hlavní funkcí eozinofilů je obrana proti endoparazitům</a:t>
            </a:r>
            <a:r>
              <a:rPr lang="cs-CZ" altLang="cs-CZ" sz="2000">
                <a:cs typeface="Arial" panose="020B0604020202020204" pitchFamily="34" charset="0"/>
              </a:rPr>
              <a:t> a mohou se účastnit i alergických reakcí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879B72D6-831A-F34A-A0B3-85903948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356100"/>
            <a:ext cx="8162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cs-CZ" altLang="cs-CZ" b="1">
                <a:solidFill>
                  <a:schemeClr val="tx1"/>
                </a:solidFill>
              </a:rPr>
              <a:t>  Bazofil:</a:t>
            </a:r>
            <a:r>
              <a:rPr lang="cs-CZ" altLang="cs-CZ">
                <a:solidFill>
                  <a:schemeClr val="tx1"/>
                </a:solidFill>
              </a:rPr>
              <a:t> velikost 9 - 11 </a:t>
            </a:r>
            <a:r>
              <a:rPr lang="el-GR" altLang="cs-CZ">
                <a:solidFill>
                  <a:schemeClr val="tx1"/>
                </a:solidFill>
              </a:rPr>
              <a:t>μ</a:t>
            </a:r>
            <a:r>
              <a:rPr lang="cs-CZ" altLang="cs-CZ">
                <a:solidFill>
                  <a:schemeClr val="tx1"/>
                </a:solidFill>
              </a:rPr>
              <a:t>m, jádro protáhlé, často esovité, granula tmavě</a:t>
            </a:r>
          </a:p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    modrá, velká, barví se stejně jako jádro, proto se jeví jakoby jádro </a:t>
            </a:r>
          </a:p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    překrývala. Bazofily se účastní alergických reakcí.</a:t>
            </a:r>
          </a:p>
        </p:txBody>
      </p:sp>
      <p:pic>
        <p:nvPicPr>
          <p:cNvPr id="74761" name="Picture 9">
            <a:extLst>
              <a:ext uri="{FF2B5EF4-FFF2-40B4-BE49-F238E27FC236}">
                <a16:creationId xmlns:a16="http://schemas.microsoft.com/office/drawing/2014/main" id="{2902A790-1409-E647-BC26-0BB22949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124075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>
            <a:extLst>
              <a:ext uri="{FF2B5EF4-FFF2-40B4-BE49-F238E27FC236}">
                <a16:creationId xmlns:a16="http://schemas.microsoft.com/office/drawing/2014/main" id="{63D906F1-BBA5-8C4E-8A3E-A81DB7DD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05105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>
            <a:extLst>
              <a:ext uri="{FF2B5EF4-FFF2-40B4-BE49-F238E27FC236}">
                <a16:creationId xmlns:a16="http://schemas.microsoft.com/office/drawing/2014/main" id="{6D9C0A44-8D50-FB4B-AFAF-574769CB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124075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>
            <a:extLst>
              <a:ext uri="{FF2B5EF4-FFF2-40B4-BE49-F238E27FC236}">
                <a16:creationId xmlns:a16="http://schemas.microsoft.com/office/drawing/2014/main" id="{CB149655-4032-C14A-9718-C1307268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36416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>
            <a:extLst>
              <a:ext uri="{FF2B5EF4-FFF2-40B4-BE49-F238E27FC236}">
                <a16:creationId xmlns:a16="http://schemas.microsoft.com/office/drawing/2014/main" id="{96B33A2C-40A8-B14F-ACD4-D523F3FE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36416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>
            <a:extLst>
              <a:ext uri="{FF2B5EF4-FFF2-40B4-BE49-F238E27FC236}">
                <a16:creationId xmlns:a16="http://schemas.microsoft.com/office/drawing/2014/main" id="{7C327AB6-CE2C-6E40-BD19-93CF4C65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36416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. 10. 2020 20:10:10" descr="Audio Recording 18. 10. 2020 20:10:10">
            <a:hlinkClick r:id="" action="ppaction://media"/>
            <a:extLst>
              <a:ext uri="{FF2B5EF4-FFF2-40B4-BE49-F238E27FC236}">
                <a16:creationId xmlns:a16="http://schemas.microsoft.com/office/drawing/2014/main" id="{D1B20068-CD7A-8B41-B4F1-34366EB07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9763" y="69548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485E0E0-0060-9246-9A86-B6B6647BA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5763" y="503238"/>
            <a:ext cx="7921625" cy="828675"/>
          </a:xfrm>
        </p:spPr>
        <p:txBody>
          <a:bodyPr/>
          <a:lstStyle/>
          <a:p>
            <a:r>
              <a:rPr lang="cs-CZ" altLang="cs-CZ" sz="3200"/>
              <a:t>Popis formovaných krevních elementů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1935B5B-7016-3A42-8FD6-ABAFE047F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8425" y="1331913"/>
            <a:ext cx="8208963" cy="30956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Agranulocyty:</a:t>
            </a:r>
            <a:r>
              <a:rPr lang="cs-CZ" altLang="cs-CZ" sz="180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v cytoplasmě nemají granula, jádro není segmentované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Lymfocyt: </a:t>
            </a:r>
            <a:r>
              <a:rPr lang="cs-CZ" altLang="cs-CZ" sz="1800"/>
              <a:t>velikost 6 – 12 </a:t>
            </a:r>
            <a:r>
              <a:rPr lang="el-GR" altLang="cs-CZ" sz="1800">
                <a:cs typeface="Arial" panose="020B0604020202020204" pitchFamily="34" charset="0"/>
              </a:rPr>
              <a:t>μ</a:t>
            </a:r>
            <a:r>
              <a:rPr lang="cs-CZ" altLang="cs-CZ" sz="1800">
                <a:cs typeface="Arial" panose="020B0604020202020204" pitchFamily="34" charset="0"/>
              </a:rPr>
              <a:t>m podle stupně zralost (malí, střední a velké lymfocyty) , jádro okrouhlé hodně tmavé. Při diferenciaci (zrání) buňky přibývá cytoplasmy, jádro je stejné. Granula v cytoplasmě nejsou pouze drobná zrnitost. V roztěru nerozlišíme T a B lymfocyty, vetšina v periferní krvi jsou B lymfocyty.  Hlavní funkce T lymfocytů je kooperace s dalšími imunitními buňkami při likvidaci cizorodých látek. Hlavní funkcí B lymfocytů je produkce protilátek.  </a:t>
            </a:r>
            <a:endParaRPr lang="el-GR" altLang="cs-CZ" sz="1800" b="1">
              <a:cs typeface="Arial" panose="020B0604020202020204" pitchFamily="34" charset="0"/>
            </a:endParaRP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96BAEE06-C0A2-7C40-AB62-CAA8A58A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6434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>
            <a:extLst>
              <a:ext uri="{FF2B5EF4-FFF2-40B4-BE49-F238E27FC236}">
                <a16:creationId xmlns:a16="http://schemas.microsoft.com/office/drawing/2014/main" id="{A77F2880-B9E6-1E4F-A809-B38BE76B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6434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>
            <a:extLst>
              <a:ext uri="{FF2B5EF4-FFF2-40B4-BE49-F238E27FC236}">
                <a16:creationId xmlns:a16="http://schemas.microsoft.com/office/drawing/2014/main" id="{23C0B88B-8CAF-0F43-9010-B5CFDFF8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6434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. 10. 2020 20:15:13" descr="Audio Recording 18. 10. 2020 20:15:13">
            <a:hlinkClick r:id="" action="ppaction://media"/>
            <a:extLst>
              <a:ext uri="{FF2B5EF4-FFF2-40B4-BE49-F238E27FC236}">
                <a16:creationId xmlns:a16="http://schemas.microsoft.com/office/drawing/2014/main" id="{8920E3CB-D0C8-FD47-94F7-73999F07F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0988" y="65484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>
            <a:extLst>
              <a:ext uri="{FF2B5EF4-FFF2-40B4-BE49-F238E27FC236}">
                <a16:creationId xmlns:a16="http://schemas.microsoft.com/office/drawing/2014/main" id="{C2313189-71DD-4642-B746-B676526791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11300" y="611188"/>
            <a:ext cx="7921625" cy="2305050"/>
          </a:xfrm>
        </p:spPr>
        <p:txBody>
          <a:bodyPr/>
          <a:lstStyle/>
          <a:p>
            <a:pPr algn="just"/>
            <a:r>
              <a:rPr lang="cs-CZ" altLang="cs-CZ" sz="2000" b="1"/>
              <a:t>Monocyt: </a:t>
            </a:r>
            <a:r>
              <a:rPr lang="cs-CZ" altLang="cs-CZ" sz="2000"/>
              <a:t>velikost 14 – 20</a:t>
            </a:r>
            <a:r>
              <a:rPr lang="cs-CZ" altLang="cs-CZ" sz="2000" b="1"/>
              <a:t> </a:t>
            </a:r>
            <a:r>
              <a:rPr lang="el-GR" altLang="cs-CZ" sz="2000"/>
              <a:t>μ</a:t>
            </a:r>
            <a:r>
              <a:rPr lang="cs-CZ" altLang="cs-CZ" sz="2000"/>
              <a:t>m,</a:t>
            </a:r>
            <a:r>
              <a:rPr lang="cs-CZ" altLang="cs-CZ" sz="2000" b="1"/>
              <a:t> </a:t>
            </a:r>
            <a:r>
              <a:rPr lang="cs-CZ" altLang="cs-CZ" sz="2000"/>
              <a:t> kulaté nebo oválně, jádro často </a:t>
            </a:r>
          </a:p>
          <a:p>
            <a:pPr algn="just">
              <a:buFont typeface="Wingdings" pitchFamily="2" charset="2"/>
              <a:buNone/>
            </a:pPr>
            <a:r>
              <a:rPr lang="cs-CZ" altLang="cs-CZ" sz="2000"/>
              <a:t>      ledvinovitého tvaru (záleží na směru pozorování). Chromatin je jemně zrnitý, jádro je vždy světlejší než u lymfocytů. Granula nejsou, cytoplasma se však může jevit jako mírně zrnitá. Hlavní funkcí je fagocytóza cizorodých částic za účelem jejího zpracování a předložení dalším buňkám imunitního systému. </a:t>
            </a:r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2FED6674-2191-D64C-B2D4-F1873CC3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321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>
            <a:extLst>
              <a:ext uri="{FF2B5EF4-FFF2-40B4-BE49-F238E27FC236}">
                <a16:creationId xmlns:a16="http://schemas.microsoft.com/office/drawing/2014/main" id="{6CCD7DCA-C2E1-8C49-8FB8-56AF688E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1321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11">
            <a:extLst>
              <a:ext uri="{FF2B5EF4-FFF2-40B4-BE49-F238E27FC236}">
                <a16:creationId xmlns:a16="http://schemas.microsoft.com/office/drawing/2014/main" id="{AED42433-8F9D-1942-89F7-9B072A5F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13213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. 10. 2020 20:16:23" descr="Audio Recording 18. 10. 2020 20:16:23">
            <a:hlinkClick r:id="" action="ppaction://media"/>
            <a:extLst>
              <a:ext uri="{FF2B5EF4-FFF2-40B4-BE49-F238E27FC236}">
                <a16:creationId xmlns:a16="http://schemas.microsoft.com/office/drawing/2014/main" id="{B3324FF3-4B5F-1F4C-A9EE-D5EA6D7CF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1158" y="65420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679</TotalTime>
  <Words>915</Words>
  <Application>Microsoft Macintosh PowerPoint</Application>
  <PresentationFormat>Vlastní</PresentationFormat>
  <Paragraphs>107</Paragraphs>
  <Slides>13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Pixel</vt:lpstr>
      <vt:lpstr>Příprava krevního roztěru</vt:lpstr>
      <vt:lpstr>Barvení roztěrů </vt:lpstr>
      <vt:lpstr>Barvení pomocí hotových barvicích sad</vt:lpstr>
      <vt:lpstr>Vyhodnocování krevního roztěru</vt:lpstr>
      <vt:lpstr>Úkoly: </vt:lpstr>
      <vt:lpstr>Popis formovaných krevních elementů </vt:lpstr>
      <vt:lpstr>Prezentace aplikace PowerPoint</vt:lpstr>
      <vt:lpstr>Popis formovaných krevních elementů</vt:lpstr>
      <vt:lpstr>Prezentace aplikace PowerPoint</vt:lpstr>
      <vt:lpstr>Popis formovaných krevních elementů</vt:lpstr>
      <vt:lpstr>Prezentace aplikace PowerPoint</vt:lpstr>
      <vt:lpstr>Prezentace aplikace PowerPoint</vt:lpstr>
      <vt:lpstr>Použité zdroje: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Škoda</dc:creator>
  <cp:lastModifiedBy>Monika Dušková</cp:lastModifiedBy>
  <cp:revision>50</cp:revision>
  <cp:lastPrinted>1601-01-01T00:00:00Z</cp:lastPrinted>
  <dcterms:created xsi:type="dcterms:W3CDTF">2009-07-20T10:14:54Z</dcterms:created>
  <dcterms:modified xsi:type="dcterms:W3CDTF">2020-10-18T18:25:38Z</dcterms:modified>
</cp:coreProperties>
</file>