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1" r:id="rId3"/>
    <p:sldId id="263" r:id="rId4"/>
    <p:sldId id="264" r:id="rId5"/>
    <p:sldId id="265" r:id="rId6"/>
    <p:sldId id="283" r:id="rId7"/>
    <p:sldId id="266" r:id="rId8"/>
    <p:sldId id="284" r:id="rId9"/>
    <p:sldId id="274" r:id="rId10"/>
    <p:sldId id="267" r:id="rId11"/>
    <p:sldId id="273" r:id="rId12"/>
    <p:sldId id="272" r:id="rId13"/>
    <p:sldId id="277" r:id="rId14"/>
    <p:sldId id="275" r:id="rId15"/>
    <p:sldId id="276" r:id="rId16"/>
    <p:sldId id="278" r:id="rId17"/>
    <p:sldId id="279" r:id="rId18"/>
    <p:sldId id="282" r:id="rId19"/>
    <p:sldId id="281" r:id="rId20"/>
    <p:sldId id="280" r:id="rId21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1404"/>
    <a:srgbClr val="BEB14E"/>
    <a:srgbClr val="F63B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85" autoAdjust="0"/>
  </p:normalViewPr>
  <p:slideViewPr>
    <p:cSldViewPr showGuides="1">
      <p:cViewPr>
        <p:scale>
          <a:sx n="84" d="100"/>
          <a:sy n="84" d="100"/>
        </p:scale>
        <p:origin x="-420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F0EBF-A5B2-4A70-9B70-69A8A3451DC9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87AED-B160-45C7-A321-0D9B10D8962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Aby bylo možno vstřebat</a:t>
            </a:r>
            <a:r>
              <a:rPr lang="cs-CZ" baseline="0" dirty="0" smtClean="0"/>
              <a:t> přes b-stěnu do lymfy, krve apod.</a:t>
            </a:r>
          </a:p>
          <a:p>
            <a:r>
              <a:rPr lang="cs-CZ" baseline="0" dirty="0" smtClean="0"/>
              <a:t>Trubice – velký povrch na vstřebání, žlázy – enzymy</a:t>
            </a:r>
          </a:p>
          <a:p>
            <a:r>
              <a:rPr lang="cs-CZ" baseline="0" dirty="0" smtClean="0"/>
              <a:t>Specializace oddílů, předchozí výv. Stav – láčka, možnost zároveň jíst i vylučovat</a:t>
            </a:r>
          </a:p>
          <a:p>
            <a:r>
              <a:rPr lang="cs-CZ" baseline="0" dirty="0" smtClean="0"/>
              <a:t>Hladká svalovina - peristaltika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87AED-B160-45C7-A321-0D9B10D8962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Sacharidy – mono – glu, fru; di(oligo )– sacharoza, laktoza, maltoza, ...; polysacharidy – škrob, chitin, celulóza</a:t>
            </a:r>
          </a:p>
          <a:p>
            <a:r>
              <a:rPr lang="cs-CZ" dirty="0" smtClean="0"/>
              <a:t>Proteiny</a:t>
            </a:r>
            <a:r>
              <a:rPr lang="cs-CZ" baseline="0" dirty="0" smtClean="0"/>
              <a:t> – sled AK, 23, některé prekurzory k hormonům, růst. Látkám, jstavební fce, syntéza močoviny, porfyrinů, pyrinů ap. </a:t>
            </a:r>
          </a:p>
          <a:p>
            <a:r>
              <a:rPr lang="cs-CZ" baseline="0" dirty="0" smtClean="0"/>
              <a:t>Tuky, oleje, vosky, .. Složené jako sfingolipy, fosfolipidy – např. součástí myelinových pochev ap.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87AED-B160-45C7-A321-0D9B10D8962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IKI test – </a:t>
            </a:r>
            <a:r>
              <a:rPr lang="cs-CZ" dirty="0" err="1" smtClean="0"/>
              <a:t>Lugolův</a:t>
            </a:r>
            <a:r>
              <a:rPr lang="cs-CZ" dirty="0" smtClean="0"/>
              <a:t> roztok, jod</a:t>
            </a:r>
            <a:r>
              <a:rPr lang="cs-CZ" baseline="0" dirty="0" smtClean="0"/>
              <a:t> a jodid draselný, 1829 </a:t>
            </a:r>
            <a:r>
              <a:rPr lang="cs-CZ" baseline="0" dirty="0" err="1" smtClean="0"/>
              <a:t>p.Lugol</a:t>
            </a:r>
            <a:r>
              <a:rPr lang="cs-CZ" baseline="0" dirty="0" smtClean="0"/>
              <a:t> (FR)</a:t>
            </a:r>
          </a:p>
          <a:p>
            <a:r>
              <a:rPr lang="cs-CZ" baseline="0" dirty="0" err="1" smtClean="0"/>
              <a:t>Benedictovo</a:t>
            </a:r>
            <a:r>
              <a:rPr lang="cs-CZ" baseline="0" dirty="0" smtClean="0"/>
              <a:t> činidlo – </a:t>
            </a:r>
            <a:r>
              <a:rPr lang="cs-CZ" baseline="0" dirty="0" err="1" smtClean="0"/>
              <a:t>Stanley</a:t>
            </a:r>
            <a:r>
              <a:rPr lang="cs-CZ" baseline="0" dirty="0" smtClean="0"/>
              <a:t> R. </a:t>
            </a:r>
            <a:r>
              <a:rPr lang="cs-CZ" baseline="0" dirty="0" err="1" smtClean="0"/>
              <a:t>Benedict</a:t>
            </a:r>
            <a:r>
              <a:rPr lang="cs-CZ" baseline="0" dirty="0" smtClean="0"/>
              <a:t> (přelom 1900) AM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87AED-B160-45C7-A321-0D9B10D8962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Když vstoupí částečně natrávená</a:t>
            </a:r>
            <a:r>
              <a:rPr lang="cs-CZ" baseline="0" dirty="0" smtClean="0"/>
              <a:t> potrava do dvanáctníku, kyselina působí na svěrač  dvanáctníku, tím zabrání dalšímu přísunu tráveniny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87AED-B160-45C7-A321-0D9B10D8962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87AED-B160-45C7-A321-0D9B10D8962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Žluč z jater, ale také lipázy ze slin a žaludku(10-30%), aktivní v žaludku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87AED-B160-45C7-A321-0D9B10D8962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Linguální lipáza účinkuje až</a:t>
            </a:r>
            <a:r>
              <a:rPr lang="cs-CZ" baseline="0" dirty="0" smtClean="0"/>
              <a:t> v žaludku, rozkládá asi 10% lipidů přijatých potravou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87AED-B160-45C7-A321-0D9B10D8962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Lehce zásadité</a:t>
            </a:r>
            <a:r>
              <a:rPr lang="cs-CZ" baseline="0" dirty="0" smtClean="0"/>
              <a:t> prostředí podporuje emulgaci tuků, kyselé prostředí jejich separaci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87AED-B160-45C7-A321-0D9B10D8962C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B164-3633-43C3-A163-299BF5A6E1AE}" type="datetimeFigureOut">
              <a:rPr lang="cs-CZ" smtClean="0"/>
              <a:pPr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AD0E-8EBB-4572-B548-2FD4824E319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428596" y="642918"/>
            <a:ext cx="3714776" cy="185738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reflection blurRad="6350" stA="52000" endA="300" endPos="350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85786" y="928670"/>
            <a:ext cx="2873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 smtClean="0">
                <a:solidFill>
                  <a:schemeClr val="bg1"/>
                </a:solidFill>
              </a:rPr>
              <a:t>Trávení</a:t>
            </a:r>
            <a:endParaRPr lang="cs-CZ" sz="7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3619512" cy="427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5576" y="2708920"/>
            <a:ext cx="305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Kateřina Tomanová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CVIČENÍ 1.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Trávení škrobu slinnou amylázou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endParaRPr lang="cs-CZ" dirty="0" smtClean="0"/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endParaRPr lang="cs-CZ" dirty="0" smtClean="0"/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endParaRPr lang="cs-CZ" dirty="0" smtClean="0"/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endParaRPr lang="cs-CZ" dirty="0" smtClean="0"/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1700" dirty="0" smtClean="0"/>
              <a:t>Postupně umístěte 7 test. zkumavek do stojánku v inkubační jednotce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1700" dirty="0" smtClean="0"/>
              <a:t>Připravte zkumavky od 1-7 s látkami uvedenými v tabulce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700" dirty="0" smtClean="0"/>
              <a:t>3.    </a:t>
            </a:r>
            <a:r>
              <a:rPr lang="cs-CZ" sz="1700" b="1" dirty="0" smtClean="0"/>
              <a:t>Povařte</a:t>
            </a:r>
            <a:r>
              <a:rPr lang="cs-CZ" sz="1700" dirty="0" smtClean="0"/>
              <a:t> obsah zkum. č. 1, nastavte teplotu inkubace 37 °C a čas 60min. a nechte inkubovat 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cs-CZ" sz="1700" dirty="0" smtClean="0"/>
              <a:t>Poté provedeme </a:t>
            </a:r>
            <a:r>
              <a:rPr lang="cs-CZ" sz="1700" b="1" u="sng" dirty="0" smtClean="0">
                <a:solidFill>
                  <a:schemeClr val="accent5">
                    <a:lumMod val="50000"/>
                  </a:schemeClr>
                </a:solidFill>
              </a:rPr>
              <a:t>IKI test na přítomnost polysacharidů (škrob</a:t>
            </a:r>
            <a:r>
              <a:rPr lang="cs-CZ" sz="1700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cs-CZ" sz="1700" dirty="0" smtClean="0"/>
              <a:t>a </a:t>
            </a:r>
            <a:r>
              <a:rPr lang="cs-CZ" sz="1700" b="1" u="sng" dirty="0" smtClean="0">
                <a:solidFill>
                  <a:schemeClr val="accent5">
                    <a:lumMod val="50000"/>
                  </a:schemeClr>
                </a:solidFill>
              </a:rPr>
              <a:t>test na přítomnost redukujících cukrů (glukóza a maltóza) pomocí </a:t>
            </a:r>
            <a:r>
              <a:rPr lang="cs-CZ" sz="1700" b="1" u="sng" dirty="0" err="1" smtClean="0">
                <a:solidFill>
                  <a:schemeClr val="accent5">
                    <a:lumMod val="50000"/>
                  </a:schemeClr>
                </a:solidFill>
              </a:rPr>
              <a:t>Benedictova</a:t>
            </a:r>
            <a:r>
              <a:rPr lang="cs-CZ" sz="1700" b="1" u="sng" dirty="0" smtClean="0">
                <a:solidFill>
                  <a:schemeClr val="accent5">
                    <a:lumMod val="50000"/>
                  </a:schemeClr>
                </a:solidFill>
              </a:rPr>
              <a:t> činidla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cs-CZ" sz="1700" dirty="0" smtClean="0"/>
              <a:t>Postupně přeneste obsah test. zkumavek 1-7 do prázdných zkum. ve skříňce, do každé   </a:t>
            </a:r>
          </a:p>
          <a:p>
            <a:pPr marL="342900" indent="-342900" algn="just">
              <a:lnSpc>
                <a:spcPct val="90000"/>
              </a:lnSpc>
            </a:pPr>
            <a:r>
              <a:rPr lang="cs-CZ" sz="1700" b="1" dirty="0" smtClean="0"/>
              <a:t>	přidejte kapku IKI roztoku </a:t>
            </a:r>
            <a:r>
              <a:rPr lang="cs-CZ" sz="1700" dirty="0" smtClean="0"/>
              <a:t>a sledujte barevnou změnu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sz="1700" dirty="0" smtClean="0"/>
              <a:t>6.   Odečtení výsledků: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sz="1700" dirty="0" smtClean="0"/>
              <a:t>	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pozitivní test na škrob </a:t>
            </a:r>
            <a:r>
              <a:rPr lang="cs-CZ" sz="1700" dirty="0" smtClean="0"/>
              <a:t>(přítomnost škrobu) </a:t>
            </a:r>
            <a:r>
              <a:rPr lang="cs-CZ" sz="1700" dirty="0" smtClean="0">
                <a:cs typeface="Arial" charset="0"/>
              </a:rPr>
              <a:t>→ </a:t>
            </a:r>
            <a:r>
              <a:rPr lang="cs-CZ" sz="1700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modro-černé</a:t>
            </a:r>
            <a:r>
              <a:rPr lang="cs-CZ" sz="1700" dirty="0" smtClean="0">
                <a:cs typeface="Arial" charset="0"/>
              </a:rPr>
              <a:t> zbarvení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sz="1700" dirty="0" smtClean="0">
                <a:cs typeface="Arial" charset="0"/>
              </a:rPr>
              <a:t>    	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negativní test na škrob </a:t>
            </a:r>
            <a:r>
              <a:rPr lang="cs-CZ" sz="1700" dirty="0" smtClean="0">
                <a:cs typeface="Arial" charset="0"/>
              </a:rPr>
              <a:t>(není přítomen) → zbarvení </a:t>
            </a:r>
            <a:r>
              <a:rPr lang="cs-CZ" sz="1700" dirty="0" smtClean="0">
                <a:solidFill>
                  <a:srgbClr val="BEB14E"/>
                </a:solidFill>
                <a:cs typeface="Arial" charset="0"/>
              </a:rPr>
              <a:t>roztoku IKI 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AutoNum type="arabicPeriod" startAt="7"/>
            </a:pPr>
            <a:r>
              <a:rPr lang="cs-CZ" sz="1700" dirty="0" smtClean="0"/>
              <a:t>Přidejte</a:t>
            </a:r>
            <a:r>
              <a:rPr lang="cs-CZ" sz="1700" b="1" dirty="0" smtClean="0"/>
              <a:t> kapku Benediktova činidla </a:t>
            </a:r>
            <a:r>
              <a:rPr lang="cs-CZ" sz="1700" dirty="0" smtClean="0"/>
              <a:t>ke zbylému obsahu  test. zkumavek  1-7 a nechte vařit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AutoNum type="arabicPeriod" startAt="7"/>
            </a:pPr>
            <a:r>
              <a:rPr lang="cs-CZ" sz="1700" dirty="0" smtClean="0"/>
              <a:t>Odečtení výsledků</a:t>
            </a:r>
          </a:p>
          <a:p>
            <a:pPr marL="800100" lvl="1" indent="-342900" algn="just">
              <a:lnSpc>
                <a:spcPct val="90000"/>
              </a:lnSpc>
            </a:pPr>
            <a:r>
              <a:rPr lang="cs-CZ" sz="1700" dirty="0" smtClean="0"/>
              <a:t>	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pozitivní</a:t>
            </a:r>
            <a:r>
              <a:rPr lang="cs-CZ" sz="1700" dirty="0" smtClean="0"/>
              <a:t> test na přítomnost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glukózy nebo maltózy</a:t>
            </a:r>
            <a:r>
              <a:rPr lang="cs-CZ" sz="1700" dirty="0" smtClean="0"/>
              <a:t>→ </a:t>
            </a:r>
            <a:r>
              <a:rPr lang="cs-CZ" sz="1700" dirty="0" smtClean="0">
                <a:solidFill>
                  <a:srgbClr val="641404"/>
                </a:solidFill>
              </a:rPr>
              <a:t>červeno-hnědá</a:t>
            </a:r>
            <a:endParaRPr lang="cs-CZ" sz="1700" dirty="0" smtClean="0"/>
          </a:p>
          <a:p>
            <a:pPr marL="800100" lvl="1" indent="-342900" algn="just">
              <a:lnSpc>
                <a:spcPct val="90000"/>
              </a:lnSpc>
            </a:pPr>
            <a:r>
              <a:rPr lang="cs-CZ" sz="1700" dirty="0" smtClean="0"/>
              <a:t>	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přechod</a:t>
            </a:r>
            <a:r>
              <a:rPr lang="cs-CZ" sz="1700" dirty="0" smtClean="0"/>
              <a:t> (obsahuje redukující cukry, ale v menším množství) → </a:t>
            </a:r>
            <a:r>
              <a:rPr lang="cs-CZ" sz="1700" dirty="0" smtClean="0">
                <a:solidFill>
                  <a:schemeClr val="accent3">
                    <a:lumMod val="75000"/>
                  </a:schemeClr>
                </a:solidFill>
              </a:rPr>
              <a:t>zelená</a:t>
            </a:r>
            <a:endParaRPr lang="cs-CZ" sz="1700" dirty="0" smtClean="0"/>
          </a:p>
          <a:p>
            <a:pPr marL="800100" lvl="1" indent="-342900" algn="just">
              <a:lnSpc>
                <a:spcPct val="90000"/>
              </a:lnSpc>
            </a:pP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	negativní test </a:t>
            </a:r>
            <a:r>
              <a:rPr lang="cs-CZ" sz="1700" dirty="0" smtClean="0"/>
              <a:t>→ původní </a:t>
            </a:r>
            <a:r>
              <a:rPr lang="cs-CZ" sz="1700" dirty="0" smtClean="0">
                <a:solidFill>
                  <a:schemeClr val="accent1">
                    <a:lumMod val="75000"/>
                  </a:schemeClr>
                </a:solidFill>
              </a:rPr>
              <a:t>světle modrá</a:t>
            </a:r>
            <a:endParaRPr lang="cs-CZ" sz="1700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702285" y="4512633"/>
            <a:ext cx="142876" cy="142876"/>
          </a:xfrm>
          <a:prstGeom prst="ellipse">
            <a:avLst/>
          </a:prstGeom>
          <a:solidFill>
            <a:srgbClr val="641404"/>
          </a:solidFill>
          <a:ln>
            <a:solidFill>
              <a:srgbClr val="641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702473" y="4715072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90598" y="496501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821411" y="3571876"/>
            <a:ext cx="142876" cy="14287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821411" y="3809940"/>
            <a:ext cx="142876" cy="142876"/>
          </a:xfrm>
          <a:prstGeom prst="ellipse">
            <a:avLst/>
          </a:prstGeom>
          <a:solidFill>
            <a:srgbClr val="BEB14E"/>
          </a:solidFill>
          <a:ln>
            <a:solidFill>
              <a:srgbClr val="BEB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0" y="5500702"/>
            <a:ext cx="60093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Co nám zkumavky 2, 6 a 7 říkají o pH a aktivitě amylázy? </a:t>
            </a:r>
          </a:p>
          <a:p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Při jakém pH je nejvyšší aktivita amylázy?</a:t>
            </a:r>
          </a:p>
          <a:p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Která zkumavka ukazuje, že amyláza nebyla kontaminována maltózou?</a:t>
            </a:r>
          </a:p>
          <a:p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Byla by slinná amyláza aktivní také v žaludku?</a:t>
            </a:r>
          </a:p>
          <a:p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Jaký efekt má var na aktivitu enzymů? </a:t>
            </a: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3214679" y="0"/>
          <a:ext cx="5929322" cy="164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046"/>
                <a:gridCol w="847046"/>
                <a:gridCol w="847046"/>
                <a:gridCol w="847046"/>
                <a:gridCol w="847046"/>
                <a:gridCol w="847046"/>
                <a:gridCol w="847046"/>
              </a:tblGrid>
              <a:tr h="28825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</a:t>
                      </a:r>
                      <a:endParaRPr lang="cs-CZ" sz="1200" dirty="0"/>
                    </a:p>
                  </a:txBody>
                  <a:tcPr/>
                </a:tc>
              </a:tr>
              <a:tr h="28825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amyláza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amyláza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amyláza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voda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voda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amyláza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amyláza</a:t>
                      </a:r>
                      <a:endParaRPr lang="cs-CZ" sz="1200" dirty="0"/>
                    </a:p>
                  </a:txBody>
                  <a:tcPr/>
                </a:tc>
              </a:tr>
              <a:tr h="28825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škrob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škrob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voda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škrob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maltóza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škrob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škrob</a:t>
                      </a:r>
                      <a:endParaRPr lang="cs-CZ" sz="1200" dirty="0"/>
                    </a:p>
                  </a:txBody>
                  <a:tcPr/>
                </a:tc>
              </a:tr>
              <a:tr h="28825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 7.0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 7.0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 7.0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 7.0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 7.0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 2.0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 9.0</a:t>
                      </a:r>
                      <a:endParaRPr lang="cs-CZ" sz="1200" dirty="0"/>
                    </a:p>
                  </a:txBody>
                  <a:tcPr/>
                </a:tc>
              </a:tr>
              <a:tr h="49003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Var, 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" y="0"/>
            <a:ext cx="9144000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CVIČENÍ 2.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Trávení škrobu a celulózy 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slinnou amylázou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endParaRPr lang="cs-CZ" dirty="0" smtClean="0"/>
          </a:p>
          <a:p>
            <a:pPr marL="342900" indent="-342900">
              <a:lnSpc>
                <a:spcPct val="90000"/>
              </a:lnSpc>
            </a:pPr>
            <a:endParaRPr lang="cs-CZ" dirty="0" smtClean="0"/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endParaRPr lang="cs-CZ" dirty="0" smtClean="0"/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1700" dirty="0" smtClean="0"/>
              <a:t>Postupně umístěte 7 test. zkumavek do stojánku v inkubační jednotce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sz="1700" dirty="0" smtClean="0"/>
              <a:t>Připravte zkumavky od 1-7 s látkami uvedenými v tabulce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700" dirty="0" smtClean="0"/>
              <a:t>3.   </a:t>
            </a:r>
            <a:r>
              <a:rPr lang="cs-CZ" sz="1700" b="1" dirty="0" err="1" smtClean="0"/>
              <a:t>Zmražte</a:t>
            </a:r>
            <a:r>
              <a:rPr lang="cs-CZ" sz="1700" dirty="0" smtClean="0"/>
              <a:t> obsah zkum. č. 1, nastavte teplotu inkubace 37 °C a čas 60min. a nechte inkubovat. 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cs-CZ" sz="1700" dirty="0" smtClean="0"/>
              <a:t>Poté provedeme </a:t>
            </a:r>
            <a:r>
              <a:rPr lang="cs-CZ" sz="1700" b="1" u="sng" dirty="0" smtClean="0">
                <a:solidFill>
                  <a:schemeClr val="accent5">
                    <a:lumMod val="50000"/>
                  </a:schemeClr>
                </a:solidFill>
              </a:rPr>
              <a:t>IKI test na přítomnost polysacharidů (škrob, </a:t>
            </a:r>
            <a:r>
              <a:rPr lang="cs-CZ" sz="1700" b="1" dirty="0" smtClean="0">
                <a:solidFill>
                  <a:schemeClr val="accent5">
                    <a:lumMod val="50000"/>
                  </a:schemeClr>
                </a:solidFill>
              </a:rPr>
              <a:t>celulóza) </a:t>
            </a:r>
            <a:r>
              <a:rPr lang="cs-CZ" sz="1700" dirty="0" smtClean="0"/>
              <a:t>a </a:t>
            </a:r>
            <a:r>
              <a:rPr lang="cs-CZ" sz="1700" b="1" u="sng" dirty="0" smtClean="0">
                <a:solidFill>
                  <a:schemeClr val="accent5">
                    <a:lumMod val="50000"/>
                  </a:schemeClr>
                </a:solidFill>
              </a:rPr>
              <a:t>test na přítomnost redukujících cukrů (glukóza a maltóza) pomocí </a:t>
            </a:r>
            <a:r>
              <a:rPr lang="cs-CZ" sz="1700" b="1" u="sng" dirty="0" err="1" smtClean="0">
                <a:solidFill>
                  <a:schemeClr val="accent5">
                    <a:lumMod val="50000"/>
                  </a:schemeClr>
                </a:solidFill>
              </a:rPr>
              <a:t>Benedictova</a:t>
            </a:r>
            <a:r>
              <a:rPr lang="cs-CZ" sz="1700" b="1" u="sng" dirty="0" smtClean="0">
                <a:solidFill>
                  <a:schemeClr val="accent5">
                    <a:lumMod val="50000"/>
                  </a:schemeClr>
                </a:solidFill>
              </a:rPr>
              <a:t> činidla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cs-CZ" sz="1700" dirty="0" smtClean="0"/>
              <a:t>Postupně přeneste obsah test. zkumavek 1-7 do prázdných zkum. ve skříňce, do každé   </a:t>
            </a:r>
          </a:p>
          <a:p>
            <a:pPr marL="342900" indent="-342900" algn="just">
              <a:lnSpc>
                <a:spcPct val="90000"/>
              </a:lnSpc>
            </a:pPr>
            <a:r>
              <a:rPr lang="cs-CZ" sz="1700" b="1" dirty="0" smtClean="0"/>
              <a:t>	přidejte kapku IKI roztoku </a:t>
            </a:r>
            <a:r>
              <a:rPr lang="cs-CZ" sz="1700" dirty="0" smtClean="0"/>
              <a:t>a sledujte barevnou změnu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sz="1700" dirty="0" smtClean="0"/>
              <a:t>6.   Odečtení výsledků: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sz="1700" dirty="0" smtClean="0"/>
              <a:t>	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pozitivní test</a:t>
            </a:r>
            <a:r>
              <a:rPr lang="cs-CZ" sz="1700" dirty="0" smtClean="0"/>
              <a:t> na škrob (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přítomnost škrobu</a:t>
            </a:r>
            <a:r>
              <a:rPr lang="cs-CZ" sz="1700" dirty="0" smtClean="0"/>
              <a:t>) </a:t>
            </a:r>
            <a:r>
              <a:rPr lang="cs-CZ" sz="1700" dirty="0" smtClean="0">
                <a:cs typeface="Arial" charset="0"/>
              </a:rPr>
              <a:t>→ </a:t>
            </a:r>
            <a:r>
              <a:rPr lang="cs-CZ" sz="1700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modro-černé</a:t>
            </a:r>
            <a:r>
              <a:rPr lang="cs-CZ" sz="1700" dirty="0" smtClean="0">
                <a:cs typeface="Arial" charset="0"/>
              </a:rPr>
              <a:t> zbarvení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sz="1700" dirty="0" smtClean="0">
                <a:cs typeface="Arial" charset="0"/>
              </a:rPr>
              <a:t>    	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negativní test </a:t>
            </a:r>
            <a:r>
              <a:rPr lang="cs-CZ" sz="1700" dirty="0" smtClean="0">
                <a:cs typeface="Arial" charset="0"/>
              </a:rPr>
              <a:t>na škrob (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není přítomen</a:t>
            </a:r>
            <a:r>
              <a:rPr lang="cs-CZ" sz="1700" dirty="0" smtClean="0">
                <a:cs typeface="Arial" charset="0"/>
              </a:rPr>
              <a:t>) → zbarvení </a:t>
            </a:r>
            <a:r>
              <a:rPr lang="cs-CZ" sz="1700" b="1" dirty="0" smtClean="0">
                <a:solidFill>
                  <a:srgbClr val="BEB14E"/>
                </a:solidFill>
                <a:cs typeface="Arial" charset="0"/>
              </a:rPr>
              <a:t>roztoku IKI 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AutoNum type="arabicPeriod" startAt="7"/>
            </a:pPr>
            <a:r>
              <a:rPr lang="cs-CZ" sz="1700" dirty="0" smtClean="0"/>
              <a:t>Přidejte </a:t>
            </a:r>
            <a:r>
              <a:rPr lang="cs-CZ" sz="1700" b="1" dirty="0" smtClean="0"/>
              <a:t>kapku Benediktova činidla </a:t>
            </a:r>
            <a:r>
              <a:rPr lang="cs-CZ" sz="1700" dirty="0" smtClean="0"/>
              <a:t>ke zbylému obsahu  test. zkumavek  1-7 a nechte vařit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AutoNum type="arabicPeriod" startAt="7"/>
            </a:pPr>
            <a:r>
              <a:rPr lang="cs-CZ" sz="1700" dirty="0" smtClean="0"/>
              <a:t>Odečtení výsledků</a:t>
            </a:r>
          </a:p>
          <a:p>
            <a:pPr marL="800100" lvl="1" indent="-342900" algn="just">
              <a:lnSpc>
                <a:spcPct val="90000"/>
              </a:lnSpc>
            </a:pPr>
            <a:r>
              <a:rPr lang="cs-CZ" sz="1700" dirty="0" smtClean="0"/>
              <a:t>	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pozitivní test</a:t>
            </a:r>
            <a:r>
              <a:rPr lang="cs-CZ" sz="1700" dirty="0" smtClean="0"/>
              <a:t> na přítomnost 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glukózy </a:t>
            </a:r>
            <a:r>
              <a:rPr lang="cs-CZ" sz="1700" dirty="0" smtClean="0"/>
              <a:t>nebo</a:t>
            </a: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700" dirty="0" err="1" smtClean="0">
                <a:solidFill>
                  <a:schemeClr val="accent5">
                    <a:lumMod val="50000"/>
                  </a:schemeClr>
                </a:solidFill>
              </a:rPr>
              <a:t>maltózy</a:t>
            </a:r>
            <a:r>
              <a:rPr lang="cs-CZ" sz="1700" dirty="0" smtClean="0"/>
              <a:t>→ </a:t>
            </a:r>
            <a:r>
              <a:rPr lang="cs-CZ" sz="1700" dirty="0" smtClean="0">
                <a:solidFill>
                  <a:srgbClr val="641404"/>
                </a:solidFill>
              </a:rPr>
              <a:t>červeno-hnědá</a:t>
            </a:r>
          </a:p>
          <a:p>
            <a:pPr marL="800100" lvl="1" indent="-342900" algn="just">
              <a:lnSpc>
                <a:spcPct val="90000"/>
              </a:lnSpc>
            </a:pP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	přechod</a:t>
            </a:r>
            <a:r>
              <a:rPr lang="cs-CZ" sz="1700" dirty="0" smtClean="0"/>
              <a:t> (obsahuje redukující cukry, ale v menším množství) → </a:t>
            </a:r>
            <a:r>
              <a:rPr lang="cs-CZ" sz="1700" dirty="0" smtClean="0">
                <a:solidFill>
                  <a:schemeClr val="accent3">
                    <a:lumMod val="75000"/>
                  </a:schemeClr>
                </a:solidFill>
              </a:rPr>
              <a:t>zelená</a:t>
            </a:r>
          </a:p>
          <a:p>
            <a:pPr marL="800100" lvl="1" indent="-342900" algn="just">
              <a:lnSpc>
                <a:spcPct val="90000"/>
              </a:lnSpc>
            </a:pPr>
            <a:r>
              <a:rPr lang="cs-CZ" sz="1700" dirty="0" smtClean="0">
                <a:solidFill>
                  <a:schemeClr val="accent5">
                    <a:lumMod val="50000"/>
                  </a:schemeClr>
                </a:solidFill>
              </a:rPr>
              <a:t>	negativní test </a:t>
            </a:r>
            <a:r>
              <a:rPr lang="cs-CZ" sz="1700" dirty="0" smtClean="0"/>
              <a:t>→ původní </a:t>
            </a:r>
            <a:r>
              <a:rPr lang="cs-CZ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světle modrá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702285" y="4750697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90598" y="497688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773911" y="3583751"/>
            <a:ext cx="142876" cy="14287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773911" y="3822003"/>
            <a:ext cx="142876" cy="142876"/>
          </a:xfrm>
          <a:prstGeom prst="ellipse">
            <a:avLst/>
          </a:prstGeom>
          <a:solidFill>
            <a:srgbClr val="BEB14E"/>
          </a:solidFill>
          <a:ln>
            <a:solidFill>
              <a:srgbClr val="BEB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3648" y="5445733"/>
            <a:ext cx="54094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Která zkumavka znázorňuje, že celulóza nebo škrob jsou stále přítomny?</a:t>
            </a: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Jaký byl efekt zmražení na zkumavku č.1?</a:t>
            </a: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Jak se liší efekt zmražení od varu?</a:t>
            </a: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Používá amyláza celulózu jako substrát? Viz výsledek ve zkumavce č.4.</a:t>
            </a: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Jaký efekt mělo dodání bakterií na trávení celulózy?</a:t>
            </a: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Jaký byl efekt enzymu peptidázy ve zkumavce č. 6</a:t>
            </a:r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678535" y="4524508"/>
            <a:ext cx="142876" cy="142876"/>
          </a:xfrm>
          <a:prstGeom prst="ellipse">
            <a:avLst/>
          </a:prstGeom>
          <a:solidFill>
            <a:srgbClr val="641404"/>
          </a:solidFill>
          <a:ln>
            <a:solidFill>
              <a:srgbClr val="641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2786052" y="-24"/>
          <a:ext cx="6215104" cy="165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872"/>
                <a:gridCol w="887872"/>
                <a:gridCol w="887872"/>
                <a:gridCol w="887872"/>
                <a:gridCol w="887872"/>
                <a:gridCol w="887872"/>
                <a:gridCol w="887872"/>
              </a:tblGrid>
              <a:tr h="2250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</a:t>
                      </a:r>
                      <a:endParaRPr lang="cs-CZ" sz="1200" dirty="0"/>
                    </a:p>
                  </a:txBody>
                  <a:tcPr/>
                </a:tc>
              </a:tr>
              <a:tr h="37063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amyláza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amyláza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amyláza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amyláza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amyláza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peptidáza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bakterie</a:t>
                      </a:r>
                      <a:endParaRPr lang="cs-CZ" sz="1200" dirty="0"/>
                    </a:p>
                  </a:txBody>
                  <a:tcPr/>
                </a:tc>
              </a:tr>
              <a:tr h="2250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škrob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škrob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glukóza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celulóza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celulóza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škrob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celulóza</a:t>
                      </a:r>
                      <a:endParaRPr lang="cs-CZ" sz="1200" dirty="0"/>
                    </a:p>
                  </a:txBody>
                  <a:tcPr/>
                </a:tc>
              </a:tr>
              <a:tr h="22503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 7.0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</a:t>
                      </a:r>
                      <a:r>
                        <a:rPr lang="cs-CZ" sz="1200" baseline="0" dirty="0" smtClean="0"/>
                        <a:t> 7.0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</a:t>
                      </a:r>
                      <a:r>
                        <a:rPr lang="cs-CZ" sz="1200" baseline="0" dirty="0" smtClean="0"/>
                        <a:t> 7.0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 7.0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voda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</a:t>
                      </a:r>
                      <a:r>
                        <a:rPr lang="cs-CZ" sz="1200" baseline="0" dirty="0" smtClean="0"/>
                        <a:t> 7.0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pH 7.0</a:t>
                      </a:r>
                      <a:endParaRPr lang="cs-CZ" sz="1200" dirty="0"/>
                    </a:p>
                  </a:txBody>
                  <a:tcPr/>
                </a:tc>
              </a:tr>
              <a:tr h="37063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Zmražení</a:t>
                      </a:r>
                      <a:r>
                        <a:rPr lang="cs-CZ" sz="1200" baseline="0" dirty="0" smtClean="0"/>
                        <a:t> , </a:t>
                      </a:r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inkubace</a:t>
                      </a:r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4572008"/>
            <a:ext cx="7072330" cy="2071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1875" y="1000108"/>
            <a:ext cx="7643834" cy="3000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0" y="0"/>
            <a:ext cx="263072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Trávení proteinů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742951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 Žaludek</a:t>
            </a: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 smtClean="0"/>
              <a:t>		</a:t>
            </a:r>
            <a:r>
              <a:rPr lang="cs-CZ" u="sng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cs-CZ" b="1" u="sng" dirty="0" smtClean="0">
                <a:solidFill>
                  <a:schemeClr val="accent5">
                    <a:lumMod val="50000"/>
                  </a:schemeClr>
                </a:solidFill>
              </a:rPr>
              <a:t>pepsin</a:t>
            </a:r>
          </a:p>
          <a:p>
            <a:endParaRPr lang="cs-CZ" dirty="0" smtClean="0"/>
          </a:p>
          <a:p>
            <a:r>
              <a:rPr lang="cs-CZ" dirty="0" smtClean="0"/>
              <a:t>endopeptidáza štěpící proteiny na </a:t>
            </a:r>
            <a:r>
              <a:rPr lang="cs-CZ" dirty="0" err="1" smtClean="0"/>
              <a:t>oligopeptidy</a:t>
            </a:r>
            <a:r>
              <a:rPr lang="cs-CZ" dirty="0" smtClean="0"/>
              <a:t> až aminokyseliny</a:t>
            </a:r>
          </a:p>
          <a:p>
            <a:r>
              <a:rPr lang="cs-CZ" dirty="0" smtClean="0"/>
              <a:t>součástí žaludeční šťávy</a:t>
            </a:r>
          </a:p>
          <a:p>
            <a:r>
              <a:rPr lang="cs-CZ" dirty="0" smtClean="0"/>
              <a:t>vylučován v </a:t>
            </a:r>
            <a:r>
              <a:rPr lang="cs-CZ" b="1" dirty="0" smtClean="0"/>
              <a:t>inaktivní formě </a:t>
            </a:r>
            <a:r>
              <a:rPr lang="cs-CZ" dirty="0" smtClean="0"/>
              <a:t>(</a:t>
            </a:r>
            <a:r>
              <a:rPr lang="cs-CZ" b="1" dirty="0" smtClean="0"/>
              <a:t>pepsinogen</a:t>
            </a:r>
            <a:r>
              <a:rPr lang="cs-CZ" dirty="0" smtClean="0"/>
              <a:t>) , aktivace kyselým prostředím – </a:t>
            </a:r>
            <a:r>
              <a:rPr lang="cs-CZ" b="1" dirty="0" err="1" smtClean="0"/>
              <a:t>HCl</a:t>
            </a:r>
            <a:r>
              <a:rPr lang="cs-CZ" b="1" dirty="0" smtClean="0"/>
              <a:t> </a:t>
            </a:r>
            <a:r>
              <a:rPr lang="cs-CZ" dirty="0" smtClean="0"/>
              <a:t>(+ koagulace bílkovin, vstřebávání železa, …)</a:t>
            </a:r>
          </a:p>
          <a:p>
            <a:r>
              <a:rPr lang="cs-CZ" dirty="0" smtClean="0"/>
              <a:t>optimální teplota 37 – 38 °C, </a:t>
            </a:r>
            <a:r>
              <a:rPr lang="cs-CZ" b="1" dirty="0" smtClean="0"/>
              <a:t>pH 1,5 – 2</a:t>
            </a:r>
          </a:p>
          <a:p>
            <a:endParaRPr lang="cs-CZ" dirty="0" smtClean="0"/>
          </a:p>
          <a:p>
            <a:r>
              <a:rPr lang="cs-CZ" dirty="0" smtClean="0"/>
              <a:t>další enzymy: katepsin, </a:t>
            </a:r>
            <a:r>
              <a:rPr lang="cs-CZ" dirty="0" err="1" smtClean="0"/>
              <a:t>kaseinogen</a:t>
            </a:r>
            <a:endParaRPr lang="cs-CZ" dirty="0" smtClean="0"/>
          </a:p>
          <a:p>
            <a:endParaRPr lang="cs-CZ" dirty="0" smtClean="0"/>
          </a:p>
          <a:p>
            <a:endParaRPr lang="cs-CZ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 Pankreas</a:t>
            </a:r>
          </a:p>
          <a:p>
            <a:endParaRPr lang="cs-CZ" dirty="0" smtClean="0"/>
          </a:p>
          <a:p>
            <a:r>
              <a:rPr lang="cs-CZ" dirty="0" smtClean="0"/>
              <a:t>		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trypsin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chymotrypsin, karboxypeptidázy,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elastáza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  <a:p>
            <a:r>
              <a:rPr lang="cs-CZ" dirty="0" smtClean="0"/>
              <a:t>vylučovány v inaktivní formě do duodena (pankreatická šťáva)</a:t>
            </a:r>
          </a:p>
          <a:p>
            <a:r>
              <a:rPr lang="cs-CZ" dirty="0" smtClean="0"/>
              <a:t>optimální teplota 37 – 38 °C, </a:t>
            </a:r>
            <a:r>
              <a:rPr lang="cs-CZ" b="1" dirty="0" err="1" smtClean="0"/>
              <a:t>ph</a:t>
            </a:r>
            <a:r>
              <a:rPr lang="cs-CZ" b="1" dirty="0" smtClean="0"/>
              <a:t> 8</a:t>
            </a:r>
            <a:r>
              <a:rPr lang="cs-CZ" dirty="0" smtClean="0"/>
              <a:t> (neutralizace tráveniny </a:t>
            </a:r>
            <a:r>
              <a:rPr lang="cs-CZ" dirty="0" err="1" smtClean="0"/>
              <a:t>hydrogenuhličitanem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456" y="0"/>
            <a:ext cx="2357544" cy="1714512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Zaoblený obdélník 8"/>
          <p:cNvSpPr/>
          <p:nvPr/>
        </p:nvSpPr>
        <p:spPr>
          <a:xfrm>
            <a:off x="71438" y="1071546"/>
            <a:ext cx="1000100" cy="42862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71438" y="4714884"/>
            <a:ext cx="1142976" cy="42862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721" y="620688"/>
            <a:ext cx="6253279" cy="4757751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92280" y="5949280"/>
            <a:ext cx="1191353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Animace C</a:t>
            </a:r>
            <a:endParaRPr lang="cs-CZ" b="1" dirty="0"/>
          </a:p>
        </p:txBody>
      </p:sp>
      <p:pic>
        <p:nvPicPr>
          <p:cNvPr id="12290" name="Picture 2" descr="https://www.myopure.com.au/wp-content/uploads/protein-absorp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16206" cy="427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CVIČENÍ 3.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Trávení proteinů pepsinem</a:t>
            </a:r>
          </a:p>
          <a:p>
            <a:endParaRPr lang="cs-CZ" sz="1600" dirty="0" smtClean="0"/>
          </a:p>
          <a:p>
            <a:r>
              <a:rPr lang="cs-CZ" sz="1600" b="1" i="1" dirty="0" err="1" smtClean="0">
                <a:solidFill>
                  <a:schemeClr val="accent5">
                    <a:lumMod val="50000"/>
                  </a:schemeClr>
                </a:solidFill>
              </a:rPr>
              <a:t>BApNA</a:t>
            </a:r>
            <a:r>
              <a:rPr lang="cs-CZ" sz="1600" i="1" dirty="0" smtClean="0"/>
              <a:t> (N-</a:t>
            </a:r>
            <a:r>
              <a:rPr lang="el-GR" sz="1600" i="1" dirty="0" smtClean="0"/>
              <a:t>α</a:t>
            </a:r>
            <a:r>
              <a:rPr lang="cs-CZ" sz="1600" i="1" dirty="0" smtClean="0"/>
              <a:t>-benzoyl-DL-arginine-p-</a:t>
            </a:r>
            <a:r>
              <a:rPr lang="cs-CZ" sz="1600" i="1" dirty="0" err="1" smtClean="0"/>
              <a:t>nitroanilide</a:t>
            </a:r>
            <a:r>
              <a:rPr lang="cs-CZ" sz="1600" i="1" dirty="0" smtClean="0"/>
              <a:t>) – syntetický substrát, průhledný a bezbarvý je-li v roztoku,  štěpený trávicím enzymem (</a:t>
            </a:r>
            <a:r>
              <a:rPr lang="cs-CZ" sz="1600" i="1" dirty="0" err="1" smtClean="0"/>
              <a:t>př.pepsin</a:t>
            </a:r>
            <a:r>
              <a:rPr lang="cs-CZ" sz="1600" i="1" dirty="0" smtClean="0"/>
              <a:t>) uvolňuje p-</a:t>
            </a:r>
            <a:r>
              <a:rPr lang="cs-CZ" sz="1600" i="1" dirty="0" err="1" smtClean="0"/>
              <a:t>nitroanilin</a:t>
            </a:r>
            <a:r>
              <a:rPr lang="cs-CZ" sz="1600" i="1" dirty="0" smtClean="0"/>
              <a:t> a roztok se zbarví dožluta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4071942"/>
            <a:ext cx="909338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dirty="0" smtClean="0"/>
              <a:t>Postupně umístěte 6 test. zkumavek do stojánku v inkubační jednotce.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dirty="0" smtClean="0"/>
              <a:t>Připravte zkumavky od 1-6 s látkami uvedenými v tabulce.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cs-CZ" dirty="0" smtClean="0"/>
              <a:t>Povařte</a:t>
            </a:r>
            <a:r>
              <a:rPr lang="cs-CZ" b="1" dirty="0" smtClean="0"/>
              <a:t> </a:t>
            </a:r>
            <a:r>
              <a:rPr lang="cs-CZ" dirty="0" smtClean="0"/>
              <a:t>obsah zkum. č. 1, nastavte teplotu inkubace 37 °C a čas 60min. a nechte inkubovat.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cs-CZ" dirty="0" smtClean="0"/>
              <a:t>Pomocí spektrofotometru změříme optickou hustotu (OD) vzorku (</a:t>
            </a:r>
            <a:r>
              <a:rPr lang="el-GR" dirty="0" smtClean="0"/>
              <a:t>λ=405</a:t>
            </a:r>
            <a:r>
              <a:rPr lang="cs-CZ" dirty="0" err="1" smtClean="0"/>
              <a:t>nm</a:t>
            </a:r>
            <a:r>
              <a:rPr lang="cs-CZ" dirty="0" smtClean="0"/>
              <a:t>). Čím více bylo uvolněno žluté barvy do roztoku tím více byl </a:t>
            </a:r>
            <a:r>
              <a:rPr lang="cs-CZ" dirty="0" err="1" smtClean="0"/>
              <a:t>BApNA</a:t>
            </a:r>
            <a:r>
              <a:rPr lang="cs-CZ" dirty="0" smtClean="0"/>
              <a:t> natráven pepsinem → vyšší OD.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 startAt="3"/>
            </a:pPr>
            <a:endParaRPr lang="cs-CZ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0" y="6027003"/>
            <a:ext cx="414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Které pH podporuje nejvyšší aktivitu pepsinu?</a:t>
            </a:r>
          </a:p>
          <a:p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Byl by pepsin aktivní i v ústech?</a:t>
            </a:r>
          </a:p>
          <a:p>
            <a:endParaRPr lang="cs-CZ" sz="1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928662" y="1571612"/>
          <a:ext cx="72866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Pepsin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Pepsin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Pepsin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Pepsin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Pepsin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BAPNA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BAPNA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BAPNA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BAPNA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BAPNA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pH 2.0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</a:t>
                      </a:r>
                      <a:r>
                        <a:rPr lang="cs-CZ" baseline="0" dirty="0" smtClean="0"/>
                        <a:t> 2.0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 2.0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 2.0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 7.0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 9.0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Var, 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857232"/>
            <a:ext cx="9144000" cy="2428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0" y="571480"/>
            <a:ext cx="9144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Pankreas</a:t>
            </a:r>
          </a:p>
          <a:p>
            <a:r>
              <a:rPr lang="cs-CZ" dirty="0" smtClean="0"/>
              <a:t>		</a:t>
            </a:r>
            <a:r>
              <a:rPr lang="cs-CZ" u="sng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cs-CZ" b="1" u="sng" dirty="0" smtClean="0">
                <a:solidFill>
                  <a:schemeClr val="accent5">
                    <a:lumMod val="50000"/>
                  </a:schemeClr>
                </a:solidFill>
              </a:rPr>
              <a:t>pankreatická lipáza</a:t>
            </a:r>
          </a:p>
          <a:p>
            <a:endParaRPr lang="cs-CZ" dirty="0" smtClean="0"/>
          </a:p>
          <a:p>
            <a:r>
              <a:rPr lang="en-US" dirty="0" err="1" smtClean="0"/>
              <a:t>trigl</a:t>
            </a:r>
            <a:r>
              <a:rPr lang="cs-CZ" dirty="0" err="1" smtClean="0"/>
              <a:t>yceridy</a:t>
            </a:r>
            <a:r>
              <a:rPr lang="cs-CZ" dirty="0" smtClean="0"/>
              <a:t> štěpeny na glycerol a volné mastné kyseliny (</a:t>
            </a:r>
            <a:r>
              <a:rPr lang="cs-CZ" b="1" dirty="0" smtClean="0"/>
              <a:t>snížení pH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produkována pankreatem do duodena</a:t>
            </a:r>
          </a:p>
          <a:p>
            <a:r>
              <a:rPr lang="cs-CZ" dirty="0" smtClean="0"/>
              <a:t>nezbytná předchozí </a:t>
            </a:r>
            <a:r>
              <a:rPr lang="cs-CZ" b="1" dirty="0" smtClean="0"/>
              <a:t>emulgace</a:t>
            </a:r>
            <a:r>
              <a:rPr lang="cs-CZ" dirty="0" smtClean="0"/>
              <a:t> tuků </a:t>
            </a:r>
            <a:r>
              <a:rPr lang="cs-CZ" b="1" dirty="0" smtClean="0"/>
              <a:t>žlučí </a:t>
            </a:r>
            <a:r>
              <a:rPr lang="cs-CZ" dirty="0" smtClean="0"/>
              <a:t>(soli žlučových kyselin, lecitin)                   malé kapénky (s velkým povrchem) – lepší kontakt s enzymem</a:t>
            </a:r>
          </a:p>
          <a:p>
            <a:r>
              <a:rPr lang="cs-CZ" dirty="0" smtClean="0"/>
              <a:t>koenzym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kolipáza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Natrávené tuky jsou v lumen tenkého střeva</a:t>
            </a:r>
          </a:p>
          <a:p>
            <a:r>
              <a:rPr lang="cs-CZ" dirty="0" smtClean="0"/>
              <a:t> zabudovávány do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micel</a:t>
            </a:r>
          </a:p>
          <a:p>
            <a:r>
              <a:rPr lang="cs-CZ" b="1" dirty="0" smtClean="0"/>
              <a:t> </a:t>
            </a:r>
            <a:r>
              <a:rPr lang="cs-CZ" dirty="0" smtClean="0"/>
              <a:t>(uvnitř produkty trávení tuků a vitaminy rozpustné v tucích)</a:t>
            </a:r>
          </a:p>
          <a:p>
            <a:endParaRPr lang="cs-CZ" dirty="0" smtClean="0"/>
          </a:p>
          <a:p>
            <a:r>
              <a:rPr lang="cs-CZ" dirty="0" smtClean="0"/>
              <a:t>	transport a absorpce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203029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Trávení tuků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5" name="Šipka doprava se zářezem 4"/>
          <p:cNvSpPr/>
          <p:nvPr/>
        </p:nvSpPr>
        <p:spPr>
          <a:xfrm>
            <a:off x="6715140" y="2428868"/>
            <a:ext cx="785818" cy="45719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47500" y="916794"/>
            <a:ext cx="1095476" cy="29762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87452" y="2953716"/>
            <a:ext cx="1550421" cy="552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ib.bioninja.com.au/_Media/lipid-metabolism_me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1526" y="3284984"/>
            <a:ext cx="354898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26"/>
            <a:ext cx="7259264" cy="478632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32101" y="6165304"/>
            <a:ext cx="1199367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Animace B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500438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dirty="0" smtClean="0"/>
              <a:t>Postupně umístěte 7 test. zkumavek do stojánku v inkubační jednotce.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dirty="0" smtClean="0"/>
              <a:t>Připravte zkumavky od 1-7 s látkami uvedenými v tabulce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cs-CZ" dirty="0" smtClean="0"/>
              <a:t>Povařte</a:t>
            </a:r>
            <a:r>
              <a:rPr lang="cs-CZ" b="1" dirty="0" smtClean="0"/>
              <a:t> </a:t>
            </a:r>
            <a:r>
              <a:rPr lang="cs-CZ" dirty="0" smtClean="0"/>
              <a:t>obsah zkum. č. 1, nastavte teplotu inkubace 37 °C a čas 60 min. a nechte inkubovat.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cs-CZ" dirty="0" smtClean="0"/>
              <a:t>Pomocí pH metru změřte pH ve zkumavkách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35166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CVIČENÍ 4.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Trávení tuků pankreatickou lipázou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027003"/>
            <a:ext cx="4508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Vysvětlete rozdíl v aktivitě lipázy ve zkumavce 2 a 3. </a:t>
            </a:r>
          </a:p>
          <a:p>
            <a:pPr algn="just"/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Které pH je pro aktivitu lipázy nejúčinnější?</a:t>
            </a:r>
          </a:p>
          <a:p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785786" y="857232"/>
          <a:ext cx="764386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81"/>
                <a:gridCol w="1091981"/>
                <a:gridCol w="1091981"/>
                <a:gridCol w="1091981"/>
                <a:gridCol w="1091981"/>
                <a:gridCol w="1091981"/>
                <a:gridCol w="1091981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Lipáza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Lipáza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Lipáza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Lipáza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Lipáza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Lipáza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Olej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Olej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Olej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Olej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Olej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Olej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Žluč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Žluč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Žluč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Žluč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Žluč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Žluč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pH</a:t>
                      </a:r>
                      <a:r>
                        <a:rPr lang="cs-CZ" baseline="0" dirty="0" smtClean="0"/>
                        <a:t> 7.0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</a:t>
                      </a:r>
                      <a:r>
                        <a:rPr lang="cs-CZ" baseline="0" dirty="0" smtClean="0"/>
                        <a:t> 7.0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 7.0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 7.0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 7.0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 2.0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pH</a:t>
                      </a:r>
                      <a:r>
                        <a:rPr lang="cs-CZ" baseline="0" dirty="0" smtClean="0"/>
                        <a:t> 9.0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Var,</a:t>
                      </a:r>
                      <a:r>
                        <a:rPr lang="cs-CZ" baseline="0" dirty="0" smtClean="0"/>
                        <a:t> 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inkubace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260648"/>
            <a:ext cx="7286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https://is.muni.cz/auth/el/1431/jaro2010/Bi6790c/um/fyziologie/pr01.html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859"/>
          <a:stretch>
            <a:fillRect/>
          </a:stretch>
        </p:blipFill>
        <p:spPr bwMode="auto">
          <a:xfrm>
            <a:off x="0" y="960030"/>
            <a:ext cx="4497142" cy="589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47864" y="1484784"/>
            <a:ext cx="187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 -  slinná amyláza</a:t>
            </a:r>
          </a:p>
          <a:p>
            <a:r>
              <a:rPr lang="cs-CZ" dirty="0" smtClean="0"/>
              <a:t>((L)) - lipáza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4444011" y="5373216"/>
            <a:ext cx="3944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 - pankreatická amyláza, TS</a:t>
            </a:r>
          </a:p>
          <a:p>
            <a:r>
              <a:rPr lang="cs-CZ" dirty="0" smtClean="0"/>
              <a:t>P – pankreatická šťáva - trypsin, elastáza</a:t>
            </a:r>
          </a:p>
          <a:p>
            <a:r>
              <a:rPr lang="cs-CZ" dirty="0" smtClean="0"/>
              <a:t>L – pankreatické lipázy, žluč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4824536" y="3717032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 – pepsin(-ogen; HCl), katepsin</a:t>
            </a:r>
          </a:p>
          <a:p>
            <a:r>
              <a:rPr lang="cs-CZ" dirty="0" smtClean="0"/>
              <a:t>(L – lipáza)</a:t>
            </a:r>
            <a:endParaRPr lang="cs-CZ" dirty="0"/>
          </a:p>
        </p:txBody>
      </p:sp>
      <p:sp>
        <p:nvSpPr>
          <p:cNvPr id="12" name="Line Callout 1 11"/>
          <p:cNvSpPr/>
          <p:nvPr/>
        </p:nvSpPr>
        <p:spPr>
          <a:xfrm>
            <a:off x="4427984" y="5373216"/>
            <a:ext cx="4104456" cy="936104"/>
          </a:xfrm>
          <a:prstGeom prst="borderCallout1">
            <a:avLst>
              <a:gd name="adj1" fmla="val 18750"/>
              <a:gd name="adj2" fmla="val -8333"/>
              <a:gd name="adj3" fmla="val -54955"/>
              <a:gd name="adj4" fmla="val -52721"/>
            </a:avLst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Line Callout 1 12"/>
          <p:cNvSpPr/>
          <p:nvPr/>
        </p:nvSpPr>
        <p:spPr>
          <a:xfrm>
            <a:off x="4572000" y="3645024"/>
            <a:ext cx="2736304" cy="1008112"/>
          </a:xfrm>
          <a:prstGeom prst="borderCallout1">
            <a:avLst>
              <a:gd name="adj1" fmla="val 18750"/>
              <a:gd name="adj2" fmla="val -8333"/>
              <a:gd name="adj3" fmla="val 86389"/>
              <a:gd name="adj4" fmla="val -59816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Line Callout 1 13"/>
          <p:cNvSpPr/>
          <p:nvPr/>
        </p:nvSpPr>
        <p:spPr>
          <a:xfrm>
            <a:off x="3275856" y="1412776"/>
            <a:ext cx="2088232" cy="720080"/>
          </a:xfrm>
          <a:prstGeom prst="borderCallout1">
            <a:avLst>
              <a:gd name="adj1" fmla="val 18750"/>
              <a:gd name="adj2" fmla="val -8333"/>
              <a:gd name="adj3" fmla="val 102963"/>
              <a:gd name="adj4" fmla="val -61400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83768" y="5517232"/>
            <a:ext cx="1656184" cy="216024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fcdn.return2health.net/articles/wp-content/uploads/diges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20688"/>
            <a:ext cx="2562692" cy="2478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5892" y="1357298"/>
            <a:ext cx="5752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chemeClr val="accent5">
                    <a:lumMod val="50000"/>
                  </a:schemeClr>
                </a:solidFill>
              </a:rPr>
              <a:t>Děkuji vám za pozornost</a:t>
            </a:r>
            <a:endParaRPr lang="cs-CZ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710" y="2571744"/>
            <a:ext cx="6786580" cy="226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857224" y="2928934"/>
            <a:ext cx="1714512" cy="25003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2357430"/>
            <a:ext cx="457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Trávicí trakt člověka (trubice + žlázy)</a:t>
            </a:r>
          </a:p>
          <a:p>
            <a:endParaRPr lang="cs-CZ" dirty="0" smtClean="0"/>
          </a:p>
          <a:p>
            <a:pPr algn="just"/>
            <a:r>
              <a:rPr lang="cs-CZ" sz="2000" dirty="0" smtClean="0"/>
              <a:t>	Dutina ústní</a:t>
            </a:r>
          </a:p>
          <a:p>
            <a:pPr algn="just"/>
            <a:r>
              <a:rPr lang="cs-CZ" sz="2000" dirty="0" smtClean="0"/>
              <a:t>	Hltan</a:t>
            </a:r>
          </a:p>
          <a:p>
            <a:pPr algn="just"/>
            <a:r>
              <a:rPr lang="cs-CZ" sz="2000" dirty="0" smtClean="0"/>
              <a:t>	Jícen</a:t>
            </a:r>
          </a:p>
          <a:p>
            <a:pPr algn="just"/>
            <a:r>
              <a:rPr lang="cs-CZ" sz="2000" dirty="0" smtClean="0"/>
              <a:t>	Žaludek</a:t>
            </a:r>
          </a:p>
          <a:p>
            <a:pPr algn="just"/>
            <a:r>
              <a:rPr lang="cs-CZ" sz="2000" dirty="0" smtClean="0"/>
              <a:t>	Tenké střevo</a:t>
            </a:r>
          </a:p>
          <a:p>
            <a:pPr algn="just"/>
            <a:r>
              <a:rPr lang="cs-CZ" sz="2000" dirty="0" smtClean="0"/>
              <a:t>	Tlusté střevo</a:t>
            </a:r>
          </a:p>
          <a:p>
            <a:pPr algn="just"/>
            <a:r>
              <a:rPr lang="cs-CZ" sz="2000" dirty="0" smtClean="0"/>
              <a:t>	Konečník</a:t>
            </a:r>
          </a:p>
          <a:p>
            <a:pPr algn="just"/>
            <a:r>
              <a:rPr lang="cs-CZ" sz="2000" dirty="0" smtClean="0"/>
              <a:t>	Řitní otvor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500042"/>
            <a:ext cx="492919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Skupina 8"/>
          <p:cNvGrpSpPr/>
          <p:nvPr/>
        </p:nvGrpSpPr>
        <p:grpSpPr>
          <a:xfrm>
            <a:off x="71406" y="142876"/>
            <a:ext cx="1719638" cy="714356"/>
            <a:chOff x="0" y="0"/>
            <a:chExt cx="1719638" cy="714356"/>
          </a:xfrm>
        </p:grpSpPr>
        <p:sp>
          <p:nvSpPr>
            <p:cNvPr id="8" name="Zaoblený obdélník 7"/>
            <p:cNvSpPr/>
            <p:nvPr/>
          </p:nvSpPr>
          <p:spPr>
            <a:xfrm>
              <a:off x="0" y="0"/>
              <a:ext cx="1714480" cy="7143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0" y="0"/>
              <a:ext cx="17196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dirty="0" smtClean="0">
                  <a:solidFill>
                    <a:schemeClr val="accent5">
                      <a:lumMod val="50000"/>
                    </a:schemeClr>
                  </a:solidFill>
                </a:rPr>
                <a:t>Teorie: </a:t>
              </a:r>
              <a:endParaRPr lang="cs-CZ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0" y="1214422"/>
            <a:ext cx="55006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Trávení: proces rozkladu molekul na menší molekuly za pomoci enzymů trávícího traktu</a:t>
            </a: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643042" y="5500702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Rozdílné funkce oddílů</a:t>
            </a:r>
          </a:p>
          <a:p>
            <a:pPr algn="just"/>
            <a:r>
              <a:rPr lang="cs-CZ" dirty="0" smtClean="0"/>
              <a:t>rozdílné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enzymy</a:t>
            </a:r>
          </a:p>
          <a:p>
            <a:pPr algn="just"/>
            <a:r>
              <a:rPr lang="cs-CZ" b="1" dirty="0" smtClean="0"/>
              <a:t>mechanické zpracování potravy</a:t>
            </a:r>
          </a:p>
          <a:p>
            <a:pPr algn="just"/>
            <a:r>
              <a:rPr lang="cs-CZ" b="1" dirty="0" smtClean="0"/>
              <a:t>resorpce</a:t>
            </a: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87812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TEST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47722" y="1643050"/>
            <a:ext cx="8045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1) Jaké faktory prostředí ovlivňují aktivitu enzymů?</a:t>
            </a:r>
          </a:p>
          <a:p>
            <a:pPr>
              <a:buFont typeface="Wingdings" pitchFamily="2" charset="2"/>
              <a:buNone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2) V kterých částech trávicího traktu probíhá trávení sacharidů?</a:t>
            </a:r>
          </a:p>
          <a:p>
            <a:pPr>
              <a:buFont typeface="Wingdings" pitchFamily="2" charset="2"/>
              <a:buNone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3) Jak se nazývá enzym, který se účastní trávení proteinů?</a:t>
            </a:r>
          </a:p>
          <a:p>
            <a:pPr>
              <a:buFont typeface="Wingdings" pitchFamily="2" charset="2"/>
              <a:buNone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4) Jaké je optimální pH pro trávení proteinů v žaludku?</a:t>
            </a:r>
          </a:p>
          <a:p>
            <a:pPr>
              <a:buFont typeface="Wingdings" pitchFamily="2" charset="2"/>
              <a:buNone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5) Co umožňuje trávení celulózy u přežvýkavců?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0" y="1214422"/>
            <a:ext cx="1785918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0" y="2000240"/>
            <a:ext cx="4714876" cy="15001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0" y="0"/>
            <a:ext cx="8390823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Enzymy</a:t>
            </a:r>
            <a:endParaRPr lang="cs-CZ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 smtClean="0"/>
          </a:p>
          <a:p>
            <a:pPr lvl="2"/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      specifické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katalyzátory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chemických pochodů v živých organismech</a:t>
            </a:r>
          </a:p>
          <a:p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Jednoduché</a:t>
            </a:r>
          </a:p>
          <a:p>
            <a:r>
              <a:rPr lang="cs-CZ" sz="1600" dirty="0" smtClean="0"/>
              <a:t>protein</a:t>
            </a:r>
            <a:endParaRPr lang="cs-CZ" sz="1400" dirty="0" smtClean="0"/>
          </a:p>
          <a:p>
            <a:endParaRPr lang="cs-CZ" sz="1400" dirty="0"/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Složené</a:t>
            </a:r>
          </a:p>
          <a:p>
            <a:r>
              <a:rPr lang="cs-CZ" sz="1600" b="1" dirty="0" smtClean="0"/>
              <a:t>protein</a:t>
            </a:r>
            <a:r>
              <a:rPr lang="cs-CZ" sz="1600" dirty="0" smtClean="0"/>
              <a:t> ± neproteinová složka</a:t>
            </a:r>
          </a:p>
          <a:p>
            <a:r>
              <a:rPr lang="cs-CZ" sz="1600" dirty="0" smtClean="0"/>
              <a:t>	</a:t>
            </a:r>
            <a:r>
              <a:rPr lang="cs-CZ" sz="1600" b="1" dirty="0" smtClean="0"/>
              <a:t>kofaktor</a:t>
            </a:r>
            <a:r>
              <a:rPr lang="cs-CZ" sz="1600" dirty="0" smtClean="0"/>
              <a:t> (ATP, Fe</a:t>
            </a:r>
            <a:r>
              <a:rPr lang="cs-CZ" sz="1600" baseline="30000" dirty="0" smtClean="0"/>
              <a:t>2+</a:t>
            </a:r>
            <a:r>
              <a:rPr lang="cs-CZ" sz="1600" dirty="0" smtClean="0"/>
              <a:t>, Cu </a:t>
            </a:r>
            <a:r>
              <a:rPr lang="cs-CZ" sz="1600" baseline="30000" dirty="0" smtClean="0"/>
              <a:t>2+ </a:t>
            </a:r>
            <a:r>
              <a:rPr lang="cs-CZ" sz="1600" dirty="0" smtClean="0"/>
              <a:t>,Mn</a:t>
            </a:r>
            <a:r>
              <a:rPr lang="cs-CZ" sz="1600" baseline="30000" dirty="0" smtClean="0"/>
              <a:t>2+</a:t>
            </a:r>
            <a:r>
              <a:rPr lang="cs-CZ" sz="1600" dirty="0" smtClean="0"/>
              <a:t>, Zn</a:t>
            </a:r>
            <a:r>
              <a:rPr lang="cs-CZ" sz="1600" baseline="30000" dirty="0" smtClean="0"/>
              <a:t>2+</a:t>
            </a:r>
            <a:r>
              <a:rPr lang="cs-CZ" sz="1600" dirty="0" smtClean="0"/>
              <a:t>,Se…)</a:t>
            </a:r>
            <a:endParaRPr lang="cs-CZ" sz="1600" baseline="30000" dirty="0" smtClean="0"/>
          </a:p>
          <a:p>
            <a:r>
              <a:rPr lang="cs-CZ" sz="1600" dirty="0" smtClean="0"/>
              <a:t>	</a:t>
            </a:r>
            <a:r>
              <a:rPr lang="cs-CZ" sz="1600" b="1" dirty="0" smtClean="0"/>
              <a:t>koenzym</a:t>
            </a:r>
            <a:r>
              <a:rPr lang="cs-CZ" sz="1600" dirty="0" smtClean="0"/>
              <a:t> (NAD, koenzym Q</a:t>
            </a:r>
            <a:r>
              <a:rPr lang="cs-CZ" sz="1600" baseline="-25000" dirty="0" smtClean="0"/>
              <a:t>10</a:t>
            </a:r>
            <a:r>
              <a:rPr lang="cs-CZ" sz="1600" dirty="0" smtClean="0"/>
              <a:t>, koenzym A)</a:t>
            </a:r>
          </a:p>
          <a:p>
            <a:r>
              <a:rPr lang="cs-CZ" sz="1600" dirty="0" smtClean="0"/>
              <a:t>	prostetická skupina (pevně navázaná</a:t>
            </a:r>
            <a:r>
              <a:rPr lang="cs-CZ" sz="1400" dirty="0" smtClean="0"/>
              <a:t>)</a:t>
            </a:r>
          </a:p>
          <a:p>
            <a:r>
              <a:rPr lang="cs-CZ" sz="1400" dirty="0" smtClean="0"/>
              <a:t>	(</a:t>
            </a:r>
            <a:r>
              <a:rPr lang="cs-CZ" sz="1600" dirty="0" smtClean="0"/>
              <a:t>mnohé jsou deriváty vit.B)</a:t>
            </a:r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rychlost reakce závisí na</a:t>
            </a:r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59" name="Zaoblený obdélník 58"/>
          <p:cNvSpPr/>
          <p:nvPr/>
        </p:nvSpPr>
        <p:spPr>
          <a:xfrm>
            <a:off x="3000364" y="3643314"/>
            <a:ext cx="5929354" cy="15001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0" y="522678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400" dirty="0" smtClean="0"/>
              <a:t>   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Oxidoreduktázy</a:t>
            </a:r>
            <a:r>
              <a:rPr lang="cs-CZ" sz="1400" dirty="0" smtClean="0"/>
              <a:t>: katalyzují oxidačně/redukční reakce (např. alkoholdehydrogenáza)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  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Transferázy</a:t>
            </a:r>
            <a:r>
              <a:rPr lang="cs-CZ" sz="1400" dirty="0" smtClean="0"/>
              <a:t>: přenášejí funkční skupiny (například methyl-, acetyl- nebo fosfátovou skupinu - kinázy)</a:t>
            </a:r>
          </a:p>
          <a:p>
            <a:pPr>
              <a:buFont typeface="Arial" pitchFamily="34" charset="0"/>
              <a:buChar char="•"/>
            </a:pPr>
            <a:r>
              <a:rPr lang="cs-CZ" sz="1400" b="1" dirty="0" smtClean="0"/>
              <a:t>    </a:t>
            </a: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</a:rPr>
              <a:t>Hydrolázy</a:t>
            </a:r>
            <a:r>
              <a:rPr lang="cs-CZ" sz="1400" dirty="0" smtClean="0"/>
              <a:t>: katalyzují hydrolýzu chemických vazeb 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  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Lyázy</a:t>
            </a:r>
            <a:r>
              <a:rPr lang="cs-CZ" sz="1400" dirty="0" smtClean="0"/>
              <a:t>: štěpí chemické vazby jiným způsobem než hydrolýzou či redoxní reakcí (ATP → cAMP + Pp</a:t>
            </a:r>
            <a:r>
              <a:rPr lang="cs-CZ" sz="1400" baseline="-25000" dirty="0" smtClean="0"/>
              <a:t>i</a:t>
            </a:r>
            <a:r>
              <a:rPr lang="cs-CZ" sz="1400" dirty="0" smtClean="0"/>
              <a:t>), syntázy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  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Isomerázy</a:t>
            </a:r>
            <a:r>
              <a:rPr lang="cs-CZ" sz="1400" dirty="0" smtClean="0"/>
              <a:t>: katalyzují </a:t>
            </a:r>
            <a:r>
              <a:rPr lang="cs-CZ" sz="1400" dirty="0" err="1" smtClean="0"/>
              <a:t>isomerisační</a:t>
            </a:r>
            <a:r>
              <a:rPr lang="cs-CZ" sz="1400" dirty="0" smtClean="0"/>
              <a:t> reakce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  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Ligázy</a:t>
            </a:r>
            <a:r>
              <a:rPr lang="cs-CZ" sz="1400" dirty="0" smtClean="0"/>
              <a:t>: spojují dvě molekuly kovalentní vazbou (DNA, RNA ligázy – gen. inženýrství)</a:t>
            </a:r>
          </a:p>
          <a:p>
            <a:r>
              <a:rPr lang="cs-CZ" sz="1400" dirty="0" smtClean="0"/>
              <a:t>Markery v lékařství: IM, rakovina prostaty, akutních zánětů jater a slinivky, ... </a:t>
            </a:r>
          </a:p>
          <a:p>
            <a:pPr>
              <a:buFont typeface="Arial" pitchFamily="34" charset="0"/>
              <a:buChar char="•"/>
            </a:pP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43241" y="3786190"/>
            <a:ext cx="5715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/>
              <a:t> koncentraci molekul v reakci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fyzikálně chemických vlastnostech prostředí (</a:t>
            </a:r>
            <a:r>
              <a:rPr lang="cs-CZ" sz="1600" b="1" dirty="0" smtClean="0"/>
              <a:t>teplota</a:t>
            </a:r>
            <a:r>
              <a:rPr lang="cs-CZ" sz="1600" dirty="0" smtClean="0"/>
              <a:t>, </a:t>
            </a:r>
            <a:r>
              <a:rPr lang="cs-CZ" sz="1600" b="1" dirty="0" smtClean="0"/>
              <a:t>pH…)</a:t>
            </a:r>
          </a:p>
          <a:p>
            <a:r>
              <a:rPr lang="cs-CZ" sz="1600" b="1" dirty="0" smtClean="0"/>
              <a:t>	</a:t>
            </a:r>
            <a:r>
              <a:rPr lang="cs-CZ" sz="1600" dirty="0" smtClean="0"/>
              <a:t>aktivace </a:t>
            </a:r>
            <a:r>
              <a:rPr lang="cs-CZ" sz="1600" b="1" dirty="0" smtClean="0"/>
              <a:t>proenzymů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přítomnosti modulátorů</a:t>
            </a:r>
          </a:p>
          <a:p>
            <a:pPr>
              <a:buFont typeface="Arial" pitchFamily="34" charset="0"/>
              <a:buChar char="•"/>
            </a:pP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0816" r="-188" b="23079"/>
          <a:stretch>
            <a:fillRect/>
          </a:stretch>
        </p:blipFill>
        <p:spPr bwMode="auto">
          <a:xfrm>
            <a:off x="5000628" y="1047608"/>
            <a:ext cx="41433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86058"/>
            <a:ext cx="309035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6072198" y="3090446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5">
                    <a:lumMod val="50000"/>
                  </a:schemeClr>
                </a:solidFill>
              </a:rPr>
              <a:t>neovlivňuje složení směsi!</a:t>
            </a:r>
            <a:endParaRPr lang="cs-CZ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6" name="Zakřivená spojovací čára 35"/>
          <p:cNvCxnSpPr/>
          <p:nvPr/>
        </p:nvCxnSpPr>
        <p:spPr>
          <a:xfrm rot="10800000" flipV="1">
            <a:off x="6000760" y="4214818"/>
            <a:ext cx="2357454" cy="214314"/>
          </a:xfrm>
          <a:prstGeom prst="curvedConnector3">
            <a:avLst>
              <a:gd name="adj1" fmla="val -22225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2671017" y="4320683"/>
            <a:ext cx="285752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aoblený obdélník 35"/>
          <p:cNvSpPr/>
          <p:nvPr/>
        </p:nvSpPr>
        <p:spPr>
          <a:xfrm>
            <a:off x="0" y="2571744"/>
            <a:ext cx="5572132" cy="16430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Zaoblený obdélník 34"/>
          <p:cNvSpPr/>
          <p:nvPr/>
        </p:nvSpPr>
        <p:spPr>
          <a:xfrm>
            <a:off x="5715008" y="2357430"/>
            <a:ext cx="3571900" cy="32147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6" name="Skupina 25"/>
          <p:cNvGrpSpPr/>
          <p:nvPr/>
        </p:nvGrpSpPr>
        <p:grpSpPr>
          <a:xfrm>
            <a:off x="4786282" y="2033531"/>
            <a:ext cx="1143008" cy="285752"/>
            <a:chOff x="3929058" y="2428868"/>
            <a:chExt cx="1143008" cy="285752"/>
          </a:xfrm>
        </p:grpSpPr>
        <p:sp>
          <p:nvSpPr>
            <p:cNvPr id="22" name="Elipsa 21"/>
            <p:cNvSpPr/>
            <p:nvPr/>
          </p:nvSpPr>
          <p:spPr>
            <a:xfrm>
              <a:off x="3929058" y="2428868"/>
              <a:ext cx="285752" cy="2857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Elipsa 22"/>
            <p:cNvSpPr/>
            <p:nvPr/>
          </p:nvSpPr>
          <p:spPr>
            <a:xfrm>
              <a:off x="4786314" y="2428868"/>
              <a:ext cx="285752" cy="2857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/>
            <p:nvPr/>
          </p:nvSpPr>
          <p:spPr>
            <a:xfrm>
              <a:off x="4357686" y="2428868"/>
              <a:ext cx="285752" cy="2857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 rot="18988031">
            <a:off x="2250544" y="1560312"/>
            <a:ext cx="1200152" cy="1200152"/>
            <a:chOff x="1000100" y="1571612"/>
            <a:chExt cx="1200152" cy="120015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Elipsa 13"/>
            <p:cNvSpPr/>
            <p:nvPr/>
          </p:nvSpPr>
          <p:spPr>
            <a:xfrm>
              <a:off x="1000100" y="1571612"/>
              <a:ext cx="285752" cy="285752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Elipsa 14"/>
            <p:cNvSpPr/>
            <p:nvPr/>
          </p:nvSpPr>
          <p:spPr>
            <a:xfrm>
              <a:off x="1152500" y="1724012"/>
              <a:ext cx="285752" cy="285752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Elipsa 15"/>
            <p:cNvSpPr/>
            <p:nvPr/>
          </p:nvSpPr>
          <p:spPr>
            <a:xfrm>
              <a:off x="1304900" y="1876412"/>
              <a:ext cx="285752" cy="285752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/>
            <p:nvPr/>
          </p:nvSpPr>
          <p:spPr>
            <a:xfrm>
              <a:off x="1457300" y="2028812"/>
              <a:ext cx="285752" cy="285752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/>
            <p:nvPr/>
          </p:nvSpPr>
          <p:spPr>
            <a:xfrm>
              <a:off x="1609700" y="2181212"/>
              <a:ext cx="285752" cy="285752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/>
            <p:nvPr/>
          </p:nvSpPr>
          <p:spPr>
            <a:xfrm>
              <a:off x="1762100" y="2333612"/>
              <a:ext cx="285752" cy="285752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Elipsa 19"/>
            <p:cNvSpPr/>
            <p:nvPr/>
          </p:nvSpPr>
          <p:spPr>
            <a:xfrm>
              <a:off x="1914500" y="2486012"/>
              <a:ext cx="285752" cy="285752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" y="1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Trávicí enzymy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vylučovány extracelulárně žlázami do trávicí trubice, štěpení velkých složek potravy na menší, substrátově specifické</a:t>
            </a: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0807" y="1500174"/>
            <a:ext cx="8906028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	</a:t>
            </a:r>
            <a:endParaRPr lang="cs-CZ" sz="24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hydrolázy</a:t>
            </a: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 smtClean="0"/>
              <a:t> </a:t>
            </a:r>
          </a:p>
          <a:p>
            <a:r>
              <a:rPr lang="cs-CZ" sz="2400" dirty="0" smtClean="0"/>
              <a:t>A–B +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 → A–OH + B–H</a:t>
            </a:r>
          </a:p>
          <a:p>
            <a:r>
              <a:rPr lang="cs-CZ" sz="1600" dirty="0" smtClean="0"/>
              <a:t>Hydrolýza je rozkladná reakce, při které se </a:t>
            </a:r>
            <a:r>
              <a:rPr lang="cs-CZ" sz="1600" b="1" dirty="0" smtClean="0"/>
              <a:t>spotřebovává voda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- např. amyláza, lipáza, pepsin, trypsin, laktáza, ATPáza,...</a:t>
            </a:r>
          </a:p>
          <a:p>
            <a:endParaRPr lang="cs-CZ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Faktory ovlivňující účinnost trávicích enzymů:</a:t>
            </a:r>
          </a:p>
          <a:p>
            <a:r>
              <a:rPr lang="cs-CZ" dirty="0"/>
              <a:t>	</a:t>
            </a:r>
            <a:endParaRPr lang="cs-CZ" dirty="0" smtClean="0"/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teplota</a:t>
            </a:r>
            <a:r>
              <a:rPr lang="cs-CZ" sz="2000" dirty="0" smtClean="0"/>
              <a:t> (vyšší teplota 	  rychlejší reakce, limitace: </a:t>
            </a:r>
            <a:r>
              <a:rPr lang="cs-CZ" sz="2000" b="1" dirty="0" smtClean="0"/>
              <a:t>denaturace</a:t>
            </a:r>
            <a:r>
              <a:rPr lang="cs-CZ" sz="2000" dirty="0" smtClean="0"/>
              <a:t> proteinů)</a:t>
            </a:r>
          </a:p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	pH</a:t>
            </a:r>
            <a:r>
              <a:rPr lang="cs-CZ" sz="2000" dirty="0" smtClean="0"/>
              <a:t> (rozdílné </a:t>
            </a:r>
            <a:r>
              <a:rPr lang="cs-CZ" sz="2000" b="1" dirty="0" smtClean="0"/>
              <a:t>pH optimum </a:t>
            </a:r>
            <a:r>
              <a:rPr lang="cs-CZ" sz="2000" dirty="0" smtClean="0"/>
              <a:t>enzymů)</a:t>
            </a:r>
          </a:p>
          <a:p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14362" y="1962093"/>
            <a:ext cx="604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makromolekuly		monomery	         resorpce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3714712" y="2104969"/>
            <a:ext cx="1000132" cy="14287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6000728" y="2104969"/>
            <a:ext cx="1071570" cy="14287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Levá složená závorka 27"/>
          <p:cNvSpPr/>
          <p:nvPr/>
        </p:nvSpPr>
        <p:spPr>
          <a:xfrm rot="-5400000">
            <a:off x="4036183" y="1712060"/>
            <a:ext cx="214314" cy="1714512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šipka 30"/>
          <p:cNvCxnSpPr/>
          <p:nvPr/>
        </p:nvCxnSpPr>
        <p:spPr>
          <a:xfrm flipV="1">
            <a:off x="2071638" y="2676473"/>
            <a:ext cx="2000264" cy="28575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Šipka doprava 33"/>
          <p:cNvSpPr/>
          <p:nvPr/>
        </p:nvSpPr>
        <p:spPr>
          <a:xfrm>
            <a:off x="3516196" y="5929330"/>
            <a:ext cx="484300" cy="7143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083" y="2643182"/>
            <a:ext cx="2900577" cy="263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63909"/>
            <a:ext cx="4889249" cy="169915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744" y="5017888"/>
            <a:ext cx="1585126" cy="178592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4" name="Čárový popisek 2 (bez ohraničení) 23"/>
          <p:cNvSpPr/>
          <p:nvPr/>
        </p:nvSpPr>
        <p:spPr>
          <a:xfrm>
            <a:off x="996902" y="5072074"/>
            <a:ext cx="574702" cy="357190"/>
          </a:xfrm>
          <a:prstGeom prst="callout2">
            <a:avLst>
              <a:gd name="adj1" fmla="val 38305"/>
              <a:gd name="adj2" fmla="val -9438"/>
              <a:gd name="adj3" fmla="val 18750"/>
              <a:gd name="adj4" fmla="val -16667"/>
              <a:gd name="adj5" fmla="val -1303765"/>
              <a:gd name="adj6" fmla="val -15796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Čárový popisek 2 (bez ohraničení) 24"/>
          <p:cNvSpPr/>
          <p:nvPr/>
        </p:nvSpPr>
        <p:spPr>
          <a:xfrm>
            <a:off x="972804" y="3068612"/>
            <a:ext cx="1098866" cy="357190"/>
          </a:xfrm>
          <a:prstGeom prst="callout2">
            <a:avLst>
              <a:gd name="adj1" fmla="val 48603"/>
              <a:gd name="adj2" fmla="val -6599"/>
              <a:gd name="adj3" fmla="val 18750"/>
              <a:gd name="adj4" fmla="val -16667"/>
              <a:gd name="adj5" fmla="val -731641"/>
              <a:gd name="adj6" fmla="val -7907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Čárový popisek 2 (bez ohraničení) 25"/>
          <p:cNvSpPr/>
          <p:nvPr/>
        </p:nvSpPr>
        <p:spPr>
          <a:xfrm>
            <a:off x="1000100" y="785794"/>
            <a:ext cx="1128504" cy="357190"/>
          </a:xfrm>
          <a:prstGeom prst="callout2">
            <a:avLst>
              <a:gd name="adj1" fmla="val 45416"/>
              <a:gd name="adj2" fmla="val -4394"/>
              <a:gd name="adj3" fmla="val 18750"/>
              <a:gd name="adj4" fmla="val -16667"/>
              <a:gd name="adj5" fmla="val -100538"/>
              <a:gd name="adj6" fmla="val -796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0" y="500042"/>
            <a:ext cx="8494633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000" b="1" dirty="0" smtClean="0"/>
          </a:p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	Sacharidy</a:t>
            </a:r>
          </a:p>
          <a:p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	hlavní zdroj a krátkodobá zásoba energie</a:t>
            </a:r>
          </a:p>
          <a:p>
            <a:r>
              <a:rPr lang="cs-CZ" dirty="0" smtClean="0"/>
              <a:t>	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polysacharidy</a:t>
            </a:r>
            <a:r>
              <a:rPr lang="cs-CZ" dirty="0" smtClean="0"/>
              <a:t>		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monosacharidy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sz="2000" b="1" dirty="0" smtClean="0"/>
          </a:p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	Proteiny</a:t>
            </a: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 smtClean="0"/>
              <a:t>	</a:t>
            </a:r>
          </a:p>
          <a:p>
            <a:r>
              <a:rPr lang="cs-CZ" dirty="0" smtClean="0"/>
              <a:t>	strukturní a metabolická funkce</a:t>
            </a:r>
          </a:p>
          <a:p>
            <a:r>
              <a:rPr lang="cs-CZ" dirty="0" smtClean="0"/>
              <a:t>	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proteiny</a:t>
            </a:r>
            <a:r>
              <a:rPr lang="cs-CZ" dirty="0" smtClean="0"/>
              <a:t>		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aminokyseliny</a:t>
            </a:r>
          </a:p>
          <a:p>
            <a:r>
              <a:rPr lang="cs-CZ" dirty="0"/>
              <a:t>	</a:t>
            </a:r>
            <a:endParaRPr lang="cs-CZ" dirty="0" smtClean="0"/>
          </a:p>
          <a:p>
            <a:r>
              <a:rPr lang="cs-CZ" dirty="0"/>
              <a:t>	</a:t>
            </a:r>
            <a:endParaRPr lang="cs-CZ" dirty="0" smtClean="0"/>
          </a:p>
          <a:p>
            <a:endParaRPr lang="cs-CZ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	Tuky</a:t>
            </a: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 smtClean="0"/>
              <a:t>	</a:t>
            </a:r>
          </a:p>
          <a:p>
            <a:r>
              <a:rPr lang="cs-CZ" dirty="0" smtClean="0"/>
              <a:t>	hlavní zásobárna energie</a:t>
            </a:r>
          </a:p>
          <a:p>
            <a:r>
              <a:rPr lang="cs-CZ" dirty="0" smtClean="0"/>
              <a:t>	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estery glycerolu a mastných kyseliny</a:t>
            </a:r>
            <a:r>
              <a:rPr lang="cs-CZ" dirty="0" smtClean="0"/>
              <a:t>		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glycerol</a:t>
            </a:r>
            <a:r>
              <a:rPr lang="cs-CZ" dirty="0" smtClean="0"/>
              <a:t> +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mastné kyseliny</a:t>
            </a:r>
            <a:r>
              <a:rPr lang="cs-CZ" dirty="0" smtClean="0"/>
              <a:t>	</a:t>
            </a:r>
          </a:p>
          <a:p>
            <a:r>
              <a:rPr lang="cs-CZ" dirty="0" smtClean="0"/>
              <a:t>		</a:t>
            </a:r>
          </a:p>
          <a:p>
            <a:endParaRPr lang="cs-CZ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60" y="2058030"/>
            <a:ext cx="3357554" cy="798213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457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 smtClean="0">
                <a:solidFill>
                  <a:schemeClr val="accent5">
                    <a:lumMod val="50000"/>
                  </a:schemeClr>
                </a:solidFill>
              </a:rPr>
              <a:t>Kategorie potravních molekul</a:t>
            </a:r>
            <a:endParaRPr lang="cs-CZ" sz="28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Šrafovaná šipka doprava 11"/>
          <p:cNvSpPr/>
          <p:nvPr/>
        </p:nvSpPr>
        <p:spPr>
          <a:xfrm>
            <a:off x="2415212" y="1830068"/>
            <a:ext cx="1214446" cy="45719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rafovaná šipka doprava 14"/>
          <p:cNvSpPr/>
          <p:nvPr/>
        </p:nvSpPr>
        <p:spPr>
          <a:xfrm>
            <a:off x="1884652" y="4116084"/>
            <a:ext cx="857256" cy="45719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rafovaná šipka doprava 15"/>
          <p:cNvSpPr/>
          <p:nvPr/>
        </p:nvSpPr>
        <p:spPr>
          <a:xfrm>
            <a:off x="4503760" y="6099502"/>
            <a:ext cx="939144" cy="45719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756191" y="0"/>
            <a:ext cx="1387809" cy="2918097"/>
          </a:xfrm>
          <a:prstGeom prst="rect">
            <a:avLst/>
          </a:prstGeom>
          <a:noFill/>
          <a:ln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57950" y="0"/>
            <a:ext cx="1381653" cy="1271610"/>
          </a:xfrm>
          <a:prstGeom prst="rect">
            <a:avLst/>
          </a:prstGeom>
          <a:noFill/>
          <a:ln/>
          <a:effectLst>
            <a:softEdge rad="63500"/>
          </a:effec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001" y="1211265"/>
            <a:ext cx="1127271" cy="150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C4FTQDBXD7w/Vfed5HUlFBI/AAAAAAAAajY/x2uH1aKtpHs/s1600/metaboli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356373" cy="2812483"/>
          </a:xfrm>
          <a:prstGeom prst="rect">
            <a:avLst/>
          </a:prstGeom>
          <a:noFill/>
        </p:spPr>
      </p:pic>
      <p:pic>
        <p:nvPicPr>
          <p:cNvPr id="4" name="Picture 4" descr="http://www.healthknot.com/image-files/cell_metaboli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2393" y="548680"/>
            <a:ext cx="5361607" cy="55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4786314" y="6215082"/>
            <a:ext cx="2786082" cy="3571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0" y="5929330"/>
            <a:ext cx="7786710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0" y="3786190"/>
            <a:ext cx="4572000" cy="1571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857232"/>
            <a:ext cx="7286644" cy="20717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" y="857232"/>
            <a:ext cx="785814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Dutina ústní</a:t>
            </a:r>
          </a:p>
          <a:p>
            <a:r>
              <a:rPr lang="cs-CZ" dirty="0" smtClean="0"/>
              <a:t>		</a:t>
            </a:r>
            <a:r>
              <a:rPr lang="cs-CZ" b="1" dirty="0" smtClean="0"/>
              <a:t> </a:t>
            </a:r>
            <a:r>
              <a:rPr lang="cs-CZ" b="1" u="sng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cs-CZ" b="1" u="sng" dirty="0" smtClean="0"/>
              <a:t> </a:t>
            </a:r>
            <a:r>
              <a:rPr lang="cs-CZ" b="1" u="sng" dirty="0" smtClean="0">
                <a:solidFill>
                  <a:schemeClr val="accent5">
                    <a:lumMod val="50000"/>
                  </a:schemeClr>
                </a:solidFill>
              </a:rPr>
              <a:t>slinná </a:t>
            </a:r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lang="cs-CZ" b="1" u="sng" dirty="0" smtClean="0">
                <a:solidFill>
                  <a:schemeClr val="accent5">
                    <a:lumMod val="50000"/>
                  </a:schemeClr>
                </a:solidFill>
              </a:rPr>
              <a:t>-amyláza </a:t>
            </a:r>
            <a:r>
              <a:rPr lang="cs-CZ" dirty="0" smtClean="0"/>
              <a:t>(dříve ptyalin)</a:t>
            </a:r>
          </a:p>
          <a:p>
            <a:r>
              <a:rPr lang="cs-CZ" dirty="0" smtClean="0"/>
              <a:t>produkována slinnými žlázami</a:t>
            </a:r>
          </a:p>
          <a:p>
            <a:r>
              <a:rPr lang="cs-CZ" dirty="0" smtClean="0"/>
              <a:t>štěpí polysacharidy na menší jednotky</a:t>
            </a:r>
          </a:p>
          <a:p>
            <a:r>
              <a:rPr lang="cs-CZ" b="1" dirty="0" smtClean="0"/>
              <a:t>specifické působení</a:t>
            </a:r>
            <a:r>
              <a:rPr lang="cs-CZ" dirty="0" smtClean="0"/>
              <a:t>, substrátem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škrob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glykogen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smtClean="0"/>
              <a:t>a příbuzné oligosacharidy</a:t>
            </a:r>
          </a:p>
          <a:p>
            <a:r>
              <a:rPr lang="cs-CZ" b="1" dirty="0" smtClean="0"/>
              <a:t>neštěpí celulózu</a:t>
            </a:r>
          </a:p>
          <a:p>
            <a:r>
              <a:rPr lang="cs-CZ" dirty="0" smtClean="0"/>
              <a:t>optimální teplota 37 – 3</a:t>
            </a:r>
            <a:r>
              <a:rPr lang="en-US" dirty="0" smtClean="0"/>
              <a:t>8</a:t>
            </a:r>
            <a:r>
              <a:rPr lang="cs-CZ" dirty="0" smtClean="0"/>
              <a:t> °</a:t>
            </a:r>
            <a:r>
              <a:rPr lang="en-US" dirty="0" smtClean="0"/>
              <a:t>C, ph 7.0 – 7.2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Pankreas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cs-CZ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dirty="0" smtClean="0"/>
              <a:t>		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</a:rPr>
              <a:t>pankreatick</a:t>
            </a:r>
            <a:r>
              <a:rPr lang="cs-CZ" b="1" u="sng" dirty="0" smtClean="0">
                <a:solidFill>
                  <a:schemeClr val="accent5">
                    <a:lumMod val="50000"/>
                  </a:schemeClr>
                </a:solidFill>
              </a:rPr>
              <a:t>á </a:t>
            </a:r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lang="cs-CZ" b="1" u="sng" dirty="0" smtClean="0">
                <a:solidFill>
                  <a:schemeClr val="accent5">
                    <a:lumMod val="50000"/>
                  </a:schemeClr>
                </a:solidFill>
              </a:rPr>
              <a:t>-amyláza</a:t>
            </a:r>
          </a:p>
          <a:p>
            <a:r>
              <a:rPr lang="cs-CZ" dirty="0" smtClean="0"/>
              <a:t>produkována pankreatem do </a:t>
            </a:r>
            <a:r>
              <a:rPr lang="cs-CZ" b="1" dirty="0" smtClean="0"/>
              <a:t>duodena</a:t>
            </a:r>
            <a:r>
              <a:rPr lang="cs-CZ" dirty="0" smtClean="0"/>
              <a:t>. </a:t>
            </a:r>
          </a:p>
          <a:p>
            <a:r>
              <a:rPr lang="cs-CZ" dirty="0" smtClean="0"/>
              <a:t>optimální teplota 37 – 3</a:t>
            </a:r>
            <a:r>
              <a:rPr lang="en-US" dirty="0" smtClean="0"/>
              <a:t>8 </a:t>
            </a:r>
            <a:r>
              <a:rPr lang="cs-CZ" dirty="0" smtClean="0"/>
              <a:t>°</a:t>
            </a:r>
            <a:r>
              <a:rPr lang="en-US" dirty="0" smtClean="0"/>
              <a:t>C, ph 7.</a:t>
            </a:r>
            <a:r>
              <a:rPr lang="cs-CZ" dirty="0" smtClean="0"/>
              <a:t>4</a:t>
            </a:r>
          </a:p>
          <a:p>
            <a:endParaRPr lang="cs-CZ" dirty="0" smtClean="0"/>
          </a:p>
          <a:p>
            <a:endParaRPr lang="cs-CZ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Enzymy tenkého střeva </a:t>
            </a:r>
            <a:r>
              <a:rPr lang="en-US" dirty="0" smtClean="0"/>
              <a:t>– </a:t>
            </a:r>
            <a:r>
              <a:rPr lang="cs-CZ" dirty="0" smtClean="0"/>
              <a:t>„membránové trávení“ - maltáza, laktáza, sacharáza	         					monosacharidy </a:t>
            </a:r>
            <a:endParaRPr lang="en-US" dirty="0" smtClean="0"/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2790123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Trávení sacharidů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786058"/>
            <a:ext cx="1781080" cy="241338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5715008" y="4786322"/>
            <a:ext cx="140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kofaktor</a:t>
            </a:r>
            <a:r>
              <a:rPr lang="cs-CZ" dirty="0" smtClean="0"/>
              <a:t> Ca</a:t>
            </a:r>
            <a:r>
              <a:rPr lang="cs-CZ" baseline="30000" dirty="0" smtClean="0"/>
              <a:t>2+</a:t>
            </a:r>
            <a:endParaRPr lang="cs-CZ" baseline="30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72264" y="305966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Cl</a:t>
            </a:r>
            <a:r>
              <a:rPr lang="cs-CZ" baseline="30000" dirty="0" smtClean="0"/>
              <a:t>-</a:t>
            </a:r>
            <a:endParaRPr lang="cs-CZ" baseline="30000" dirty="0"/>
          </a:p>
        </p:txBody>
      </p:sp>
      <p:cxnSp>
        <p:nvCxnSpPr>
          <p:cNvPr id="11" name="Přímá spojovací šipka 10"/>
          <p:cNvCxnSpPr>
            <a:stCxn id="8" idx="3"/>
          </p:cNvCxnSpPr>
          <p:nvPr/>
        </p:nvCxnSpPr>
        <p:spPr>
          <a:xfrm flipV="1">
            <a:off x="7116738" y="4714884"/>
            <a:ext cx="884286" cy="25610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9" idx="3"/>
          </p:cNvCxnSpPr>
          <p:nvPr/>
        </p:nvCxnSpPr>
        <p:spPr>
          <a:xfrm>
            <a:off x="6979748" y="3244334"/>
            <a:ext cx="1021276" cy="89904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Šipka doprava se zářezem 22"/>
          <p:cNvSpPr/>
          <p:nvPr/>
        </p:nvSpPr>
        <p:spPr>
          <a:xfrm>
            <a:off x="4929190" y="6357958"/>
            <a:ext cx="571504" cy="71438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Zaoblený obdélník 34"/>
          <p:cNvSpPr/>
          <p:nvPr/>
        </p:nvSpPr>
        <p:spPr>
          <a:xfrm>
            <a:off x="54592" y="928670"/>
            <a:ext cx="1445574" cy="285752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Zaoblený obdélník 35"/>
          <p:cNvSpPr/>
          <p:nvPr/>
        </p:nvSpPr>
        <p:spPr>
          <a:xfrm>
            <a:off x="47688" y="3942714"/>
            <a:ext cx="1095288" cy="343542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2" name="Picture 2" descr="https://e441.ecdn.cz/img/big/6754.jpg"/>
          <p:cNvPicPr>
            <a:picLocks noChangeAspect="1" noChangeArrowheads="1"/>
          </p:cNvPicPr>
          <p:nvPr/>
        </p:nvPicPr>
        <p:blipFill>
          <a:blip r:embed="rId3" cstate="print"/>
          <a:srcRect l="28350" r="27236"/>
          <a:stretch>
            <a:fillRect/>
          </a:stretch>
        </p:blipFill>
        <p:spPr bwMode="auto">
          <a:xfrm>
            <a:off x="7668344" y="72008"/>
            <a:ext cx="1177775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qph.ec.quoracdn.net/main-qimg-9f184c775dfe8e845ca41346a59c71eb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54289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914" y="119290"/>
            <a:ext cx="7233556" cy="381474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95636"/>
            <a:ext cx="3431396" cy="169718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296" y="4080956"/>
            <a:ext cx="4638679" cy="95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aoblený obdélník 7"/>
          <p:cNvSpPr/>
          <p:nvPr/>
        </p:nvSpPr>
        <p:spPr>
          <a:xfrm>
            <a:off x="5000628" y="5857892"/>
            <a:ext cx="785818" cy="50006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85786" y="5929330"/>
            <a:ext cx="163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Redukující cukr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2357422" y="5572140"/>
            <a:ext cx="428628" cy="571504"/>
          </a:xfrm>
          <a:custGeom>
            <a:avLst/>
            <a:gdLst>
              <a:gd name="connsiteX0" fmla="*/ 0 w 451262"/>
              <a:gd name="connsiteY0" fmla="*/ 783771 h 783771"/>
              <a:gd name="connsiteX1" fmla="*/ 95002 w 451262"/>
              <a:gd name="connsiteY1" fmla="*/ 368135 h 783771"/>
              <a:gd name="connsiteX2" fmla="*/ 451262 w 451262"/>
              <a:gd name="connsiteY2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262" h="783771">
                <a:moveTo>
                  <a:pt x="0" y="783771"/>
                </a:moveTo>
                <a:cubicBezTo>
                  <a:pt x="9896" y="641267"/>
                  <a:pt x="19792" y="498764"/>
                  <a:pt x="95002" y="368135"/>
                </a:cubicBezTo>
                <a:cubicBezTo>
                  <a:pt x="170212" y="237507"/>
                  <a:pt x="310737" y="118753"/>
                  <a:pt x="451262" y="0"/>
                </a:cubicBezTo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7055284" y="5661248"/>
            <a:ext cx="1208985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Animace 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924</Words>
  <Application>Microsoft Office PowerPoint</Application>
  <PresentationFormat>On-screen Show (4:3)</PresentationFormat>
  <Paragraphs>402</Paragraphs>
  <Slides>20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Motiv sady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Hands off</dc:creator>
  <cp:lastModifiedBy>Kaktuska</cp:lastModifiedBy>
  <cp:revision>131</cp:revision>
  <dcterms:created xsi:type="dcterms:W3CDTF">2010-11-01T10:13:04Z</dcterms:created>
  <dcterms:modified xsi:type="dcterms:W3CDTF">2017-12-05T14:07:43Z</dcterms:modified>
</cp:coreProperties>
</file>