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90" autoAdjust="0"/>
  </p:normalViewPr>
  <p:slideViewPr>
    <p:cSldViewPr showGuides="1">
      <p:cViewPr varScale="1">
        <p:scale>
          <a:sx n="80" d="100"/>
          <a:sy n="80" d="100"/>
        </p:scale>
        <p:origin x="1626" y="90"/>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07.10.2019</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07.10.2019</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smtClean="0"/>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smtClean="0"/>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smtClean="0"/>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07.10.2019</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smtClean="0"/>
              <a:t>Vytvořil Institut biostatistiky a analýz, Masarykova univerzita </a:t>
            </a:r>
            <a:br>
              <a:rPr lang="cs-CZ" dirty="0" smtClean="0"/>
            </a:br>
            <a:r>
              <a:rPr lang="cs-CZ" i="1" dirty="0" smtClean="0"/>
              <a:t>J. </a:t>
            </a:r>
            <a:r>
              <a:rPr lang="cs-CZ" i="1" dirty="0" err="1" smtClean="0"/>
              <a:t>Jarkovský</a:t>
            </a:r>
            <a:r>
              <a:rPr lang="cs-CZ" i="1" dirty="0" smtClean="0"/>
              <a:t>, L. Dušek, M. </a:t>
            </a:r>
            <a:r>
              <a:rPr lang="cs-CZ" i="1" dirty="0" err="1" smtClean="0"/>
              <a:t>Cvanová</a:t>
            </a:r>
            <a:r>
              <a:rPr lang="cs-CZ" i="1" dirty="0" smtClean="0"/>
              <a:t>, J. Kalina</a:t>
            </a:r>
            <a:endParaRPr lang="cs-CZ" i="1" dirty="0"/>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07.10.2019</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smtClean="0"/>
              <a:t>Vytvořil Institut biostatistiky a analýz, Masarykova univerzita </a:t>
            </a:r>
            <a:br>
              <a:rPr lang="cs-CZ" dirty="0" smtClean="0"/>
            </a:br>
            <a:r>
              <a:rPr lang="cs-CZ" dirty="0" smtClean="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07.10.2019</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07.10.2019</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8"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smtClean="0">
                <a:latin typeface="Arial" charset="0"/>
                <a:cs typeface="Arial" charset="0"/>
              </a:rPr>
              <a:t>Vytvořil Institut biostatistiky a analýz, Masarykova univerzita </a:t>
            </a:r>
            <a:br>
              <a:rPr lang="cs-CZ" dirty="0" smtClean="0">
                <a:latin typeface="Arial" charset="0"/>
                <a:cs typeface="Arial" charset="0"/>
              </a:rPr>
            </a:br>
            <a:r>
              <a:rPr lang="cs-CZ" i="1" dirty="0" smtClean="0">
                <a:latin typeface="Arial" charset="0"/>
                <a:cs typeface="Arial" charset="0"/>
              </a:rPr>
              <a:t>J. Hřebíček</a:t>
            </a:r>
            <a:r>
              <a:rPr lang="cs-CZ" dirty="0" smtClean="0">
                <a:latin typeface="Arial" charset="0"/>
                <a:cs typeface="Arial" charset="0"/>
              </a:rPr>
              <a:t>, </a:t>
            </a:r>
            <a:r>
              <a:rPr lang="cs-CZ" i="1" dirty="0" smtClean="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smtClean="0">
                <a:solidFill>
                  <a:schemeClr val="tx2"/>
                </a:solidFill>
                <a:latin typeface="+mj-lt"/>
              </a:rPr>
              <a:t>Základní definice</a:t>
            </a:r>
          </a:p>
          <a:p>
            <a:pPr marL="0" indent="0" algn="ctr">
              <a:buFont typeface="Wingdings 2" pitchFamily="18" charset="2"/>
              <a:buNone/>
            </a:pPr>
            <a:r>
              <a:rPr lang="cs-CZ" sz="2800" b="1" dirty="0" smtClean="0">
                <a:solidFill>
                  <a:schemeClr val="tx2"/>
                </a:solidFill>
                <a:latin typeface="+mj-lt"/>
              </a:rPr>
              <a:t>Klasifikace modelů</a:t>
            </a:r>
          </a:p>
          <a:p>
            <a:pPr marL="0" indent="0" algn="ctr">
              <a:buFont typeface="Wingdings 2" pitchFamily="18" charset="2"/>
              <a:buNone/>
            </a:pPr>
            <a:r>
              <a:rPr lang="cs-CZ" sz="2800" b="1" dirty="0" smtClean="0">
                <a:solidFill>
                  <a:schemeClr val="tx2"/>
                </a:solidFill>
                <a:latin typeface="+mj-lt"/>
              </a:rPr>
              <a:t>Základní prvky matematického modelu</a:t>
            </a:r>
          </a:p>
          <a:p>
            <a:pPr marL="0" indent="0" algn="ctr">
              <a:buFont typeface="Wingdings 2" pitchFamily="18" charset="2"/>
              <a:buNone/>
            </a:pPr>
            <a:r>
              <a:rPr lang="cs-CZ" sz="2800" b="1" dirty="0" smtClean="0">
                <a:solidFill>
                  <a:schemeClr val="tx2"/>
                </a:solidFill>
                <a:latin typeface="+mj-lt"/>
              </a:rPr>
              <a:t>Úvod do </a:t>
            </a:r>
            <a:r>
              <a:rPr lang="cs-CZ" sz="2800" b="1" dirty="0" err="1" smtClean="0">
                <a:solidFill>
                  <a:schemeClr val="tx2"/>
                </a:solidFill>
                <a:latin typeface="+mj-lt"/>
              </a:rPr>
              <a:t>Maple</a:t>
            </a:r>
            <a:endParaRPr lang="cs-CZ" sz="2800" b="1" dirty="0" smtClean="0">
              <a:solidFill>
                <a:schemeClr val="tx2"/>
              </a:solidFill>
              <a:latin typeface="+mj-lt"/>
            </a:endParaRPr>
          </a:p>
          <a:p>
            <a:pPr marL="0" indent="0" algn="ctr">
              <a:buFont typeface="Wingdings 2" pitchFamily="18" charset="2"/>
              <a:buNone/>
            </a:pPr>
            <a:endParaRPr lang="cs-CZ" sz="2400" b="1" dirty="0" smtClean="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smtClean="0">
                <a:solidFill>
                  <a:schemeClr val="accent1"/>
                </a:solidFill>
                <a:latin typeface="Arial" charset="0"/>
              </a:rPr>
              <a:t>2. Klasifikace modelů</a:t>
            </a:r>
            <a:br>
              <a:rPr lang="cs-CZ" sz="4200" dirty="0" smtClean="0">
                <a:solidFill>
                  <a:schemeClr val="accent1"/>
                </a:solidFill>
                <a:latin typeface="Arial" charset="0"/>
              </a:rPr>
            </a:br>
            <a:r>
              <a:rPr lang="cs-CZ" sz="3200" dirty="0" smtClean="0"/>
              <a:t>Bi3101 Úvod do matematického modelování</a:t>
            </a:r>
            <a:endParaRPr lang="cs-CZ" sz="3200" dirty="0" smtClean="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smtClean="0"/>
              <a:t>Modely deskriptivní i normativní jsou dále děleny podle typu systému, k jehož modelování slouží, nebo podle typu matematických složek (proměnné, struktury, řešení) jež obsahují:</a:t>
            </a:r>
            <a:r>
              <a:rPr lang="cs-CZ" altLang="en-US" sz="2800" dirty="0" smtClean="0"/>
              <a:t>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Modely deterministické</a:t>
            </a:r>
            <a:r>
              <a:rPr lang="cs-CZ" altLang="en-US" sz="2800" dirty="0" smtClean="0"/>
              <a:t>. </a:t>
            </a:r>
            <a:r>
              <a:rPr lang="cs-CZ" altLang="en-US" sz="2800" b="0" dirty="0" smtClean="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Modely stochastické</a:t>
            </a:r>
            <a:r>
              <a:rPr lang="cs-CZ" altLang="en-US" sz="2800" dirty="0" smtClean="0"/>
              <a:t>. </a:t>
            </a:r>
            <a:r>
              <a:rPr lang="cs-CZ" altLang="en-US" sz="2800" b="0" dirty="0" smtClean="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Fuzzy modely</a:t>
            </a:r>
            <a:r>
              <a:rPr lang="cs-CZ" altLang="en-US" sz="2800" dirty="0" smtClean="0"/>
              <a:t>. </a:t>
            </a:r>
            <a:r>
              <a:rPr lang="cs-CZ" altLang="en-US" sz="2800" b="0" dirty="0" smtClean="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smtClean="0"/>
              <a:t>Podle úrovně teoretického zdůvodnění (předpokladů, odvození vztahů mezi proměnnými) jednotlivých modelovaných procesů lze modely dělit na:</a:t>
            </a:r>
            <a:r>
              <a:rPr lang="cs-CZ" altLang="en-US" sz="2400" dirty="0" smtClean="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smtClean="0">
                <a:solidFill>
                  <a:schemeClr val="accent1"/>
                </a:solidFill>
              </a:rPr>
              <a:t>Modely mechanistické</a:t>
            </a:r>
            <a:r>
              <a:rPr lang="cs-CZ" altLang="en-US" sz="2400" dirty="0" smtClean="0"/>
              <a:t>. </a:t>
            </a:r>
            <a:r>
              <a:rPr lang="cs-CZ" altLang="en-US" sz="2400" b="0" dirty="0" smtClean="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smtClean="0"/>
              <a:t>Příklad: Pohyb planet založený na rovnicích newtonovské mechaniky.</a:t>
            </a:r>
            <a:endParaRPr lang="cs-CZ" altLang="en-US" sz="2400" b="0" dirty="0" smtClean="0"/>
          </a:p>
          <a:p>
            <a:pPr marL="457200" indent="-457200" eaLnBrk="1" hangingPunct="1">
              <a:lnSpc>
                <a:spcPct val="80000"/>
              </a:lnSpc>
              <a:spcAft>
                <a:spcPts val="600"/>
              </a:spcAft>
              <a:buFont typeface="+mj-lt"/>
              <a:buAutoNum type="arabicPeriod" startAt="2"/>
            </a:pPr>
            <a:r>
              <a:rPr lang="cs-CZ" altLang="en-US" sz="2400" b="1" i="1" dirty="0" smtClean="0">
                <a:solidFill>
                  <a:schemeClr val="accent1"/>
                </a:solidFill>
              </a:rPr>
              <a:t>Modely empirické</a:t>
            </a:r>
            <a:r>
              <a:rPr lang="cs-CZ" altLang="en-US" sz="2400" dirty="0" smtClean="0"/>
              <a:t>. </a:t>
            </a:r>
            <a:r>
              <a:rPr lang="cs-CZ" altLang="en-US" sz="2400" b="0" dirty="0" smtClean="0"/>
              <a:t>Zanedbávají mechanizmy vzniku dějů, pracují s pozorovaným chováním systému bez snahy o jeho detailní vysvětlení.</a:t>
            </a:r>
          </a:p>
          <a:p>
            <a:pPr marL="444500" indent="0" eaLnBrk="1" hangingPunct="1">
              <a:lnSpc>
                <a:spcPct val="80000"/>
              </a:lnSpc>
              <a:buNone/>
            </a:pPr>
            <a:r>
              <a:rPr lang="cs-CZ" altLang="en-US" sz="2400" dirty="0" smtClean="0"/>
              <a:t>Příklad: regresní model růstu dobytka v závislosti na spotřebě krmiva.</a:t>
            </a:r>
            <a:endParaRPr lang="cs-CZ" altLang="en-US" sz="2400" b="0" dirty="0" smtClean="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smtClean="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smtClean="0">
                  <a:ea typeface="Cambria Math" panose="02040503050406030204" pitchFamily="18" charset="0"/>
                </a:endParaRPr>
              </a:p>
              <a:p>
                <a:r>
                  <a:rPr lang="cs-CZ" dirty="0" smtClean="0"/>
                  <a:t>Předpoklady:</a:t>
                </a:r>
              </a:p>
              <a:p>
                <a:pPr lvl="1"/>
                <a:r>
                  <a:rPr lang="cs-CZ" b="0" dirty="0" smtClean="0">
                    <a:ea typeface="Cambria Math" panose="02040503050406030204" pitchFamily="18" charset="0"/>
                  </a:rPr>
                  <a:t>absence limitujících faktorů</a:t>
                </a:r>
              </a:p>
              <a:p>
                <a:pPr lvl="1"/>
                <a:r>
                  <a:rPr lang="cs-CZ" dirty="0" smtClean="0">
                    <a:ea typeface="Cambria Math" panose="02040503050406030204" pitchFamily="18" charset="0"/>
                  </a:rPr>
                  <a:t>spojitý čas</a:t>
                </a:r>
              </a:p>
              <a:p>
                <a:pPr lvl="1"/>
                <a:r>
                  <a:rPr lang="cs-CZ" b="0" dirty="0" smtClean="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smtClean="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smtClean="0"/>
                  <a:t>V případě omezujících předpokladů:</a:t>
                </a:r>
                <a:endParaRPr lang="cs-CZ" dirty="0"/>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smtClean="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smtClean="0">
                  <a:ea typeface="Cambria Math" panose="02040503050406030204" pitchFamily="18" charset="0"/>
                </a:endParaRPr>
              </a:p>
              <a:p>
                <a:pPr>
                  <a:spcAft>
                    <a:spcPts val="600"/>
                  </a:spcAft>
                </a:pPr>
                <a:r>
                  <a:rPr lang="cs-CZ" dirty="0" smtClean="0"/>
                  <a:t>V případě pravděpodobnosti po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oMath>
                  </m:oMathPara>
                </a14:m>
                <a:endParaRPr lang="cs-CZ" b="0" dirty="0" smtClean="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smtClean="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r>
              <a:rPr lang="cs-CZ" dirty="0" smtClean="0"/>
              <a:t>(DÚ 1)</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V následujícím příkladu ověřte za pomocí </a:t>
            </a:r>
            <a:r>
              <a:rPr lang="cs-CZ" dirty="0" err="1" smtClean="0"/>
              <a:t>Maple</a:t>
            </a:r>
            <a:r>
              <a:rPr lang="cs-CZ" dirty="0" smtClean="0"/>
              <a:t> korespondenci mezi deterministickým a stochastickým modelem:</a:t>
            </a:r>
          </a:p>
          <a:p>
            <a:pPr marL="268288" indent="0">
              <a:spcAft>
                <a:spcPts val="600"/>
              </a:spcAft>
              <a:buNone/>
            </a:pPr>
            <a:r>
              <a:rPr lang="cs-CZ" dirty="0" smtClean="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 </a:t>
            </a:r>
            <a:r>
              <a:rPr lang="cs-CZ" dirty="0" err="1" smtClean="0">
                <a:ea typeface="Cambria Math" panose="02040503050406030204" pitchFamily="18" charset="0"/>
              </a:rPr>
              <a:t>p</a:t>
            </a:r>
            <a:r>
              <a:rPr lang="cs-CZ" baseline="-25000" dirty="0" err="1" smtClean="0">
                <a:ea typeface="Cambria Math" panose="02040503050406030204" pitchFamily="18" charset="0"/>
              </a:rPr>
              <a:t>D</a:t>
            </a:r>
            <a:r>
              <a:rPr lang="cs-CZ" dirty="0" smtClean="0">
                <a:ea typeface="Cambria Math" panose="02040503050406030204" pitchFamily="18" charset="0"/>
              </a:rPr>
              <a:t> a N(0).</a:t>
            </a:r>
          </a:p>
          <a:p>
            <a:pPr marL="268288" indent="0">
              <a:spcAft>
                <a:spcPts val="600"/>
              </a:spcAft>
              <a:buNone/>
            </a:pPr>
            <a:r>
              <a:rPr lang="cs-CZ" b="0" dirty="0" err="1" smtClean="0">
                <a:ea typeface="Cambria Math" panose="02040503050406030204" pitchFamily="18" charset="0"/>
              </a:rPr>
              <a:t>Hint</a:t>
            </a:r>
            <a:r>
              <a:rPr lang="cs-CZ" b="0" dirty="0" smtClean="0">
                <a:ea typeface="Cambria Math" panose="02040503050406030204" pitchFamily="18" charset="0"/>
              </a:rPr>
              <a:t>: použijte hodnoty </a:t>
            </a:r>
            <a:r>
              <a:rPr lang="cs-CZ" dirty="0" smtClean="0">
                <a:ea typeface="Cambria Math" panose="02040503050406030204" pitchFamily="18" charset="0"/>
              </a:rPr>
              <a:t>a=0,35; b=0,25;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=0,35; </a:t>
            </a:r>
            <a:r>
              <a:rPr lang="cs-CZ" smtClean="0">
                <a:ea typeface="Cambria Math" panose="02040503050406030204" pitchFamily="18" charset="0"/>
              </a:rPr>
              <a:t>p</a:t>
            </a:r>
            <a:r>
              <a:rPr lang="cs-CZ" baseline="-25000" smtClean="0">
                <a:ea typeface="Cambria Math" panose="02040503050406030204" pitchFamily="18" charset="0"/>
              </a:rPr>
              <a:t>D</a:t>
            </a:r>
            <a:r>
              <a:rPr lang="cs-CZ" smtClean="0">
                <a:ea typeface="Cambria Math" panose="02040503050406030204" pitchFamily="18" charset="0"/>
              </a:rPr>
              <a:t>=0,25 </a:t>
            </a:r>
            <a:r>
              <a:rPr lang="cs-CZ" dirty="0">
                <a:ea typeface="Cambria Math" panose="02040503050406030204" pitchFamily="18" charset="0"/>
              </a:rPr>
              <a:t>a </a:t>
            </a:r>
            <a:r>
              <a:rPr lang="cs-CZ" dirty="0" smtClean="0">
                <a:ea typeface="Cambria Math" panose="02040503050406030204" pitchFamily="18" charset="0"/>
              </a:rPr>
              <a:t>tři různá N(0): 10, 100 a 1000.</a:t>
            </a:r>
            <a:endParaRPr lang="cs-CZ" b="0" dirty="0" smtClean="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smtClean="0"/>
              <a:t>V každém matematickém modelu můžeme rozlišit tři základní skupiny objektů, ze kterých se model skládá. </a:t>
            </a:r>
            <a:br>
              <a:rPr lang="cs-CZ" altLang="en-US" b="0" smtClean="0"/>
            </a:br>
            <a:r>
              <a:rPr lang="cs-CZ" altLang="en-US" b="0" smtClean="0"/>
              <a:t>Jsou to :</a:t>
            </a:r>
          </a:p>
          <a:p>
            <a:pPr marL="1330325" lvl="1" indent="-609600" eaLnBrk="1" hangingPunct="1">
              <a:buFont typeface="Monotype Sorts" pitchFamily="2" charset="2"/>
              <a:buAutoNum type="romanUcPeriod"/>
            </a:pPr>
            <a:r>
              <a:rPr lang="cs-CZ" altLang="en-US" sz="3200" i="1" smtClean="0"/>
              <a:t>proměnné a parametry, </a:t>
            </a:r>
          </a:p>
          <a:p>
            <a:pPr marL="1330325" lvl="1" indent="-609600" eaLnBrk="1" hangingPunct="1">
              <a:buFont typeface="Monotype Sorts" pitchFamily="2" charset="2"/>
              <a:buAutoNum type="romanUcPeriod"/>
            </a:pPr>
            <a:r>
              <a:rPr lang="cs-CZ" altLang="en-US" sz="3200" i="1" smtClean="0"/>
              <a:t>matematické struktury, </a:t>
            </a:r>
          </a:p>
          <a:p>
            <a:pPr marL="1330325" lvl="1" indent="-609600" eaLnBrk="1" hangingPunct="1">
              <a:buFont typeface="Monotype Sorts" pitchFamily="2" charset="2"/>
              <a:buAutoNum type="romanUcPeriod"/>
            </a:pPr>
            <a:r>
              <a:rPr lang="cs-CZ" altLang="en-US" sz="3200" i="1" smtClean="0"/>
              <a:t>řešení.</a:t>
            </a:r>
            <a:r>
              <a:rPr lang="cs-CZ" altLang="en-US" sz="3200" smtClean="0"/>
              <a:t> </a:t>
            </a:r>
          </a:p>
        </p:txBody>
      </p:sp>
      <p:sp>
        <p:nvSpPr>
          <p:cNvPr id="4" name="Nadpis 1"/>
          <p:cNvSpPr>
            <a:spLocks noGrp="1"/>
          </p:cNvSpPr>
          <p:nvPr>
            <p:ph type="title"/>
          </p:nvPr>
        </p:nvSpPr>
        <p:spPr>
          <a:xfrm>
            <a:off x="301625" y="228600"/>
            <a:ext cx="8534400" cy="758825"/>
          </a:xfrm>
        </p:spPr>
        <p:txBody>
          <a:bodyPr/>
          <a:lstStyle/>
          <a:p>
            <a:r>
              <a:rPr lang="cs-CZ" dirty="0" smtClean="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smtClean="0">
                <a:solidFill>
                  <a:schemeClr val="accent1"/>
                </a:solidFill>
              </a:rPr>
              <a:t>Proměnné a parametry identifikované (pojmenované)</a:t>
            </a:r>
            <a:r>
              <a:rPr lang="cs-CZ" altLang="en-US" sz="2400" dirty="0" smtClean="0"/>
              <a:t>. </a:t>
            </a:r>
            <a:r>
              <a:rPr lang="cs-CZ" altLang="en-US" sz="2400" b="0" dirty="0" smtClean="0"/>
              <a:t>Identifikovaná proměnná nebo parametr představuje konkrétní vlastnost reálného objektu, což se projevuje </a:t>
            </a:r>
            <a:r>
              <a:rPr lang="cs-CZ" altLang="en-US" sz="2400" b="0" i="1" dirty="0" smtClean="0"/>
              <a:t>názvem a mírou</a:t>
            </a:r>
            <a:r>
              <a:rPr lang="cs-CZ" altLang="en-US" sz="2400" b="0" dirty="0" smtClean="0"/>
              <a:t>. </a:t>
            </a:r>
          </a:p>
          <a:p>
            <a:pPr marL="265113" indent="0" eaLnBrk="1" hangingPunct="1">
              <a:lnSpc>
                <a:spcPct val="80000"/>
              </a:lnSpc>
              <a:buNone/>
            </a:pPr>
            <a:r>
              <a:rPr lang="cs-CZ" altLang="en-US" sz="2400" b="0" dirty="0" smtClean="0"/>
              <a:t>Příklady: </a:t>
            </a:r>
            <a:r>
              <a:rPr lang="cs-CZ" altLang="en-US" sz="2400" b="0" i="1" dirty="0" err="1" smtClean="0"/>
              <a:t>x</a:t>
            </a:r>
            <a:r>
              <a:rPr lang="cs-CZ" altLang="en-US" sz="2400" b="0" i="1" baseline="-25000" dirty="0" err="1" smtClean="0"/>
              <a:t>k</a:t>
            </a:r>
            <a:r>
              <a:rPr lang="cs-CZ" altLang="en-US" sz="2400" b="0" i="1" dirty="0" smtClean="0"/>
              <a:t> </a:t>
            </a:r>
            <a:r>
              <a:rPr lang="cs-CZ" altLang="en-US" sz="2400" b="0" dirty="0" smtClean="0"/>
              <a:t>je výměra pšenice ozimé v ha, </a:t>
            </a:r>
            <a:r>
              <a:rPr lang="cs-CZ" altLang="en-US" sz="2400" b="0" i="1" dirty="0" err="1" smtClean="0"/>
              <a:t>x</a:t>
            </a:r>
            <a:r>
              <a:rPr lang="cs-CZ" altLang="en-US" sz="2400" b="0" i="1" baseline="-25000" dirty="0" err="1" smtClean="0"/>
              <a:t>r</a:t>
            </a:r>
            <a:r>
              <a:rPr lang="cs-CZ" altLang="en-US" sz="2400" b="0" dirty="0" smtClean="0"/>
              <a:t> produkce pšenice ozimé v katastru “U křížku” v </a:t>
            </a:r>
            <a:r>
              <a:rPr lang="cs-CZ" altLang="en-US" sz="2400" b="0" i="1" dirty="0" smtClean="0"/>
              <a:t>t</a:t>
            </a:r>
            <a:r>
              <a:rPr lang="cs-CZ" altLang="en-US" sz="2400" b="0" dirty="0" smtClean="0"/>
              <a:t>, náhodná doba čekání sedmé jednotky v systému hromadné obsluhy v pátém kanálu obsluhy v minutách, </a:t>
            </a:r>
            <a:r>
              <a:rPr lang="cs-CZ" altLang="en-US" sz="2400" b="0" i="1" dirty="0" err="1" smtClean="0"/>
              <a:t>c</a:t>
            </a:r>
            <a:r>
              <a:rPr lang="cs-CZ" altLang="en-US" sz="2400" b="0" i="1" baseline="-25000" dirty="0" err="1" smtClean="0"/>
              <a:t>ik</a:t>
            </a:r>
            <a:r>
              <a:rPr lang="cs-CZ" altLang="en-US" sz="2400" b="0" i="1" dirty="0" smtClean="0"/>
              <a:t> </a:t>
            </a:r>
            <a:r>
              <a:rPr lang="cs-CZ" altLang="en-US" sz="2400" b="0" dirty="0" smtClean="0"/>
              <a:t>vzdálenost dodavatele </a:t>
            </a:r>
            <a:r>
              <a:rPr lang="cs-CZ" altLang="en-US" sz="2400" b="0" i="1" dirty="0" smtClean="0"/>
              <a:t>D</a:t>
            </a:r>
            <a:r>
              <a:rPr lang="cs-CZ" altLang="en-US" sz="2400" b="0" i="1" baseline="-25000" dirty="0" smtClean="0"/>
              <a:t>i</a:t>
            </a:r>
            <a:r>
              <a:rPr lang="cs-CZ" altLang="en-US" sz="2400" b="0" dirty="0" smtClean="0"/>
              <a:t> od spotřebitele </a:t>
            </a:r>
            <a:r>
              <a:rPr lang="cs-CZ" altLang="en-US" sz="2400" b="0" i="1" dirty="0" smtClean="0"/>
              <a:t>S</a:t>
            </a:r>
            <a:r>
              <a:rPr lang="cs-CZ" altLang="en-US" sz="2400" b="0" i="1" baseline="-25000" dirty="0" smtClean="0"/>
              <a:t>k</a:t>
            </a:r>
            <a:r>
              <a:rPr lang="cs-CZ" altLang="en-US" sz="2400" b="0" dirty="0" smtClean="0"/>
              <a:t> v km. </a:t>
            </a:r>
          </a:p>
          <a:p>
            <a:pPr eaLnBrk="1" hangingPunct="1">
              <a:lnSpc>
                <a:spcPct val="80000"/>
              </a:lnSpc>
            </a:pPr>
            <a:endParaRPr lang="cs-CZ" altLang="en-US" sz="2400" b="0" dirty="0" smtClean="0"/>
          </a:p>
          <a:p>
            <a:pPr eaLnBrk="1" hangingPunct="1">
              <a:lnSpc>
                <a:spcPct val="80000"/>
              </a:lnSpc>
            </a:pPr>
            <a:r>
              <a:rPr lang="cs-CZ" altLang="en-US" sz="2400" b="1" i="1" dirty="0" smtClean="0">
                <a:solidFill>
                  <a:schemeClr val="accent1"/>
                </a:solidFill>
              </a:rPr>
              <a:t>Proměnné a parametry neidentifikované (pomocné)</a:t>
            </a:r>
            <a:r>
              <a:rPr lang="cs-CZ" altLang="en-US" sz="2400" i="1" dirty="0" smtClean="0"/>
              <a:t>. </a:t>
            </a:r>
            <a:r>
              <a:rPr lang="cs-CZ" altLang="en-US" sz="2400" b="0" dirty="0" smtClean="0"/>
              <a:t>Slouží pro formalizaci matematického zápisu, chod algoritmů apod. </a:t>
            </a:r>
          </a:p>
        </p:txBody>
      </p:sp>
      <p:sp>
        <p:nvSpPr>
          <p:cNvPr id="2" name="Nadpis 1"/>
          <p:cNvSpPr>
            <a:spLocks noGrp="1"/>
          </p:cNvSpPr>
          <p:nvPr>
            <p:ph type="title"/>
          </p:nvPr>
        </p:nvSpPr>
        <p:spPr/>
        <p:txBody>
          <a:bodyPr/>
          <a:lstStyle/>
          <a:p>
            <a:r>
              <a:rPr lang="cs-CZ" dirty="0" smtClean="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smtClean="0"/>
              <a:t>R</a:t>
            </a:r>
            <a:r>
              <a:rPr lang="cs-CZ" sz="2400" i="1" dirty="0" smtClean="0"/>
              <a:t>ozhodovací proměnné.</a:t>
            </a:r>
            <a:r>
              <a:rPr lang="cs-CZ" sz="2400" dirty="0" smtClean="0"/>
              <a:t> </a:t>
            </a:r>
            <a:r>
              <a:rPr lang="cs-CZ" sz="2400" b="0" dirty="0" smtClean="0"/>
              <a:t>Představují zpravidla nejdůležitější procesy modelovaného systému, které se v matematickém modelování nazývají aktivity nebo entity nebo rozhodovací proměnné. </a:t>
            </a:r>
            <a:br>
              <a:rPr lang="cs-CZ" sz="2400" b="0" dirty="0" smtClean="0"/>
            </a:br>
            <a:endParaRPr lang="cs-CZ" sz="2400" b="0" dirty="0" smtClean="0"/>
          </a:p>
          <a:p>
            <a:pPr marL="265113" indent="-265113" eaLnBrk="1" hangingPunct="1">
              <a:lnSpc>
                <a:spcPct val="80000"/>
              </a:lnSpc>
              <a:buFont typeface="Wingdings" panose="05000000000000000000" pitchFamily="2" charset="2"/>
              <a:buNone/>
              <a:defRPr/>
            </a:pPr>
            <a:r>
              <a:rPr lang="cs-CZ" sz="2400" b="0" i="1" dirty="0" smtClean="0"/>
              <a:t>	Příklady:</a:t>
            </a:r>
            <a:r>
              <a:rPr lang="cs-CZ" sz="2400" b="0" dirty="0" smtClean="0"/>
              <a:t> </a:t>
            </a:r>
          </a:p>
          <a:p>
            <a:pPr marL="265113" indent="-265113" eaLnBrk="1" hangingPunct="1">
              <a:lnSpc>
                <a:spcPct val="80000"/>
              </a:lnSpc>
              <a:defRPr/>
            </a:pPr>
            <a:r>
              <a:rPr lang="cs-CZ" sz="2400" b="0" dirty="0" smtClean="0"/>
              <a:t>V modelu optimalizace portfolia proměnné x</a:t>
            </a:r>
            <a:r>
              <a:rPr lang="cs-CZ" sz="2400" b="0" baseline="-25000" dirty="0" smtClean="0"/>
              <a:t>1</a:t>
            </a:r>
            <a:r>
              <a:rPr lang="cs-CZ" sz="2400" b="0" dirty="0" smtClean="0"/>
              <a:t>, ..., </a:t>
            </a:r>
            <a:r>
              <a:rPr lang="cs-CZ" sz="2400" b="0" dirty="0" err="1" smtClean="0"/>
              <a:t>x</a:t>
            </a:r>
            <a:r>
              <a:rPr lang="cs-CZ" sz="2400" b="0" baseline="-25000" dirty="0" err="1" smtClean="0"/>
              <a:t>n</a:t>
            </a:r>
            <a:r>
              <a:rPr lang="cs-CZ" sz="2400" b="0" dirty="0" smtClean="0"/>
              <a:t> představují počty akcií podniků P</a:t>
            </a:r>
            <a:r>
              <a:rPr lang="cs-CZ" sz="2400" b="0" baseline="-25000" dirty="0" smtClean="0"/>
              <a:t>1</a:t>
            </a:r>
            <a:r>
              <a:rPr lang="cs-CZ" sz="2400" b="0" dirty="0" smtClean="0"/>
              <a:t>, ..., </a:t>
            </a:r>
            <a:r>
              <a:rPr lang="cs-CZ" sz="2400" b="0" dirty="0" err="1" smtClean="0"/>
              <a:t>P</a:t>
            </a:r>
            <a:r>
              <a:rPr lang="cs-CZ" sz="2400" b="0" baseline="-25000" dirty="0" err="1" smtClean="0"/>
              <a:t>n</a:t>
            </a:r>
            <a:r>
              <a:rPr lang="cs-CZ" sz="2400" b="0" dirty="0" smtClean="0"/>
              <a:t> .</a:t>
            </a:r>
          </a:p>
          <a:p>
            <a:pPr marL="265113" indent="-265113" eaLnBrk="1" hangingPunct="1">
              <a:lnSpc>
                <a:spcPct val="80000"/>
              </a:lnSpc>
              <a:defRPr/>
            </a:pPr>
            <a:r>
              <a:rPr lang="cs-CZ" sz="2400" b="0" dirty="0" smtClean="0"/>
              <a:t>V modelu I = U/R představují U a R aktivity a odpor v příslušných jednotkách. Těmito dvěma aktivitami je určen proud. </a:t>
            </a:r>
          </a:p>
          <a:p>
            <a:pPr marL="265113" indent="-265113" eaLnBrk="1" hangingPunct="1">
              <a:lnSpc>
                <a:spcPct val="80000"/>
              </a:lnSpc>
              <a:defRPr/>
            </a:pPr>
            <a:r>
              <a:rPr lang="cs-CZ" sz="2400" b="0" dirty="0" smtClean="0"/>
              <a:t>V systému hromadné obsluhy např. jednotka </a:t>
            </a:r>
            <a:r>
              <a:rPr lang="cs-CZ" sz="2400" b="0" dirty="0" err="1" smtClean="0"/>
              <a:t>t</a:t>
            </a:r>
            <a:r>
              <a:rPr lang="cs-CZ" sz="2400" b="0" baseline="-25000" dirty="0" err="1" smtClean="0"/>
              <a:t>j</a:t>
            </a:r>
            <a:r>
              <a:rPr lang="cs-CZ" sz="2400" b="0" dirty="0" smtClean="0"/>
              <a:t> představuje se svými charakteristikami </a:t>
            </a:r>
            <a:r>
              <a:rPr lang="cs-CZ" sz="2400" b="0" dirty="0" err="1" smtClean="0"/>
              <a:t>t</a:t>
            </a:r>
            <a:r>
              <a:rPr lang="cs-CZ" sz="2400" b="0" baseline="-25000" dirty="0" err="1" smtClean="0"/>
              <a:t>j</a:t>
            </a:r>
            <a:r>
              <a:rPr lang="cs-CZ" sz="2400" b="0" baseline="30000" dirty="0" err="1" smtClean="0"/>
              <a:t>k</a:t>
            </a:r>
            <a:r>
              <a:rPr lang="cs-CZ" sz="2400" b="0" dirty="0" smtClean="0"/>
              <a:t>, </a:t>
            </a:r>
            <a:r>
              <a:rPr lang="cs-CZ" sz="2400" b="0" dirty="0" err="1" smtClean="0"/>
              <a:t>t</a:t>
            </a:r>
            <a:r>
              <a:rPr lang="cs-CZ" sz="2400" b="0" baseline="-25000" dirty="0" err="1" smtClean="0"/>
              <a:t>j</a:t>
            </a:r>
            <a:r>
              <a:rPr lang="cs-CZ" sz="2400" b="0" baseline="30000" dirty="0" err="1" smtClean="0"/>
              <a:t>n</a:t>
            </a:r>
            <a:r>
              <a:rPr lang="cs-CZ" sz="2400" b="0" dirty="0" smtClean="0"/>
              <a:t> entitu.</a:t>
            </a:r>
            <a:r>
              <a:rPr lang="cs-CZ" sz="2400" dirty="0" smtClean="0"/>
              <a:t> </a:t>
            </a:r>
          </a:p>
        </p:txBody>
      </p:sp>
      <p:sp>
        <p:nvSpPr>
          <p:cNvPr id="5" name="Nadpis 1"/>
          <p:cNvSpPr>
            <a:spLocks noGrp="1"/>
          </p:cNvSpPr>
          <p:nvPr>
            <p:ph type="title"/>
          </p:nvPr>
        </p:nvSpPr>
        <p:spPr>
          <a:xfrm>
            <a:off x="301625" y="228600"/>
            <a:ext cx="8534400" cy="758825"/>
          </a:xfrm>
        </p:spPr>
        <p:txBody>
          <a:bodyPr/>
          <a:lstStyle/>
          <a:p>
            <a:r>
              <a:rPr lang="cs-CZ" dirty="0" smtClean="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smtClean="0">
                <a:solidFill>
                  <a:schemeClr val="accent1"/>
                </a:solidFill>
              </a:rPr>
              <a:t>Vstupní proměnné a parametry, výstupní proměnné a konstanty </a:t>
            </a:r>
            <a:r>
              <a:rPr lang="cs-CZ" altLang="en-US" sz="2400" b="0" dirty="0" smtClean="0"/>
              <a:t>(endogenní a exogenní proměnné a parametry).</a:t>
            </a:r>
            <a:endParaRPr lang="cs-CZ" altLang="en-US" sz="2400" b="1" i="1" dirty="0" smtClean="0">
              <a:solidFill>
                <a:schemeClr val="accent1"/>
              </a:solidFill>
            </a:endParaRPr>
          </a:p>
          <a:p>
            <a:pPr eaLnBrk="1" hangingPunct="1">
              <a:lnSpc>
                <a:spcPct val="80000"/>
              </a:lnSpc>
              <a:spcAft>
                <a:spcPts val="600"/>
              </a:spcAft>
            </a:pPr>
            <a:r>
              <a:rPr lang="cs-CZ" altLang="en-US" sz="2400" b="1" i="1" dirty="0" smtClean="0">
                <a:solidFill>
                  <a:schemeClr val="accent1"/>
                </a:solidFill>
              </a:rPr>
              <a:t>Heuristické proměnné a parametry</a:t>
            </a:r>
            <a:r>
              <a:rPr lang="cs-CZ" altLang="en-US" sz="2400" b="0" i="1" dirty="0" smtClean="0"/>
              <a:t>. </a:t>
            </a:r>
            <a:r>
              <a:rPr lang="cs-CZ" altLang="en-US" sz="2400" b="0" dirty="0" smtClean="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smtClean="0"/>
              <a:t>Příklady:</a:t>
            </a:r>
            <a:r>
              <a:rPr lang="cs-CZ" altLang="en-US" sz="2400" b="0" dirty="0" smtClean="0"/>
              <a:t> Velikost míry inflace v chaotických a nestandardních podmínkách nelze popsat ani pomocí pravděpodobnosti ani pomocí fuzzy míry. </a:t>
            </a:r>
            <a:br>
              <a:rPr lang="cs-CZ" altLang="en-US" sz="2400" b="0" dirty="0" smtClean="0"/>
            </a:br>
            <a:r>
              <a:rPr lang="cs-CZ" altLang="en-US" sz="2400" b="0" dirty="0" smtClean="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smtClean="0">
                <a:solidFill>
                  <a:schemeClr val="accent1"/>
                </a:solidFill>
              </a:rPr>
              <a:t>Výsledné proměnné a konstanty</a:t>
            </a:r>
            <a:r>
              <a:rPr lang="cs-CZ" altLang="en-US" sz="2400" dirty="0" smtClean="0"/>
              <a:t>. </a:t>
            </a:r>
            <a:r>
              <a:rPr lang="cs-CZ" altLang="en-US" sz="2400" b="0" dirty="0" smtClean="0"/>
              <a:t>Udávají hodnoty řešení, popisují výslednou informaci. </a:t>
            </a:r>
          </a:p>
        </p:txBody>
      </p:sp>
      <p:sp>
        <p:nvSpPr>
          <p:cNvPr id="5" name="Nadpis 1"/>
          <p:cNvSpPr>
            <a:spLocks noGrp="1"/>
          </p:cNvSpPr>
          <p:nvPr>
            <p:ph type="title"/>
          </p:nvPr>
        </p:nvSpPr>
        <p:spPr/>
        <p:txBody>
          <a:bodyPr/>
          <a:lstStyle/>
          <a:p>
            <a:r>
              <a:rPr lang="cs-CZ" dirty="0" smtClean="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smtClean="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smtClean="0">
                <a:solidFill>
                  <a:schemeClr val="accent1"/>
                </a:solidFill>
              </a:rPr>
              <a:t>Analytické struktury</a:t>
            </a:r>
            <a:r>
              <a:rPr lang="cs-CZ" altLang="en-US" sz="2400" dirty="0" smtClean="0"/>
              <a:t>. </a:t>
            </a:r>
            <a:r>
              <a:rPr lang="cs-CZ" altLang="en-US" sz="2400" b="0" dirty="0" smtClean="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smtClean="0"/>
              <a:t>Příklad:</a:t>
            </a:r>
            <a:r>
              <a:rPr lang="cs-CZ" altLang="en-US" sz="2400" b="0" dirty="0" smtClean="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smtClean="0">
                <a:solidFill>
                  <a:schemeClr val="accent1"/>
                </a:solidFill>
              </a:rPr>
              <a:t>Geometrické struktury</a:t>
            </a:r>
            <a:r>
              <a:rPr lang="cs-CZ" altLang="en-US" sz="2400" dirty="0" smtClean="0"/>
              <a:t>. </a:t>
            </a:r>
            <a:r>
              <a:rPr lang="cs-CZ" altLang="en-US" sz="2400" b="0" dirty="0" smtClean="0"/>
              <a:t>Model je popsán grafickými prostředky: body, přímkami, rovinami, křivkami.</a:t>
            </a:r>
          </a:p>
          <a:p>
            <a:pPr marL="265113" indent="0" eaLnBrk="1" hangingPunct="1">
              <a:lnSpc>
                <a:spcPct val="80000"/>
              </a:lnSpc>
              <a:buNone/>
            </a:pPr>
            <a:r>
              <a:rPr lang="cs-CZ" altLang="en-US" sz="2400" b="0" i="1" dirty="0" smtClean="0"/>
              <a:t>Příklad:</a:t>
            </a:r>
            <a:r>
              <a:rPr lang="cs-CZ" altLang="en-US" sz="2400" b="0" dirty="0" smtClean="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spid="_x0000_s4121" r:id="rId4" imgW="3486377" imgH="2609829" progId="">
                  <p:embed/>
                </p:oleObj>
              </mc:Choice>
              <mc:Fallback>
                <p:oleObj r:id="rId4" imgW="3486377" imgH="2609829" progId="">
                  <p:embed/>
                  <p:pic>
                    <p:nvPicPr>
                      <p:cNvPr id="29701"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smtClean="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smtClean="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smtClean="0">
                <a:solidFill>
                  <a:schemeClr val="accent1"/>
                </a:solidFill>
              </a:rPr>
              <a:t>Topologické struktury</a:t>
            </a:r>
            <a:r>
              <a:rPr lang="cs-CZ" altLang="en-US" sz="2400" dirty="0" smtClean="0"/>
              <a:t>. </a:t>
            </a:r>
            <a:r>
              <a:rPr lang="cs-CZ" altLang="en-US" sz="2400" b="0" dirty="0" smtClean="0"/>
              <a:t>Modely jsou vytvářeny pomocí objektů matematické teorie grafů.</a:t>
            </a:r>
          </a:p>
          <a:p>
            <a:pPr marL="265113" indent="0" eaLnBrk="1" hangingPunct="1">
              <a:lnSpc>
                <a:spcPct val="80000"/>
              </a:lnSpc>
              <a:buNone/>
            </a:pPr>
            <a:r>
              <a:rPr lang="cs-CZ" altLang="en-US" sz="2400" b="0" i="1" dirty="0" smtClean="0"/>
              <a:t>Příklad:</a:t>
            </a:r>
            <a:r>
              <a:rPr lang="cs-CZ" altLang="en-US" sz="2400" b="0" dirty="0" smtClean="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smtClean="0">
                <a:solidFill>
                  <a:schemeClr val="accent1"/>
                </a:solidFill>
              </a:rPr>
              <a:t>Arteficiální struktury</a:t>
            </a:r>
            <a:r>
              <a:rPr lang="cs-CZ" altLang="en-US" sz="2400" i="1" dirty="0" smtClean="0"/>
              <a:t>.</a:t>
            </a:r>
            <a:r>
              <a:rPr lang="cs-CZ" altLang="en-US" sz="2400" b="0" dirty="0" smtClean="0"/>
              <a:t> Modely jsou popsány prvky programovacího jazyka.</a:t>
            </a:r>
          </a:p>
          <a:p>
            <a:pPr marL="265113" indent="0" eaLnBrk="1" hangingPunct="1">
              <a:lnSpc>
                <a:spcPct val="80000"/>
              </a:lnSpc>
              <a:buNone/>
            </a:pPr>
            <a:r>
              <a:rPr lang="cs-CZ" altLang="en-US" sz="2400" b="0" i="1" dirty="0" smtClean="0"/>
              <a:t>Příklad</a:t>
            </a:r>
            <a:r>
              <a:rPr lang="cs-CZ" altLang="en-US" sz="2400" b="0" dirty="0" smtClean="0"/>
              <a:t>: Model systému zásob popsaný vývojovým diagramem (simulačním jazykem SIMULA 67, objektově orientovaným jazykem </a:t>
            </a:r>
            <a:r>
              <a:rPr lang="cs-CZ" altLang="en-US" sz="2400" b="0" dirty="0" err="1" smtClean="0"/>
              <a:t>Smalltalk</a:t>
            </a:r>
            <a:r>
              <a:rPr lang="cs-CZ" altLang="en-US" sz="2400" b="0" dirty="0" smtClean="0"/>
              <a:t>, atd.). </a:t>
            </a:r>
          </a:p>
          <a:p>
            <a:pPr eaLnBrk="1" hangingPunct="1">
              <a:lnSpc>
                <a:spcPct val="80000"/>
              </a:lnSpc>
            </a:pPr>
            <a:r>
              <a:rPr lang="cs-CZ" altLang="en-US" sz="2400" b="1" i="1" dirty="0" smtClean="0">
                <a:solidFill>
                  <a:schemeClr val="accent1"/>
                </a:solidFill>
              </a:rPr>
              <a:t>Kvalitativní struktury</a:t>
            </a:r>
            <a:r>
              <a:rPr lang="cs-CZ" altLang="en-US" sz="2400" i="1" dirty="0" smtClean="0"/>
              <a:t>. </a:t>
            </a:r>
            <a:r>
              <a:rPr lang="cs-CZ" altLang="en-US" sz="2400" b="0" dirty="0" smtClean="0"/>
              <a:t>Model je popsán pomocí kvalitativních rovnic, kvalitativních nerovností nebo vágně.</a:t>
            </a:r>
          </a:p>
          <a:p>
            <a:pPr marL="265113" indent="0" eaLnBrk="1" hangingPunct="1">
              <a:lnSpc>
                <a:spcPct val="80000"/>
              </a:lnSpc>
              <a:buNone/>
            </a:pPr>
            <a:r>
              <a:rPr lang="cs-CZ" altLang="en-US" sz="2400" b="0" i="1" dirty="0" smtClean="0"/>
              <a:t>Příklad:</a:t>
            </a:r>
            <a:r>
              <a:rPr lang="cs-CZ" altLang="en-US" sz="2400" b="0" dirty="0" smtClean="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smtClean="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smtClean="0"/>
              <a:t>Příklady</a:t>
            </a:r>
            <a:r>
              <a:rPr lang="cs-CZ" altLang="en-US" sz="2400" b="0" dirty="0" smtClean="0"/>
              <a:t>: </a:t>
            </a:r>
            <a:r>
              <a:rPr lang="cs-CZ" altLang="en-US" sz="2400" b="0" dirty="0" err="1" smtClean="0"/>
              <a:t>Cobb-Douglasova</a:t>
            </a:r>
            <a:r>
              <a:rPr lang="cs-CZ" altLang="en-US" sz="2400" b="0" dirty="0" smtClean="0"/>
              <a:t> funkce. Účelová funkce. Podmínky nezápornosti. </a:t>
            </a:r>
            <a:r>
              <a:rPr lang="cs-CZ" altLang="en-US" sz="2400" b="0" dirty="0" err="1" smtClean="0"/>
              <a:t>Lagrangeova</a:t>
            </a:r>
            <a:r>
              <a:rPr lang="cs-CZ" altLang="en-US" sz="2400" b="0" dirty="0" smtClean="0"/>
              <a:t> funkce. </a:t>
            </a:r>
            <a:r>
              <a:rPr lang="cs-CZ" altLang="en-US" sz="2400" b="0" dirty="0" err="1" smtClean="0"/>
              <a:t>Wolfeho</a:t>
            </a:r>
            <a:r>
              <a:rPr lang="cs-CZ" altLang="en-US" sz="2400" b="0" dirty="0" smtClean="0"/>
              <a:t> podmínky.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smtClean="0"/>
              <a:t>Řešení modelu klasifikujeme podle hlediska cílů modelování:</a:t>
            </a:r>
            <a:r>
              <a:rPr lang="cs-CZ" altLang="en-US" sz="2400" dirty="0" smtClean="0"/>
              <a:t> </a:t>
            </a:r>
          </a:p>
          <a:p>
            <a:pPr eaLnBrk="1" hangingPunct="1">
              <a:lnSpc>
                <a:spcPct val="80000"/>
              </a:lnSpc>
            </a:pPr>
            <a:r>
              <a:rPr lang="cs-CZ" altLang="en-US" sz="2400" b="1" i="1" dirty="0" smtClean="0">
                <a:solidFill>
                  <a:schemeClr val="accent1"/>
                </a:solidFill>
              </a:rPr>
              <a:t>Přípustné řešení, nepřípustné řešení</a:t>
            </a:r>
            <a:r>
              <a:rPr lang="cs-CZ" altLang="en-US" sz="2400" b="1" dirty="0" smtClean="0">
                <a:solidFill>
                  <a:schemeClr val="accent1"/>
                </a:solidFill>
              </a:rPr>
              <a:t> </a:t>
            </a:r>
            <a:r>
              <a:rPr lang="cs-CZ" altLang="en-US" sz="2400" b="0" dirty="0" smtClean="0"/>
              <a:t>- řešení vyhovuje, řešení nevyhovuje omezujícím podmínkám. </a:t>
            </a:r>
          </a:p>
          <a:p>
            <a:pPr eaLnBrk="1" hangingPunct="1">
              <a:lnSpc>
                <a:spcPct val="80000"/>
              </a:lnSpc>
            </a:pPr>
            <a:r>
              <a:rPr lang="cs-CZ" altLang="en-US" sz="2400" b="1" i="1" dirty="0" smtClean="0">
                <a:solidFill>
                  <a:schemeClr val="accent1"/>
                </a:solidFill>
              </a:rPr>
              <a:t>Maximální řešení, minimální řešení</a:t>
            </a:r>
            <a:r>
              <a:rPr lang="cs-CZ" altLang="en-US" sz="2400" b="1" dirty="0" smtClean="0">
                <a:solidFill>
                  <a:schemeClr val="accent1"/>
                </a:solidFill>
              </a:rPr>
              <a:t> </a:t>
            </a:r>
            <a:r>
              <a:rPr lang="cs-CZ" altLang="en-US" sz="2400" b="0" dirty="0" smtClean="0"/>
              <a:t>- řešení splňuje maximalizační nebo minimalizační cílovou podmínku. </a:t>
            </a:r>
          </a:p>
          <a:p>
            <a:pPr eaLnBrk="1" hangingPunct="1">
              <a:lnSpc>
                <a:spcPct val="80000"/>
              </a:lnSpc>
            </a:pPr>
            <a:r>
              <a:rPr lang="cs-CZ" altLang="en-US" sz="2400" b="1" i="1" dirty="0" smtClean="0">
                <a:solidFill>
                  <a:schemeClr val="accent1"/>
                </a:solidFill>
              </a:rPr>
              <a:t>Optimální řešení</a:t>
            </a:r>
            <a:r>
              <a:rPr lang="cs-CZ" altLang="en-US" sz="2400" b="1" dirty="0" smtClean="0">
                <a:solidFill>
                  <a:schemeClr val="accent1"/>
                </a:solidFill>
              </a:rPr>
              <a:t> </a:t>
            </a:r>
            <a:r>
              <a:rPr lang="cs-CZ" altLang="en-US" sz="2400" b="0" dirty="0" smtClean="0"/>
              <a:t>- řešení vyhovuje nejlépe požadovanému cíli podle představ a požadavků manažera (tj. nemusí být nutně maximální či minimální). </a:t>
            </a:r>
          </a:p>
          <a:p>
            <a:pPr eaLnBrk="1" hangingPunct="1">
              <a:lnSpc>
                <a:spcPct val="80000"/>
              </a:lnSpc>
            </a:pPr>
            <a:r>
              <a:rPr lang="cs-CZ" altLang="en-US" sz="2400" b="1" i="1" dirty="0" smtClean="0">
                <a:solidFill>
                  <a:schemeClr val="accent1"/>
                </a:solidFill>
              </a:rPr>
              <a:t>Výchozí řešení</a:t>
            </a:r>
            <a:r>
              <a:rPr lang="cs-CZ" altLang="en-US" sz="2400" b="1" dirty="0" smtClean="0">
                <a:solidFill>
                  <a:schemeClr val="accent1"/>
                </a:solidFill>
              </a:rPr>
              <a:t> </a:t>
            </a:r>
            <a:r>
              <a:rPr lang="cs-CZ" altLang="en-US" sz="2400" b="0" dirty="0" smtClean="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smtClean="0"/>
              <a:t>Řešení</a:t>
            </a:r>
            <a:endParaRPr lang="en-US" dirty="0"/>
          </a:p>
        </p:txBody>
      </p:sp>
    </p:spTree>
    <p:extLst>
      <p:ext uri="{BB962C8B-B14F-4D97-AF65-F5344CB8AC3E}">
        <p14:creationId xmlns:p14="http://schemas.microsoft.com/office/powerpoint/2010/main" val="387882966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smtClean="0"/>
              <a:t>Řešení modelu klasifikujeme podle hlediska cílů modelování:</a:t>
            </a:r>
            <a:r>
              <a:rPr lang="cs-CZ" altLang="en-US" sz="2400" dirty="0" smtClean="0"/>
              <a:t> </a:t>
            </a:r>
          </a:p>
          <a:p>
            <a:pPr eaLnBrk="1" hangingPunct="1">
              <a:lnSpc>
                <a:spcPct val="80000"/>
              </a:lnSpc>
            </a:pPr>
            <a:r>
              <a:rPr lang="cs-CZ" altLang="en-US" sz="2400" b="1" i="1" dirty="0" smtClean="0">
                <a:solidFill>
                  <a:schemeClr val="accent1"/>
                </a:solidFill>
              </a:rPr>
              <a:t>Výsledné řešení</a:t>
            </a:r>
            <a:r>
              <a:rPr lang="cs-CZ" altLang="en-US" sz="2400" b="1" dirty="0" smtClean="0">
                <a:solidFill>
                  <a:schemeClr val="accent1"/>
                </a:solidFill>
              </a:rPr>
              <a:t> </a:t>
            </a:r>
            <a:r>
              <a:rPr lang="cs-CZ" altLang="en-US" sz="2400" b="0" dirty="0" smtClean="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smtClean="0">
                <a:solidFill>
                  <a:schemeClr val="accent1"/>
                </a:solidFill>
              </a:rPr>
              <a:t>Alternativní řešení</a:t>
            </a:r>
            <a:r>
              <a:rPr lang="cs-CZ" altLang="en-US" sz="2400" b="1" dirty="0" smtClean="0">
                <a:solidFill>
                  <a:schemeClr val="accent1"/>
                </a:solidFill>
              </a:rPr>
              <a:t> </a:t>
            </a:r>
            <a:r>
              <a:rPr lang="cs-CZ" altLang="en-US" sz="2400" b="0" dirty="0" smtClean="0"/>
              <a:t>- řešení, které je podle předem zadaných </a:t>
            </a:r>
            <a:r>
              <a:rPr lang="cs-CZ" altLang="en-US" sz="2400" b="0" dirty="0" err="1" smtClean="0"/>
              <a:t>kriterií</a:t>
            </a:r>
            <a:r>
              <a:rPr lang="cs-CZ" altLang="en-US" sz="2400" b="0" dirty="0" smtClean="0"/>
              <a:t> </a:t>
            </a:r>
            <a:r>
              <a:rPr lang="cs-CZ" altLang="en-US" sz="2400" b="0" dirty="0" err="1" smtClean="0"/>
              <a:t>rovnocené</a:t>
            </a:r>
            <a:r>
              <a:rPr lang="cs-CZ" altLang="en-US" sz="2400" b="0" dirty="0" smtClean="0"/>
              <a:t> s jiným řešením.</a:t>
            </a:r>
          </a:p>
          <a:p>
            <a:pPr marL="265113" indent="0" eaLnBrk="1" hangingPunct="1">
              <a:lnSpc>
                <a:spcPct val="80000"/>
              </a:lnSpc>
              <a:buNone/>
            </a:pPr>
            <a:r>
              <a:rPr lang="cs-CZ" altLang="en-US" sz="2400" b="0" i="1" dirty="0" smtClean="0"/>
              <a:t>Příklad:</a:t>
            </a:r>
            <a:r>
              <a:rPr lang="cs-CZ" altLang="en-US" sz="2400" b="0" dirty="0" smtClean="0"/>
              <a:t> Dvě strategie investic do vybavení podniku předpokládají sice různé technologie, ale garantují dosažení stejné výše zisku.</a:t>
            </a:r>
            <a:r>
              <a:rPr lang="cs-CZ" altLang="en-US" sz="2400" dirty="0" smtClean="0"/>
              <a:t> </a:t>
            </a:r>
          </a:p>
          <a:p>
            <a:pPr eaLnBrk="1" hangingPunct="1">
              <a:lnSpc>
                <a:spcPct val="80000"/>
              </a:lnSpc>
            </a:pPr>
            <a:r>
              <a:rPr lang="cs-CZ" altLang="en-US" sz="2400" b="1" i="1" dirty="0" smtClean="0">
                <a:solidFill>
                  <a:schemeClr val="accent1"/>
                </a:solidFill>
              </a:rPr>
              <a:t>Aproximativní řešení</a:t>
            </a:r>
            <a:r>
              <a:rPr lang="cs-CZ" altLang="en-US" sz="2400" b="1" dirty="0" smtClean="0">
                <a:solidFill>
                  <a:schemeClr val="accent1"/>
                </a:solidFill>
              </a:rPr>
              <a:t> </a:t>
            </a:r>
            <a:r>
              <a:rPr lang="cs-CZ" altLang="en-US" sz="2400" b="0" dirty="0" smtClean="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smtClean="0"/>
              <a:t>Řešení</a:t>
            </a:r>
            <a:endParaRPr lang="en-US" dirty="0"/>
          </a:p>
        </p:txBody>
      </p:sp>
    </p:spTree>
    <p:extLst>
      <p:ext uri="{BB962C8B-B14F-4D97-AF65-F5344CB8AC3E}">
        <p14:creationId xmlns:p14="http://schemas.microsoft.com/office/powerpoint/2010/main" val="240580333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smtClean="0">
                <a:cs typeface="Arial" charset="0"/>
              </a:rPr>
              <a:t>Abstrakce</a:t>
            </a:r>
            <a:r>
              <a:rPr lang="cs-CZ" sz="2700" dirty="0" smtClean="0">
                <a:solidFill>
                  <a:schemeClr val="tx1"/>
                </a:solidFill>
                <a:effectLst/>
                <a:cs typeface="Arial" charset="0"/>
              </a:rPr>
              <a:t> </a:t>
            </a:r>
            <a:r>
              <a:rPr lang="cs-CZ" sz="2700" b="0" dirty="0" smtClean="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smtClean="0">
                <a:solidFill>
                  <a:schemeClr val="tx1"/>
                </a:solidFill>
                <a:effectLst/>
              </a:rPr>
              <a:t> (umí zpravidla technici a matematici)</a:t>
            </a:r>
            <a:r>
              <a:rPr lang="ar-SA" sz="2700" b="0" dirty="0" smtClean="0">
                <a:solidFill>
                  <a:schemeClr val="tx1"/>
                </a:solidFill>
                <a:effectLst/>
                <a:cs typeface="Arial" charset="0"/>
              </a:rPr>
              <a:t>‏</a:t>
            </a:r>
            <a:r>
              <a:rPr lang="cs-CZ" sz="2700" b="0" dirty="0" smtClean="0">
                <a:solidFill>
                  <a:schemeClr val="tx1"/>
                </a:solidFill>
                <a:effectLst/>
                <a:cs typeface="Arial" charset="0"/>
              </a:rPr>
              <a:t>.</a:t>
            </a:r>
            <a:endParaRPr lang="en-GB" sz="2700" b="0" dirty="0" smtClean="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smtClean="0">
                <a:solidFill>
                  <a:schemeClr val="accent1"/>
                </a:solidFill>
                <a:latin typeface="+mj-lt"/>
                <a:cs typeface="Arial" charset="0"/>
              </a:rPr>
              <a:t>Interpretace</a:t>
            </a:r>
            <a:r>
              <a:rPr lang="cs-CZ" sz="2700" b="0" dirty="0" smtClean="0">
                <a:solidFill>
                  <a:srgbClr val="FFFF00"/>
                </a:solidFill>
                <a:latin typeface="+mj-lt"/>
                <a:cs typeface="Arial" charset="0"/>
              </a:rPr>
              <a:t> </a:t>
            </a:r>
            <a:r>
              <a:rPr lang="cs-CZ" sz="2700" b="0" dirty="0" smtClean="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smtClean="0">
                <a:latin typeface="+mj-lt"/>
              </a:rPr>
              <a:t> (umí zpravidla biologové)</a:t>
            </a:r>
            <a:r>
              <a:rPr lang="ar-SA" sz="2700" b="0" dirty="0" smtClean="0">
                <a:latin typeface="+mj-lt"/>
                <a:cs typeface="Arial" charset="0"/>
              </a:rPr>
              <a:t>‏</a:t>
            </a:r>
            <a:r>
              <a:rPr lang="cs-CZ" sz="2700" b="0" dirty="0" smtClean="0">
                <a:latin typeface="+mj-lt"/>
                <a:cs typeface="Arial" charset="0"/>
              </a:rPr>
              <a:t>.</a:t>
            </a:r>
            <a:endParaRPr lang="en-GB" sz="2700" b="0" dirty="0" smtClean="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smtClean="0"/>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2209800"/>
            <a:ext cx="29718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a:t>
            </a:r>
            <a:r>
              <a:rPr lang="cs-CZ" sz="2700" b="0" dirty="0" smtClean="0">
                <a:solidFill>
                  <a:schemeClr val="tx1"/>
                </a:solidFill>
                <a:cs typeface="Arial" charset="0"/>
              </a:rPr>
              <a:t>model.</a:t>
            </a:r>
            <a:endParaRPr lang="en-GB" sz="2700" b="0" dirty="0" smtClean="0">
              <a:solidFill>
                <a:schemeClr val="tx1"/>
              </a:solidFill>
            </a:endParaRPr>
          </a:p>
        </p:txBody>
      </p:sp>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endParaRPr lang="cs-CZ" dirty="0" smtClean="0"/>
          </a:p>
          <a:p>
            <a:r>
              <a:rPr lang="cs-CZ" dirty="0" smtClean="0"/>
              <a:t>Např. model růstu lesa by měl zahrnout vliv počasí (teploty, srážky), nicméně vliv lesa na počasí je zanedbatelný.</a:t>
            </a:r>
          </a:p>
          <a:p>
            <a:r>
              <a:rPr lang="cs-CZ" dirty="0" smtClean="0"/>
              <a:t>Jinak bude situace vypadat v případě modelu růstu všech světových lesů, kde je vliv na počasí zřejmý – hranice mezi modelovaným systémem a prostředím se posune.</a:t>
            </a:r>
          </a:p>
          <a:p>
            <a:pPr lvl="1"/>
            <a:endParaRPr lang="cs-CZ" dirty="0" smtClean="0"/>
          </a:p>
        </p:txBody>
      </p:sp>
    </p:spTree>
    <p:extLst>
      <p:ext uri="{BB962C8B-B14F-4D97-AF65-F5344CB8AC3E}">
        <p14:creationId xmlns:p14="http://schemas.microsoft.com/office/powerpoint/2010/main" val="337411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Předpoklady modelu</a:t>
            </a:r>
            <a:endParaRPr lang="en-US" dirty="0"/>
          </a:p>
        </p:txBody>
      </p:sp>
      <p:sp>
        <p:nvSpPr>
          <p:cNvPr id="6" name="Zástupný symbol pro obsah 5"/>
          <p:cNvSpPr>
            <a:spLocks noGrp="1"/>
          </p:cNvSpPr>
          <p:nvPr>
            <p:ph idx="1"/>
          </p:nvPr>
        </p:nvSpPr>
        <p:spPr/>
        <p:txBody>
          <a:bodyPr/>
          <a:lstStyle/>
          <a:p>
            <a:endParaRPr lang="cs-CZ" dirty="0" smtClean="0"/>
          </a:p>
          <a:p>
            <a:r>
              <a:rPr lang="cs-CZ" dirty="0" smtClean="0"/>
              <a:t>Součástí identifikace modelu (krok 1) je rovněž stanovení neměnných předpokladů, na základě kterých se konstruují rovnice a algoritmy (krok 2).</a:t>
            </a:r>
          </a:p>
          <a:p>
            <a:r>
              <a:rPr lang="cs-CZ" dirty="0" smtClean="0"/>
              <a:t>Pokud jsou předpoklady dostatečně konkrétní, lze přímo na jejich základě sestavit matematické vyjádření modelu.</a:t>
            </a:r>
          </a:p>
          <a:p>
            <a:r>
              <a:rPr lang="cs-CZ" dirty="0" smtClean="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smtClean="0"/>
              <a:t>Reprezentace nebo abstrakce reality pomocí modelu předpokládá použití vhodných zobrazovacích prostředků. Podle typu zobrazení reality do modelu rozlišujeme tři základní typy modelů: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ikonické</a:t>
            </a:r>
            <a:r>
              <a:rPr lang="cs-CZ" altLang="en-US" sz="2200" i="1" dirty="0" smtClean="0"/>
              <a:t>.</a:t>
            </a:r>
            <a:r>
              <a:rPr lang="cs-CZ" altLang="en-US" sz="2200" dirty="0" smtClean="0"/>
              <a:t> </a:t>
            </a:r>
            <a:r>
              <a:rPr lang="cs-CZ" altLang="en-US" sz="2200" b="0" dirty="0" smtClean="0"/>
              <a:t>Jedná se o fyzikální repliky reálného systému (předmětu). Jsou přesné, nebo zjednodušené, ve zmenšeném, nebo zvětšeném měřítku. </a:t>
            </a:r>
            <a:br>
              <a:rPr lang="cs-CZ" altLang="en-US" sz="2200" b="0" dirty="0" smtClean="0"/>
            </a:br>
            <a:r>
              <a:rPr lang="cs-CZ" altLang="en-US" sz="2200" b="0" i="1" dirty="0" smtClean="0"/>
              <a:t>Příklady:</a:t>
            </a:r>
            <a:r>
              <a:rPr lang="cs-CZ" altLang="en-US" sz="2200" b="0" dirty="0" smtClean="0"/>
              <a:t> modely strojů, modely staveb, model atomu.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analogické</a:t>
            </a:r>
            <a:r>
              <a:rPr lang="cs-CZ" altLang="en-US" sz="2200" i="1" dirty="0" smtClean="0"/>
              <a:t>.</a:t>
            </a:r>
            <a:r>
              <a:rPr lang="cs-CZ" altLang="en-US" sz="2200" dirty="0" smtClean="0"/>
              <a:t> </a:t>
            </a:r>
            <a:r>
              <a:rPr lang="cs-CZ" altLang="en-US" sz="2200" b="0" dirty="0" smtClean="0"/>
              <a:t>Jedná se o mechanické a elektronické analogy systémů. </a:t>
            </a:r>
            <a:br>
              <a:rPr lang="cs-CZ" altLang="en-US" sz="2200" b="0" dirty="0" smtClean="0"/>
            </a:br>
            <a:r>
              <a:rPr lang="cs-CZ" altLang="en-US" sz="2200" b="0" i="1" dirty="0" smtClean="0"/>
              <a:t>Příklady:</a:t>
            </a:r>
            <a:r>
              <a:rPr lang="cs-CZ" altLang="en-US" sz="2200" b="0" dirty="0" smtClean="0"/>
              <a:t> plány měst, mapy, plány inženýrských sítí, analogový model Steiner-Weberovy úlohy, chemické vzorce.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matematické</a:t>
            </a:r>
            <a:r>
              <a:rPr lang="cs-CZ" altLang="en-US" sz="2200" dirty="0" smtClean="0"/>
              <a:t>. </a:t>
            </a:r>
            <a:r>
              <a:rPr lang="cs-CZ" altLang="en-US" sz="2200" b="0" dirty="0" smtClean="0"/>
              <a:t>Soustavy funkcí, soustavy rovnic, soustavy </a:t>
            </a:r>
            <a:r>
              <a:rPr lang="cs-CZ" altLang="en-US" sz="2200" b="0" dirty="0" err="1" smtClean="0"/>
              <a:t>funkcionálů</a:t>
            </a:r>
            <a:r>
              <a:rPr lang="cs-CZ" altLang="en-US" sz="2200" b="0" dirty="0" smtClean="0"/>
              <a:t>. Matice a grafy. Speciální programy počítačů. </a:t>
            </a:r>
            <a:br>
              <a:rPr lang="cs-CZ" altLang="en-US" sz="2200" b="0" dirty="0" smtClean="0"/>
            </a:br>
            <a:r>
              <a:rPr lang="cs-CZ" altLang="en-US" sz="2200" b="0" i="1" dirty="0" smtClean="0"/>
              <a:t>Příklady:</a:t>
            </a:r>
            <a:r>
              <a:rPr lang="cs-CZ" altLang="en-US" sz="2200" b="0" dirty="0" smtClean="0"/>
              <a:t> Rovnice speciální teorie relativity. Vzorec pro výpočet rychlosti volného pádu tělesa ve vakuu. Model růstu populace apod. </a:t>
            </a:r>
            <a:br>
              <a:rPr lang="cs-CZ" altLang="en-US" sz="2200" b="0" dirty="0" smtClean="0"/>
            </a:br>
            <a:endParaRPr lang="cs-CZ" altLang="en-US" sz="2200" b="0" dirty="0" smtClean="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smtClean="0">
                <a:solidFill>
                  <a:schemeClr val="accent1"/>
                </a:solidFill>
              </a:rPr>
              <a:t>Modely </a:t>
            </a:r>
            <a:r>
              <a:rPr lang="cs-CZ" altLang="en-US" sz="2200" b="1" i="1" dirty="0">
                <a:solidFill>
                  <a:schemeClr val="accent1"/>
                </a:solidFill>
              </a:rPr>
              <a:t>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r>
              <a:rPr lang="cs-CZ" altLang="en-US" sz="2200" dirty="0" smtClean="0"/>
              <a:t>.</a:t>
            </a:r>
          </a:p>
          <a:p>
            <a:pPr marL="444500" indent="0" eaLnBrk="1" hangingPunct="1">
              <a:lnSpc>
                <a:spcPct val="80000"/>
              </a:lnSpc>
              <a:spcAft>
                <a:spcPts val="600"/>
              </a:spcAft>
              <a:buNone/>
            </a:pPr>
            <a:r>
              <a:rPr lang="cs-CZ" altLang="en-US" sz="2200" dirty="0" smtClean="0"/>
              <a:t>Příklady</a:t>
            </a:r>
            <a:r>
              <a:rPr lang="cs-CZ" altLang="en-US" sz="2200" dirty="0"/>
              <a:t>: Rovnice E = mc</a:t>
            </a:r>
            <a:r>
              <a:rPr lang="cs-CZ" altLang="en-US" sz="2200" baseline="30000" dirty="0"/>
              <a:t>2</a:t>
            </a:r>
            <a:r>
              <a:rPr lang="cs-CZ" altLang="en-US" sz="2200" dirty="0"/>
              <a:t>, soustava diferenciálních rovnic modelující procesy narození a úmrtí, simulační model modelující výskyt škůdců </a:t>
            </a:r>
            <a:r>
              <a:rPr lang="cs-CZ" altLang="en-US" sz="2200" dirty="0" smtClean="0"/>
              <a:t>porostu.</a:t>
            </a:r>
          </a:p>
          <a:p>
            <a:pPr marL="457200" indent="-457200" eaLnBrk="1" hangingPunct="1">
              <a:lnSpc>
                <a:spcPct val="80000"/>
              </a:lnSpc>
              <a:buFont typeface="+mj-lt"/>
              <a:buAutoNum type="arabicPeriod"/>
            </a:pPr>
            <a:r>
              <a:rPr lang="cs-CZ" altLang="en-US" sz="2200" b="1" i="1" dirty="0" smtClean="0">
                <a:solidFill>
                  <a:schemeClr val="accent1"/>
                </a:solidFill>
              </a:rPr>
              <a:t>Modely </a:t>
            </a:r>
            <a:r>
              <a:rPr lang="cs-CZ" altLang="en-US" sz="2200" b="1" i="1" dirty="0">
                <a:solidFill>
                  <a:schemeClr val="accent1"/>
                </a:solidFill>
              </a:rPr>
              <a:t>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smtClean="0"/>
              <a:t>extremální</a:t>
            </a:r>
            <a:r>
              <a:rPr lang="cs-CZ" altLang="en-US" sz="2200" dirty="0" smtClean="0"/>
              <a:t> </a:t>
            </a:r>
            <a:r>
              <a:rPr lang="cs-CZ" altLang="en-US" sz="2200" dirty="0"/>
              <a:t>(minimální / maximální) řešení, které dává návod, jak požadovaného cíle (resp. cílů) dosáhnout. </a:t>
            </a:r>
            <a:r>
              <a:rPr lang="cs-CZ" altLang="en-US" sz="2200" dirty="0" smtClean="0"/>
              <a:t>Normativní </a:t>
            </a:r>
            <a:r>
              <a:rPr lang="cs-CZ" altLang="en-US" sz="2200" dirty="0"/>
              <a:t>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smtClean="0"/>
              <a:t>	</a:t>
            </a:r>
            <a:r>
              <a:rPr lang="cs-CZ" altLang="en-US" sz="2400" b="0" dirty="0" smtClean="0"/>
              <a:t>Modely </a:t>
            </a:r>
            <a:r>
              <a:rPr lang="cs-CZ" altLang="en-US" sz="2400" dirty="0" smtClean="0"/>
              <a:t>deskriptivní i normativní</a:t>
            </a:r>
            <a:r>
              <a:rPr lang="cs-CZ" altLang="en-US" sz="2400" b="0" dirty="0" smtClean="0"/>
              <a:t> jsou dále děleny podle typu systému, k jehož modelování slouží, nebo podle typu matematických složek, jež obsahují:</a:t>
            </a:r>
            <a:r>
              <a:rPr lang="cs-CZ" altLang="en-US" sz="2400" dirty="0" smtClean="0"/>
              <a:t>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statické</a:t>
            </a:r>
            <a:r>
              <a:rPr lang="cs-CZ" altLang="en-US" sz="2400" i="1" dirty="0" smtClean="0"/>
              <a:t>. </a:t>
            </a:r>
            <a:r>
              <a:rPr lang="cs-CZ" altLang="en-US" sz="2400" b="0" dirty="0" smtClean="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dynamické</a:t>
            </a:r>
            <a:r>
              <a:rPr lang="cs-CZ" altLang="en-US" sz="2400" dirty="0" smtClean="0"/>
              <a:t>. </a:t>
            </a:r>
            <a:r>
              <a:rPr lang="cs-CZ" altLang="en-US" sz="2400" b="0" dirty="0" smtClean="0"/>
              <a:t>Model zobrazuje a analyzuje systém v průběhu času. Zobrazení může být typu </a:t>
            </a:r>
            <a:r>
              <a:rPr lang="cs-CZ" altLang="en-US" sz="2400" dirty="0" smtClean="0"/>
              <a:t>„ex post”</a:t>
            </a:r>
            <a:r>
              <a:rPr lang="cs-CZ" altLang="en-US" sz="2400" b="0" dirty="0" smtClean="0"/>
              <a:t> nebo </a:t>
            </a:r>
            <a:r>
              <a:rPr lang="cs-CZ" altLang="en-US" sz="2400" dirty="0" smtClean="0"/>
              <a:t>„ex</a:t>
            </a:r>
            <a:r>
              <a:rPr lang="zh-CN" altLang="en-US" sz="2400" dirty="0" smtClean="0">
                <a:ea typeface="SimSun" panose="02010600030101010101" pitchFamily="2" charset="-122"/>
              </a:rPr>
              <a:t> </a:t>
            </a:r>
            <a:r>
              <a:rPr lang="cs-CZ" altLang="en-US" sz="2400" dirty="0" smtClean="0"/>
              <a:t>ante”</a:t>
            </a:r>
            <a:r>
              <a:rPr lang="cs-CZ" altLang="en-US" sz="2400" b="0" dirty="0" smtClean="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dynamizované</a:t>
            </a:r>
            <a:r>
              <a:rPr lang="cs-CZ" altLang="en-US" sz="2400" dirty="0" smtClean="0"/>
              <a:t>. </a:t>
            </a:r>
            <a:r>
              <a:rPr lang="cs-CZ" altLang="en-US" sz="2400" b="0" dirty="0" smtClean="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5695</TotalTime>
  <Words>1470</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8</vt:i4>
      </vt:variant>
      <vt:variant>
        <vt:lpstr>Motiv</vt:lpstr>
      </vt:variant>
      <vt:variant>
        <vt:i4>1</vt:i4>
      </vt:variant>
      <vt:variant>
        <vt:lpstr>Vložené servery OLE</vt:lpstr>
      </vt:variant>
      <vt:variant>
        <vt:i4>0</vt:i4>
      </vt:variant>
      <vt:variant>
        <vt:lpstr>Nadpisy snímků</vt:lpstr>
      </vt:variant>
      <vt:variant>
        <vt:i4>23</vt:i4>
      </vt:variant>
    </vt:vector>
  </HeadingPairs>
  <TitlesOfParts>
    <vt:vector size="32" baseType="lpstr">
      <vt:lpstr>SimSun</vt:lpstr>
      <vt:lpstr>Arial</vt:lpstr>
      <vt:lpstr>Calibri</vt:lpstr>
      <vt:lpstr>Cambria Math</vt:lpstr>
      <vt:lpstr>Monotype Sorts</vt:lpstr>
      <vt:lpstr>Verdana</vt:lpstr>
      <vt:lpstr>Wingdings</vt:lpstr>
      <vt:lpstr>Wingdings 2</vt:lpstr>
      <vt:lpstr>Administrativní</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(DÚ 1)</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150</cp:revision>
  <dcterms:created xsi:type="dcterms:W3CDTF">2011-03-03T07:28:24Z</dcterms:created>
  <dcterms:modified xsi:type="dcterms:W3CDTF">2019-10-07T05:43:30Z</dcterms:modified>
</cp:coreProperties>
</file>