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6" r:id="rId2"/>
    <p:sldId id="287" r:id="rId3"/>
    <p:sldId id="289" r:id="rId4"/>
    <p:sldId id="296" r:id="rId5"/>
    <p:sldId id="290" r:id="rId6"/>
    <p:sldId id="291" r:id="rId7"/>
    <p:sldId id="292" r:id="rId8"/>
    <p:sldId id="293" r:id="rId9"/>
    <p:sldId id="294" r:id="rId10"/>
    <p:sldId id="295" r:id="rId11"/>
    <p:sldId id="297" r:id="rId1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11" d="100"/>
          <a:sy n="111" d="100"/>
        </p:scale>
        <p:origin x="1644" y="10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93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75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8699A8-05E8-44F5-8072-630752E3CCDB}" type="slidenum">
              <a:rPr lang="cs-CZ" altLang="en-US" smtClean="0"/>
              <a:pPr>
                <a:spcBef>
                  <a:spcPct val="0"/>
                </a:spcBef>
              </a:pPr>
              <a:t>5</a:t>
            </a:fld>
            <a:endParaRPr lang="cs-CZ" alt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2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2C34E-6591-4D88-8E81-F8F750E8BC0D}" type="slidenum">
              <a:rPr lang="cs-CZ" altLang="en-US" smtClean="0"/>
              <a:pPr>
                <a:spcBef>
                  <a:spcPct val="0"/>
                </a:spcBef>
              </a:pPr>
              <a:t>6</a:t>
            </a:fld>
            <a:endParaRPr lang="cs-CZ" alt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4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7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8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93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9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5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10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8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11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52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6641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Nejistota</a:t>
            </a:r>
          </a:p>
          <a:p>
            <a:pPr marL="0" indent="0" algn="ctr">
              <a:buFont typeface="Wingdings 2" pitchFamily="18" charset="2"/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3. Nejistota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8226" y="1700808"/>
            <a:ext cx="853440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Spočtěte číslo podmíněnosti pro předchozí příklad.</a:t>
            </a: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663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8226" y="1700808"/>
            <a:ext cx="8534401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err="1"/>
              <a:t>Nalezn</a:t>
            </a:r>
            <a:r>
              <a:rPr lang="cs-CZ" sz="2400" dirty="0"/>
              <a:t>ě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pevný</a:t>
            </a:r>
            <a:r>
              <a:rPr lang="en-US" sz="2400" dirty="0"/>
              <a:t> bod </a:t>
            </a:r>
            <a:r>
              <a:rPr lang="en-US" sz="2400" dirty="0" err="1"/>
              <a:t>funkce</a:t>
            </a:r>
            <a:r>
              <a:rPr lang="en-US" sz="2400" dirty="0"/>
              <a:t> f(x) = 11  x </a:t>
            </a:r>
            <a:r>
              <a:rPr lang="cs-CZ" sz="2400" dirty="0"/>
              <a:t>–</a:t>
            </a:r>
            <a:r>
              <a:rPr lang="en-US" sz="2400" dirty="0"/>
              <a:t> 2.</a:t>
            </a: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Řešte iterativně s počátečním (správným) řešením x = 0,2 v </a:t>
            </a:r>
            <a:r>
              <a:rPr lang="cs-CZ" altLang="en-US" sz="2400" dirty="0" err="1"/>
              <a:t>Maple</a:t>
            </a:r>
            <a:r>
              <a:rPr lang="cs-CZ" altLang="en-US" sz="2400" dirty="0"/>
              <a:t> a v R: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endParaRPr lang="cs-CZ" altLang="en-US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Porovnejte výsledky (chybu), charakterizujte stabilitu obou modelů a pokuste se odhadnout číslo podmíněnosti.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3212976"/>
            <a:ext cx="8734871" cy="187743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x[1]:=0.2;</a:t>
            </a:r>
            <a:b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</a:br>
            <a:r>
              <a:rPr lang="cs-CZ" altLang="en-US" sz="2400" b="1" dirty="0" err="1">
                <a:solidFill>
                  <a:srgbClr val="C00000"/>
                </a:solidFill>
                <a:latin typeface="Courant" panose="02000509030000020004" pitchFamily="49" charset="0"/>
              </a:rPr>
              <a:t>for</a:t>
            </a: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 i </a:t>
            </a:r>
            <a:r>
              <a:rPr lang="cs-CZ" altLang="en-US" sz="2400" b="1" dirty="0" err="1">
                <a:solidFill>
                  <a:srgbClr val="C00000"/>
                </a:solidFill>
                <a:latin typeface="Courant" panose="02000509030000020004" pitchFamily="49" charset="0"/>
              </a:rPr>
              <a:t>from</a:t>
            </a: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 2 to 20 do</a:t>
            </a:r>
            <a:b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</a:b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  x[i]:=11*x[i-1]-2</a:t>
            </a:r>
            <a:b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</a:br>
            <a:r>
              <a:rPr lang="cs-CZ" altLang="en-US" sz="2400" b="1" dirty="0">
                <a:solidFill>
                  <a:srgbClr val="C00000"/>
                </a:solidFill>
                <a:latin typeface="Courant" panose="02000509030000020004" pitchFamily="49" charset="0"/>
              </a:rPr>
              <a:t>end do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endParaRPr lang="cs-CZ" altLang="en-US" sz="2400" b="1" dirty="0">
              <a:solidFill>
                <a:srgbClr val="0070C0"/>
              </a:solidFill>
              <a:latin typeface="Courant" panose="02000509030000020004" pitchFamily="49" charset="0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x[1]=0.2</a:t>
            </a:r>
            <a:b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</a:b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for (i in 2:20) {</a:t>
            </a:r>
            <a:b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</a:b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  x[i]&lt;-11*x[i-1]-2</a:t>
            </a:r>
            <a:br>
              <a:rPr lang="cs-CZ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</a:br>
            <a:r>
              <a:rPr lang="nn-NO" altLang="en-US" sz="2400" b="1" dirty="0">
                <a:solidFill>
                  <a:srgbClr val="0070C0"/>
                </a:solidFill>
                <a:latin typeface="Courant" panose="020005090300000200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5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Nejistotou</a:t>
            </a:r>
            <a:r>
              <a:rPr lang="cs-CZ" altLang="en-US" sz="2400" dirty="0"/>
              <a:t> </a:t>
            </a:r>
            <a:r>
              <a:rPr lang="cs-CZ" altLang="en-US" sz="2400" b="0" dirty="0"/>
              <a:t>při zobrazení systému pomocí matematického modelu rozumíme situaci, kdy </a:t>
            </a:r>
            <a:r>
              <a:rPr lang="cs-CZ" altLang="en-US" sz="2400" dirty="0"/>
              <a:t>nemáme k disposici všechnu potřebnou informaci</a:t>
            </a:r>
            <a:r>
              <a:rPr lang="cs-CZ" altLang="en-US" sz="2400" b="0" dirty="0"/>
              <a:t> nebo kdy některé z </a:t>
            </a:r>
            <a:r>
              <a:rPr lang="cs-CZ" altLang="en-US" sz="2400" dirty="0"/>
              <a:t>informací jsou nespolehlivé</a:t>
            </a:r>
            <a:r>
              <a:rPr lang="cs-CZ" altLang="en-US" sz="2400" b="0" dirty="0"/>
              <a:t>. 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Modelování při riziku</a:t>
            </a:r>
            <a:r>
              <a:rPr lang="cs-CZ" altLang="en-US" sz="2400" b="1" dirty="0">
                <a:solidFill>
                  <a:srgbClr val="C00000"/>
                </a:solidFill>
              </a:rPr>
              <a:t> </a:t>
            </a:r>
            <a:r>
              <a:rPr lang="cs-CZ" altLang="en-US" sz="2400" b="0" dirty="0"/>
              <a:t>předpokládá, že </a:t>
            </a:r>
            <a:r>
              <a:rPr lang="cs-CZ" altLang="en-US" sz="2400" dirty="0"/>
              <a:t>některé informace jsou náhodné veličiny</a:t>
            </a:r>
            <a:r>
              <a:rPr lang="cs-CZ" altLang="en-US" sz="2400" b="0" dirty="0"/>
              <a:t>, nebo že </a:t>
            </a:r>
            <a:r>
              <a:rPr lang="cs-CZ" altLang="en-US" sz="2400" dirty="0"/>
              <a:t>některé procesy jsou popsány náhodnými funkcemi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V případě modelů s rizikem můžeme </a:t>
            </a:r>
            <a:r>
              <a:rPr lang="cs-CZ" altLang="en-US" sz="2400" dirty="0"/>
              <a:t>velikost rizika při přijetí řešení popsat pomocí pravděpodobnostních charakteristik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Analogicky můžeme považovat modelování za rizika i v případě použití fuzzy veličin, nebo fuzzy funkcí. </a:t>
            </a:r>
            <a:r>
              <a:rPr lang="cs-CZ" altLang="en-US" sz="2400" dirty="0"/>
              <a:t>Velikost rizika lze potom vyjádřit buď pomocí vhodné fuzzy míry nebo tuto fuzzy míru transformovat na subjektivní pravděpodobnost</a:t>
            </a:r>
            <a:r>
              <a:rPr lang="cs-CZ" altLang="en-US" sz="2400" b="0" dirty="0"/>
              <a:t>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Inverzní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Určení vstupních parametrů modelu, které neznáme, při znalosti výstupních hodnot (naměřených dat).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Nazývá se inverzní, protože známe výsledek modelovaného procesu, ale neznáme počáteční stav.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Opakem je </a:t>
            </a:r>
            <a:r>
              <a:rPr lang="cs-CZ" altLang="en-US" sz="2800" dirty="0" err="1"/>
              <a:t>dopředný</a:t>
            </a:r>
            <a:r>
              <a:rPr lang="cs-CZ" altLang="en-US" sz="2800" dirty="0"/>
              <a:t> problém, kdy známe vstupy (parametry) a chceme zjistit výstupy (data).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Data bývají zatížená chybami, které mohou ztěžovat určení parametrů modelu.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Inverzní problémy jsou typicky špatně postulované (</a:t>
            </a:r>
            <a:r>
              <a:rPr lang="cs-CZ" altLang="en-US" sz="2800" dirty="0" err="1"/>
              <a:t>ill</a:t>
            </a:r>
            <a:r>
              <a:rPr lang="cs-CZ" altLang="en-US" sz="2800" dirty="0"/>
              <a:t>-posed).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683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Uvažujme diskrétní stochastický model z prvního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Budeme znát pouze počty jedinců v prvních deseti generacích a máme odvodit koeficient růstu r.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Proveďte výpočet v R včetně stanovení 95% intervalu spolehlivosti pro odhad koeficientu růstu r.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8201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postulovaný problém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posed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posed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Říkáme, že problém je dobře postulovaný pokud splňuje </a:t>
            </a:r>
            <a:r>
              <a:rPr lang="cs-CZ" altLang="en-US" sz="2400" dirty="0" err="1"/>
              <a:t>Hadamardovu</a:t>
            </a:r>
            <a:r>
              <a:rPr lang="cs-CZ" altLang="en-US" sz="2400" dirty="0"/>
              <a:t> definici (3 podmínky):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existuje řešení problému;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toto řešení je jednoznačné;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vlastnosti řešení se mění spojitě se vstupními parametry.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Inverzní problémy jsou typicky špatně postulované, mohou trpět numerickou nestabilitou díky diskretizaci, nepřesnosti v datech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 když je problém dobře postulovaný, může být stále špatně podmíněný.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98144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podmíněný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Za dobře podmíněný problém považujeme problém s nízkou podmíněností (číslem podmíněnosti), za špatně podmíněný problém považujeme problém s vysokou podmíněností.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udává, jak moc závisí změny modelových výstupů na (malých) změnách modelových vstupů.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je mírou citlivosti modelu na chyby ve vstupních hodnotách.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(číslo podmíněnosti) je definována jako maximální poměr relativní chyby výstupů a vstupů modelu.</a:t>
            </a:r>
          </a:p>
        </p:txBody>
      </p:sp>
    </p:spTree>
    <p:extLst>
      <p:ext uri="{BB962C8B-B14F-4D97-AF65-F5344CB8AC3E}">
        <p14:creationId xmlns:p14="http://schemas.microsoft.com/office/powerpoint/2010/main" val="547381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Výstupy modelu se obvykle mírně liší od popisované reality (díky numerické reprezentaci, tj. zaokrouhlení a nepřesnostem řešení). Chybu výstupů nazýváme </a:t>
                </a:r>
                <a:r>
                  <a:rPr lang="cs-CZ" altLang="en-US" sz="2400" dirty="0" err="1"/>
                  <a:t>dopředná</a:t>
                </a:r>
                <a:r>
                  <a:rPr lang="cs-CZ" altLang="en-US" sz="2400" dirty="0"/>
                  <a:t> chyba (forward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Odchylka na vstupu modelu, která odpovídá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 výstupů se nazývá zpětná chyba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Model nazveme zpětně stabilním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stable</a:t>
                </a:r>
                <a:r>
                  <a:rPr lang="cs-CZ" altLang="en-US" sz="2400" dirty="0"/>
                  <a:t>), pokud má malou zpětnou chybu (obvykle se udává jako relativní vůči vstupní hodnotě):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„Malá“ chyba obvykle znamená, že je zhruba stejného řádu jako zaokrouhlení vstupních hodnot.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 r="-1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1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7974" y="240172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92280" y="42930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1" y="2852936"/>
            <a:ext cx="53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x*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y*</a:t>
            </a:r>
            <a:endParaRPr lang="en-US" sz="28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979712" y="2924944"/>
            <a:ext cx="5112568" cy="1891372"/>
          </a:xfrm>
          <a:prstGeom prst="straightConnector1">
            <a:avLst/>
          </a:prstGeom>
          <a:ln w="254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1"/>
          </p:cNvCxnSpPr>
          <p:nvPr/>
        </p:nvCxnSpPr>
        <p:spPr>
          <a:xfrm flipV="1">
            <a:off x="2015716" y="455470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033718" y="285293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775386" y="3376156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7265996" y="2983741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104792" y="3813470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44308" y="3399802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19972" y="416229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57402" y="3311406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f*</a:t>
            </a:r>
            <a:endParaRPr lang="en-US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619671" y="459336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5" name="Zaoblený obdélníkový bublinový popisek 24"/>
          <p:cNvSpPr/>
          <p:nvPr/>
        </p:nvSpPr>
        <p:spPr>
          <a:xfrm>
            <a:off x="446388" y="5375529"/>
            <a:ext cx="1440160" cy="785391"/>
          </a:xfrm>
          <a:prstGeom prst="wedgeRoundRectCallout">
            <a:avLst>
              <a:gd name="adj1" fmla="val 40658"/>
              <a:gd name="adj2" fmla="val -90351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vstupní data modelu</a:t>
            </a:r>
            <a:endParaRPr lang="en-US" b="1" dirty="0"/>
          </a:p>
        </p:txBody>
      </p:sp>
      <p:sp>
        <p:nvSpPr>
          <p:cNvPr id="26" name="Zaoblený obdélníkový bublinový popisek 25"/>
          <p:cNvSpPr/>
          <p:nvPr/>
        </p:nvSpPr>
        <p:spPr>
          <a:xfrm>
            <a:off x="7259025" y="5157192"/>
            <a:ext cx="1440160" cy="785391"/>
          </a:xfrm>
          <a:prstGeom prst="wedgeRoundRectCallout">
            <a:avLst>
              <a:gd name="adj1" fmla="val -42569"/>
              <a:gd name="adj2" fmla="val -9821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modelu</a:t>
            </a:r>
            <a:endParaRPr lang="en-US" b="1" dirty="0"/>
          </a:p>
        </p:txBody>
      </p:sp>
      <p:sp>
        <p:nvSpPr>
          <p:cNvPr id="27" name="Zaoblený obdélníkový bublinový popisek 26"/>
          <p:cNvSpPr/>
          <p:nvPr/>
        </p:nvSpPr>
        <p:spPr>
          <a:xfrm>
            <a:off x="7259025" y="1472096"/>
            <a:ext cx="1440160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s chybou</a:t>
            </a:r>
            <a:endParaRPr lang="en-US" b="1" dirty="0"/>
          </a:p>
        </p:txBody>
      </p:sp>
      <p:sp>
        <p:nvSpPr>
          <p:cNvPr id="28" name="Zaoblený obdélníkový bublinový popisek 27"/>
          <p:cNvSpPr/>
          <p:nvPr/>
        </p:nvSpPr>
        <p:spPr>
          <a:xfrm>
            <a:off x="7740352" y="2514856"/>
            <a:ext cx="1224136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dopředná</a:t>
            </a:r>
            <a:r>
              <a:rPr lang="cs-CZ" b="1" dirty="0"/>
              <a:t> chyba</a:t>
            </a:r>
            <a:endParaRPr lang="en-US" b="1" dirty="0"/>
          </a:p>
        </p:txBody>
      </p:sp>
      <p:sp>
        <p:nvSpPr>
          <p:cNvPr id="29" name="Zaoblený obdélníkový bublinový popisek 28"/>
          <p:cNvSpPr/>
          <p:nvPr/>
        </p:nvSpPr>
        <p:spPr>
          <a:xfrm>
            <a:off x="184013" y="4341991"/>
            <a:ext cx="1224136" cy="785391"/>
          </a:xfrm>
          <a:prstGeom prst="wedgeRoundRectCallout">
            <a:avLst>
              <a:gd name="adj1" fmla="val 27536"/>
              <a:gd name="adj2" fmla="val -7304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zpětná chyba</a:t>
            </a:r>
            <a:endParaRPr lang="en-US" b="1" dirty="0"/>
          </a:p>
        </p:txBody>
      </p:sp>
      <p:sp>
        <p:nvSpPr>
          <p:cNvPr id="30" name="Zaoblený obdélníkový bublinový popisek 29"/>
          <p:cNvSpPr/>
          <p:nvPr/>
        </p:nvSpPr>
        <p:spPr>
          <a:xfrm>
            <a:off x="446388" y="1779513"/>
            <a:ext cx="1440160" cy="785391"/>
          </a:xfrm>
          <a:prstGeom prst="wedgeRoundRectCallout">
            <a:avLst>
              <a:gd name="adj1" fmla="val 37226"/>
              <a:gd name="adj2" fmla="val 9687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Zaoblený obdélníkový bublinový popisek 30"/>
          <p:cNvSpPr/>
          <p:nvPr/>
        </p:nvSpPr>
        <p:spPr>
          <a:xfrm>
            <a:off x="2699792" y="5274786"/>
            <a:ext cx="1440160" cy="785391"/>
          </a:xfrm>
          <a:prstGeom prst="wedgeRoundRectCallout">
            <a:avLst>
              <a:gd name="adj1" fmla="val 64682"/>
              <a:gd name="adj2" fmla="val -13912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optimální model</a:t>
            </a:r>
            <a:endParaRPr lang="en-US" b="1" dirty="0"/>
          </a:p>
        </p:txBody>
      </p:sp>
      <p:sp>
        <p:nvSpPr>
          <p:cNvPr id="32" name="Zaoblený obdélníkový bublinový popisek 31"/>
          <p:cNvSpPr/>
          <p:nvPr/>
        </p:nvSpPr>
        <p:spPr>
          <a:xfrm>
            <a:off x="4906588" y="1616053"/>
            <a:ext cx="1440160" cy="785391"/>
          </a:xfrm>
          <a:prstGeom prst="wedgeRoundRectCallout">
            <a:avLst>
              <a:gd name="adj1" fmla="val -60589"/>
              <a:gd name="adj2" fmla="val 188127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numerický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401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Číslo podmíněnosti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Condition </a:t>
                </a:r>
                <a:r>
                  <a:rPr lang="cs-CZ" altLang="en-US" sz="2400" dirty="0" err="1"/>
                  <a:t>number</a:t>
                </a:r>
                <a:r>
                  <a:rPr lang="cs-CZ" altLang="en-US" sz="2400" dirty="0"/>
                  <a:t>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Číslo podmíněnosti je vlastností matematického řešení, ne jeho (zaokrouhlovací) chyby.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altLang="en-US" sz="2400" dirty="0"/>
                  <a:t>Jde o maximální poměr relativní zpětné chyby vůči relativní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altLang="en-US" sz="24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Δ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668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5776</TotalTime>
  <Words>696</Words>
  <Application>Microsoft Office PowerPoint</Application>
  <PresentationFormat>Předvádění na obrazovce (4:3)</PresentationFormat>
  <Paragraphs>84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Courant</vt:lpstr>
      <vt:lpstr>Verdana</vt:lpstr>
      <vt:lpstr>Wingdings</vt:lpstr>
      <vt:lpstr>Wingdings 2</vt:lpstr>
      <vt:lpstr>Administrativní</vt:lpstr>
      <vt:lpstr>3. Nejistota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163</cp:revision>
  <dcterms:created xsi:type="dcterms:W3CDTF">2011-03-03T07:28:24Z</dcterms:created>
  <dcterms:modified xsi:type="dcterms:W3CDTF">2020-11-09T05:52:16Z</dcterms:modified>
</cp:coreProperties>
</file>