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11" d="100"/>
          <a:sy n="111" d="100"/>
        </p:scale>
        <p:origin x="1644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23.11.2020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23.11.2020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23.11.2020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Modely dvou interagujících populací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>
                <a:solidFill>
                  <a:schemeClr val="accent1"/>
                </a:solidFill>
                <a:latin typeface="Arial" charset="0"/>
              </a:rPr>
              <a:t>8. </a:t>
            </a:r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Interagující populace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Opět vyjdeme ze stejné rovnice (diskrétní a spojité) pro růst populace:</a:t>
                </a:r>
                <a:br>
                  <a:rPr lang="cs-CZ" altLang="en-US" sz="2400" dirty="0"/>
                </a:b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cs-CZ" altLang="en-US" sz="2400" dirty="0"/>
              </a:p>
              <a:p>
                <a:r>
                  <a:rPr lang="cs-CZ" altLang="en-US" sz="2400" b="0" dirty="0"/>
                  <a:t>Pro dvě populace N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, N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 budeme mít koeficienty r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, r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, K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 a K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.</a:t>
                </a:r>
              </a:p>
              <a:p>
                <a:r>
                  <a:rPr lang="cs-CZ" altLang="en-US" sz="2400" dirty="0"/>
                  <a:t>Zahrneme-li nyní do soustavy rovnic vzájemné ovlivnění populací, změníme koeficienty K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 a K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na funkce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 a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závislé na velikosti druhé populace.</a:t>
                </a:r>
              </a:p>
              <a:p>
                <a:r>
                  <a:rPr lang="cs-CZ" altLang="en-US" sz="2400" dirty="0"/>
                  <a:t>Pro funkce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(N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) a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(N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) musí platit:</a:t>
                </a:r>
              </a:p>
              <a:p>
                <a:pPr lvl="1"/>
                <a:r>
                  <a:rPr lang="cs-CZ" altLang="en-US" sz="1900" dirty="0"/>
                  <a:t>Je-li velikost (té druhé) populace </a:t>
                </a:r>
                <a:r>
                  <a:rPr lang="cs-CZ" altLang="en-US" sz="2000" dirty="0" err="1"/>
                  <a:t>N</a:t>
                </a:r>
                <a:r>
                  <a:rPr lang="cs-CZ" altLang="en-US" sz="2000" baseline="-25000" dirty="0" err="1"/>
                  <a:t>j</a:t>
                </a:r>
                <a:r>
                  <a:rPr lang="cs-CZ" altLang="en-US" sz="1900" dirty="0"/>
                  <a:t>=0, zůstává </a:t>
                </a:r>
                <a:r>
                  <a:rPr lang="el-GR" altLang="en-US" sz="2000" dirty="0"/>
                  <a:t>κ</a:t>
                </a:r>
                <a:r>
                  <a:rPr lang="cs-CZ" altLang="en-US" sz="2000" baseline="-25000" dirty="0"/>
                  <a:t>i</a:t>
                </a:r>
                <a:r>
                  <a:rPr lang="cs-CZ" altLang="en-US" sz="2000" dirty="0"/>
                  <a:t>(0)= </a:t>
                </a:r>
                <a:r>
                  <a:rPr lang="cs-CZ" altLang="en-US" sz="2000" dirty="0" err="1"/>
                  <a:t>K</a:t>
                </a:r>
                <a:r>
                  <a:rPr lang="cs-CZ" altLang="en-US" sz="2000" baseline="-25000" dirty="0" err="1"/>
                  <a:t>i</a:t>
                </a:r>
                <a:r>
                  <a:rPr lang="cs-CZ" altLang="en-US" sz="2000" dirty="0"/>
                  <a:t>.</a:t>
                </a:r>
              </a:p>
              <a:p>
                <a:pPr lvl="1"/>
                <a:r>
                  <a:rPr lang="cs-CZ" altLang="en-US" sz="1900" dirty="0"/>
                  <a:t>Naopak pro </a:t>
                </a:r>
                <a:r>
                  <a:rPr lang="cs-CZ" altLang="en-US" sz="2000" dirty="0" err="1"/>
                  <a:t>N</a:t>
                </a:r>
                <a:r>
                  <a:rPr lang="cs-CZ" altLang="en-US" sz="2000" baseline="-25000" dirty="0" err="1"/>
                  <a:t>j</a:t>
                </a:r>
                <a:r>
                  <a:rPr lang="cs-CZ" altLang="en-US" sz="2000" dirty="0"/>
                  <a:t>→∞ se hodnota ustálí na nějaké konstantě </a:t>
                </a:r>
                <a:r>
                  <a:rPr lang="el-GR" altLang="en-US" sz="1800" dirty="0"/>
                  <a:t>κ</a:t>
                </a:r>
                <a:r>
                  <a:rPr lang="cs-CZ" altLang="en-US" sz="1800" baseline="-25000" dirty="0"/>
                  <a:t>i</a:t>
                </a:r>
                <a:r>
                  <a:rPr lang="cs-CZ" altLang="en-US" sz="1800" dirty="0"/>
                  <a:t>(∞)= </a:t>
                </a:r>
                <a:r>
                  <a:rPr lang="cs-CZ" altLang="en-US" sz="1800" dirty="0" err="1"/>
                  <a:t>C</a:t>
                </a:r>
                <a:r>
                  <a:rPr lang="cs-CZ" altLang="en-US" sz="1800" baseline="-25000" dirty="0" err="1"/>
                  <a:t>i</a:t>
                </a:r>
                <a:r>
                  <a:rPr lang="cs-CZ" altLang="en-US" sz="1800" dirty="0"/>
                  <a:t>.</a:t>
                </a:r>
                <a:endParaRPr lang="cs-CZ" altLang="en-US" sz="1900" dirty="0"/>
              </a:p>
              <a:p>
                <a:pPr lvl="1"/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Nalezněte vhodný předpis pro funkce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) splňující následující podmínky:</a:t>
            </a:r>
          </a:p>
          <a:p>
            <a:pPr lvl="1"/>
            <a:r>
              <a:rPr lang="cs-CZ" altLang="en-US" sz="1900" dirty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 nechť jsou spojité a hladké na oboru &lt;0; ∞).</a:t>
            </a:r>
          </a:p>
          <a:p>
            <a:pPr lvl="1"/>
            <a:r>
              <a:rPr lang="cs-CZ" altLang="en-US" sz="1900" dirty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 nechť jsou neklesající na oboru &lt;0; ∞).</a:t>
            </a:r>
          </a:p>
          <a:p>
            <a:pPr lvl="1"/>
            <a:r>
              <a:rPr lang="cs-CZ" altLang="en-US" sz="1900" dirty="0"/>
              <a:t>Je-li velikost (té druhé) populace 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j</a:t>
            </a:r>
            <a:r>
              <a:rPr lang="cs-CZ" altLang="en-US" sz="1900" dirty="0"/>
              <a:t>=0, zůstává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(0)= </a:t>
            </a:r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.</a:t>
            </a:r>
          </a:p>
          <a:p>
            <a:pPr lvl="1"/>
            <a:r>
              <a:rPr lang="cs-CZ" altLang="en-US" sz="1900" dirty="0"/>
              <a:t>Naopak pro 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j</a:t>
            </a:r>
            <a:r>
              <a:rPr lang="cs-CZ" altLang="en-US" sz="1900" dirty="0"/>
              <a:t>→∞ se hodnota ustálí na nějaké konstantě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(∞)=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.</a:t>
            </a:r>
          </a:p>
          <a:p>
            <a:endParaRPr lang="cs-CZ" altLang="en-US" sz="2400" dirty="0"/>
          </a:p>
          <a:p>
            <a:r>
              <a:rPr lang="cs-CZ" altLang="en-US" sz="2400" dirty="0"/>
              <a:t>Ve specifických případech může být komensalizmus neomezený (tj. </a:t>
            </a:r>
            <a:r>
              <a:rPr lang="cs-CZ" altLang="en-US" sz="2400" dirty="0" err="1"/>
              <a:t>C</a:t>
            </a:r>
            <a:r>
              <a:rPr lang="cs-CZ" altLang="en-US" sz="2400" baseline="-25000" dirty="0" err="1"/>
              <a:t>i</a:t>
            </a:r>
            <a:r>
              <a:rPr lang="cs-CZ" altLang="en-US" sz="2400" dirty="0"/>
              <a:t> = ∞).</a:t>
            </a:r>
          </a:p>
          <a:p>
            <a:pPr lvl="1"/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971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Varianty vzájemného ovlivnění dvou populací přes prostředí (ekologická klasifikace):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=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	neutrální vztah (žádný vliv),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&gt;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baseline="-25000" dirty="0"/>
              <a:t>	</a:t>
            </a:r>
            <a:r>
              <a:rPr lang="cs-CZ" altLang="en-US" sz="1900" dirty="0"/>
              <a:t>populace soupeří (</a:t>
            </a:r>
            <a:r>
              <a:rPr lang="cs-CZ" altLang="en-US" sz="1900" dirty="0" err="1"/>
              <a:t>amensály</a:t>
            </a:r>
            <a:r>
              <a:rPr lang="cs-CZ" altLang="en-US" sz="1900" dirty="0"/>
              <a:t>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&lt;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baseline="-25000" dirty="0"/>
              <a:t>	</a:t>
            </a:r>
            <a:r>
              <a:rPr lang="cs-CZ" altLang="en-US" sz="1900" dirty="0"/>
              <a:t>populace jsou na sobě závislé (</a:t>
            </a:r>
            <a:r>
              <a:rPr lang="cs-CZ" altLang="en-US" sz="1900" dirty="0" err="1"/>
              <a:t>komensály</a:t>
            </a:r>
            <a:r>
              <a:rPr lang="cs-CZ" altLang="en-US" sz="1900" dirty="0"/>
              <a:t>), přičemž:</a:t>
            </a:r>
          </a:p>
          <a:p>
            <a:pPr lvl="2"/>
            <a:r>
              <a:rPr lang="cs-CZ" altLang="en-US" sz="1900" dirty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= 0, je j-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obligátním </a:t>
            </a:r>
            <a:r>
              <a:rPr lang="cs-CZ" altLang="en-US" sz="1900" dirty="0" err="1">
                <a:solidFill>
                  <a:schemeClr val="tx2"/>
                </a:solidFill>
              </a:rPr>
              <a:t>komensálem</a:t>
            </a:r>
            <a:r>
              <a:rPr lang="cs-CZ" altLang="en-US" sz="1900" dirty="0">
                <a:solidFill>
                  <a:schemeClr val="tx2"/>
                </a:solidFill>
              </a:rPr>
              <a:t> i-té populace (i-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nemůže přežít v nepřítomnosti j-té),</a:t>
            </a:r>
          </a:p>
          <a:p>
            <a:pPr lvl="2"/>
            <a:r>
              <a:rPr lang="cs-CZ" altLang="en-US" sz="1900" dirty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&gt; 0, je j-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fakultativním </a:t>
            </a:r>
            <a:r>
              <a:rPr lang="cs-CZ" altLang="en-US" sz="1900" dirty="0" err="1">
                <a:solidFill>
                  <a:schemeClr val="tx2"/>
                </a:solidFill>
              </a:rPr>
              <a:t>komensálem</a:t>
            </a:r>
            <a:r>
              <a:rPr lang="cs-CZ" altLang="en-US" sz="1900" dirty="0">
                <a:solidFill>
                  <a:schemeClr val="tx2"/>
                </a:solidFill>
              </a:rPr>
              <a:t> i-té populace (i-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může přežít i bez j-té).</a:t>
            </a:r>
          </a:p>
          <a:p>
            <a:pPr lvl="1"/>
            <a:endParaRPr lang="cs-CZ" altLang="en-US" sz="1900" dirty="0"/>
          </a:p>
          <a:p>
            <a:r>
              <a:rPr lang="cs-CZ" sz="1700" dirty="0" err="1"/>
              <a:t>Amensalizmus</a:t>
            </a:r>
            <a:r>
              <a:rPr lang="en-US" sz="1700" dirty="0"/>
              <a:t> je </a:t>
            </a:r>
            <a:r>
              <a:rPr lang="cs-CZ" sz="1700" dirty="0"/>
              <a:t>populační</a:t>
            </a:r>
            <a:r>
              <a:rPr lang="en-US" sz="1700" dirty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p</a:t>
            </a:r>
            <a:r>
              <a:rPr lang="cs-CZ" sz="1700" dirty="0"/>
              <a:t>ř</a:t>
            </a:r>
            <a:r>
              <a:rPr lang="en-US" sz="1700" dirty="0" err="1"/>
              <a:t>i</a:t>
            </a:r>
            <a:r>
              <a:rPr lang="en-US" sz="1700" dirty="0"/>
              <a:t> n</a:t>
            </a:r>
            <a:r>
              <a:rPr lang="cs-CZ" sz="1700" dirty="0"/>
              <a:t>ě</a:t>
            </a:r>
            <a:r>
              <a:rPr lang="en-US" sz="1700" dirty="0"/>
              <a:t>m</a:t>
            </a:r>
            <a:r>
              <a:rPr lang="cs-CZ" sz="1700" dirty="0"/>
              <a:t>ž</a:t>
            </a:r>
            <a:r>
              <a:rPr lang="en-US" sz="1700" dirty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/>
              <a:t>uvol</a:t>
            </a:r>
            <a:r>
              <a:rPr lang="cs-CZ" sz="1700" dirty="0"/>
              <a:t>ň</a:t>
            </a:r>
            <a:r>
              <a:rPr lang="en-US" sz="1700" dirty="0" err="1"/>
              <a:t>uje</a:t>
            </a:r>
            <a:r>
              <a:rPr lang="en-US" sz="1700" dirty="0"/>
              <a:t> do prost</a:t>
            </a:r>
            <a:r>
              <a:rPr lang="cs-CZ" sz="1700" dirty="0"/>
              <a:t>ř</a:t>
            </a:r>
            <a:r>
              <a:rPr lang="en-US" sz="1700" dirty="0" err="1"/>
              <a:t>edí</a:t>
            </a:r>
            <a:r>
              <a:rPr lang="en-US" sz="1700" dirty="0"/>
              <a:t> </a:t>
            </a:r>
            <a:r>
              <a:rPr lang="en-US" sz="1700" dirty="0" err="1"/>
              <a:t>odpadní</a:t>
            </a:r>
            <a:r>
              <a:rPr lang="en-US" sz="1700" dirty="0"/>
              <a:t> </a:t>
            </a:r>
            <a:r>
              <a:rPr lang="en-US" sz="1700" dirty="0" err="1"/>
              <a:t>produkt</a:t>
            </a:r>
            <a:r>
              <a:rPr lang="en-US" sz="1700" dirty="0"/>
              <a:t> </a:t>
            </a:r>
            <a:r>
              <a:rPr lang="en-US" sz="1700" dirty="0" err="1"/>
              <a:t>nebo</a:t>
            </a:r>
            <a:r>
              <a:rPr lang="cs-CZ" sz="1700" dirty="0"/>
              <a:t> </a:t>
            </a:r>
            <a:r>
              <a:rPr lang="en-US" sz="1700" dirty="0" err="1"/>
              <a:t>speciální</a:t>
            </a:r>
            <a:r>
              <a:rPr lang="en-US" sz="1700" dirty="0"/>
              <a:t> </a:t>
            </a:r>
            <a:r>
              <a:rPr lang="en-US" sz="1700" dirty="0" err="1"/>
              <a:t>látku</a:t>
            </a:r>
            <a:r>
              <a:rPr lang="en-US" sz="1700" dirty="0"/>
              <a:t>, </a:t>
            </a:r>
            <a:r>
              <a:rPr lang="en-US" sz="1700" dirty="0" err="1"/>
              <a:t>která</a:t>
            </a:r>
            <a:r>
              <a:rPr lang="en-US" sz="1700" dirty="0"/>
              <a:t> </a:t>
            </a:r>
            <a:r>
              <a:rPr lang="en-US" sz="1700" dirty="0" err="1"/>
              <a:t>populaci</a:t>
            </a:r>
            <a:r>
              <a:rPr lang="en-US" sz="1700" dirty="0"/>
              <a:t> </a:t>
            </a:r>
            <a:r>
              <a:rPr lang="en-US" sz="1700" dirty="0" err="1"/>
              <a:t>jiného</a:t>
            </a:r>
            <a:r>
              <a:rPr lang="en-US" sz="1700" dirty="0"/>
              <a:t> </a:t>
            </a:r>
            <a:r>
              <a:rPr lang="en-US" sz="1700" dirty="0" err="1"/>
              <a:t>druhu</a:t>
            </a:r>
            <a:r>
              <a:rPr lang="en-US" sz="1700" dirty="0"/>
              <a:t> </a:t>
            </a:r>
            <a:r>
              <a:rPr lang="en-US" sz="1700" dirty="0" err="1"/>
              <a:t>ovliv</a:t>
            </a:r>
            <a:r>
              <a:rPr lang="cs-CZ" sz="1700" dirty="0"/>
              <a:t>ň</a:t>
            </a:r>
            <a:r>
              <a:rPr lang="en-US" sz="1700" dirty="0" err="1"/>
              <a:t>uje</a:t>
            </a:r>
            <a:r>
              <a:rPr lang="en-US" sz="1700" dirty="0"/>
              <a:t> </a:t>
            </a:r>
            <a:r>
              <a:rPr lang="en-US" sz="1700" dirty="0" err="1"/>
              <a:t>negativn</a:t>
            </a:r>
            <a:r>
              <a:rPr lang="cs-CZ" sz="1700" dirty="0"/>
              <a:t>ě</a:t>
            </a:r>
            <a:r>
              <a:rPr lang="en-US" sz="1700" dirty="0"/>
              <a:t> (</a:t>
            </a:r>
            <a:r>
              <a:rPr lang="en-US" sz="1700" dirty="0" err="1"/>
              <a:t>potla</a:t>
            </a:r>
            <a:r>
              <a:rPr lang="cs-CZ" sz="1700" dirty="0"/>
              <a:t>č</a:t>
            </a:r>
            <a:r>
              <a:rPr lang="en-US" sz="1700" dirty="0" err="1"/>
              <a:t>uje</a:t>
            </a:r>
            <a:r>
              <a:rPr lang="en-US" sz="1700" dirty="0"/>
              <a:t> r</a:t>
            </a:r>
            <a:r>
              <a:rPr lang="cs-CZ" sz="1700" dirty="0"/>
              <a:t>ů</a:t>
            </a:r>
            <a:r>
              <a:rPr lang="en-US" sz="1700" dirty="0" err="1"/>
              <a:t>st</a:t>
            </a:r>
            <a:r>
              <a:rPr lang="en-US" sz="1700" dirty="0"/>
              <a:t> a </a:t>
            </a:r>
            <a:r>
              <a:rPr lang="en-US" sz="1700" dirty="0" err="1"/>
              <a:t>vývoj</a:t>
            </a:r>
            <a:r>
              <a:rPr lang="en-US" sz="1700" dirty="0"/>
              <a:t>, </a:t>
            </a:r>
            <a:r>
              <a:rPr lang="cs-CZ" sz="1700" dirty="0"/>
              <a:t>může </a:t>
            </a:r>
            <a:r>
              <a:rPr lang="en-US" sz="1700" dirty="0" err="1"/>
              <a:t>zp</a:t>
            </a:r>
            <a:r>
              <a:rPr lang="cs-CZ" sz="1700" dirty="0"/>
              <a:t>ů</a:t>
            </a:r>
            <a:r>
              <a:rPr lang="en-US" sz="1700" dirty="0"/>
              <a:t>sob</a:t>
            </a:r>
            <a:r>
              <a:rPr lang="cs-CZ" sz="1700" dirty="0" err="1"/>
              <a:t>it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zánik</a:t>
            </a:r>
            <a:r>
              <a:rPr lang="en-US" sz="1700" dirty="0"/>
              <a:t>)</a:t>
            </a:r>
            <a:r>
              <a:rPr lang="cs-CZ" sz="1700" dirty="0"/>
              <a:t>.</a:t>
            </a:r>
          </a:p>
          <a:p>
            <a:r>
              <a:rPr lang="en-US" sz="1700" dirty="0" err="1"/>
              <a:t>Komensali</a:t>
            </a:r>
            <a:r>
              <a:rPr lang="cs-CZ" sz="1700" dirty="0"/>
              <a:t>z</a:t>
            </a:r>
            <a:r>
              <a:rPr lang="en-US" sz="1700" dirty="0" err="1"/>
              <a:t>mus</a:t>
            </a:r>
            <a:r>
              <a:rPr lang="en-US" sz="1700" dirty="0"/>
              <a:t> je </a:t>
            </a:r>
            <a:r>
              <a:rPr lang="en-US" sz="1700" dirty="0" err="1"/>
              <a:t>popula</a:t>
            </a:r>
            <a:r>
              <a:rPr lang="cs-CZ" sz="1700" dirty="0"/>
              <a:t>č</a:t>
            </a:r>
            <a:r>
              <a:rPr lang="en-US" sz="1700" dirty="0" err="1"/>
              <a:t>ní</a:t>
            </a:r>
            <a:r>
              <a:rPr lang="en-US" sz="1700" dirty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p</a:t>
            </a:r>
            <a:r>
              <a:rPr lang="cs-CZ" sz="1700" dirty="0"/>
              <a:t>ř</a:t>
            </a:r>
            <a:r>
              <a:rPr lang="en-US" sz="1700" dirty="0" err="1"/>
              <a:t>i</a:t>
            </a:r>
            <a:r>
              <a:rPr lang="en-US" sz="1700" dirty="0"/>
              <a:t> n</a:t>
            </a:r>
            <a:r>
              <a:rPr lang="cs-CZ" sz="1700" dirty="0"/>
              <a:t>ě</a:t>
            </a:r>
            <a:r>
              <a:rPr lang="en-US" sz="1700" dirty="0"/>
              <a:t>m</a:t>
            </a:r>
            <a:r>
              <a:rPr lang="cs-CZ" sz="1700" dirty="0"/>
              <a:t>ž</a:t>
            </a:r>
            <a:r>
              <a:rPr lang="en-US" sz="1700" dirty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/>
              <a:t>vyu</a:t>
            </a:r>
            <a:r>
              <a:rPr lang="cs-CZ" sz="1700" dirty="0"/>
              <a:t>ž</a:t>
            </a:r>
            <a:r>
              <a:rPr lang="en-US" sz="1700" dirty="0" err="1"/>
              <a:t>ívá</a:t>
            </a:r>
            <a:r>
              <a:rPr lang="en-US" sz="1700" dirty="0"/>
              <a:t> </a:t>
            </a:r>
            <a:r>
              <a:rPr lang="en-US" sz="1700" dirty="0" err="1"/>
              <a:t>jinou</a:t>
            </a:r>
            <a:r>
              <a:rPr lang="en-US" sz="1700" dirty="0"/>
              <a:t> bez </a:t>
            </a:r>
            <a:r>
              <a:rPr lang="en-US" sz="1700" dirty="0" err="1"/>
              <a:t>jejího</a:t>
            </a:r>
            <a:r>
              <a:rPr lang="en-US" sz="1700" dirty="0"/>
              <a:t> </a:t>
            </a:r>
            <a:r>
              <a:rPr lang="cs-CZ" sz="1700" dirty="0"/>
              <a:t>p</a:t>
            </a:r>
            <a:r>
              <a:rPr lang="en-US" sz="1700" dirty="0"/>
              <a:t>o</a:t>
            </a:r>
            <a:r>
              <a:rPr lang="cs-CZ" sz="1700" dirty="0"/>
              <a:t>š</a:t>
            </a:r>
            <a:r>
              <a:rPr lang="en-US" sz="1700" dirty="0" err="1"/>
              <a:t>kozování</a:t>
            </a:r>
            <a:r>
              <a:rPr lang="en-US" sz="1700" dirty="0"/>
              <a:t> (</a:t>
            </a:r>
            <a:r>
              <a:rPr lang="en-US" sz="1700" dirty="0" err="1"/>
              <a:t>jedna</a:t>
            </a:r>
            <a:r>
              <a:rPr lang="cs-CZ" sz="1700" dirty="0"/>
              <a:t> </a:t>
            </a:r>
            <a:r>
              <a:rPr lang="en-US" sz="1700" dirty="0"/>
              <a:t>populace </a:t>
            </a:r>
            <a:r>
              <a:rPr lang="en-US" sz="1700" dirty="0" err="1"/>
              <a:t>má</a:t>
            </a:r>
            <a:r>
              <a:rPr lang="en-US" sz="1700" dirty="0"/>
              <a:t> </a:t>
            </a:r>
            <a:r>
              <a:rPr lang="en-US" sz="1700" dirty="0" err="1"/>
              <a:t>ze</a:t>
            </a:r>
            <a:r>
              <a:rPr lang="en-US" sz="1700" dirty="0"/>
              <a:t> </a:t>
            </a:r>
            <a:r>
              <a:rPr lang="en-US" sz="1700" dirty="0" err="1"/>
              <a:t>vztahu</a:t>
            </a:r>
            <a:r>
              <a:rPr lang="en-US" sz="1700" dirty="0"/>
              <a:t> </a:t>
            </a:r>
            <a:r>
              <a:rPr lang="en-US" sz="1700" dirty="0" err="1"/>
              <a:t>prosp</a:t>
            </a:r>
            <a:r>
              <a:rPr lang="cs-CZ" sz="1700" dirty="0"/>
              <a:t>ě</a:t>
            </a:r>
            <a:r>
              <a:rPr lang="en-US" sz="1700" dirty="0" err="1"/>
              <a:t>ch</a:t>
            </a:r>
            <a:r>
              <a:rPr lang="en-US" sz="1700" dirty="0"/>
              <a:t>, </a:t>
            </a:r>
            <a:r>
              <a:rPr lang="en-US" sz="1700" dirty="0" err="1"/>
              <a:t>druhá</a:t>
            </a:r>
            <a:r>
              <a:rPr lang="en-US" sz="1700" dirty="0"/>
              <a:t> </a:t>
            </a:r>
            <a:r>
              <a:rPr lang="en-US" sz="1700" dirty="0" err="1"/>
              <a:t>není</a:t>
            </a:r>
            <a:r>
              <a:rPr lang="en-US" sz="1700" dirty="0"/>
              <a:t> </a:t>
            </a:r>
            <a:r>
              <a:rPr lang="en-US" sz="1700" dirty="0" err="1"/>
              <a:t>ovlivn</a:t>
            </a:r>
            <a:r>
              <a:rPr lang="cs-CZ" sz="1700" dirty="0"/>
              <a:t>ě</a:t>
            </a:r>
            <a:r>
              <a:rPr lang="en-US" sz="1700" dirty="0" err="1"/>
              <a:t>na</a:t>
            </a:r>
            <a:r>
              <a:rPr lang="en-US" sz="1700" dirty="0"/>
              <a:t>)</a:t>
            </a:r>
            <a:endParaRPr lang="cs-CZ" altLang="en-US" sz="17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1835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Využijte předpis funkcí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) z předchozího příkladu, navrhněte jejich vhodné parametry a nahraďte jimi koeficienty úživnosti K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 a K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 z původní rovnice.</a:t>
            </a:r>
          </a:p>
          <a:p>
            <a:r>
              <a:rPr lang="cs-CZ" altLang="en-US" sz="2400" dirty="0"/>
              <a:t>Řešte takto získanou soustavu dvou rovnic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konkurenční vztah dvou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symbiózu obou populací (oboustranně výhodné ovlivnění),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predaci (navzájem pozitivní a negativní ovlivnění populací).</a:t>
            </a:r>
          </a:p>
          <a:p>
            <a:r>
              <a:rPr lang="cs-CZ" altLang="en-US" sz="2400" dirty="0"/>
              <a:t>Zjistěte, jaký vztah se nazývá „orgie vzájemné dobročinnosti“, navrhněte a řešte jemu odpovídající model.</a:t>
            </a:r>
            <a:endParaRPr lang="cs-CZ" altLang="en-US" sz="1900" dirty="0"/>
          </a:p>
          <a:p>
            <a:pPr lvl="1"/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5970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Mimo úživnosti se mohou populace ovlivňovat také jinými mechanizmy.</a:t>
                </a:r>
              </a:p>
              <a:p>
                <a:r>
                  <a:rPr lang="cs-CZ" altLang="en-US" sz="2400" dirty="0"/>
                  <a:t>Typickým příkladem je ovlivnění koeficientu růstu (resp. přesněji relativního přírůstku).</a:t>
                </a:r>
              </a:p>
              <a:p>
                <a:r>
                  <a:rPr lang="cs-CZ" altLang="en-US" sz="2400" dirty="0"/>
                  <a:t>V případě lineárního vlivu na relativní přírůstek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0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cs-CZ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cs-CZ" alt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cs-CZ" altLang="en-US" sz="2000" dirty="0"/>
              </a:p>
              <a:p>
                <a:pPr marL="274638" lvl="1" indent="0">
                  <a:buNone/>
                </a:pPr>
                <a:r>
                  <a:rPr lang="cs-CZ" altLang="en-US" sz="2400" dirty="0">
                    <a:solidFill>
                      <a:schemeClr val="tx1"/>
                    </a:solidFill>
                  </a:rPr>
                  <a:t>označujeme získanou soustavu rovnic jako </a:t>
                </a:r>
                <a:r>
                  <a:rPr lang="cs-CZ" altLang="en-US" sz="2400" dirty="0" err="1">
                    <a:solidFill>
                      <a:schemeClr val="tx1"/>
                    </a:solidFill>
                  </a:rPr>
                  <a:t>Lotkův-Volterrův</a:t>
                </a:r>
                <a:r>
                  <a:rPr lang="cs-CZ" altLang="en-US" sz="2400" dirty="0">
                    <a:solidFill>
                      <a:schemeClr val="tx1"/>
                    </a:solidFill>
                  </a:rPr>
                  <a:t> systém.</a:t>
                </a:r>
              </a:p>
              <a:p>
                <a:pPr marL="274638" lvl="1" indent="0">
                  <a:buNone/>
                </a:pPr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přírůstek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8166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Navrhněte soustavu </a:t>
            </a:r>
            <a:r>
              <a:rPr lang="cs-CZ" altLang="en-US" sz="2400" dirty="0" err="1"/>
              <a:t>Lotkových-Volterrových</a:t>
            </a:r>
            <a:r>
              <a:rPr lang="cs-CZ" altLang="en-US" sz="2400" dirty="0"/>
              <a:t> rovnic tří populací.</a:t>
            </a:r>
          </a:p>
          <a:p>
            <a:r>
              <a:rPr lang="cs-CZ" altLang="en-US" sz="2400" dirty="0"/>
              <a:t>Řešte takto získanou soustavu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konkurenční vztah všech tří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predaci jedné populace vůči dvěma </a:t>
            </a:r>
            <a:r>
              <a:rPr lang="cs-CZ" altLang="en-US" sz="1900"/>
              <a:t>symbiotickým populacím (</a:t>
            </a:r>
            <a:r>
              <a:rPr lang="cs-CZ" altLang="en-US" sz="1900" dirty="0"/>
              <a:t>navzájem pozitivní a negativní ovlivnění populací).</a:t>
            </a:r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11677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6149</TotalTime>
  <Words>667</Words>
  <Application>Microsoft Office PowerPoint</Application>
  <PresentationFormat>Předvádění na obrazovce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Wingdings</vt:lpstr>
      <vt:lpstr>Wingdings 2</vt:lpstr>
      <vt:lpstr>Administrativní</vt:lpstr>
      <vt:lpstr>8. Interagující populace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187</cp:revision>
  <dcterms:created xsi:type="dcterms:W3CDTF">2011-03-03T07:28:24Z</dcterms:created>
  <dcterms:modified xsi:type="dcterms:W3CDTF">2020-11-23T06:54:57Z</dcterms:modified>
</cp:coreProperties>
</file>