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86" r:id="rId2"/>
    <p:sldId id="287" r:id="rId3"/>
    <p:sldId id="291" r:id="rId4"/>
    <p:sldId id="288" r:id="rId5"/>
    <p:sldId id="289" r:id="rId6"/>
    <p:sldId id="290" r:id="rId7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08" d="100"/>
          <a:sy n="108" d="100"/>
        </p:scale>
        <p:origin x="1656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07.12.2020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07.12.2020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07.12.2020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07.12.2020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 err="1">
                <a:solidFill>
                  <a:schemeClr val="tx2"/>
                </a:solidFill>
                <a:latin typeface="+mj-lt"/>
              </a:rPr>
              <a:t>Lotkův-Volterrův</a:t>
            </a:r>
            <a:r>
              <a:rPr lang="cs-CZ" sz="2800" b="1" dirty="0">
                <a:solidFill>
                  <a:schemeClr val="tx2"/>
                </a:solidFill>
                <a:latin typeface="+mj-lt"/>
              </a:rPr>
              <a:t> systém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10. Společenstva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Mezidruhové vztahy</a:t>
            </a:r>
            <a:endParaRPr lang="en-US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382739"/>
              </p:ext>
            </p:extLst>
          </p:nvPr>
        </p:nvGraphicFramePr>
        <p:xfrm>
          <a:off x="467545" y="1628800"/>
          <a:ext cx="8208910" cy="446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>
                  <a:extLst>
                    <a:ext uri="{9D8B030D-6E8A-4147-A177-3AD203B41FA5}">
                      <a16:colId xmlns:a16="http://schemas.microsoft.com/office/drawing/2014/main" val="1962305551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49360529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075532199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969659024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832524774"/>
                    </a:ext>
                  </a:extLst>
                </a:gridCol>
              </a:tblGrid>
              <a:tr h="892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Vliv první populace na druhou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05226"/>
                  </a:ext>
                </a:extLst>
              </a:tr>
              <a:tr h="892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První populace je vůči druhé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záporný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neutrální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kladný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157428"/>
                  </a:ext>
                </a:extLst>
              </a:tr>
              <a:tr h="892899">
                <a:tc row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Vliv druhé populace na první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záporný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konkurent</a:t>
                      </a:r>
                    </a:p>
                    <a:p>
                      <a:pPr algn="ctr"/>
                      <a:r>
                        <a:rPr lang="cs-CZ" dirty="0"/>
                        <a:t>(</a:t>
                      </a:r>
                      <a:r>
                        <a:rPr lang="cs-CZ" dirty="0" err="1"/>
                        <a:t>kompetice</a:t>
                      </a:r>
                      <a:r>
                        <a:rPr lang="cs-CZ" dirty="0"/>
                        <a:t>)</a:t>
                      </a:r>
                      <a:endParaRPr lang="en-US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amenzál</a:t>
                      </a:r>
                      <a:endParaRPr lang="en-US" dirty="0"/>
                    </a:p>
                  </a:txBody>
                  <a:tcPr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kořist</a:t>
                      </a:r>
                    </a:p>
                    <a:p>
                      <a:pPr algn="ctr"/>
                      <a:r>
                        <a:rPr lang="cs-CZ" dirty="0"/>
                        <a:t>hostitel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85982437"/>
                  </a:ext>
                </a:extLst>
              </a:tr>
              <a:tr h="89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neutrální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85990"/>
                  </a:ext>
                </a:extLst>
              </a:tr>
              <a:tr h="89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kladný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predátor</a:t>
                      </a:r>
                    </a:p>
                    <a:p>
                      <a:pPr algn="ctr"/>
                      <a:r>
                        <a:rPr lang="cs-CZ" dirty="0"/>
                        <a:t>parazit</a:t>
                      </a:r>
                      <a:endParaRPr lang="en-US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komenzál</a:t>
                      </a:r>
                      <a:endParaRPr lang="en-US" dirty="0"/>
                    </a:p>
                  </a:txBody>
                  <a:tcPr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mutuál</a:t>
                      </a:r>
                      <a:r>
                        <a:rPr lang="cs-CZ" dirty="0"/>
                        <a:t> (symbióza)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265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/>
                  <a:t>Opět vyjdeme ze stejné rovnice (diskrétní a spojité) pro růst populace i:</a:t>
                </a:r>
                <a:br>
                  <a:rPr lang="cs-CZ" altLang="en-US" sz="24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cs-CZ" altLang="en-US" sz="2400" dirty="0"/>
              </a:p>
              <a:p>
                <a:r>
                  <a:rPr lang="cs-CZ" altLang="en-US" sz="2400" dirty="0"/>
                  <a:t>Vzájemné ovlivňování populací budeme modelovat tak, že růstový koeficient i-té populace </a:t>
                </a:r>
                <a:r>
                  <a:rPr lang="cs-CZ" altLang="en-US" sz="2400" dirty="0" err="1"/>
                  <a:t>r</a:t>
                </a:r>
                <a:r>
                  <a:rPr lang="cs-CZ" altLang="en-US" sz="2400" baseline="-25000" dirty="0" err="1"/>
                  <a:t>i</a:t>
                </a:r>
                <a:r>
                  <a:rPr lang="cs-CZ" altLang="en-US" sz="2400" dirty="0"/>
                  <a:t> závisí na velikostech všech populací tvořících společenstvo (včetně i-té), tedy: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cs-CZ" alt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…,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…,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en-US" sz="2400" b="0" i="0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cs-CZ" altLang="en-US" sz="2400" b="0" i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∈{1,…,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cs-CZ" altLang="en-US" sz="2400" dirty="0"/>
              </a:p>
              <a:p>
                <a:r>
                  <a:rPr lang="cs-CZ" altLang="en-US" sz="2400" dirty="0"/>
                  <a:t>Pokud budeme předpokládat lineární závislost: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</m:e>
                      </m:nary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dirty="0"/>
                  <a:t>půjde o systém tzv. Lotka-</a:t>
                </a:r>
                <a:r>
                  <a:rPr lang="cs-CZ" altLang="en-US" sz="2400" dirty="0" err="1"/>
                  <a:t>Volterrových</a:t>
                </a:r>
                <a:r>
                  <a:rPr lang="cs-CZ" altLang="en-US" sz="2400" dirty="0"/>
                  <a:t> rovnic.</a:t>
                </a:r>
              </a:p>
              <a:p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Společenstva 3 a více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3291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856983" cy="4896396"/>
          </a:xfrm>
          <a:noFill/>
        </p:spPr>
        <p:txBody>
          <a:bodyPr/>
          <a:lstStyle/>
          <a:p>
            <a:r>
              <a:rPr lang="cs-CZ" altLang="en-US" sz="2400" dirty="0"/>
              <a:t>Interpretace koeficientů </a:t>
            </a:r>
            <a:r>
              <a:rPr lang="cs-CZ" altLang="en-US" sz="2400" dirty="0" err="1"/>
              <a:t>a</a:t>
            </a:r>
            <a:r>
              <a:rPr lang="cs-CZ" altLang="en-US" sz="2400" baseline="-25000" dirty="0" err="1"/>
              <a:t>i</a:t>
            </a:r>
            <a:r>
              <a:rPr lang="cs-CZ" altLang="en-US" sz="2400" dirty="0"/>
              <a:t>, 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 je následující:</a:t>
            </a:r>
          </a:p>
          <a:p>
            <a:pPr lvl="1" defTabSz="985838"/>
            <a:r>
              <a:rPr lang="cs-CZ" sz="2400" dirty="0" err="1"/>
              <a:t>a</a:t>
            </a:r>
            <a:r>
              <a:rPr lang="cs-CZ" sz="2400" baseline="-25000" dirty="0" err="1"/>
              <a:t>i</a:t>
            </a:r>
            <a:r>
              <a:rPr lang="cs-CZ" sz="2400" dirty="0"/>
              <a:t>:	v</a:t>
            </a:r>
            <a:r>
              <a:rPr lang="en-US" sz="2400" dirty="0"/>
              <a:t>nit</a:t>
            </a:r>
            <a:r>
              <a:rPr lang="cs-CZ" sz="2400" dirty="0"/>
              <a:t>ř</a:t>
            </a:r>
            <a:r>
              <a:rPr lang="en-US" sz="2400" dirty="0" err="1"/>
              <a:t>ní</a:t>
            </a:r>
            <a:r>
              <a:rPr lang="en-US" sz="2400" dirty="0"/>
              <a:t> </a:t>
            </a:r>
            <a:r>
              <a:rPr lang="en-US" sz="2400" dirty="0" err="1"/>
              <a:t>koe</a:t>
            </a:r>
            <a:r>
              <a:rPr lang="cs-CZ" sz="2400" dirty="0" err="1"/>
              <a:t>fi</a:t>
            </a:r>
            <a:r>
              <a:rPr lang="en-US" sz="2400" dirty="0" err="1"/>
              <a:t>cient</a:t>
            </a:r>
            <a:r>
              <a:rPr lang="en-US" sz="2400" dirty="0"/>
              <a:t> r</a:t>
            </a:r>
            <a:r>
              <a:rPr lang="cs-CZ" sz="2400" dirty="0"/>
              <a:t>ů</a:t>
            </a:r>
            <a:r>
              <a:rPr lang="en-US" sz="2400" dirty="0" err="1"/>
              <a:t>stu</a:t>
            </a:r>
            <a:r>
              <a:rPr lang="en-US" sz="2400" dirty="0"/>
              <a:t> </a:t>
            </a:r>
            <a:r>
              <a:rPr lang="en-US" sz="2400" dirty="0" err="1"/>
              <a:t>i-té</a:t>
            </a:r>
            <a:r>
              <a:rPr lang="en-US" sz="2400" dirty="0"/>
              <a:t> populace.</a:t>
            </a:r>
            <a:r>
              <a:rPr lang="cs-CZ" sz="2400" dirty="0"/>
              <a:t> </a:t>
            </a:r>
            <a:r>
              <a:rPr lang="en-US" sz="2400" dirty="0" err="1"/>
              <a:t>Pokud</a:t>
            </a:r>
            <a:br>
              <a:rPr lang="cs-CZ" sz="2400" dirty="0"/>
            </a:br>
            <a:r>
              <a:rPr lang="cs-CZ" sz="2400" dirty="0"/>
              <a:t>	</a:t>
            </a:r>
            <a:r>
              <a:rPr lang="en-US" sz="2400" dirty="0"/>
              <a:t>a</a:t>
            </a:r>
            <a:r>
              <a:rPr lang="en-US" sz="2400" baseline="-25000" dirty="0"/>
              <a:t>i</a:t>
            </a:r>
            <a:r>
              <a:rPr lang="en-US" sz="2400" dirty="0"/>
              <a:t> &gt; 0,</a:t>
            </a:r>
            <a:r>
              <a:rPr lang="cs-CZ" sz="2400" dirty="0"/>
              <a:t> </a:t>
            </a:r>
            <a:r>
              <a:rPr lang="en-US" sz="2400" dirty="0" err="1"/>
              <a:t>izolovaná</a:t>
            </a:r>
            <a:r>
              <a:rPr lang="cs-CZ" sz="2400" dirty="0"/>
              <a:t> </a:t>
            </a:r>
            <a:r>
              <a:rPr lang="en-US" sz="2400" dirty="0" err="1"/>
              <a:t>i-tá</a:t>
            </a:r>
            <a:r>
              <a:rPr lang="cs-CZ" sz="2400" dirty="0"/>
              <a:t> </a:t>
            </a:r>
            <a:r>
              <a:rPr lang="en-US" sz="2400" dirty="0"/>
              <a:t>populace by v </a:t>
            </a:r>
            <a:r>
              <a:rPr lang="en-US" sz="2400" dirty="0" err="1"/>
              <a:t>daném</a:t>
            </a:r>
            <a:r>
              <a:rPr lang="en-US" sz="2400" dirty="0"/>
              <a:t> prost</a:t>
            </a:r>
            <a:r>
              <a:rPr lang="cs-CZ" sz="2400" dirty="0"/>
              <a:t>ř</a:t>
            </a:r>
            <a:r>
              <a:rPr lang="en-US" sz="2400" dirty="0" err="1"/>
              <a:t>edí</a:t>
            </a:r>
            <a:r>
              <a:rPr lang="en-US" sz="2400" dirty="0"/>
              <a:t> </a:t>
            </a:r>
            <a:r>
              <a:rPr lang="en-US" sz="2400" dirty="0" err="1"/>
              <a:t>rostla</a:t>
            </a:r>
            <a:r>
              <a:rPr lang="en-US" sz="2400" dirty="0"/>
              <a:t>,</a:t>
            </a:r>
            <a:br>
              <a:rPr lang="cs-CZ" sz="2400" dirty="0"/>
            </a:br>
            <a:r>
              <a:rPr lang="cs-CZ" sz="2400" dirty="0"/>
              <a:t>	</a:t>
            </a:r>
            <a:r>
              <a:rPr lang="en-US" sz="2400" dirty="0"/>
              <a:t>a</a:t>
            </a:r>
            <a:r>
              <a:rPr lang="en-US" sz="2400" baseline="-25000" dirty="0"/>
              <a:t>i</a:t>
            </a:r>
            <a:r>
              <a:rPr lang="en-US" sz="2400" dirty="0"/>
              <a:t> &lt; 0, </a:t>
            </a:r>
            <a:r>
              <a:rPr lang="en-US" sz="2400" dirty="0" err="1"/>
              <a:t>izolovaná</a:t>
            </a:r>
            <a:r>
              <a:rPr lang="en-US" sz="2400" dirty="0"/>
              <a:t> </a:t>
            </a:r>
            <a:r>
              <a:rPr lang="en-US" sz="2400" dirty="0" err="1"/>
              <a:t>i-tá</a:t>
            </a:r>
            <a:r>
              <a:rPr lang="en-US" sz="2400" dirty="0"/>
              <a:t> </a:t>
            </a:r>
            <a:r>
              <a:rPr lang="cs-CZ" sz="2400" dirty="0"/>
              <a:t> </a:t>
            </a:r>
            <a:r>
              <a:rPr lang="en-US" sz="2400" dirty="0"/>
              <a:t>populace by v </a:t>
            </a:r>
            <a:r>
              <a:rPr lang="en-US" sz="2400" dirty="0" err="1"/>
              <a:t>daném</a:t>
            </a:r>
            <a:r>
              <a:rPr lang="en-US" sz="2400" dirty="0"/>
              <a:t> prost</a:t>
            </a:r>
            <a:r>
              <a:rPr lang="cs-CZ" sz="2400" dirty="0"/>
              <a:t>ř</a:t>
            </a:r>
            <a:r>
              <a:rPr lang="en-US" sz="2400" dirty="0" err="1"/>
              <a:t>edí</a:t>
            </a:r>
            <a:r>
              <a:rPr lang="cs-CZ" sz="2400" dirty="0"/>
              <a:t> </a:t>
            </a:r>
            <a:r>
              <a:rPr lang="en-US" sz="2400" dirty="0" err="1"/>
              <a:t>vymírala</a:t>
            </a:r>
            <a:r>
              <a:rPr lang="cs-CZ" sz="2400" dirty="0"/>
              <a:t>.</a:t>
            </a:r>
          </a:p>
          <a:p>
            <a:pPr lvl="1" defTabSz="985838"/>
            <a:r>
              <a:rPr lang="cs-CZ" altLang="en-US" sz="2400" b="0" dirty="0" err="1"/>
              <a:t>b</a:t>
            </a:r>
            <a:r>
              <a:rPr lang="cs-CZ" altLang="en-US" sz="2400" b="0" baseline="-25000" dirty="0" err="1"/>
              <a:t>i,i</a:t>
            </a:r>
            <a:r>
              <a:rPr lang="cs-CZ" altLang="en-US" sz="2400" b="0" dirty="0"/>
              <a:t>:</a:t>
            </a:r>
            <a:r>
              <a:rPr lang="cs-CZ" altLang="en-US" sz="2400" dirty="0"/>
              <a:t>	síla vnitrodruhové konkurence nebo kooperace. Pokud</a:t>
            </a:r>
            <a:br>
              <a:rPr lang="cs-CZ" altLang="en-US" sz="2400" dirty="0"/>
            </a:b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i,i</a:t>
            </a:r>
            <a:r>
              <a:rPr lang="cs-CZ" altLang="en-US" sz="2400" baseline="-25000" dirty="0"/>
              <a:t> </a:t>
            </a:r>
            <a:r>
              <a:rPr lang="cs-CZ" altLang="en-US" sz="2400" dirty="0"/>
              <a:t>&lt; 0, jedná se o vnitrodruhovou konkurenci, pokud </a:t>
            </a:r>
            <a:br>
              <a:rPr lang="cs-CZ" altLang="en-US" sz="2400" dirty="0"/>
            </a:b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i,i</a:t>
            </a:r>
            <a:r>
              <a:rPr lang="cs-CZ" altLang="en-US" sz="2400" dirty="0"/>
              <a:t> &gt; 0, jedná se o vnitrodruhovou kooperaci.</a:t>
            </a:r>
          </a:p>
          <a:p>
            <a:pPr lvl="1" defTabSz="985838"/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:	síla vlivu j-té populace na růst i-té.</a:t>
            </a:r>
          </a:p>
          <a:p>
            <a:pPr marL="274638" lvl="1" indent="0" defTabSz="985838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 &gt;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</a:t>
            </a:r>
            <a:r>
              <a:rPr lang="cs-CZ" altLang="en-US" sz="2400" dirty="0" err="1"/>
              <a:t>komensálem</a:t>
            </a:r>
            <a:r>
              <a:rPr lang="cs-CZ" altLang="en-US" sz="2400" dirty="0"/>
              <a:t> i-té,</a:t>
            </a:r>
          </a:p>
          <a:p>
            <a:pPr marL="274638" lvl="1" indent="0" defTabSz="985838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 &lt;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</a:t>
            </a:r>
            <a:r>
              <a:rPr lang="cs-CZ" altLang="en-US" sz="2400" dirty="0" err="1"/>
              <a:t>amensálem</a:t>
            </a:r>
            <a:r>
              <a:rPr lang="cs-CZ" altLang="en-US" sz="2400" dirty="0"/>
              <a:t> i-té,</a:t>
            </a:r>
          </a:p>
          <a:p>
            <a:pPr marL="274638" lvl="1" indent="0" defTabSz="985838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 =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k i-té neutrální.</a:t>
            </a: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Společenstva 3 a více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4371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b="0" dirty="0"/>
                  <a:t>Řešte model pro: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cs-CZ" altLang="en-US" sz="2400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0,01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03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b="-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konkurence tří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6568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b="0" dirty="0"/>
                  <a:t>Řešte model pro: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1;</m:t>
                    </m:r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2;</m:t>
                    </m:r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=−1,5</m:t>
                    </m:r>
                  </m:oMath>
                </a14:m>
                <a:endParaRPr lang="cs-CZ" altLang="en-US" sz="2400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0,005;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−0,0001;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−0,02; 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,03</m:t>
                      </m:r>
                    </m:oMath>
                  </m:oMathPara>
                </a14:m>
                <a:endParaRPr lang="cs-CZ" altLang="en-US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−0,01;</m:t>
                      </m:r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0,002;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03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b="-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konkurence tří populací (1 predátor)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90702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6564</TotalTime>
  <Words>511</Words>
  <Application>Microsoft Office PowerPoint</Application>
  <PresentationFormat>Předvádění na obrazovce (4:3)</PresentationFormat>
  <Paragraphs>64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Wingdings</vt:lpstr>
      <vt:lpstr>Wingdings 2</vt:lpstr>
      <vt:lpstr>Administrativní</vt:lpstr>
      <vt:lpstr>10. Společenstva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203</cp:revision>
  <dcterms:created xsi:type="dcterms:W3CDTF">2011-03-03T07:28:24Z</dcterms:created>
  <dcterms:modified xsi:type="dcterms:W3CDTF">2020-12-07T06:38:47Z</dcterms:modified>
</cp:coreProperties>
</file>