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86" r:id="rId2"/>
    <p:sldId id="287" r:id="rId3"/>
    <p:sldId id="288" r:id="rId4"/>
    <p:sldId id="289" r:id="rId5"/>
    <p:sldId id="296" r:id="rId6"/>
    <p:sldId id="290" r:id="rId7"/>
    <p:sldId id="291" r:id="rId8"/>
    <p:sldId id="292" r:id="rId9"/>
    <p:sldId id="293" r:id="rId10"/>
    <p:sldId id="294" r:id="rId11"/>
    <p:sldId id="295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08" d="100"/>
          <a:sy n="108" d="100"/>
        </p:scale>
        <p:origin x="1656" y="96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14.12.2020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14.12.2020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14.12.2020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14.12.2020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metavo.metacentrum.cz/pbsmon2/user/moje_slozka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tavo.metacentrum.cz/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etavo.metacentrum.cz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523220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Návod na výpočet v Metacentru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11. Metacentrum</a:t>
            </a:r>
            <a:br>
              <a:rPr lang="cs-CZ" sz="36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sz="2800" dirty="0"/>
              <a:t>Spuštění úlohy se provede příkazem </a:t>
            </a:r>
            <a:r>
              <a:rPr lang="cs-CZ" sz="2800" dirty="0" err="1"/>
              <a:t>qsub</a:t>
            </a:r>
            <a:r>
              <a:rPr lang="cs-CZ" sz="2800" dirty="0"/>
              <a:t> nakopírovaným ze sestavovače.</a:t>
            </a:r>
          </a:p>
          <a:p>
            <a:pPr lvl="0"/>
            <a:r>
              <a:rPr lang="cs-CZ" sz="2800" dirty="0"/>
              <a:t>Na konec je třeba připsat název </a:t>
            </a:r>
            <a:r>
              <a:rPr lang="cs-CZ" sz="2800" dirty="0" err="1"/>
              <a:t>shell</a:t>
            </a:r>
            <a:r>
              <a:rPr lang="cs-CZ" sz="2800" dirty="0"/>
              <a:t> skriptu s příponou .</a:t>
            </a:r>
            <a:r>
              <a:rPr lang="cs-CZ" sz="2800" dirty="0" err="1"/>
              <a:t>sh</a:t>
            </a:r>
            <a:r>
              <a:rPr lang="cs-CZ" sz="2800" dirty="0"/>
              <a:t>, který spustí </a:t>
            </a:r>
            <a:r>
              <a:rPr lang="cs-CZ" sz="2800" dirty="0" err="1"/>
              <a:t>Maple</a:t>
            </a:r>
            <a:r>
              <a:rPr lang="cs-CZ" sz="2800" dirty="0"/>
              <a:t> a </a:t>
            </a:r>
            <a:r>
              <a:rPr lang="cs-CZ" sz="2800" dirty="0" err="1"/>
              <a:t>Maplový</a:t>
            </a:r>
            <a:r>
              <a:rPr lang="cs-CZ" sz="2800" dirty="0"/>
              <a:t> skript s výpočtem.</a:t>
            </a:r>
          </a:p>
          <a:p>
            <a:pPr lvl="1"/>
            <a:r>
              <a:rPr lang="cs-CZ" sz="2300" i="1" dirty="0" err="1"/>
              <a:t>qsub</a:t>
            </a:r>
            <a:r>
              <a:rPr lang="cs-CZ" sz="2300" i="1" dirty="0"/>
              <a:t> -l </a:t>
            </a:r>
            <a:r>
              <a:rPr lang="cs-CZ" sz="2300" i="1" dirty="0" err="1"/>
              <a:t>walltime</a:t>
            </a:r>
            <a:r>
              <a:rPr lang="cs-CZ" sz="2300" i="1" dirty="0"/>
              <a:t>=1d -l mem=60gb -l </a:t>
            </a:r>
            <a:r>
              <a:rPr lang="cs-CZ" sz="2300" i="1" dirty="0" err="1"/>
              <a:t>scratch</a:t>
            </a:r>
            <a:r>
              <a:rPr lang="cs-CZ" sz="2300" i="1" dirty="0"/>
              <a:t>=2gb -l </a:t>
            </a:r>
            <a:r>
              <a:rPr lang="cs-CZ" sz="2300" i="1" dirty="0" err="1"/>
              <a:t>nodes</a:t>
            </a:r>
            <a:r>
              <a:rPr lang="cs-CZ" sz="2300" i="1" dirty="0"/>
              <a:t>=1:ppn=1:x86_64:linux:brno ulohamaplempl.sh</a:t>
            </a:r>
            <a:endParaRPr lang="cs-CZ" sz="3500" dirty="0"/>
          </a:p>
          <a:p>
            <a:r>
              <a:rPr lang="cs-CZ" sz="2800" dirty="0" err="1"/>
              <a:t>Putty</a:t>
            </a:r>
            <a:r>
              <a:rPr lang="cs-CZ" sz="2800" dirty="0"/>
              <a:t> vypíše název spuštěné úlohy a jméno serveru, na kterém běží. Lze sledovat online na webu Metacentra.</a:t>
            </a:r>
          </a:p>
          <a:p>
            <a:r>
              <a:rPr lang="cs-CZ" sz="2800" dirty="0"/>
              <a:t>Po kliknutí na název stroje jsou dostupné podrobnosti o běhu úlohy, např. dokdy se nejpozději ukončí.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77490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2276872"/>
            <a:ext cx="8512175" cy="4176316"/>
          </a:xfrm>
          <a:noFill/>
        </p:spPr>
        <p:txBody>
          <a:bodyPr/>
          <a:lstStyle/>
          <a:p>
            <a:pPr lvl="0"/>
            <a:r>
              <a:rPr lang="cs-CZ" sz="2800" dirty="0"/>
              <a:t>Spuštěné úlohy jsou pro každého uživatele dostupné na adrese: </a:t>
            </a:r>
            <a:r>
              <a:rPr lang="cs-CZ" u="sng" dirty="0">
                <a:hlinkClick r:id="rId2"/>
              </a:rPr>
              <a:t>http://metavo.metacentrum.cz/pbsmon2/user/moje_slozka</a:t>
            </a: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  <p:pic>
        <p:nvPicPr>
          <p:cNvPr id="5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625" y="1556792"/>
            <a:ext cx="8512175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85824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Vyjděte z řešení maticového populačního modelu, ve kterém jste zkonstruovali model společenstva čtyř druhů v maticovém tvaru.</a:t>
            </a:r>
          </a:p>
          <a:p>
            <a:pPr lvl="0"/>
            <a:r>
              <a:rPr lang="cs-CZ" dirty="0"/>
              <a:t>Předpokládejte ve společenstvu 4 stabilní druhy nacházející se v prostředí a přidejte 5. druh, který bude podléhat náhodným mutacím.</a:t>
            </a:r>
          </a:p>
          <a:p>
            <a:pPr lvl="0"/>
            <a:r>
              <a:rPr lang="cs-CZ" dirty="0"/>
              <a:t>Označte vliv j-</a:t>
            </a:r>
            <a:r>
              <a:rPr lang="cs-CZ" dirty="0" err="1"/>
              <a:t>tého</a:t>
            </a:r>
            <a:r>
              <a:rPr lang="cs-CZ" dirty="0"/>
              <a:t> druhu na i-</a:t>
            </a:r>
            <a:r>
              <a:rPr lang="cs-CZ" dirty="0" err="1"/>
              <a:t>tý</a:t>
            </a:r>
            <a:r>
              <a:rPr lang="cs-CZ" dirty="0"/>
              <a:t> druh (na jeho koeficient růstu) β</a:t>
            </a:r>
            <a:r>
              <a:rPr lang="cs-CZ" baseline="-25000" dirty="0" err="1"/>
              <a:t>i,j</a:t>
            </a:r>
            <a:r>
              <a:rPr lang="cs-CZ" dirty="0"/>
              <a:t> a vnitřní koeficient růstu i-</a:t>
            </a:r>
            <a:r>
              <a:rPr lang="cs-CZ" dirty="0" err="1"/>
              <a:t>tého</a:t>
            </a:r>
            <a:r>
              <a:rPr lang="cs-CZ" dirty="0"/>
              <a:t> druhu α</a:t>
            </a:r>
            <a:r>
              <a:rPr lang="cs-CZ" baseline="-25000" dirty="0"/>
              <a:t>i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Předpokládejte, že pro všechna i=1, 2, 3, … platí α</a:t>
            </a:r>
            <a:r>
              <a:rPr lang="cs-CZ" baseline="-25000" dirty="0"/>
              <a:t>i</a:t>
            </a:r>
            <a:r>
              <a:rPr lang="cs-CZ" dirty="0"/>
              <a:t>=0,9.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15348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Nejprve se pokuste nalézt libovolné hodnoty koeficientů β</a:t>
            </a:r>
            <a:r>
              <a:rPr lang="cs-CZ" baseline="-25000" dirty="0" err="1"/>
              <a:t>i,j</a:t>
            </a:r>
            <a:r>
              <a:rPr lang="cs-CZ" dirty="0"/>
              <a:t> společenstva pro všech 5 druhů, takové, že dojde k oscilacím, ale všechny druhy budou z dlouhodobého pohledu koexistovat a nedojde k jejich vyhynutí.</a:t>
            </a:r>
          </a:p>
          <a:p>
            <a:pPr lvl="0"/>
            <a:r>
              <a:rPr lang="cs-CZ" dirty="0"/>
              <a:t>Vyjádřete graficky výsledek modelu pro 1000 časových jednotek. Pro řešení (simulaci) modelu použijte možnosti superpočítače nabízeného prostřednictvím Metacentra.</a:t>
            </a:r>
          </a:p>
          <a:p>
            <a:pPr lvl="0"/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06955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lvl="0"/>
                <a:r>
                  <a:rPr lang="cs-CZ" sz="2800" dirty="0"/>
                  <a:t>Dále pomocí cyklu měňte koeficienty pátého druhu podle následujících pravidel.</a:t>
                </a:r>
              </a:p>
              <a:p>
                <a:pPr lvl="1"/>
                <a:r>
                  <a:rPr lang="cs-CZ" sz="2400" dirty="0"/>
                  <a:t>Předpokládejme, že každý druh má pouze omezenou možnost investovat svoji energii a schopnosti na přizpůsobení se prostředí a podmínkám daným ostatními druhy ve společenstvu.</a:t>
                </a:r>
              </a:p>
              <a:p>
                <a:pPr lvl="1"/>
                <a:r>
                  <a:rPr lang="cs-CZ" sz="2400" dirty="0"/>
                  <a:t>V průběhu náhodných mutací tedy může dojít ke změnám koeficientů β</a:t>
                </a:r>
                <a:r>
                  <a:rPr lang="cs-CZ" sz="2400" baseline="-25000" dirty="0"/>
                  <a:t>5,j</a:t>
                </a:r>
                <a:r>
                  <a:rPr lang="cs-CZ" sz="2400" dirty="0"/>
                  <a:t>, tedy ovlivnění našeho 5. druhu ostatními druhy ve společenství, ale součet koeficientů β</a:t>
                </a:r>
                <a:r>
                  <a:rPr lang="cs-CZ" sz="2400" baseline="-25000" dirty="0"/>
                  <a:t>5,j</a:t>
                </a:r>
                <a:r>
                  <a:rPr lang="cs-CZ" sz="2400" dirty="0"/>
                  <a:t> musí zůstat konstantní:	</a:t>
                </a:r>
                <a:br>
                  <a:rPr lang="cs-CZ" sz="2400" dirty="0"/>
                </a:b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2400">
                                <a:latin typeface="Cambria Math" panose="02040503050406030204" pitchFamily="18" charset="0"/>
                              </a:rPr>
                              <m:t>β</m:t>
                            </m:r>
                          </m:e>
                          <m:sub>
                            <m:r>
                              <a:rPr lang="cs-CZ" sz="2400" baseline="-25000">
                                <a:latin typeface="Cambria Math" panose="02040503050406030204" pitchFamily="18" charset="0"/>
                              </a:rPr>
                              <m:t>5,</m:t>
                            </m:r>
                            <m:r>
                              <m:rPr>
                                <m:sty m:val="p"/>
                              </m:rPr>
                              <a:rPr lang="cs-CZ" sz="2400" baseline="-25000">
                                <a:latin typeface="Cambria Math" panose="02040503050406030204" pitchFamily="18" charset="0"/>
                              </a:rPr>
                              <m:t>j</m:t>
                            </m:r>
                          </m:sub>
                        </m:sSub>
                        <m:r>
                          <a:rPr lang="cs-CZ" sz="24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𝑘𝑜𝑛𝑠𝑡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860" t="-1119" r="-72" b="-31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4026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lvl="1"/>
                <a:r>
                  <a:rPr lang="cs-CZ" sz="2400" dirty="0"/>
                  <a:t>Každá mutace se projeví vznikem „nového poddruhu“ počínaje číslem 6 a dále, jehož populace bude mít na počátku velikost 1 jedince. Takový poddruh bude v matici vystupovat jako samostatný nový druh.</a:t>
                </a:r>
              </a:p>
              <a:p>
                <a:pPr lvl="1"/>
                <a:r>
                  <a:rPr lang="cs-CZ" sz="2400" dirty="0"/>
                  <a:t>Bude tedy zapotřebí měnit velikost matice, se kterou budete pracovat.</a:t>
                </a:r>
              </a:p>
              <a:p>
                <a:pPr lvl="1"/>
                <a:r>
                  <a:rPr lang="cs-CZ" sz="2400" dirty="0"/>
                  <a:t>Hodnoty koeficientů β</a:t>
                </a:r>
                <a:r>
                  <a:rPr lang="cs-CZ" sz="2400" baseline="-25000" dirty="0" err="1"/>
                  <a:t>i,j</a:t>
                </a:r>
                <a:r>
                  <a:rPr lang="cs-CZ" sz="2400" dirty="0"/>
                  <a:t> pro i &gt; 4 určete libovolným (náhodným) způsobem tak, aby byla dodržena podmínka z předchozího </a:t>
                </a:r>
                <a:r>
                  <a:rPr lang="cs-CZ" sz="2400" dirty="0" err="1"/>
                  <a:t>slidu</a:t>
                </a:r>
                <a:r>
                  <a:rPr lang="cs-CZ" sz="2400" dirty="0"/>
                  <a:t>:	</a:t>
                </a:r>
                <a:br>
                  <a:rPr lang="cs-CZ" sz="2400" dirty="0"/>
                </a:b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2400">
                                <a:latin typeface="Cambria Math" panose="02040503050406030204" pitchFamily="18" charset="0"/>
                              </a:rPr>
                              <m:t>β</m:t>
                            </m:r>
                          </m:e>
                          <m:sub>
                            <m:r>
                              <a:rPr lang="cs-CZ" sz="2400" baseline="-25000">
                                <a:latin typeface="Cambria Math" panose="02040503050406030204" pitchFamily="18" charset="0"/>
                              </a:rPr>
                              <m:t>5,</m:t>
                            </m:r>
                            <m:r>
                              <m:rPr>
                                <m:sty m:val="p"/>
                              </m:rPr>
                              <a:rPr lang="cs-CZ" sz="2400" baseline="-25000">
                                <a:latin typeface="Cambria Math" panose="02040503050406030204" pitchFamily="18" charset="0"/>
                              </a:rPr>
                              <m:t>j</m:t>
                            </m:r>
                          </m:sub>
                        </m:sSub>
                        <m:r>
                          <a:rPr lang="cs-CZ" sz="24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𝑘𝑜𝑛𝑠𝑡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2400" dirty="0"/>
              </a:p>
              <a:p>
                <a:pPr lvl="1"/>
                <a:endParaRPr lang="cs-CZ" sz="240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t="-995" r="-1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37919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1"/>
            <a:r>
              <a:rPr lang="cs-CZ" sz="2400" dirty="0"/>
              <a:t>Protože nově vzniklé poddruhy budou mít velmi podobné parametry jako původní 5. druh ve společenstvu, budeme předpokládat, že jejich vztah bude silně kompetitivní. Stanovte proto pro všechna β</a:t>
            </a:r>
            <a:r>
              <a:rPr lang="cs-CZ" sz="2400" baseline="-25000" dirty="0" err="1"/>
              <a:t>i,j</a:t>
            </a:r>
            <a:r>
              <a:rPr lang="cs-CZ" sz="2400" dirty="0"/>
              <a:t>, kde i &gt; 4 a j &gt; 4 pravidlo β</a:t>
            </a:r>
            <a:r>
              <a:rPr lang="cs-CZ" sz="2400" baseline="-25000" dirty="0" err="1"/>
              <a:t>i,j</a:t>
            </a:r>
            <a:r>
              <a:rPr lang="cs-CZ" sz="2400" dirty="0"/>
              <a:t> = c.</a:t>
            </a:r>
          </a:p>
          <a:p>
            <a:pPr lvl="1"/>
            <a:r>
              <a:rPr lang="cs-CZ" sz="2400" dirty="0"/>
              <a:t>Konstantu c volte jako velmi nízkou (tj. zápornou) s přihlédnutím k ostatním hodnotám β</a:t>
            </a:r>
            <a:r>
              <a:rPr lang="cs-CZ" sz="2400" baseline="-25000" dirty="0" err="1"/>
              <a:t>i,j</a:t>
            </a:r>
            <a:r>
              <a:rPr lang="cs-CZ" sz="2400" dirty="0"/>
              <a:t> (navrhuji např. -0,05 pokud se budete pohybovat v řádově podobných hodnotách, jaké jsme měli v modelech ze skript).</a:t>
            </a:r>
          </a:p>
          <a:p>
            <a:pPr lvl="1"/>
            <a:r>
              <a:rPr lang="cs-CZ" sz="2400" dirty="0"/>
              <a:t>To by mělo zajistit, aby z dlouhodobého pohledu přežívala ve společenství vždy jen jedna ze zmutovaných variant 5. populace.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59738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Zajistěte v náhodných časových okamžicích vznik mutací – tj. objevení se nového n-</a:t>
            </a:r>
            <a:r>
              <a:rPr lang="cs-CZ" dirty="0" err="1"/>
              <a:t>tého</a:t>
            </a:r>
            <a:r>
              <a:rPr lang="cs-CZ" dirty="0"/>
              <a:t> poddruhu s náhodnými koeficienty </a:t>
            </a:r>
            <a:r>
              <a:rPr lang="el-GR" dirty="0"/>
              <a:t>β</a:t>
            </a:r>
            <a:r>
              <a:rPr lang="cs-CZ" baseline="-25000" dirty="0"/>
              <a:t>n,1</a:t>
            </a:r>
            <a:r>
              <a:rPr lang="cs-CZ" dirty="0"/>
              <a:t>, </a:t>
            </a:r>
            <a:r>
              <a:rPr lang="el-GR" dirty="0"/>
              <a:t>β</a:t>
            </a:r>
            <a:r>
              <a:rPr lang="cs-CZ" baseline="-25000" dirty="0"/>
              <a:t>n,2</a:t>
            </a:r>
            <a:r>
              <a:rPr lang="cs-CZ" dirty="0"/>
              <a:t>, </a:t>
            </a:r>
            <a:r>
              <a:rPr lang="el-GR" dirty="0"/>
              <a:t>β</a:t>
            </a:r>
            <a:r>
              <a:rPr lang="cs-CZ" baseline="-25000" dirty="0"/>
              <a:t>n,3</a:t>
            </a:r>
            <a:r>
              <a:rPr lang="cs-CZ" dirty="0"/>
              <a:t> a </a:t>
            </a:r>
            <a:r>
              <a:rPr lang="el-GR" dirty="0"/>
              <a:t>β</a:t>
            </a:r>
            <a:r>
              <a:rPr lang="cs-CZ" baseline="-25000" dirty="0"/>
              <a:t>n,4</a:t>
            </a:r>
            <a:r>
              <a:rPr lang="cs-CZ" dirty="0"/>
              <a:t> a velikostí populace 1.</a:t>
            </a:r>
          </a:p>
          <a:p>
            <a:pPr lvl="0"/>
            <a:r>
              <a:rPr lang="cs-CZ" dirty="0"/>
              <a:t>Předpokládejte (a v modelu zajistěte), že (pod)druh, jehož populace klesne pod méně než 1 jedince, vyhyne a ze společenství definitivně zmizí.</a:t>
            </a:r>
          </a:p>
          <a:p>
            <a:pPr lvl="0"/>
            <a:r>
              <a:rPr lang="cs-CZ" dirty="0"/>
              <a:t>To se provede nejlépe testováním (ve vhodných časech) a případným vyloučením řádku z matice.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25857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Při správné konstrukci celého modelu bude docházet k tomu, že pokud bude nově se objevivší poddruh mít „lepší“ koeficienty (které ovšem neumíme analyticky určit) než předchozí poddruhy (tj. z pohledu modelu druhy s pořadovými čísly i &gt; 5), postupně dojde k tomu, že vytlačí předchozí zmutované poddruhy a zaujme stabilní pozici v modelu.</a:t>
            </a:r>
          </a:p>
          <a:p>
            <a:pPr lvl="0"/>
            <a:r>
              <a:rPr lang="cs-CZ" dirty="0"/>
              <a:t>Pokud naopak mutace povede ke vzniku (v daném společenství) méně životaschopného poddruhu, ten po nějaké době vyhyne.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62179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Pokuste se zajistit vizualizaci modelu s mutacemi pomocí grafu velikostí populací v čase, kde jednotlivé (pod)druhy zobrazíte různými barvami.</a:t>
            </a:r>
          </a:p>
          <a:p>
            <a:pPr lvl="0"/>
            <a:r>
              <a:rPr lang="cs-CZ" dirty="0"/>
              <a:t>Navrhněte stručnou interpretaci modelu a pokuste se zodpovědět otázku, jak vypadá mutacemi vzniklý poddruh 5. druhu, který v systému zaujme nejstabilnější pozici (jde v podstatě o výsledek evoluce za zjednodušujícího předpokladu, že prostředí ani ostatní druhy se v čase nemění).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63239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sz="2400" dirty="0"/>
              <a:t>Virtuální organizace </a:t>
            </a:r>
            <a:r>
              <a:rPr lang="cs-CZ" sz="2400" dirty="0" err="1"/>
              <a:t>MetaCentrum</a:t>
            </a:r>
            <a:r>
              <a:rPr lang="cs-CZ" sz="2400" dirty="0"/>
              <a:t> (</a:t>
            </a:r>
            <a:r>
              <a:rPr lang="cs-CZ" sz="2400" dirty="0" err="1"/>
              <a:t>Metavo</a:t>
            </a:r>
            <a:r>
              <a:rPr lang="cs-CZ" sz="2400" dirty="0"/>
              <a:t>) je tzv. „</a:t>
            </a:r>
            <a:r>
              <a:rPr lang="cs-CZ" sz="2400" dirty="0" err="1"/>
              <a:t>catch-all</a:t>
            </a:r>
            <a:r>
              <a:rPr lang="cs-CZ" sz="2400" dirty="0"/>
              <a:t>“ virtuální organizace sdružující všechny uživatele registrované v </a:t>
            </a:r>
            <a:r>
              <a:rPr lang="cs-CZ" sz="2400" dirty="0" err="1"/>
              <a:t>MetaCentru</a:t>
            </a:r>
            <a:r>
              <a:rPr lang="cs-CZ" sz="2400" dirty="0"/>
              <a:t>.</a:t>
            </a:r>
          </a:p>
          <a:p>
            <a:r>
              <a:rPr lang="cs-CZ" sz="2400" dirty="0" err="1"/>
              <a:t>MetaVO</a:t>
            </a:r>
            <a:r>
              <a:rPr lang="cs-CZ" sz="2400" dirty="0"/>
              <a:t> je otevřená všem akademickým pracovníkům, zaměstnancům a studentům vědeckovýzkumných institucí v České republice.</a:t>
            </a:r>
          </a:p>
          <a:p>
            <a:r>
              <a:rPr lang="cs-CZ" sz="2400" dirty="0"/>
              <a:t>Uživatelé registrovaní v </a:t>
            </a:r>
            <a:r>
              <a:rPr lang="cs-CZ" sz="2400" dirty="0" err="1"/>
              <a:t>MetaVO</a:t>
            </a:r>
            <a:r>
              <a:rPr lang="cs-CZ" sz="2400" dirty="0"/>
              <a:t> mají možnost bezplatného využití výpočetní a úložné kapacity a řady aplikačních programů jako jsou </a:t>
            </a:r>
            <a:r>
              <a:rPr lang="cs-CZ" sz="2400" dirty="0" err="1"/>
              <a:t>Matlab</a:t>
            </a:r>
            <a:r>
              <a:rPr lang="cs-CZ" sz="2400" dirty="0"/>
              <a:t>, </a:t>
            </a:r>
            <a:r>
              <a:rPr lang="cs-CZ" sz="2400" dirty="0" err="1"/>
              <a:t>Maple</a:t>
            </a:r>
            <a:r>
              <a:rPr lang="cs-CZ" sz="2400" dirty="0"/>
              <a:t>, R, </a:t>
            </a:r>
            <a:r>
              <a:rPr lang="cs-CZ" sz="2400" dirty="0" err="1"/>
              <a:t>Gaussian</a:t>
            </a:r>
            <a:r>
              <a:rPr lang="cs-CZ" sz="2400" dirty="0"/>
              <a:t>…</a:t>
            </a:r>
          </a:p>
          <a:p>
            <a:r>
              <a:rPr lang="cs-CZ" altLang="en-US" sz="2400" dirty="0"/>
              <a:t>Všichni studenti Masarykovy univerzity mají registraci zdarma.</a:t>
            </a:r>
          </a:p>
          <a:p>
            <a:r>
              <a:rPr lang="cs-CZ" altLang="en-US" sz="2400" dirty="0">
                <a:hlinkClick r:id="rId2"/>
              </a:rPr>
              <a:t>https://metavo.metacentrum.cz/</a:t>
            </a:r>
            <a:endParaRPr lang="cs-CZ" altLang="en-US" sz="2400" dirty="0"/>
          </a:p>
          <a:p>
            <a:pPr marL="0" indent="0">
              <a:buNone/>
            </a:pP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Metacentrum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204864"/>
            <a:ext cx="8784976" cy="314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77789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sz="2400" dirty="0"/>
              <a:t>V současné době jsou hlavními středisky </a:t>
            </a:r>
            <a:r>
              <a:rPr lang="cs-CZ" sz="2400" dirty="0" err="1"/>
              <a:t>MetaCentra</a:t>
            </a:r>
            <a:r>
              <a:rPr lang="cs-CZ" sz="2400" dirty="0"/>
              <a:t>: MU, UOCHB, ZČU, JČU, AVČR, ČVUT a CESNET. </a:t>
            </a: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Metacentrum</a:t>
            </a:r>
            <a:endParaRPr lang="en-US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265402"/>
            <a:ext cx="6971928" cy="417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58237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Nejprve je třeba umístit soubory dat a skriptů na server Metacentra (např. přes </a:t>
            </a:r>
            <a:r>
              <a:rPr lang="cs-CZ" dirty="0" err="1"/>
              <a:t>WinSCP</a:t>
            </a:r>
            <a:r>
              <a:rPr lang="cs-CZ" dirty="0"/>
              <a:t>): </a:t>
            </a:r>
          </a:p>
          <a:p>
            <a:pPr lvl="1"/>
            <a:r>
              <a:rPr lang="cs-CZ" dirty="0" err="1"/>
              <a:t>Hostname</a:t>
            </a:r>
            <a:r>
              <a:rPr lang="cs-CZ" dirty="0"/>
              <a:t>: </a:t>
            </a:r>
            <a:r>
              <a:rPr lang="cs-CZ" i="1" dirty="0"/>
              <a:t>skirit.ics.muni.cz</a:t>
            </a:r>
            <a:endParaRPr lang="cs-CZ" dirty="0"/>
          </a:p>
          <a:p>
            <a:pPr lvl="1"/>
            <a:r>
              <a:rPr lang="cs-CZ" dirty="0"/>
              <a:t>User </a:t>
            </a:r>
            <a:r>
              <a:rPr lang="cs-CZ" dirty="0" err="1"/>
              <a:t>name</a:t>
            </a:r>
            <a:r>
              <a:rPr lang="cs-CZ" dirty="0"/>
              <a:t>: </a:t>
            </a:r>
            <a:r>
              <a:rPr lang="cs-CZ" i="1" dirty="0" err="1"/>
              <a:t>xUČO</a:t>
            </a:r>
            <a:r>
              <a:rPr lang="cs-CZ" i="1" dirty="0"/>
              <a:t> (nebo jiné zvolené při registraci)</a:t>
            </a:r>
            <a:endParaRPr lang="cs-CZ" dirty="0"/>
          </a:p>
          <a:p>
            <a:pPr lvl="1"/>
            <a:r>
              <a:rPr lang="cs-CZ" dirty="0" err="1"/>
              <a:t>Password</a:t>
            </a:r>
            <a:r>
              <a:rPr lang="cs-CZ" dirty="0"/>
              <a:t>: primární IS (nebo jiné)</a:t>
            </a:r>
          </a:p>
          <a:p>
            <a:r>
              <a:rPr lang="cs-CZ" dirty="0"/>
              <a:t>Dále je vhodné si vytvořit vlastní složku (ideálně na </a:t>
            </a:r>
            <a:r>
              <a:rPr lang="cs-CZ" i="1" dirty="0"/>
              <a:t>/auto/brno6/</a:t>
            </a:r>
            <a:r>
              <a:rPr lang="cs-CZ" i="1" dirty="0" err="1"/>
              <a:t>home</a:t>
            </a:r>
            <a:r>
              <a:rPr lang="cs-CZ" i="1" dirty="0"/>
              <a:t>/fsbrno2/</a:t>
            </a:r>
            <a:r>
              <a:rPr lang="cs-CZ" dirty="0"/>
              <a:t>- lze i jinde, ale tady by nemělo dojít k žádným problémům, pak lze psát napevno adresu </a:t>
            </a:r>
            <a:r>
              <a:rPr lang="cs-CZ" i="1" dirty="0"/>
              <a:t>brno6/</a:t>
            </a:r>
            <a:r>
              <a:rPr lang="cs-CZ" i="1" dirty="0" err="1"/>
              <a:t>home</a:t>
            </a:r>
            <a:r>
              <a:rPr lang="cs-CZ" i="1" dirty="0"/>
              <a:t>/fsbrno2</a:t>
            </a:r>
            <a:r>
              <a:rPr lang="cs-CZ" dirty="0"/>
              <a:t>).</a:t>
            </a:r>
          </a:p>
          <a:p>
            <a:r>
              <a:rPr lang="cs-CZ" dirty="0"/>
              <a:t>Nahrávat je třeba: soubor s daty, skript (R nebo </a:t>
            </a:r>
            <a:r>
              <a:rPr lang="cs-CZ" dirty="0" err="1"/>
              <a:t>Maple</a:t>
            </a:r>
            <a:r>
              <a:rPr lang="cs-CZ" dirty="0"/>
              <a:t>) a </a:t>
            </a:r>
            <a:r>
              <a:rPr lang="cs-CZ" dirty="0" err="1"/>
              <a:t>shell</a:t>
            </a:r>
            <a:r>
              <a:rPr lang="cs-CZ" dirty="0"/>
              <a:t> skript pro spuštění úlohy.</a:t>
            </a:r>
          </a:p>
          <a:p>
            <a:pPr marL="0" indent="0">
              <a:buNone/>
            </a:pP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84960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dirty="0"/>
              <a:t>Pro spuštění skriptu (</a:t>
            </a:r>
            <a:r>
              <a:rPr lang="cs-CZ" dirty="0" err="1"/>
              <a:t>Maple</a:t>
            </a:r>
            <a:r>
              <a:rPr lang="cs-CZ" dirty="0"/>
              <a:t>, R) je potřeba mít napsaný jednoduchý skript v </a:t>
            </a:r>
            <a:r>
              <a:rPr lang="cs-CZ" dirty="0" err="1"/>
              <a:t>shellu</a:t>
            </a:r>
            <a:r>
              <a:rPr lang="cs-CZ" dirty="0"/>
              <a:t> </a:t>
            </a:r>
            <a:r>
              <a:rPr lang="cs-CZ" dirty="0" err="1"/>
              <a:t>bash</a:t>
            </a:r>
            <a:r>
              <a:rPr lang="cs-CZ" dirty="0"/>
              <a:t>. Skript lze napsat ve vhodném textovém editoru a poté přepsat příponu na .</a:t>
            </a:r>
            <a:r>
              <a:rPr lang="cs-CZ" dirty="0" err="1"/>
              <a:t>sh</a:t>
            </a:r>
            <a:r>
              <a:rPr lang="cs-CZ" dirty="0"/>
              <a:t>. Např. pro úlohu v </a:t>
            </a:r>
            <a:r>
              <a:rPr lang="cs-CZ" dirty="0" err="1"/>
              <a:t>Maple</a:t>
            </a:r>
            <a:r>
              <a:rPr lang="cs-CZ" dirty="0"/>
              <a:t>:</a:t>
            </a:r>
          </a:p>
          <a:p>
            <a:pPr lvl="1"/>
            <a:r>
              <a:rPr lang="cs-CZ" i="1" dirty="0"/>
              <a:t>#!/bin/</a:t>
            </a:r>
            <a:r>
              <a:rPr lang="cs-CZ" i="1" dirty="0" err="1"/>
              <a:t>bash</a:t>
            </a:r>
            <a:endParaRPr lang="cs-CZ" i="1" dirty="0"/>
          </a:p>
          <a:p>
            <a:pPr lvl="1"/>
            <a:r>
              <a:rPr lang="cs-CZ" i="1" dirty="0"/>
              <a:t>#inicializace modulu R</a:t>
            </a:r>
          </a:p>
          <a:p>
            <a:pPr lvl="1"/>
            <a:r>
              <a:rPr lang="cs-CZ" i="1" dirty="0"/>
              <a:t>module </a:t>
            </a:r>
            <a:r>
              <a:rPr lang="cs-CZ" i="1" dirty="0" err="1"/>
              <a:t>add</a:t>
            </a:r>
            <a:r>
              <a:rPr lang="cs-CZ" i="1" dirty="0"/>
              <a:t> R</a:t>
            </a:r>
          </a:p>
          <a:p>
            <a:pPr lvl="1"/>
            <a:r>
              <a:rPr lang="cs-CZ" i="1" dirty="0"/>
              <a:t>#nastaveni </a:t>
            </a:r>
            <a:r>
              <a:rPr lang="cs-CZ" i="1" dirty="0" err="1"/>
              <a:t>adresare</a:t>
            </a:r>
            <a:r>
              <a:rPr lang="cs-CZ" i="1" dirty="0"/>
              <a:t>, kde mam skript a data</a:t>
            </a:r>
          </a:p>
          <a:p>
            <a:pPr lvl="1"/>
            <a:r>
              <a:rPr lang="cs-CZ" i="1" dirty="0"/>
              <a:t>cd /auto/brno6/</a:t>
            </a:r>
            <a:r>
              <a:rPr lang="cs-CZ" i="1" dirty="0" err="1"/>
              <a:t>home</a:t>
            </a:r>
            <a:r>
              <a:rPr lang="cs-CZ" i="1" dirty="0"/>
              <a:t>/fsbrno2/x150824/Bi3101/</a:t>
            </a:r>
          </a:p>
          <a:p>
            <a:pPr lvl="1"/>
            <a:r>
              <a:rPr lang="cs-CZ" i="1" dirty="0"/>
              <a:t>#</a:t>
            </a:r>
            <a:r>
              <a:rPr lang="cs-CZ" i="1" dirty="0" err="1"/>
              <a:t>predani</a:t>
            </a:r>
            <a:r>
              <a:rPr lang="cs-CZ" i="1" dirty="0"/>
              <a:t> </a:t>
            </a:r>
            <a:r>
              <a:rPr lang="cs-CZ" i="1" dirty="0" err="1"/>
              <a:t>vstupnich</a:t>
            </a:r>
            <a:r>
              <a:rPr lang="cs-CZ" i="1" dirty="0"/>
              <a:t> dat programu R</a:t>
            </a:r>
          </a:p>
          <a:p>
            <a:pPr lvl="1"/>
            <a:r>
              <a:rPr lang="cs-CZ" i="1" dirty="0"/>
              <a:t>R --</a:t>
            </a:r>
            <a:r>
              <a:rPr lang="cs-CZ" i="1" dirty="0" err="1"/>
              <a:t>save</a:t>
            </a:r>
            <a:r>
              <a:rPr lang="cs-CZ" i="1" dirty="0"/>
              <a:t> &lt; </a:t>
            </a:r>
            <a:r>
              <a:rPr lang="cs-CZ" i="1" dirty="0" err="1"/>
              <a:t>pi.R</a:t>
            </a: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  <p:sp>
        <p:nvSpPr>
          <p:cNvPr id="2" name="Zaoblený obdélníkový bublinový popisek 1"/>
          <p:cNvSpPr/>
          <p:nvPr/>
        </p:nvSpPr>
        <p:spPr>
          <a:xfrm>
            <a:off x="5076056" y="3068886"/>
            <a:ext cx="3240360" cy="936104"/>
          </a:xfrm>
          <a:prstGeom prst="wedgeRoundRectCallout">
            <a:avLst>
              <a:gd name="adj1" fmla="val -140193"/>
              <a:gd name="adj2" fmla="val -5742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Tzv. </a:t>
            </a:r>
            <a:r>
              <a:rPr lang="cs-CZ" dirty="0" err="1"/>
              <a:t>shebang</a:t>
            </a:r>
            <a:r>
              <a:rPr lang="cs-CZ" dirty="0"/>
              <a:t> informující </a:t>
            </a:r>
            <a:r>
              <a:rPr lang="cs-CZ" dirty="0" err="1"/>
              <a:t>shell</a:t>
            </a:r>
            <a:r>
              <a:rPr lang="cs-CZ" dirty="0"/>
              <a:t>, že má následující text interpretovat v programu </a:t>
            </a:r>
            <a:r>
              <a:rPr lang="cs-CZ" dirty="0" err="1"/>
              <a:t>bash</a:t>
            </a:r>
            <a:r>
              <a:rPr lang="cs-CZ" dirty="0"/>
              <a:t>.</a:t>
            </a:r>
            <a:endParaRPr lang="en-US" dirty="0"/>
          </a:p>
        </p:txBody>
      </p:sp>
      <p:sp>
        <p:nvSpPr>
          <p:cNvPr id="5" name="Zaoblený obdélníkový bublinový popisek 1">
            <a:extLst>
              <a:ext uri="{FF2B5EF4-FFF2-40B4-BE49-F238E27FC236}">
                <a16:creationId xmlns:a16="http://schemas.microsoft.com/office/drawing/2014/main" id="{08C03AA4-5C5A-44F0-AA99-D3B32A6F85D7}"/>
              </a:ext>
            </a:extLst>
          </p:cNvPr>
          <p:cNvSpPr/>
          <p:nvPr/>
        </p:nvSpPr>
        <p:spPr>
          <a:xfrm>
            <a:off x="5076056" y="5517084"/>
            <a:ext cx="3240360" cy="936104"/>
          </a:xfrm>
          <a:prstGeom prst="wedgeRoundRectCallout">
            <a:avLst>
              <a:gd name="adj1" fmla="val -154714"/>
              <a:gd name="adj2" fmla="val 4690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Nastavení módu, ve kterém běží R, pokud není interaktivní. --</a:t>
            </a:r>
            <a:r>
              <a:rPr lang="cs-CZ" dirty="0" err="1"/>
              <a:t>save</a:t>
            </a:r>
            <a:r>
              <a:rPr lang="cs-CZ" dirty="0"/>
              <a:t>, --no-</a:t>
            </a:r>
            <a:r>
              <a:rPr lang="cs-CZ" dirty="0" err="1"/>
              <a:t>save</a:t>
            </a:r>
            <a:r>
              <a:rPr lang="cs-CZ" dirty="0"/>
              <a:t>, --</a:t>
            </a:r>
            <a:r>
              <a:rPr lang="cs-CZ" dirty="0" err="1"/>
              <a:t>vanilla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7785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Pro samotné spuštění skriptu je třeba se připojit k serveru. Přihlašovací údaje jsou stejné jako v předchozím kroku:</a:t>
            </a:r>
          </a:p>
          <a:p>
            <a:pPr lvl="1"/>
            <a:r>
              <a:rPr lang="cs-CZ" dirty="0" err="1"/>
              <a:t>Hostname</a:t>
            </a:r>
            <a:r>
              <a:rPr lang="cs-CZ" dirty="0"/>
              <a:t>: </a:t>
            </a:r>
            <a:r>
              <a:rPr lang="cs-CZ" i="1" dirty="0"/>
              <a:t>skirit.ics.muni.cz</a:t>
            </a:r>
            <a:endParaRPr lang="cs-CZ" dirty="0"/>
          </a:p>
          <a:p>
            <a:pPr lvl="1"/>
            <a:r>
              <a:rPr lang="cs-CZ" dirty="0" err="1"/>
              <a:t>Login</a:t>
            </a:r>
            <a:r>
              <a:rPr lang="cs-CZ" dirty="0"/>
              <a:t> as: </a:t>
            </a:r>
            <a:r>
              <a:rPr lang="cs-CZ" i="1" dirty="0" err="1"/>
              <a:t>xUČO</a:t>
            </a:r>
            <a:r>
              <a:rPr lang="cs-CZ" i="1" dirty="0"/>
              <a:t> (nebo jiné zvolené při registraci)</a:t>
            </a:r>
            <a:endParaRPr lang="cs-CZ" dirty="0"/>
          </a:p>
          <a:p>
            <a:pPr lvl="1"/>
            <a:r>
              <a:rPr lang="cs-CZ" dirty="0" err="1"/>
              <a:t>Password</a:t>
            </a:r>
            <a:r>
              <a:rPr lang="cs-CZ" dirty="0"/>
              <a:t>: primární IS</a:t>
            </a:r>
          </a:p>
          <a:p>
            <a:r>
              <a:rPr lang="cs-CZ" dirty="0"/>
              <a:t>Pro připojení k serveru z prostředí Windows je třeba mít vhodný program – ideálně putty.exe.</a:t>
            </a:r>
          </a:p>
          <a:p>
            <a:pPr marL="0" indent="0">
              <a:buNone/>
            </a:pP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797152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25299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V dalším kroku je vhodné otevřít </a:t>
            </a:r>
            <a:r>
              <a:rPr lang="cs-CZ" dirty="0" err="1"/>
              <a:t>screen</a:t>
            </a:r>
            <a:r>
              <a:rPr lang="cs-CZ" dirty="0"/>
              <a:t>, pro přístup k výpočtům i po zavření okna:</a:t>
            </a:r>
          </a:p>
          <a:p>
            <a:pPr lvl="1"/>
            <a:r>
              <a:rPr lang="cs-CZ" i="1" dirty="0" err="1"/>
              <a:t>screen</a:t>
            </a:r>
            <a:r>
              <a:rPr lang="cs-CZ" i="1" dirty="0"/>
              <a:t> </a:t>
            </a:r>
            <a:r>
              <a:rPr lang="cs-CZ" dirty="0"/>
              <a:t>(zapne se po zadání příkazu do </a:t>
            </a:r>
            <a:r>
              <a:rPr lang="cs-CZ" dirty="0" err="1"/>
              <a:t>putty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výpis seznamu existujících </a:t>
            </a:r>
            <a:r>
              <a:rPr lang="cs-CZ" dirty="0" err="1"/>
              <a:t>screenů</a:t>
            </a:r>
            <a:r>
              <a:rPr lang="cs-CZ" dirty="0"/>
              <a:t>: </a:t>
            </a:r>
            <a:r>
              <a:rPr lang="cs-CZ" i="1" dirty="0" err="1"/>
              <a:t>screen</a:t>
            </a:r>
            <a:r>
              <a:rPr lang="cs-CZ" i="1" dirty="0"/>
              <a:t> -</a:t>
            </a:r>
            <a:r>
              <a:rPr lang="cs-CZ" i="1" dirty="0" err="1"/>
              <a:t>ls</a:t>
            </a:r>
            <a:endParaRPr lang="cs-CZ" dirty="0"/>
          </a:p>
          <a:p>
            <a:r>
              <a:rPr lang="cs-CZ" dirty="0"/>
              <a:t>výběr okna </a:t>
            </a:r>
            <a:r>
              <a:rPr lang="cs-CZ" dirty="0" err="1"/>
              <a:t>screenu</a:t>
            </a:r>
            <a:r>
              <a:rPr lang="cs-CZ" dirty="0"/>
              <a:t>: </a:t>
            </a:r>
            <a:r>
              <a:rPr lang="cs-CZ" dirty="0" err="1"/>
              <a:t>screen</a:t>
            </a:r>
            <a:r>
              <a:rPr lang="cs-CZ" dirty="0"/>
              <a:t> s popiskem </a:t>
            </a:r>
            <a:r>
              <a:rPr lang="cs-CZ" i="1" dirty="0" err="1"/>
              <a:t>Attached</a:t>
            </a:r>
            <a:r>
              <a:rPr lang="cs-CZ" dirty="0"/>
              <a:t> je aktivní, a v něm poběží následně spuštěný výpočet.</a:t>
            </a:r>
          </a:p>
          <a:p>
            <a:r>
              <a:rPr lang="cs-CZ" dirty="0"/>
              <a:t>Lze otevřít i jiné okno </a:t>
            </a:r>
            <a:r>
              <a:rPr lang="cs-CZ" dirty="0" err="1"/>
              <a:t>screenu</a:t>
            </a:r>
            <a:r>
              <a:rPr lang="cs-CZ" dirty="0"/>
              <a:t>, přenastavit pomocí </a:t>
            </a:r>
            <a:r>
              <a:rPr lang="cs-CZ" i="1" dirty="0" err="1"/>
              <a:t>screen</a:t>
            </a:r>
            <a:r>
              <a:rPr lang="cs-CZ" i="1" dirty="0"/>
              <a:t> –r </a:t>
            </a:r>
            <a:r>
              <a:rPr lang="cs-CZ" i="1" dirty="0" err="1"/>
              <a:t>číslo_screenu</a:t>
            </a:r>
            <a:r>
              <a:rPr lang="cs-CZ" dirty="0"/>
              <a:t>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45952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sz="2800" dirty="0"/>
              <a:t>Ověření dostupných zdrojů na webu metacentra </a:t>
            </a:r>
            <a:r>
              <a:rPr lang="cs-CZ" sz="2800" u="sng" dirty="0">
                <a:hlinkClick r:id="rId2"/>
              </a:rPr>
              <a:t>http://metavo.metacentrum.cz/</a:t>
            </a:r>
            <a:endParaRPr lang="cs-CZ" sz="2800" dirty="0"/>
          </a:p>
          <a:p>
            <a:pPr lvl="1"/>
            <a:r>
              <a:rPr lang="cs-CZ" sz="2400" dirty="0"/>
              <a:t>záložka Stav zdrojů -&gt; Osobní pohled - v Sestavovači příkazu </a:t>
            </a:r>
            <a:r>
              <a:rPr lang="cs-CZ" sz="2400" dirty="0" err="1"/>
              <a:t>qsub</a:t>
            </a:r>
            <a:r>
              <a:rPr lang="cs-CZ" sz="2400" dirty="0"/>
              <a:t> na této stránce je třeba navolit svoje požadavky na výpočet a vygenerovat sekvenci příkazu </a:t>
            </a:r>
            <a:r>
              <a:rPr lang="cs-CZ" sz="2400" dirty="0" err="1"/>
              <a:t>qsub</a:t>
            </a:r>
            <a:r>
              <a:rPr lang="cs-CZ" sz="2400" dirty="0"/>
              <a:t>, např.:</a:t>
            </a:r>
          </a:p>
          <a:p>
            <a:r>
              <a:rPr lang="cs-CZ" sz="2800" i="1" dirty="0"/>
              <a:t> </a:t>
            </a:r>
            <a:r>
              <a:rPr lang="cs-CZ" sz="2800" i="1" dirty="0" err="1"/>
              <a:t>qsub</a:t>
            </a:r>
            <a:r>
              <a:rPr lang="cs-CZ" sz="2800" i="1" dirty="0"/>
              <a:t> -l </a:t>
            </a:r>
            <a:r>
              <a:rPr lang="cs-CZ" sz="2800" i="1" dirty="0" err="1"/>
              <a:t>walltime</a:t>
            </a:r>
            <a:r>
              <a:rPr lang="cs-CZ" sz="2800" i="1" dirty="0"/>
              <a:t>=1d -l mem=60gb -l </a:t>
            </a:r>
            <a:r>
              <a:rPr lang="cs-CZ" sz="2800" i="1" dirty="0" err="1"/>
              <a:t>scratch</a:t>
            </a:r>
            <a:r>
              <a:rPr lang="cs-CZ" sz="2800" i="1" dirty="0"/>
              <a:t>=2gb -l </a:t>
            </a:r>
            <a:r>
              <a:rPr lang="cs-CZ" sz="2800" i="1" dirty="0" err="1"/>
              <a:t>nodes</a:t>
            </a:r>
            <a:r>
              <a:rPr lang="cs-CZ" sz="2800" i="1" dirty="0"/>
              <a:t>=1:ppn=1:x86_64:linux:brno </a:t>
            </a:r>
            <a:endParaRPr lang="cs-CZ" sz="4000" dirty="0"/>
          </a:p>
          <a:p>
            <a:r>
              <a:rPr lang="cs-CZ" sz="2800" i="1" dirty="0"/>
              <a:t>(úloha poběží maximálně 1 den s alokovanou pamětí 60gb, na jednom uzlu, 1 procesoru) </a:t>
            </a:r>
            <a:endParaRPr lang="cs-CZ" sz="40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13878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sz="2800" dirty="0"/>
              <a:t>P</a:t>
            </a:r>
            <a:r>
              <a:rPr lang="cs-CZ" sz="2800"/>
              <a:t>od </a:t>
            </a:r>
            <a:r>
              <a:rPr lang="cs-CZ" sz="2800" dirty="0"/>
              <a:t>vygenerovaným příkazem </a:t>
            </a:r>
            <a:r>
              <a:rPr lang="cs-CZ" sz="2800" dirty="0" err="1"/>
              <a:t>qsub</a:t>
            </a:r>
            <a:r>
              <a:rPr lang="cs-CZ" sz="2800" dirty="0"/>
              <a:t> je napsáno, jestli aspoň jeden stroj odpovídá mým požadavkům.</a:t>
            </a:r>
          </a:p>
          <a:p>
            <a:pPr lvl="0"/>
            <a:r>
              <a:rPr lang="cs-CZ" sz="2800" dirty="0"/>
              <a:t>Pokud ano, pokračuji dál.</a:t>
            </a:r>
          </a:p>
          <a:p>
            <a:pPr lvl="0"/>
            <a:r>
              <a:rPr lang="cs-CZ" sz="2800" dirty="0"/>
              <a:t>Pokud ne, můžu zkusit pokračovat dál, pokud jsou jen stroje aktuálně zabrané někým jiným – můj požadavek se vloží do fronty a po uvolnění zdrojů se sám spustí. Jinak můžu přehodnotit požadavky nebo požádat administrátory o přidělení vyšší priority.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94011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8720</TotalTime>
  <Words>1531</Words>
  <Application>Microsoft Office PowerPoint</Application>
  <PresentationFormat>Předvádění na obrazovce (4:3)</PresentationFormat>
  <Paragraphs>89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Wingdings</vt:lpstr>
      <vt:lpstr>Wingdings 2</vt:lpstr>
      <vt:lpstr>Administrativní</vt:lpstr>
      <vt:lpstr>11. Metacentrum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214</cp:revision>
  <dcterms:created xsi:type="dcterms:W3CDTF">2011-03-03T07:28:24Z</dcterms:created>
  <dcterms:modified xsi:type="dcterms:W3CDTF">2020-12-14T07:45:54Z</dcterms:modified>
</cp:coreProperties>
</file>