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6" r:id="rId2"/>
    <p:sldId id="287" r:id="rId3"/>
    <p:sldId id="288" r:id="rId4"/>
    <p:sldId id="289" r:id="rId5"/>
    <p:sldId id="290" r:id="rId6"/>
    <p:sldId id="292" r:id="rId7"/>
    <p:sldId id="295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11" d="100"/>
          <a:sy n="111" d="100"/>
        </p:scale>
        <p:origin x="1644" y="10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30.11.2020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30.11.2020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30.11.2020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7F85B-A609-405A-9EC8-6DC277A33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74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30.11.2020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234458"/>
          </a:xfrm>
        </p:spPr>
        <p:txBody>
          <a:bodyPr>
            <a:spAutoFit/>
          </a:bodyPr>
          <a:lstStyle/>
          <a:p>
            <a:pPr marL="514350" indent="-514350" algn="ctr">
              <a:buFont typeface="Wingdings 2" pitchFamily="18" charset="2"/>
              <a:buAutoNum type="arabicPeriod"/>
            </a:pPr>
            <a:r>
              <a:rPr lang="cs-CZ" sz="2400" b="1" dirty="0">
                <a:solidFill>
                  <a:schemeClr val="tx2"/>
                </a:solidFill>
                <a:latin typeface="+mj-lt"/>
              </a:rPr>
              <a:t>Stanovení předpokladů modelu – do 9. 11. 2020</a:t>
            </a:r>
          </a:p>
          <a:p>
            <a:pPr marL="514350" indent="-514350" algn="ctr">
              <a:buFont typeface="Wingdings 2" pitchFamily="18" charset="2"/>
              <a:buAutoNum type="arabicPeriod"/>
            </a:pPr>
            <a:r>
              <a:rPr lang="cs-CZ" sz="2400" b="1" dirty="0">
                <a:solidFill>
                  <a:schemeClr val="tx2"/>
                </a:solidFill>
                <a:latin typeface="+mj-lt"/>
              </a:rPr>
              <a:t>Modelování s nejistotou – do 16. 11. 2020</a:t>
            </a:r>
          </a:p>
          <a:p>
            <a:pPr marL="514350" indent="-514350" algn="ctr">
              <a:buFont typeface="Wingdings 2" pitchFamily="18" charset="2"/>
              <a:buAutoNum type="arabicPeriod"/>
            </a:pPr>
            <a:r>
              <a:rPr lang="cs-CZ" sz="2400" b="1" dirty="0">
                <a:solidFill>
                  <a:schemeClr val="tx2"/>
                </a:solidFill>
                <a:latin typeface="+mj-lt"/>
              </a:rPr>
              <a:t>Hladká predační funkce – do 23. 11. 2020</a:t>
            </a:r>
          </a:p>
          <a:p>
            <a:pPr marL="514350" indent="-514350" algn="ctr">
              <a:buFont typeface="Wingdings 2" pitchFamily="18" charset="2"/>
              <a:buAutoNum type="arabicPeriod"/>
            </a:pPr>
            <a:r>
              <a:rPr lang="cs-CZ" sz="2400" b="1" dirty="0" err="1">
                <a:solidFill>
                  <a:schemeClr val="tx2"/>
                </a:solidFill>
                <a:latin typeface="+mj-lt"/>
              </a:rPr>
              <a:t>Lotkův-Volterrův</a:t>
            </a:r>
            <a:r>
              <a:rPr lang="cs-CZ" sz="2400" b="1" dirty="0">
                <a:solidFill>
                  <a:schemeClr val="tx2"/>
                </a:solidFill>
                <a:latin typeface="+mj-lt"/>
              </a:rPr>
              <a:t> systém tří populací – do 30. 11. 2020</a:t>
            </a:r>
          </a:p>
          <a:p>
            <a:pPr marL="514350" indent="-514350" algn="ctr">
              <a:buFont typeface="Wingdings 2" pitchFamily="18" charset="2"/>
              <a:buAutoNum type="arabicPeriod"/>
            </a:pP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12. Domácí úkoly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DÚ1: Příklad stanovení předpokladů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Ověřte s pomocí R korespondenci mezi deterministickým a stochastickým modelem:</a:t>
            </a:r>
          </a:p>
          <a:p>
            <a:pPr marL="268288" indent="0">
              <a:spcAft>
                <a:spcPts val="600"/>
              </a:spcAft>
              <a:buNone/>
            </a:pPr>
            <a:r>
              <a:rPr lang="cs-CZ" dirty="0">
                <a:ea typeface="Cambria Math" panose="02040503050406030204" pitchFamily="18" charset="0"/>
              </a:rPr>
              <a:t>Využijte spojitý deterministický model s koeficientem porodnosti a úmrtnosti a diskrétní stochastický model s pravděpodobností rozmnožení se a úmrtí pro každého jedince a diskutujte jak/proč se oba liší pro různé hodnoty a, b, </a:t>
            </a:r>
            <a:r>
              <a:rPr lang="cs-CZ" dirty="0" err="1">
                <a:ea typeface="Cambria Math" panose="02040503050406030204" pitchFamily="18" charset="0"/>
              </a:rPr>
              <a:t>p</a:t>
            </a:r>
            <a:r>
              <a:rPr lang="cs-CZ" baseline="-25000" dirty="0" err="1">
                <a:ea typeface="Cambria Math" panose="02040503050406030204" pitchFamily="18" charset="0"/>
              </a:rPr>
              <a:t>B</a:t>
            </a:r>
            <a:r>
              <a:rPr lang="cs-CZ" dirty="0">
                <a:ea typeface="Cambria Math" panose="02040503050406030204" pitchFamily="18" charset="0"/>
              </a:rPr>
              <a:t>, </a:t>
            </a:r>
            <a:r>
              <a:rPr lang="cs-CZ" dirty="0" err="1">
                <a:ea typeface="Cambria Math" panose="02040503050406030204" pitchFamily="18" charset="0"/>
              </a:rPr>
              <a:t>p</a:t>
            </a:r>
            <a:r>
              <a:rPr lang="cs-CZ" baseline="-25000" dirty="0" err="1">
                <a:ea typeface="Cambria Math" panose="02040503050406030204" pitchFamily="18" charset="0"/>
              </a:rPr>
              <a:t>D</a:t>
            </a:r>
            <a:r>
              <a:rPr lang="cs-CZ" dirty="0">
                <a:ea typeface="Cambria Math" panose="02040503050406030204" pitchFamily="18" charset="0"/>
              </a:rPr>
              <a:t> a N(0).</a:t>
            </a:r>
          </a:p>
          <a:p>
            <a:pPr marL="268288" indent="0">
              <a:spcAft>
                <a:spcPts val="600"/>
              </a:spcAft>
              <a:buNone/>
            </a:pPr>
            <a:r>
              <a:rPr lang="cs-CZ" b="0" dirty="0" err="1">
                <a:ea typeface="Cambria Math" panose="02040503050406030204" pitchFamily="18" charset="0"/>
              </a:rPr>
              <a:t>Hint</a:t>
            </a:r>
            <a:r>
              <a:rPr lang="cs-CZ" b="0" dirty="0">
                <a:ea typeface="Cambria Math" panose="02040503050406030204" pitchFamily="18" charset="0"/>
              </a:rPr>
              <a:t>: použijte hodnoty </a:t>
            </a:r>
            <a:r>
              <a:rPr lang="cs-CZ" dirty="0">
                <a:ea typeface="Cambria Math" panose="02040503050406030204" pitchFamily="18" charset="0"/>
              </a:rPr>
              <a:t>a=0,35; b=0,25; </a:t>
            </a:r>
            <a:r>
              <a:rPr lang="cs-CZ" dirty="0" err="1">
                <a:ea typeface="Cambria Math" panose="02040503050406030204" pitchFamily="18" charset="0"/>
              </a:rPr>
              <a:t>p</a:t>
            </a:r>
            <a:r>
              <a:rPr lang="cs-CZ" baseline="-25000" dirty="0" err="1">
                <a:ea typeface="Cambria Math" panose="02040503050406030204" pitchFamily="18" charset="0"/>
              </a:rPr>
              <a:t>B</a:t>
            </a:r>
            <a:r>
              <a:rPr lang="cs-CZ" dirty="0">
                <a:ea typeface="Cambria Math" panose="02040503050406030204" pitchFamily="18" charset="0"/>
              </a:rPr>
              <a:t>=0,35; </a:t>
            </a:r>
            <a:r>
              <a:rPr lang="cs-CZ" dirty="0" err="1">
                <a:ea typeface="Cambria Math" panose="02040503050406030204" pitchFamily="18" charset="0"/>
              </a:rPr>
              <a:t>p</a:t>
            </a:r>
            <a:r>
              <a:rPr lang="cs-CZ" baseline="-25000" dirty="0" err="1">
                <a:ea typeface="Cambria Math" panose="02040503050406030204" pitchFamily="18" charset="0"/>
              </a:rPr>
              <a:t>D</a:t>
            </a:r>
            <a:r>
              <a:rPr lang="cs-CZ" dirty="0">
                <a:ea typeface="Cambria Math" panose="02040503050406030204" pitchFamily="18" charset="0"/>
              </a:rPr>
              <a:t>=0,25 a tři různá N(0): 10, 100 a 1000.</a:t>
            </a:r>
            <a:endParaRPr lang="cs-CZ" b="0" dirty="0"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207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dirty="0"/>
                  <a:t>V případě omezujících předpokladů:</a:t>
                </a:r>
              </a:p>
              <a:p>
                <a:pPr marL="0" indent="0" algn="ctr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𝑑𝑁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)–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ea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cs-CZ" dirty="0"/>
                  <a:t>V případě diskrétního času (v krocích):</a:t>
                </a:r>
              </a:p>
              <a:p>
                <a:pPr marL="0" indent="0" algn="ctr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b="0" dirty="0">
                  <a:ea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cs-CZ" dirty="0"/>
                  <a:t>V případě pravděpodobnosti po každého jedince zvlášť: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𝑝𝑟𝑎𝑣𝑑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ě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𝑝𝑜𝑑𝑜𝑏𝑛𝑜𝑠𝑡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í 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cs-CZ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𝑝𝑟𝑎𝑣𝑑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ě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𝑝𝑜𝑑𝑜𝑏𝑛𝑜𝑠𝑡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í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cs-CZ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14" t="-1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cs-CZ" dirty="0"/>
              <a:t>DÚ1: Příklad stanovení předpokladů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513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Využijte stochastický diskrétní model z DÚ 1 a pomocí simulace (10 000 opakování) odhadněte distribuci výsledné velikosti populace po 10 generacích (létech).</a:t>
            </a:r>
          </a:p>
          <a:p>
            <a:pPr>
              <a:spcAft>
                <a:spcPts val="600"/>
              </a:spcAft>
            </a:pPr>
            <a:r>
              <a:rPr lang="cs-CZ" dirty="0"/>
              <a:t>Pokuste se najít vhodný způsob charakterizace této distribuce (popište střední hodnotu a rozptyl) nebo vykreslete histogram všech 10 000 výsledných hodnot.</a:t>
            </a:r>
          </a:p>
          <a:p>
            <a:pPr>
              <a:spcAft>
                <a:spcPts val="600"/>
              </a:spcAft>
            </a:pPr>
            <a:r>
              <a:rPr lang="cs-CZ" dirty="0">
                <a:ea typeface="Cambria Math" panose="02040503050406030204" pitchFamily="18" charset="0"/>
              </a:rPr>
              <a:t>Stručně okomentujte (ve </a:t>
            </a:r>
            <a:r>
              <a:rPr lang="cs-CZ">
                <a:ea typeface="Cambria Math" panose="02040503050406030204" pitchFamily="18" charset="0"/>
              </a:rPr>
              <a:t>formě komentáře v R).</a:t>
            </a:r>
            <a:endParaRPr lang="cs-CZ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cs-CZ" b="0" dirty="0">
              <a:ea typeface="Cambria Math" panose="02040503050406030204" pitchFamily="18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cs-CZ" dirty="0"/>
              <a:t>DÚ2: Modelování s nejistotou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336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DÚ3: Hladká predační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Využijte kód z dnešní přednášky a nahraďte ve spojitém modelu lomenou funkci p(N) nějakou hladkou funkcí r(N) splňující následující předpoklady.</a:t>
            </a:r>
          </a:p>
          <a:p>
            <a:pPr lvl="1"/>
            <a:r>
              <a:rPr lang="pt-BR" altLang="en-US" sz="2700" dirty="0"/>
              <a:t>p(0) = 0;</a:t>
            </a:r>
            <a:endParaRPr lang="cs-CZ" altLang="en-US" sz="2700" dirty="0"/>
          </a:p>
          <a:p>
            <a:pPr lvl="1"/>
            <a:r>
              <a:rPr lang="pt-BR" altLang="en-US" sz="2700" dirty="0"/>
              <a:t>p(N) → S pro N →</a:t>
            </a:r>
            <a:r>
              <a:rPr lang="cs-CZ" altLang="en-US" sz="2700" dirty="0"/>
              <a:t> ∞.</a:t>
            </a:r>
          </a:p>
          <a:p>
            <a:pPr>
              <a:spcAft>
                <a:spcPts val="600"/>
              </a:spcAft>
            </a:pPr>
            <a:r>
              <a:rPr lang="cs-CZ" dirty="0"/>
              <a:t>Proveďte analýzu takového řešení. Pokud to dokážete, obecně, v opačném případě pro konkrétní zvolené hodnoty N</a:t>
            </a:r>
            <a:r>
              <a:rPr lang="cs-CZ" baseline="-25000" dirty="0"/>
              <a:t>0</a:t>
            </a:r>
            <a:r>
              <a:rPr lang="cs-CZ" dirty="0"/>
              <a:t>, K, r a parametrů predační funkce.</a:t>
            </a:r>
          </a:p>
          <a:p>
            <a:pPr>
              <a:spcAft>
                <a:spcPts val="600"/>
              </a:spcAft>
            </a:pPr>
            <a:endParaRPr lang="cs-CZ" b="0" dirty="0"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633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Navrhněte soustavu </a:t>
            </a:r>
            <a:r>
              <a:rPr lang="cs-CZ" altLang="en-US" sz="2400" dirty="0" err="1"/>
              <a:t>Lotkových-Volterrových</a:t>
            </a:r>
            <a:r>
              <a:rPr lang="cs-CZ" altLang="en-US" sz="2400" dirty="0"/>
              <a:t> rovnic tří populací.</a:t>
            </a:r>
          </a:p>
          <a:p>
            <a:r>
              <a:rPr lang="cs-CZ" altLang="en-US" sz="2400" dirty="0"/>
              <a:t>Řešte takto získanou soustavu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konkurenční vztah všech tří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predaci jedné populace vůči dvěma symbiotickým populacím (navzájem pozitivní a negativní ovlivnění populací).</a:t>
            </a:r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DÚ4: </a:t>
            </a:r>
            <a:r>
              <a:rPr kumimoji="0" 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Lotkův-Volterrův</a:t>
            </a: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systém tří populací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9491167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200" dirty="0"/>
              <a:t>Sestavte libovolný model dravec-kořist </a:t>
            </a:r>
            <a:r>
              <a:rPr lang="cs-CZ" altLang="en-US" sz="2200" dirty="0" err="1"/>
              <a:t>Leslieho</a:t>
            </a:r>
            <a:r>
              <a:rPr lang="cs-CZ" altLang="en-US" sz="2200" dirty="0"/>
              <a:t> typu splňující výše uvedené předpoklady a dále:</a:t>
            </a:r>
          </a:p>
          <a:p>
            <a:pPr lvl="1"/>
            <a:r>
              <a:rPr lang="cs-CZ" altLang="en-US" sz="1800" dirty="0"/>
              <a:t>Koeficient zmenšení relativního přírůstku (</a:t>
            </a:r>
            <a:r>
              <a:rPr lang="cs-CZ" altLang="en-US" sz="1800" dirty="0" err="1"/>
              <a:t>r</a:t>
            </a:r>
            <a:r>
              <a:rPr lang="cs-CZ" altLang="en-US" sz="1800" baseline="-25000" dirty="0" err="1"/>
              <a:t>K</a:t>
            </a:r>
            <a:r>
              <a:rPr lang="cs-CZ" altLang="en-US" sz="1800" dirty="0"/>
              <a:t>) populace kořisti (N</a:t>
            </a:r>
            <a:r>
              <a:rPr lang="cs-CZ" altLang="en-US" sz="1800" baseline="-25000" dirty="0"/>
              <a:t>K</a:t>
            </a:r>
            <a:r>
              <a:rPr lang="cs-CZ" altLang="en-US" sz="1800" dirty="0"/>
              <a:t>) dravcem (N</a:t>
            </a:r>
            <a:r>
              <a:rPr lang="cs-CZ" altLang="en-US" sz="1800" baseline="-25000" dirty="0"/>
              <a:t>P</a:t>
            </a:r>
            <a:r>
              <a:rPr lang="cs-CZ" altLang="en-US" sz="1800" dirty="0"/>
              <a:t>) bude označen α</a:t>
            </a:r>
            <a:r>
              <a:rPr lang="cs-CZ" altLang="en-US" sz="1800" baseline="-25000" dirty="0"/>
              <a:t>K,P</a:t>
            </a:r>
            <a:r>
              <a:rPr lang="cs-CZ" altLang="en-US" sz="1800" dirty="0"/>
              <a:t>, celkové snížení přírůstku tedy bude rovno α</a:t>
            </a:r>
            <a:r>
              <a:rPr lang="cs-CZ" altLang="en-US" sz="1800" baseline="-25000" dirty="0"/>
              <a:t>K,P</a:t>
            </a:r>
            <a:r>
              <a:rPr lang="cs-CZ" altLang="en-US" sz="1800" dirty="0"/>
              <a:t> × N</a:t>
            </a:r>
            <a:r>
              <a:rPr lang="cs-CZ" altLang="en-US" sz="1800" baseline="-25000" dirty="0"/>
              <a:t>P.</a:t>
            </a:r>
          </a:p>
          <a:p>
            <a:pPr lvl="1"/>
            <a:r>
              <a:rPr lang="cs-CZ" altLang="en-US" sz="1800" dirty="0"/>
              <a:t>Koeficient zvětšení úživnosti (K</a:t>
            </a:r>
            <a:r>
              <a:rPr lang="cs-CZ" altLang="en-US" sz="1800" baseline="-25000" dirty="0"/>
              <a:t>P</a:t>
            </a:r>
            <a:r>
              <a:rPr lang="cs-CZ" altLang="en-US" sz="1800" dirty="0"/>
              <a:t>) populace dravce (N</a:t>
            </a:r>
            <a:r>
              <a:rPr lang="cs-CZ" altLang="en-US" sz="1800" baseline="-25000" dirty="0"/>
              <a:t>P</a:t>
            </a:r>
            <a:r>
              <a:rPr lang="cs-CZ" altLang="en-US" sz="1800" dirty="0"/>
              <a:t>) kořistí (N</a:t>
            </a:r>
            <a:r>
              <a:rPr lang="cs-CZ" altLang="en-US" sz="1800" baseline="-25000" dirty="0"/>
              <a:t>K</a:t>
            </a:r>
            <a:r>
              <a:rPr lang="cs-CZ" altLang="en-US" sz="1800" dirty="0"/>
              <a:t>) bude označen </a:t>
            </a:r>
            <a:r>
              <a:rPr lang="el-GR" altLang="en-US" sz="1800" dirty="0"/>
              <a:t>γ</a:t>
            </a:r>
            <a:r>
              <a:rPr lang="cs-CZ" altLang="en-US" sz="1800" baseline="-25000" dirty="0"/>
              <a:t>P,K</a:t>
            </a:r>
            <a:r>
              <a:rPr lang="cs-CZ" altLang="en-US" sz="1800" dirty="0"/>
              <a:t>, celkové zvýšení úživnosti tedy bude rovno </a:t>
            </a:r>
            <a:r>
              <a:rPr lang="el-GR" altLang="en-US" sz="1800" dirty="0"/>
              <a:t>γ</a:t>
            </a:r>
            <a:r>
              <a:rPr lang="cs-CZ" altLang="en-US" sz="1800" baseline="-25000" dirty="0"/>
              <a:t>P,K</a:t>
            </a:r>
            <a:r>
              <a:rPr lang="cs-CZ" altLang="en-US" sz="1800" dirty="0"/>
              <a:t> × N</a:t>
            </a:r>
            <a:r>
              <a:rPr lang="cs-CZ" altLang="en-US" sz="1800" baseline="-25000" dirty="0"/>
              <a:t>K.</a:t>
            </a:r>
            <a:endParaRPr lang="cs-CZ" altLang="en-US" sz="2000" baseline="-25000" dirty="0"/>
          </a:p>
          <a:p>
            <a:r>
              <a:rPr lang="cs-CZ" altLang="en-US" sz="2200" dirty="0"/>
              <a:t>Rozhodněte, kdy půjde o specializovaného a kdy půjde o nespecializovaného predátora v souvislosti s nastavením parametrů modelu.</a:t>
            </a:r>
          </a:p>
          <a:p>
            <a:r>
              <a:rPr lang="cs-CZ" altLang="en-US" sz="2200" dirty="0"/>
              <a:t>Proveďte řešení modelu a pokuste se řešení vyšetřit (na jakých hodnotách se populace (ne)ustálí pro dané hodnoty parametrů a počátečních podmínek, za jakých podmínek populace (ne)vymřou apod.).</a:t>
            </a:r>
          </a:p>
          <a:p>
            <a:r>
              <a:rPr lang="cs-CZ" altLang="en-US" sz="2200" dirty="0"/>
              <a:t>Registrace Metacentrum + stáhnou </a:t>
            </a:r>
            <a:r>
              <a:rPr lang="cs-CZ" altLang="en-US" sz="2200" dirty="0" err="1"/>
              <a:t>PSPad</a:t>
            </a:r>
            <a:r>
              <a:rPr lang="cs-CZ" altLang="en-US" sz="2200" dirty="0"/>
              <a:t>.</a:t>
            </a:r>
          </a:p>
          <a:p>
            <a:endParaRPr lang="cs-CZ" altLang="en-US" sz="2000" dirty="0"/>
          </a:p>
          <a:p>
            <a:pPr lvl="1"/>
            <a:endParaRPr lang="cs-CZ" altLang="en-US" sz="1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DÚ 5: Model dravec-kořist </a:t>
            </a:r>
            <a:r>
              <a:rPr lang="cs-CZ" dirty="0" err="1"/>
              <a:t>Leslieho</a:t>
            </a:r>
            <a:r>
              <a:rPr lang="cs-CZ" dirty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6514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8535</TotalTime>
  <Words>582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Wingdings</vt:lpstr>
      <vt:lpstr>Wingdings 2</vt:lpstr>
      <vt:lpstr>Administrativní</vt:lpstr>
      <vt:lpstr>12. Domácí úkoly Bi3101 Úvod do matematického modelování</vt:lpstr>
      <vt:lpstr>DÚ1: Příklad stanovení předpokladů</vt:lpstr>
      <vt:lpstr>DÚ1: Příklad stanovení předpokladů</vt:lpstr>
      <vt:lpstr>DÚ2: Modelování s nejistotou</vt:lpstr>
      <vt:lpstr>DÚ3: Hladká predační funkce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186</cp:revision>
  <dcterms:created xsi:type="dcterms:W3CDTF">2011-03-03T07:28:24Z</dcterms:created>
  <dcterms:modified xsi:type="dcterms:W3CDTF">2020-11-30T08:24:10Z</dcterms:modified>
</cp:coreProperties>
</file>