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42" r:id="rId4"/>
    <p:sldId id="343" r:id="rId5"/>
    <p:sldId id="330" r:id="rId6"/>
    <p:sldId id="312" r:id="rId7"/>
    <p:sldId id="346" r:id="rId8"/>
    <p:sldId id="306" r:id="rId9"/>
    <p:sldId id="305" r:id="rId10"/>
    <p:sldId id="348" r:id="rId11"/>
    <p:sldId id="347" r:id="rId12"/>
    <p:sldId id="344" r:id="rId13"/>
    <p:sldId id="350" r:id="rId14"/>
    <p:sldId id="352" r:id="rId15"/>
    <p:sldId id="349" r:id="rId16"/>
    <p:sldId id="345" r:id="rId17"/>
    <p:sldId id="354" r:id="rId18"/>
    <p:sldId id="355" r:id="rId19"/>
    <p:sldId id="356" r:id="rId20"/>
    <p:sldId id="357" r:id="rId21"/>
    <p:sldId id="304" r:id="rId22"/>
    <p:sldId id="258" r:id="rId23"/>
    <p:sldId id="361" r:id="rId24"/>
    <p:sldId id="257" r:id="rId25"/>
    <p:sldId id="353" r:id="rId26"/>
    <p:sldId id="360" r:id="rId27"/>
    <p:sldId id="358" r:id="rId28"/>
    <p:sldId id="362" r:id="rId29"/>
    <p:sldId id="365" r:id="rId30"/>
    <p:sldId id="364" r:id="rId31"/>
    <p:sldId id="363" r:id="rId32"/>
    <p:sldId id="370" r:id="rId33"/>
    <p:sldId id="366" r:id="rId34"/>
    <p:sldId id="371" r:id="rId35"/>
    <p:sldId id="368" r:id="rId36"/>
    <p:sldId id="369" r:id="rId37"/>
    <p:sldId id="367" r:id="rId38"/>
    <p:sldId id="372" r:id="rId39"/>
    <p:sldId id="359" r:id="rId40"/>
    <p:sldId id="326" r:id="rId41"/>
    <p:sldId id="327" r:id="rId42"/>
    <p:sldId id="341" r:id="rId43"/>
    <p:sldId id="310" r:id="rId44"/>
    <p:sldId id="266" r:id="rId45"/>
    <p:sldId id="276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3526D-FE23-4373-A7A8-A791F945A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CA5880-330F-4E05-8783-3872D9E3A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8FF3B0-18BD-4C3D-9A21-56D15ECB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36A0FE-1424-448C-87E3-B939693A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4872E6-E116-49A5-8359-B4776558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39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508B1-12C9-4442-B760-186EBE50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134F66-871D-4763-87D1-EDA364A33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D1A972-6AD0-4ABA-959B-31663517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C4BC22-6F2D-45AB-9EF6-F2754CB2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A59444-DA34-4082-8881-14E4794A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5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5743C-EDCB-40DE-AD4F-338B073B7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05A258-5B02-4CAF-9172-DFF16C764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ED5FD0-8C28-4982-A987-10D74B87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0CDC77-7B28-46F8-A8BE-737C8908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47AB7-9484-40B0-88FC-1CC1F6F9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37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EB2D2-35D2-4B29-AB9A-9CD16F1C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EE2E3-3F35-4A7C-B5F9-A9591583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8735CC-B5A4-4293-84C8-BECB071A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85B81B-319F-420E-AA78-B4CCBFFD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37A0A6-7E41-418D-AE91-4E99702A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04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84E58-DC6A-4F5B-8FAE-B11C4E8C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18FE8C-CC16-491F-8395-1D8120C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05A2B3-93BE-4084-AD83-C66D2568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A881A6-CF6C-4D0F-9079-72DE19D02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862461-1024-4AA4-B413-81833FEF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68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DAF5C-4E19-495D-87E0-F1CEE2CD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B31E91-DE4E-4A5A-9C71-FFA039138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8A5D10-C10A-4828-B58C-E27A7467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17517D-F55C-4D45-B88E-2F85A281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C386BC-1D16-4F03-A880-14762D9D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609260-EC3E-4279-BD07-737D6FE2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21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44FD1-76AC-4650-A85B-248AB846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D9F6B4-9CE2-4ECC-B874-D3683B864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922EEA-AE61-46BB-B70E-F45044F9D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00A3D2-672D-472B-BAE2-3AFE7874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CFDACB-2D79-4CCE-8F4D-FC832DB95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4C11AF2-BC13-46FA-B01D-C2EB55E9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9AF56C-CD72-4FEA-8721-C8EDFD70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469BE4-CF5D-457E-BA41-9A46B614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25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D5526-3534-45AD-ACED-356E664D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E83ABC-BEBA-48A4-99B0-0F32C73F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CB22B6-8224-47E9-B624-82C06FDE1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CD8810-9DEF-4B48-8141-F776AF1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13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D43556-FC01-4043-B500-F76B7DDB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878EF1-A1DC-4A19-9DF6-02DA5F32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DCDC59-FD44-4110-9A6D-ED4992FF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09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118B3-F640-4400-827D-0DD38067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75996-2D28-4CD4-ADE3-FCA1AF5A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03FFFD-9548-4DEA-8CFF-43F309A5F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F7BBC4-9A40-47A6-9145-E99F2C62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B1AAE6-AB97-448A-BE2B-E543916B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1A5C8-0A74-44F4-8343-2CB5A71C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86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90C08-AAF4-47DD-8C88-AE054211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20952EA-A718-4B41-A084-44F01E693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068693-74C4-43F4-9BBF-A0182483B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2F155C-610F-4D80-9BE6-0D397AF3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A69B18B-543D-4573-9275-AF6997DF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A074AF-21DC-4412-AEB2-6F4D633D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86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8ABA23-D2C9-40FB-B0C3-4123248C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EBB3F7-1198-4488-A140-ADC6D78C8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8B672E-F17F-43EE-98D0-DC8509639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18D26-352F-4A9B-947D-F6DE34424310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3ED393-3E6B-4652-BB6B-229ADAA5D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DC8FF8-3529-48F9-9FCE-BA7D84B62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C2DD-B75C-4662-AAC1-18EC7B9294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3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muni.cz/ofi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sci.muni.cz/ofiz/vyzku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37067469008/videos/1053448841742870/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www.nobelpriz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ThPU_9IbtE" TargetMode="External"/><Relationship Id="rId5" Type="http://schemas.openxmlformats.org/officeDocument/2006/relationships/hyperlink" Target="https://www.ceskatelevize.cz/ivysilani/10441294653-hyde-park-civilizace/220411058091010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obelprize.org/prizes/chemistry/2020/popular-informatio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T4Kxwl9rsg&amp;fbclid=IwAR08p-JqemcMNbU5ULQBoBUPID1mtBwnj-NhoCX9Xx86IOkJ9F9OhNTGOU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ofiz/milan-ciz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ikonsmallworld.com/galleries/2020-small-world-in-motion-competition" TargetMode="External"/><Relationship Id="rId5" Type="http://schemas.openxmlformats.org/officeDocument/2006/relationships/hyperlink" Target="https://www.nikonsmallworld.com/galleries/photomicrography-competition" TargetMode="Externa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hyperlink" Target="https://forbetterscience.com/2020/10/07/gregg-semenza-real-nobel-prize-and-unreal-research-data/" TargetMode="External"/><Relationship Id="rId7" Type="http://schemas.openxmlformats.org/officeDocument/2006/relationships/image" Target="../media/image45.jpg"/><Relationship Id="rId2" Type="http://schemas.openxmlformats.org/officeDocument/2006/relationships/hyperlink" Target="https://pubpeer.com/search?q=Gregg+semenz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jhu.edu/rdt/funding-opportunities/graduate/" TargetMode="External"/><Relationship Id="rId2" Type="http://schemas.openxmlformats.org/officeDocument/2006/relationships/hyperlink" Target="https://www.nature.com/articles/d41586-020-00599-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muni.cz/ofi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emf"/><Relationship Id="rId7" Type="http://schemas.openxmlformats.org/officeDocument/2006/relationships/image" Target="../media/image53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gruyter.com/view/j/mamm.2019.83.issue-3/mammalia-2017-0135/mammalia-2017-0135.xml" TargetMode="External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sci.muni.cz/en/students/phd/develop-your-skills/careers-after-ph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facebook.com/events/31286989983633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698-020-00129-0" TargetMode="External"/><Relationship Id="rId3" Type="http://schemas.openxmlformats.org/officeDocument/2006/relationships/hyperlink" Target="https://www.the-scientist.com/news-opinion/electric-and-magnetic-field-treatments-lower-mouse-blood-sugar-68039" TargetMode="External"/><Relationship Id="rId7" Type="http://schemas.openxmlformats.org/officeDocument/2006/relationships/hyperlink" Target="https://www.pnas.org/content/early/2020/10/07/2012379117" TargetMode="External"/><Relationship Id="rId12" Type="http://schemas.openxmlformats.org/officeDocument/2006/relationships/image" Target="../media/image64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flscience.com/health-and-medicine/honeybee-venom-kills-aggressive-breast-cancer-cells-and-could-enhance-chemotherapy/" TargetMode="External"/><Relationship Id="rId11" Type="http://schemas.openxmlformats.org/officeDocument/2006/relationships/image" Target="../media/image63.jpg"/><Relationship Id="rId5" Type="http://schemas.openxmlformats.org/officeDocument/2006/relationships/hyperlink" Target="https://www.iflscience.com/health-and-medicine/engineered-wasp-venom-could-help-fight-antibiotic-resistance/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s://www.cell.com/cell-metabolism/fulltext/S1550-4131(20)30490-3" TargetMode="External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jpeg"/><Relationship Id="rId7" Type="http://schemas.openxmlformats.org/officeDocument/2006/relationships/hyperlink" Target="https://www.photocrowd.com/photo-competitions/photography-awards/bpa-2020/winners-2020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mendelovydny.cz/aktualni-situace/zaznam-z-mendelovych-dnu-20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ci.muni.cz/ofiz/prubeh-vyuky-v-podzimnim-semest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ucnmuni-my.sharepoint.com/:x:/g/personal/394502_muni_cz/EUEQho3EQ7tKn2cleM8Xg9ABXKPRe-V-J5df4dvJT4pszQ?rtime=jGAptZOL2E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ctvrtky.cz/index.php/category/nahravky/2020-2021/zs-2020-2021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www.youtube.com/watch?v=Pkw4mDleb1E&amp;feature=youtu.be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www.youtube.com/watch?v=gg7WjuFs8F4&amp;feature=emb_title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s://deepmin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youtu.be/li9F3Byi7Lk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tm.zive.cz/clanky/plne-funkcni-deloha-vypestovana-ve-zkumavce-by-mohla-pomoci-zenam-ktere-nemohou-donosit-dite/sc-870-a-206984/default.aspx?fbclid=IwAR3NhyeMdG9Vmf5-zVbYws3T0jWthbX1EnjMl7sN4w1JvwMMGX9tmRfybkA" TargetMode="External"/><Relationship Id="rId7" Type="http://schemas.openxmlformats.org/officeDocument/2006/relationships/image" Target="../media/image90.jpg"/><Relationship Id="rId2" Type="http://schemas.openxmlformats.org/officeDocument/2006/relationships/hyperlink" Target="https://www.nature.com/articles/s41587-020-0547-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science.com/health-and-medicine/cellular-aging-humans-partially-reversed-using-oxygen-treatment/" TargetMode="External"/><Relationship Id="rId7" Type="http://schemas.openxmlformats.org/officeDocument/2006/relationships/image" Target="../media/image94.png"/><Relationship Id="rId2" Type="http://schemas.openxmlformats.org/officeDocument/2006/relationships/hyperlink" Target="https://www.aging-us.com/article/202188/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nature.com/articles/s41598-020-77052-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255-020-00324-0" TargetMode="External"/><Relationship Id="rId2" Type="http://schemas.openxmlformats.org/officeDocument/2006/relationships/hyperlink" Target="https://www.iflscience.com/health-and-medicine/how-good-cholesterol-helps-coronavirus-sneak-into-cells/?fbclid=IwAR03ePW4TqBw4m2PEUBP79G-vQQ28laM8F0q0xfV0GMsC8sgqfWtD7HcQ0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s://www.idnes.cz/technet/veda/alphafold-revoluce-v-biologii.A201203_142632_veda_mla?utm_source=facebook&amp;utm_medium=sharecd&amp;utm_campaign=desktop" TargetMode="External"/><Relationship Id="rId7" Type="http://schemas.openxmlformats.org/officeDocument/2006/relationships/image" Target="../media/image102.png"/><Relationship Id="rId2" Type="http://schemas.openxmlformats.org/officeDocument/2006/relationships/hyperlink" Target="https://www.facebook.com/events/14755310673014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royalsocietypublishing.org/doi/10.1098/rspa.2020.0538" TargetMode="External"/><Relationship Id="rId2" Type="http://schemas.openxmlformats.org/officeDocument/2006/relationships/hyperlink" Target="https://vedavyzkum.cz/ze-zahranici/ze-zahranici/i-prestizni-svetove-zurnaly-obsahuji-chybne-citac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5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122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120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groups/137773734152466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0519830316257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atchandknow.cz/" TargetMode="External"/><Relationship Id="rId2" Type="http://schemas.openxmlformats.org/officeDocument/2006/relationships/hyperlink" Target="https://online.watchandknow.cz/collection/v%C5%A1echny-filmy-od-a-do-z/?fbclid=IwAR2H4ytNqncTreB_anqgAz_SDJFkEUng5srcBVHMrJQ5Ut_RGZmiJa2P-n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mailto:cajanek@med.muni.cz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press.org/jcb/article/219/6/e201904107/151721/KIF14-controls-ciliogenesis-via-regulation-of" TargetMode="External"/><Relationship Id="rId5" Type="http://schemas.openxmlformats.org/officeDocument/2006/relationships/hyperlink" Target="https://www2.med.muni.cz/histology/lukas-cajanek/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tJu0TZN5aSw" TargetMode="External"/><Relationship Id="rId4" Type="http://schemas.openxmlformats.org/officeDocument/2006/relationships/hyperlink" Target="https://www.hvezdarna.cz/?page_id=2879&amp;typ=0&amp;porad=0&amp;cal_page=1#kalend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C137F5-1A95-4971-BBDA-ACCC122E56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F0C884-959F-4004-B50E-4F66B4AA7D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Podzim 2020</a:t>
            </a:r>
          </a:p>
        </p:txBody>
      </p:sp>
    </p:spTree>
    <p:extLst>
      <p:ext uri="{BB962C8B-B14F-4D97-AF65-F5344CB8AC3E}">
        <p14:creationId xmlns:p14="http://schemas.microsoft.com/office/powerpoint/2010/main" val="199585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853E-5D27-4134-8E30-2AD2DA20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CDCFB-5808-46A8-AC62-86CC25EFB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1FDD5A-9ADB-4744-80A7-ACF7C3E5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2944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26B4E55-CF43-4454-99D9-906033C17C32}"/>
              </a:ext>
            </a:extLst>
          </p:cNvPr>
          <p:cNvSpPr txBox="1"/>
          <p:nvPr/>
        </p:nvSpPr>
        <p:spPr>
          <a:xfrm>
            <a:off x="390994" y="6048560"/>
            <a:ext cx="649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			</a:t>
            </a:r>
            <a:r>
              <a:rPr lang="cs-CZ" sz="3200" dirty="0">
                <a:hlinkClick r:id="rId3"/>
              </a:rPr>
              <a:t>www.sci.muni.cz/ofiz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0308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84E5F-1776-4D9A-BD20-9AE812FB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432" y="365125"/>
            <a:ext cx="6340367" cy="1325563"/>
          </a:xfrm>
        </p:spPr>
        <p:txBody>
          <a:bodyPr/>
          <a:lstStyle/>
          <a:p>
            <a:r>
              <a:rPr lang="cs-CZ" dirty="0"/>
              <a:t>BP a DP – do 31. 10.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574FF0-2284-4EE9-969C-B2EB521D4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434" y="1825625"/>
            <a:ext cx="6340366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Najděte si svůj tým, např. na </a:t>
            </a:r>
            <a:r>
              <a:rPr lang="cs-CZ" dirty="0">
                <a:hlinkClick r:id="rId2"/>
              </a:rPr>
              <a:t>https://www.sci.muni.cz/ofiz/vyzkum/</a:t>
            </a:r>
            <a:endParaRPr lang="cs-CZ" dirty="0"/>
          </a:p>
          <a:p>
            <a:endParaRPr lang="cs-CZ" dirty="0"/>
          </a:p>
          <a:p>
            <a:pPr algn="just"/>
            <a:r>
              <a:rPr lang="cs-CZ" dirty="0"/>
              <a:t>Elektronizace systému, po vyplnění Zadání studentem odejde požadavek na elektronický </a:t>
            </a:r>
            <a:br>
              <a:rPr lang="cs-CZ" dirty="0"/>
            </a:br>
            <a:r>
              <a:rPr lang="cs-CZ" dirty="0"/>
              <a:t>podpis školiteli, následně Pedagogickému zástupci. Podepisovat se zřejmě bude přes příslušnou agendu v </a:t>
            </a:r>
            <a:r>
              <a:rPr lang="cs-CZ" dirty="0" err="1"/>
              <a:t>INETu</a:t>
            </a:r>
            <a:r>
              <a:rPr lang="cs-CZ" dirty="0"/>
              <a:t> </a:t>
            </a:r>
            <a:r>
              <a:rPr lang="cs-CZ" dirty="0" err="1"/>
              <a:t>odkliknutím</a:t>
            </a:r>
            <a:r>
              <a:rPr lang="cs-CZ" dirty="0"/>
              <a:t> souhlasu.  </a:t>
            </a:r>
          </a:p>
          <a:p>
            <a:pPr algn="just"/>
            <a:r>
              <a:rPr lang="cs-CZ" dirty="0"/>
              <a:t>Starý postup je již nepřípustný, bez elektronického podpisu není Zadání platné.  </a:t>
            </a:r>
          </a:p>
          <a:p>
            <a:pPr algn="just"/>
            <a:r>
              <a:rPr lang="cs-CZ" dirty="0"/>
              <a:t>Studenti vytištěné podepsané Zadání již nepotřebují, do práce se vkládá Zadání </a:t>
            </a:r>
            <a:br>
              <a:rPr lang="cs-CZ" dirty="0"/>
            </a:br>
            <a:r>
              <a:rPr lang="cs-CZ" dirty="0"/>
              <a:t>bez podpisů. 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2AA326-615D-4536-8812-1B961720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3" y="91965"/>
            <a:ext cx="4567261" cy="66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5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AA5E964-6756-49C3-B4D1-FDD814258676}"/>
              </a:ext>
            </a:extLst>
          </p:cNvPr>
          <p:cNvSpPr txBox="1"/>
          <p:nvPr/>
        </p:nvSpPr>
        <p:spPr>
          <a:xfrm>
            <a:off x="189996" y="5362498"/>
            <a:ext cx="6678424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+mj-lt"/>
                <a:ea typeface="+mj-ea"/>
                <a:cs typeface="+mj-cs"/>
              </a:rPr>
              <a:t>Stránky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  <a:hlinkClick r:id="rId2"/>
              </a:rPr>
              <a:t>Nobelovy</a:t>
            </a:r>
            <a:r>
              <a:rPr lang="en-US" sz="3600" dirty="0">
                <a:latin typeface="+mj-lt"/>
                <a:ea typeface="+mj-ea"/>
                <a:cs typeface="+mj-cs"/>
                <a:hlinkClick r:id="rId2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  <a:hlinkClick r:id="rId2"/>
              </a:rPr>
              <a:t>ceny</a:t>
            </a:r>
            <a:endParaRPr lang="cs-CZ" sz="36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600" dirty="0">
                <a:latin typeface="+mj-lt"/>
                <a:ea typeface="+mj-ea"/>
                <a:cs typeface="+mj-cs"/>
                <a:hlinkClick r:id="rId3"/>
              </a:rPr>
              <a:t>Reportáž ČT</a:t>
            </a:r>
            <a:r>
              <a:rPr lang="cs-CZ" sz="3600" dirty="0">
                <a:latin typeface="+mj-lt"/>
                <a:ea typeface="+mj-ea"/>
                <a:cs typeface="+mj-cs"/>
              </a:rPr>
              <a:t> s D. Stachem 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3B14AAF-358A-4699-ABED-A54D6E58A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" y="1585558"/>
            <a:ext cx="4673359" cy="309609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929D5C8-C8D2-406A-8EC3-EFB710502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96" y="11762"/>
            <a:ext cx="1862739" cy="15387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EFC97C-BB17-488C-9588-A9D90A94A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854" y="722241"/>
            <a:ext cx="6902186" cy="40550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F41860-A2D2-4A4B-A974-73B16EBF1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302" y="4641838"/>
            <a:ext cx="3815255" cy="20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kreslení&#10;&#10;Popis byl vytvořen automaticky">
            <a:extLst>
              <a:ext uri="{FF2B5EF4-FFF2-40B4-BE49-F238E27FC236}">
                <a16:creationId xmlns:a16="http://schemas.microsoft.com/office/drawing/2014/main" id="{87B37351-B8EB-4B3A-AE58-7046AD0D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" y="1773372"/>
            <a:ext cx="5007264" cy="3311256"/>
          </a:xfr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477FD5A-DB46-4E87-8186-959C26065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" y="199697"/>
            <a:ext cx="1862739" cy="15387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9F9EDB-654E-4E32-BF49-448FD9C36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630" y="1450160"/>
            <a:ext cx="6274933" cy="40949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4C56648-B643-45EE-8E6C-F1815C7E7FF0}"/>
              </a:ext>
            </a:extLst>
          </p:cNvPr>
          <p:cNvSpPr txBox="1"/>
          <p:nvPr/>
        </p:nvSpPr>
        <p:spPr>
          <a:xfrm flipH="1">
            <a:off x="105913" y="5545153"/>
            <a:ext cx="912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hlinkClick r:id="rId5"/>
              </a:rPr>
              <a:t>Hydepark</a:t>
            </a:r>
            <a:r>
              <a:rPr lang="cs-CZ" sz="2400" dirty="0">
                <a:hlinkClick r:id="rId5"/>
              </a:rPr>
              <a:t> civilizace </a:t>
            </a:r>
            <a:r>
              <a:rPr lang="cs-CZ" sz="2400" dirty="0"/>
              <a:t>shrnující Nobelovy ceny ve vědeckých kategoriích</a:t>
            </a:r>
          </a:p>
          <a:p>
            <a:r>
              <a:rPr lang="cs-CZ" sz="2400" dirty="0"/>
              <a:t>Záznam </a:t>
            </a:r>
            <a:r>
              <a:rPr lang="cs-CZ" sz="2400" dirty="0">
                <a:hlinkClick r:id="rId6"/>
              </a:rPr>
              <a:t>Mendel </a:t>
            </a:r>
            <a:r>
              <a:rPr lang="cs-CZ" sz="2400" dirty="0" err="1">
                <a:hlinkClick r:id="rId6"/>
              </a:rPr>
              <a:t>Lectures</a:t>
            </a:r>
            <a:r>
              <a:rPr lang="cs-CZ" sz="2400" dirty="0">
                <a:hlinkClick r:id="rId6"/>
              </a:rPr>
              <a:t> </a:t>
            </a:r>
            <a:r>
              <a:rPr lang="cs-CZ" sz="2400" dirty="0"/>
              <a:t>s E. </a:t>
            </a:r>
            <a:r>
              <a:rPr lang="cs-CZ" sz="2400" dirty="0" err="1"/>
              <a:t>Charpentier</a:t>
            </a:r>
            <a:r>
              <a:rPr lang="cs-CZ" sz="2400" dirty="0"/>
              <a:t> (jaro 2019)</a:t>
            </a:r>
          </a:p>
        </p:txBody>
      </p:sp>
    </p:spTree>
    <p:extLst>
      <p:ext uri="{BB962C8B-B14F-4D97-AF65-F5344CB8AC3E}">
        <p14:creationId xmlns:p14="http://schemas.microsoft.com/office/powerpoint/2010/main" val="76170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93EA88-6B5C-47F7-AE4E-3E06A7C80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1" y="-17296"/>
            <a:ext cx="4930256" cy="68752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B3CBF6-1B08-4069-9DDA-F70C62E5E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39" y="262859"/>
            <a:ext cx="4610149" cy="520061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F0B0488-0E54-43B6-93C2-F104368A8C29}"/>
              </a:ext>
            </a:extLst>
          </p:cNvPr>
          <p:cNvSpPr txBox="1"/>
          <p:nvPr/>
        </p:nvSpPr>
        <p:spPr>
          <a:xfrm>
            <a:off x="6096000" y="5952930"/>
            <a:ext cx="533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Více o objevu </a:t>
            </a:r>
            <a:r>
              <a:rPr lang="cs-CZ" dirty="0">
                <a:hlinkClick r:id="rId4"/>
              </a:rPr>
              <a:t>na stránkách </a:t>
            </a:r>
            <a:r>
              <a:rPr lang="cs-CZ" dirty="0"/>
              <a:t>Nobel </a:t>
            </a:r>
            <a:r>
              <a:rPr lang="cs-CZ" dirty="0" err="1"/>
              <a:t>Prize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63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F650D-D526-44A9-88EC-5B51B41F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581D95-BE90-43A8-A280-477AD04C4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1" y="205274"/>
            <a:ext cx="11457920" cy="55610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0B8AFE-F63F-445D-A6BB-A5506933C5BD}"/>
              </a:ext>
            </a:extLst>
          </p:cNvPr>
          <p:cNvSpPr txBox="1"/>
          <p:nvPr/>
        </p:nvSpPr>
        <p:spPr>
          <a:xfrm flipH="1">
            <a:off x="378960" y="6020840"/>
            <a:ext cx="4859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Záznam na </a:t>
            </a:r>
            <a:r>
              <a:rPr lang="cs-CZ" sz="2800" dirty="0">
                <a:hlinkClick r:id="rId3"/>
              </a:rPr>
              <a:t>YouTube</a:t>
            </a:r>
            <a:r>
              <a:rPr lang="cs-CZ" sz="2800" dirty="0"/>
              <a:t> </a:t>
            </a:r>
            <a:r>
              <a:rPr lang="cs-CZ" sz="2800" dirty="0" err="1"/>
              <a:t>PřF</a:t>
            </a:r>
            <a:r>
              <a:rPr lang="cs-CZ" sz="2800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8858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780B5A4-74CE-44C7-960F-AAF3495A6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23" y="314654"/>
            <a:ext cx="3240669" cy="32273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32E49D5-2DF1-4BE4-8BE6-65B71F2D1824}"/>
              </a:ext>
            </a:extLst>
          </p:cNvPr>
          <p:cNvSpPr txBox="1"/>
          <p:nvPr/>
        </p:nvSpPr>
        <p:spPr>
          <a:xfrm flipH="1">
            <a:off x="8713076" y="3836276"/>
            <a:ext cx="2781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Laboratoř</a:t>
            </a:r>
            <a:r>
              <a:rPr lang="cs-CZ" dirty="0"/>
              <a:t> dr.  Milana Číže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66D679-B5AC-4487-921C-2A09FAD2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116994" cy="6858000"/>
          </a:xfrm>
          <a:prstGeom prst="rect">
            <a:avLst/>
          </a:prstGeom>
        </p:spPr>
      </p:pic>
      <p:pic>
        <p:nvPicPr>
          <p:cNvPr id="6" name="Obrázek 5" descr="Obsah obrázku osoba, muž, interiér, držení&#10;&#10;Popis byl vytvořen automaticky">
            <a:extLst>
              <a:ext uri="{FF2B5EF4-FFF2-40B4-BE49-F238E27FC236}">
                <a16:creationId xmlns:a16="http://schemas.microsoft.com/office/drawing/2014/main" id="{3DE6BF13-4C17-4027-8617-A0C2C5856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20" y="4436440"/>
            <a:ext cx="1514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2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404CA1E-8FD4-4759-9EA4-AD1A407A6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2877"/>
            <a:ext cx="3381375" cy="192405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915BA0-11E0-4E52-9B79-760778FB9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5631"/>
            <a:ext cx="12192000" cy="42301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B2932BD-71BA-4562-B9C0-D967784EB7ED}"/>
              </a:ext>
            </a:extLst>
          </p:cNvPr>
          <p:cNvSpPr txBox="1"/>
          <p:nvPr/>
        </p:nvSpPr>
        <p:spPr>
          <a:xfrm flipH="1">
            <a:off x="0" y="6375791"/>
            <a:ext cx="717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Nikon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competition</a:t>
            </a:r>
            <a:r>
              <a:rPr lang="cs-CZ" dirty="0"/>
              <a:t> – </a:t>
            </a:r>
            <a:r>
              <a:rPr lang="cs-CZ" dirty="0">
                <a:hlinkClick r:id="rId5"/>
              </a:rPr>
              <a:t>fotky</a:t>
            </a:r>
            <a:r>
              <a:rPr lang="cs-CZ" dirty="0"/>
              <a:t>, </a:t>
            </a:r>
            <a:r>
              <a:rPr lang="cs-CZ" dirty="0">
                <a:hlinkClick r:id="rId6"/>
              </a:rPr>
              <a:t>videa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9F6E1DE-58A2-406B-915E-5E33F0082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375" y="173675"/>
            <a:ext cx="6378400" cy="18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7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EC95F-CDBC-4972-80F7-F005EDC9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43" y="85443"/>
            <a:ext cx="10803236" cy="854075"/>
          </a:xfrm>
        </p:spPr>
        <p:txBody>
          <a:bodyPr>
            <a:noAutofit/>
          </a:bodyPr>
          <a:lstStyle/>
          <a:p>
            <a:r>
              <a:rPr lang="cs-CZ" sz="3200" dirty="0" err="1"/>
              <a:t>Gregg</a:t>
            </a:r>
            <a:r>
              <a:rPr lang="cs-CZ" sz="3200" dirty="0"/>
              <a:t> </a:t>
            </a:r>
            <a:r>
              <a:rPr lang="cs-CZ" sz="3200" dirty="0" err="1"/>
              <a:t>Semenza</a:t>
            </a:r>
            <a:r>
              <a:rPr lang="cs-CZ" sz="3200" dirty="0"/>
              <a:t> (NC 2019, Hypoxie) v problémech? Data </a:t>
            </a:r>
            <a:r>
              <a:rPr lang="cs-CZ" sz="3200" dirty="0" err="1"/>
              <a:t>fabrication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E04274-21AB-4B04-B746-40339938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77" y="5879684"/>
            <a:ext cx="12135591" cy="1005873"/>
          </a:xfrm>
        </p:spPr>
        <p:txBody>
          <a:bodyPr>
            <a:normAutofit fontScale="92500"/>
          </a:bodyPr>
          <a:lstStyle/>
          <a:p>
            <a:r>
              <a:rPr lang="cs-CZ" dirty="0"/>
              <a:t>Odkaz </a:t>
            </a:r>
            <a:r>
              <a:rPr lang="cs-CZ" dirty="0">
                <a:hlinkClick r:id="rId2"/>
              </a:rPr>
              <a:t>na stránku</a:t>
            </a:r>
            <a:r>
              <a:rPr lang="cs-CZ" dirty="0"/>
              <a:t> </a:t>
            </a:r>
            <a:r>
              <a:rPr lang="cs-CZ" dirty="0" err="1"/>
              <a:t>PubPeer</a:t>
            </a:r>
            <a:r>
              <a:rPr lang="cs-CZ" dirty="0"/>
              <a:t>, kde jsou komentáře  ke článkům (podezřelé </a:t>
            </a:r>
            <a:r>
              <a:rPr lang="cs-CZ" dirty="0" err="1"/>
              <a:t>bloty</a:t>
            </a:r>
            <a:r>
              <a:rPr lang="cs-CZ" dirty="0"/>
              <a:t> apod.)</a:t>
            </a:r>
          </a:p>
          <a:p>
            <a:r>
              <a:rPr lang="cs-CZ" dirty="0">
                <a:hlinkClick r:id="rId3"/>
              </a:rPr>
              <a:t>Článek</a:t>
            </a:r>
            <a:r>
              <a:rPr lang="cs-CZ" dirty="0"/>
              <a:t>, který o kauze informuje (web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better</a:t>
            </a:r>
            <a:r>
              <a:rPr lang="cs-CZ" dirty="0"/>
              <a:t> science)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D61249-7002-476D-9175-9C5AEC893365}"/>
              </a:ext>
            </a:extLst>
          </p:cNvPr>
          <p:cNvSpPr txBox="1"/>
          <p:nvPr/>
        </p:nvSpPr>
        <p:spPr>
          <a:xfrm>
            <a:off x="7332781" y="468445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F4F679A-BBB1-4024-A5C5-0A385260C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860" y="1161715"/>
            <a:ext cx="5771373" cy="2028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1C0E9C-894A-4344-9848-C0EB0B403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529" y="3240995"/>
            <a:ext cx="2702442" cy="26386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F3D6FC-BA0C-42F3-A9D4-419A63DFA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78" y="1111975"/>
            <a:ext cx="4192230" cy="4417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ECC0FA1-6330-4169-A058-7D7BABD46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26" y="3227099"/>
            <a:ext cx="3068931" cy="2601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 descr="Obsah obrázku osoba, muž, vázanka, oblek&#10;&#10;Popis byl vytvořen automaticky">
            <a:extLst>
              <a:ext uri="{FF2B5EF4-FFF2-40B4-BE49-F238E27FC236}">
                <a16:creationId xmlns:a16="http://schemas.microsoft.com/office/drawing/2014/main" id="{14BD52BE-DC97-4F27-B620-57D1F20C5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48" y="1111975"/>
            <a:ext cx="1414272" cy="21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C3D1C9-98BA-42C2-8827-82B9C80A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34269"/>
            <a:ext cx="10515600" cy="765214"/>
          </a:xfrm>
        </p:spPr>
        <p:txBody>
          <a:bodyPr/>
          <a:lstStyle/>
          <a:p>
            <a:r>
              <a:rPr lang="cs-CZ" dirty="0"/>
              <a:t>Odkaz </a:t>
            </a:r>
            <a:r>
              <a:rPr lang="cs-CZ" dirty="0">
                <a:hlinkClick r:id="rId2"/>
              </a:rPr>
              <a:t>na článek</a:t>
            </a:r>
            <a:r>
              <a:rPr lang="cs-CZ" dirty="0"/>
              <a:t>, odkaz pro </a:t>
            </a:r>
            <a:r>
              <a:rPr lang="cs-CZ" dirty="0" err="1">
                <a:hlinkClick r:id="rId3"/>
              </a:rPr>
              <a:t>graduate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students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CFFC4F-B506-4112-82D0-5A5A25C4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10"/>
            <a:ext cx="9614418" cy="31992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97CA5C9-B89B-451C-B196-14010BCD7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1604"/>
            <a:ext cx="7715250" cy="24955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8DAF3BC-1DCD-4DC2-8D50-6357D0D15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494" y="2293258"/>
            <a:ext cx="4362809" cy="33224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70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853E-5D27-4134-8E30-2AD2DA20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CDCFB-5808-46A8-AC62-86CC25EFB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1FDD5A-9ADB-4744-80A7-ACF7C3E5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2944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26B4E55-CF43-4454-99D9-906033C17C32}"/>
              </a:ext>
            </a:extLst>
          </p:cNvPr>
          <p:cNvSpPr txBox="1"/>
          <p:nvPr/>
        </p:nvSpPr>
        <p:spPr>
          <a:xfrm>
            <a:off x="390994" y="6048560"/>
            <a:ext cx="649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			</a:t>
            </a:r>
            <a:r>
              <a:rPr lang="cs-CZ" sz="3200" dirty="0">
                <a:hlinkClick r:id="rId3"/>
              </a:rPr>
              <a:t>www.sci.muni.cz/ofiz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99035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13CED-A4B8-432F-B42F-BB10EA96F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vás zajímá?</a:t>
            </a:r>
            <a:br>
              <a:rPr lang="cs-CZ" dirty="0"/>
            </a:br>
            <a:r>
              <a:rPr lang="cs-CZ" dirty="0"/>
              <a:t>4. 11. 2020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78B2B-3F2C-4CE2-97FE-BF4587E19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717"/>
            <a:ext cx="10515600" cy="4068245"/>
          </a:xfrm>
        </p:spPr>
        <p:txBody>
          <a:bodyPr/>
          <a:lstStyle/>
          <a:p>
            <a:r>
              <a:rPr lang="cs-CZ" dirty="0"/>
              <a:t>Absolventky magisterského programu – Dánsko, Velká Británie</a:t>
            </a:r>
          </a:p>
          <a:p>
            <a:r>
              <a:rPr lang="cs-CZ" dirty="0"/>
              <a:t>Studentka doktorského programu - Švédsko</a:t>
            </a:r>
          </a:p>
          <a:p>
            <a:r>
              <a:rPr lang="cs-CZ" dirty="0"/>
              <a:t>Absolvent doktorského programu – Švýcarsko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888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48CE7BD-E62D-44AA-8013-AEF0A466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0" y="2772151"/>
            <a:ext cx="6928834" cy="17055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BFF0BD-08BD-4CBD-BED3-567467DA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49401" cy="2683667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A75CC648-9B58-4F0E-83D4-763A780C277B}"/>
              </a:ext>
            </a:extLst>
          </p:cNvPr>
          <p:cNvSpPr txBox="1">
            <a:spLocks/>
          </p:cNvSpPr>
          <p:nvPr/>
        </p:nvSpPr>
        <p:spPr>
          <a:xfrm>
            <a:off x="9156192" y="533273"/>
            <a:ext cx="2535936" cy="9961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mbria" pitchFamily="18" charset="0"/>
              </a:rPr>
              <a:t>Pátek, 13:00,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Cambria" pitchFamily="18" charset="0"/>
              </a:rPr>
              <a:t>A11/205</a:t>
            </a:r>
          </a:p>
        </p:txBody>
      </p:sp>
      <p:pic>
        <p:nvPicPr>
          <p:cNvPr id="8" name="Obrázek 7" descr="Obsah obrázku osoba, exteriér, muž, tráva&#10;&#10;Popis byl vytvořen automaticky">
            <a:extLst>
              <a:ext uri="{FF2B5EF4-FFF2-40B4-BE49-F238E27FC236}">
                <a16:creationId xmlns:a16="http://schemas.microsoft.com/office/drawing/2014/main" id="{8FFB9451-15EB-4790-8A12-6E1F28B0E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00" y="4477734"/>
            <a:ext cx="2350066" cy="1761822"/>
          </a:xfrm>
          <a:prstGeom prst="rect">
            <a:avLst/>
          </a:prstGeom>
        </p:spPr>
      </p:pic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33FBFC13-6957-4018-973D-53EE78BCB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75" y="3587085"/>
            <a:ext cx="4545213" cy="27953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F4CC37-FC32-43FB-9C8B-5A72957CD3A5}"/>
              </a:ext>
            </a:extLst>
          </p:cNvPr>
          <p:cNvSpPr txBox="1"/>
          <p:nvPr/>
        </p:nvSpPr>
        <p:spPr>
          <a:xfrm>
            <a:off x="441428" y="5916390"/>
            <a:ext cx="344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pracovní skupinu dr. </a:t>
            </a:r>
            <a:r>
              <a:rPr lang="cs-CZ" dirty="0" err="1"/>
              <a:t>Bryji</a:t>
            </a:r>
            <a:endParaRPr lang="cs-CZ" dirty="0"/>
          </a:p>
          <a:p>
            <a:r>
              <a:rPr lang="cs-CZ" dirty="0"/>
              <a:t>Odkaz na </a:t>
            </a:r>
            <a:r>
              <a:rPr lang="cs-CZ" dirty="0">
                <a:hlinkClick r:id="rId6"/>
              </a:rPr>
              <a:t>článek</a:t>
            </a:r>
            <a:r>
              <a:rPr lang="cs-CZ" dirty="0"/>
              <a:t> s hlodavci Afriky </a:t>
            </a:r>
          </a:p>
        </p:txBody>
      </p:sp>
      <p:pic>
        <p:nvPicPr>
          <p:cNvPr id="13" name="Obrázek 12" descr="Obsah obrázku savci, zvíře, tráva, medvěd&#10;&#10;Popis byl vytvořen automaticky">
            <a:extLst>
              <a:ext uri="{FF2B5EF4-FFF2-40B4-BE49-F238E27FC236}">
                <a16:creationId xmlns:a16="http://schemas.microsoft.com/office/drawing/2014/main" id="{97089B7E-DB13-413F-BD33-8C545F065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45" y="2042940"/>
            <a:ext cx="3018885" cy="1281453"/>
          </a:xfrm>
          <a:prstGeom prst="rect">
            <a:avLst/>
          </a:prstGeom>
        </p:spPr>
      </p:pic>
      <p:pic>
        <p:nvPicPr>
          <p:cNvPr id="9" name="Obrázek 8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71ED80DE-3462-4EEF-BD45-7B9847512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6" y="3926596"/>
            <a:ext cx="3197511" cy="2116284"/>
          </a:xfrm>
          <a:prstGeom prst="rect">
            <a:avLst/>
          </a:prstGeom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7BE7D29B-C4A1-41C5-A9AE-2965176C0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3" y="5358645"/>
            <a:ext cx="1412765" cy="14182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44C78DA-65A8-4F86-A2F8-7BBE410890A5}"/>
              </a:ext>
            </a:extLst>
          </p:cNvPr>
          <p:cNvSpPr txBox="1"/>
          <p:nvPr/>
        </p:nvSpPr>
        <p:spPr>
          <a:xfrm rot="20720318">
            <a:off x="2444589" y="495055"/>
            <a:ext cx="6636579" cy="5016237"/>
          </a:xfrm>
          <a:custGeom>
            <a:avLst/>
            <a:gdLst>
              <a:gd name="connsiteX0" fmla="*/ 0 w 7847698"/>
              <a:gd name="connsiteY0" fmla="*/ 0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0 w 7847698"/>
              <a:gd name="connsiteY4" fmla="*/ 0 h 6217087"/>
              <a:gd name="connsiteX0" fmla="*/ 1309651 w 7847698"/>
              <a:gd name="connsiteY0" fmla="*/ 594814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1309651 w 7847698"/>
              <a:gd name="connsiteY4" fmla="*/ 594814 h 6217087"/>
              <a:gd name="connsiteX0" fmla="*/ 1309651 w 7847698"/>
              <a:gd name="connsiteY0" fmla="*/ 0 h 5622273"/>
              <a:gd name="connsiteX1" fmla="*/ 6624173 w 7847698"/>
              <a:gd name="connsiteY1" fmla="*/ 101231 h 5622273"/>
              <a:gd name="connsiteX2" fmla="*/ 7847698 w 7847698"/>
              <a:gd name="connsiteY2" fmla="*/ 5622273 h 5622273"/>
              <a:gd name="connsiteX3" fmla="*/ 0 w 7847698"/>
              <a:gd name="connsiteY3" fmla="*/ 5622273 h 5622273"/>
              <a:gd name="connsiteX4" fmla="*/ 1309651 w 7847698"/>
              <a:gd name="connsiteY4" fmla="*/ 0 h 5622273"/>
              <a:gd name="connsiteX0" fmla="*/ 1309651 w 6636579"/>
              <a:gd name="connsiteY0" fmla="*/ 0 h 5622273"/>
              <a:gd name="connsiteX1" fmla="*/ 6624173 w 6636579"/>
              <a:gd name="connsiteY1" fmla="*/ 101231 h 5622273"/>
              <a:gd name="connsiteX2" fmla="*/ 6636579 w 6636579"/>
              <a:gd name="connsiteY2" fmla="*/ 5609669 h 5622273"/>
              <a:gd name="connsiteX3" fmla="*/ 0 w 6636579"/>
              <a:gd name="connsiteY3" fmla="*/ 5622273 h 5622273"/>
              <a:gd name="connsiteX4" fmla="*/ 1309651 w 6636579"/>
              <a:gd name="connsiteY4" fmla="*/ 0 h 5622273"/>
              <a:gd name="connsiteX0" fmla="*/ 758700 w 6636579"/>
              <a:gd name="connsiteY0" fmla="*/ 0 h 5702192"/>
              <a:gd name="connsiteX1" fmla="*/ 6624173 w 6636579"/>
              <a:gd name="connsiteY1" fmla="*/ 181150 h 5702192"/>
              <a:gd name="connsiteX2" fmla="*/ 6636579 w 6636579"/>
              <a:gd name="connsiteY2" fmla="*/ 5689588 h 5702192"/>
              <a:gd name="connsiteX3" fmla="*/ 0 w 6636579"/>
              <a:gd name="connsiteY3" fmla="*/ 5702192 h 5702192"/>
              <a:gd name="connsiteX4" fmla="*/ 758700 w 6636579"/>
              <a:gd name="connsiteY4" fmla="*/ 0 h 5702192"/>
              <a:gd name="connsiteX0" fmla="*/ 313139 w 6636579"/>
              <a:gd name="connsiteY0" fmla="*/ 504805 h 5521042"/>
              <a:gd name="connsiteX1" fmla="*/ 6624173 w 6636579"/>
              <a:gd name="connsiteY1" fmla="*/ 0 h 5521042"/>
              <a:gd name="connsiteX2" fmla="*/ 6636579 w 6636579"/>
              <a:gd name="connsiteY2" fmla="*/ 5508438 h 5521042"/>
              <a:gd name="connsiteX3" fmla="*/ 0 w 6636579"/>
              <a:gd name="connsiteY3" fmla="*/ 5521042 h 5521042"/>
              <a:gd name="connsiteX4" fmla="*/ 313139 w 6636579"/>
              <a:gd name="connsiteY4" fmla="*/ 504805 h 5521042"/>
              <a:gd name="connsiteX0" fmla="*/ 313139 w 6636579"/>
              <a:gd name="connsiteY0" fmla="*/ 0 h 5016237"/>
              <a:gd name="connsiteX1" fmla="*/ 6525168 w 6636579"/>
              <a:gd name="connsiteY1" fmla="*/ 118911 h 5016237"/>
              <a:gd name="connsiteX2" fmla="*/ 6636579 w 6636579"/>
              <a:gd name="connsiteY2" fmla="*/ 5003633 h 5016237"/>
              <a:gd name="connsiteX3" fmla="*/ 0 w 6636579"/>
              <a:gd name="connsiteY3" fmla="*/ 5016237 h 5016237"/>
              <a:gd name="connsiteX4" fmla="*/ 313139 w 6636579"/>
              <a:gd name="connsiteY4" fmla="*/ 0 h 501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6579" h="5016237">
                <a:moveTo>
                  <a:pt x="313139" y="0"/>
                </a:moveTo>
                <a:lnTo>
                  <a:pt x="6525168" y="118911"/>
                </a:lnTo>
                <a:cubicBezTo>
                  <a:pt x="6529303" y="1955057"/>
                  <a:pt x="6632444" y="3167487"/>
                  <a:pt x="6636579" y="5003633"/>
                </a:cubicBezTo>
                <a:lnTo>
                  <a:pt x="0" y="5016237"/>
                </a:lnTo>
                <a:lnTo>
                  <a:pt x="313139" y="0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solidFill>
                  <a:srgbClr val="C00000"/>
                </a:solidFill>
              </a:rPr>
              <a:t>JARO 2020</a:t>
            </a:r>
          </a:p>
        </p:txBody>
      </p:sp>
    </p:spTree>
    <p:extLst>
      <p:ext uri="{BB962C8B-B14F-4D97-AF65-F5344CB8AC3E}">
        <p14:creationId xmlns:p14="http://schemas.microsoft.com/office/powerpoint/2010/main" val="4171886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A171D41-44A4-4043-B135-FC2BDF35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74" y="1305442"/>
            <a:ext cx="7639730" cy="48382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44EE0F-B5BA-456D-9778-1E7BAB22D930}"/>
              </a:ext>
            </a:extLst>
          </p:cNvPr>
          <p:cNvSpPr txBox="1"/>
          <p:nvPr/>
        </p:nvSpPr>
        <p:spPr>
          <a:xfrm>
            <a:off x="660140" y="509048"/>
            <a:ext cx="6160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Pro podzim 2020 jsou PI stále inzerované …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51A611E-46F1-40FC-9F2A-D5D7D539F52E}"/>
              </a:ext>
            </a:extLst>
          </p:cNvPr>
          <p:cNvSpPr/>
          <p:nvPr/>
        </p:nvSpPr>
        <p:spPr>
          <a:xfrm>
            <a:off x="660140" y="3517641"/>
            <a:ext cx="5339444" cy="8210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8764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5726F-6727-4074-BD2A-080DE9D8E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5938402"/>
            <a:ext cx="10515600" cy="1082449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rozcestník MUNI</a:t>
            </a:r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005D55B-BC32-498E-9FEE-54C63DB43115}"/>
              </a:ext>
            </a:extLst>
          </p:cNvPr>
          <p:cNvGrpSpPr/>
          <p:nvPr/>
        </p:nvGrpSpPr>
        <p:grpSpPr>
          <a:xfrm>
            <a:off x="466725" y="188078"/>
            <a:ext cx="5340719" cy="6669922"/>
            <a:chOff x="0" y="-48405"/>
            <a:chExt cx="5340719" cy="666992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401530D-85C8-4141-A755-53306F47B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48405"/>
              <a:ext cx="5340719" cy="4557343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78CC2AD9-263A-4B02-A6F4-4B3120DB6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341"/>
            <a:stretch/>
          </p:blipFill>
          <p:spPr>
            <a:xfrm>
              <a:off x="0" y="4620769"/>
              <a:ext cx="5339559" cy="2000748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E95FE98-FA83-47F9-ABE6-E1E05FF6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571" y="76246"/>
            <a:ext cx="4431754" cy="752429"/>
          </a:xfrm>
        </p:spPr>
        <p:txBody>
          <a:bodyPr>
            <a:normAutofit/>
          </a:bodyPr>
          <a:lstStyle/>
          <a:p>
            <a:r>
              <a:rPr lang="cs-CZ" sz="3200" dirty="0"/>
              <a:t>Co dál po PhD?</a:t>
            </a:r>
          </a:p>
        </p:txBody>
      </p:sp>
    </p:spTree>
    <p:extLst>
      <p:ext uri="{BB962C8B-B14F-4D97-AF65-F5344CB8AC3E}">
        <p14:creationId xmlns:p14="http://schemas.microsoft.com/office/powerpoint/2010/main" val="452135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98911D99-2A18-4FEE-9FBD-349009CF9627}"/>
              </a:ext>
            </a:extLst>
          </p:cNvPr>
          <p:cNvSpPr txBox="1"/>
          <p:nvPr/>
        </p:nvSpPr>
        <p:spPr>
          <a:xfrm>
            <a:off x="1535958" y="5858863"/>
            <a:ext cx="417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2"/>
              </a:rPr>
              <a:t>FB událost</a:t>
            </a:r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784583-695F-4CAB-9D95-48B6DD439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153"/>
            <a:ext cx="8552580" cy="47477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B0FE83-A505-4753-9A01-3B3A8125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070" y="1502501"/>
            <a:ext cx="5281736" cy="51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47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2FF49D-7D75-4C3C-91B5-E5DC8808C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85" y="574025"/>
            <a:ext cx="4532104" cy="4478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8D5727-A209-49D9-A6C7-F96039C19411}"/>
              </a:ext>
            </a:extLst>
          </p:cNvPr>
          <p:cNvSpPr txBox="1"/>
          <p:nvPr/>
        </p:nvSpPr>
        <p:spPr>
          <a:xfrm>
            <a:off x="403285" y="5078642"/>
            <a:ext cx="437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Text v </a:t>
            </a:r>
            <a:r>
              <a:rPr lang="cs-CZ" dirty="0" err="1">
                <a:hlinkClick r:id="rId3"/>
              </a:rPr>
              <a:t>The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Scientist</a:t>
            </a:r>
            <a:r>
              <a:rPr lang="cs-CZ" dirty="0"/>
              <a:t>, </a:t>
            </a:r>
          </a:p>
          <a:p>
            <a:r>
              <a:rPr lang="cs-CZ" dirty="0"/>
              <a:t>původní studie v </a:t>
            </a:r>
            <a:r>
              <a:rPr lang="cs-CZ" dirty="0">
                <a:hlinkClick r:id="rId4"/>
              </a:rPr>
              <a:t>Cell </a:t>
            </a:r>
            <a:r>
              <a:rPr lang="cs-CZ" dirty="0" err="1">
                <a:hlinkClick r:id="rId4"/>
              </a:rPr>
              <a:t>metabolims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E999F0-023D-435E-A4C1-527C8559E852}"/>
              </a:ext>
            </a:extLst>
          </p:cNvPr>
          <p:cNvSpPr txBox="1"/>
          <p:nvPr/>
        </p:nvSpPr>
        <p:spPr>
          <a:xfrm>
            <a:off x="5659502" y="5627579"/>
            <a:ext cx="634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Článek populárně-vědecký </a:t>
            </a:r>
            <a:r>
              <a:rPr lang="cs-CZ" dirty="0">
                <a:hlinkClick r:id="rId5"/>
              </a:rPr>
              <a:t>vosy</a:t>
            </a:r>
            <a:r>
              <a:rPr lang="cs-CZ" dirty="0"/>
              <a:t> a </a:t>
            </a:r>
            <a:r>
              <a:rPr lang="cs-CZ" dirty="0">
                <a:hlinkClick r:id="rId6"/>
              </a:rPr>
              <a:t>včely</a:t>
            </a:r>
            <a:endParaRPr lang="cs-CZ" dirty="0"/>
          </a:p>
          <a:p>
            <a:r>
              <a:rPr lang="cs-CZ" dirty="0"/>
              <a:t>Původní článek v PNAS o </a:t>
            </a:r>
            <a:r>
              <a:rPr lang="cs-CZ" dirty="0">
                <a:hlinkClick r:id="rId7"/>
              </a:rPr>
              <a:t>vosím jedu</a:t>
            </a:r>
            <a:r>
              <a:rPr lang="cs-CZ" dirty="0"/>
              <a:t>, článek o </a:t>
            </a:r>
            <a:r>
              <a:rPr lang="cs-CZ" dirty="0">
                <a:hlinkClick r:id="rId8"/>
              </a:rPr>
              <a:t>včelím jedu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1916F94-43C5-4AB1-989C-9757B81F2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096" y="732480"/>
            <a:ext cx="5070935" cy="256852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E3B2899-5900-4966-A729-3F3AD7547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330" y="3117669"/>
            <a:ext cx="3924185" cy="224038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2" name="Obrázek 11" descr="Obsah obrázku hmyz, včelí plástev, kreslení&#10;&#10;Popis byl vytvořen automaticky">
            <a:extLst>
              <a:ext uri="{FF2B5EF4-FFF2-40B4-BE49-F238E27FC236}">
                <a16:creationId xmlns:a16="http://schemas.microsoft.com/office/drawing/2014/main" id="{32765E74-EA22-4BF7-82FE-18972A572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7437" y="3556993"/>
            <a:ext cx="1807027" cy="1300903"/>
          </a:xfrm>
          <a:prstGeom prst="rect">
            <a:avLst/>
          </a:prstGeom>
        </p:spPr>
      </p:pic>
      <p:pic>
        <p:nvPicPr>
          <p:cNvPr id="14" name="Obrázek 13" descr="Obsah obrázku hnědá, stojící&#10;&#10;Popis byl vytvořen automaticky">
            <a:extLst>
              <a:ext uri="{FF2B5EF4-FFF2-40B4-BE49-F238E27FC236}">
                <a16:creationId xmlns:a16="http://schemas.microsoft.com/office/drawing/2014/main" id="{0EF08F13-4478-4320-93BE-114A75BE16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739" y="774285"/>
            <a:ext cx="1916260" cy="18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0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669F823-5BD8-42B1-97CA-109F4425B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4468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1F97F5-8A0F-4D1B-A5F5-DC6BFCB4F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34" y="1686172"/>
            <a:ext cx="4808118" cy="3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1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8E6AA3-D6C9-4BC2-ADB1-8618F1DC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252356"/>
            <a:ext cx="7048500" cy="1663700"/>
          </a:xfrm>
          <a:prstGeom prst="rect">
            <a:avLst/>
          </a:prstGeom>
        </p:spPr>
      </p:pic>
      <p:pic>
        <p:nvPicPr>
          <p:cNvPr id="7" name="Zástupný obsah 6" descr="Obsah obrázku interiér, vsedě, stůl, oranžová&#10;&#10;Popis byl vytvořen automaticky">
            <a:extLst>
              <a:ext uri="{FF2B5EF4-FFF2-40B4-BE49-F238E27FC236}">
                <a16:creationId xmlns:a16="http://schemas.microsoft.com/office/drawing/2014/main" id="{30DC68AA-3603-4934-A12A-A4C73749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979556"/>
            <a:ext cx="4089400" cy="2705100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24C3A3C-6FB6-490E-9FFC-CA4A651C5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1" y="3979556"/>
            <a:ext cx="2882900" cy="2705100"/>
          </a:xfrm>
          <a:prstGeom prst="rect">
            <a:avLst/>
          </a:prstGeom>
        </p:spPr>
      </p:pic>
      <p:pic>
        <p:nvPicPr>
          <p:cNvPr id="13" name="Obrázek 12" descr="Obsah obrázku hnědá, tráva, stojící&#10;&#10;Popis byl vytvořen automaticky">
            <a:extLst>
              <a:ext uri="{FF2B5EF4-FFF2-40B4-BE49-F238E27FC236}">
                <a16:creationId xmlns:a16="http://schemas.microsoft.com/office/drawing/2014/main" id="{56F09BDE-4E3E-4F96-A8D2-F220DFC6C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1" y="2252356"/>
            <a:ext cx="3187700" cy="2108200"/>
          </a:xfrm>
          <a:prstGeom prst="rect">
            <a:avLst/>
          </a:prstGeom>
        </p:spPr>
      </p:pic>
      <p:pic>
        <p:nvPicPr>
          <p:cNvPr id="9" name="Obrázek 8" descr="Obsah obrázku zelená, strom, přehrávání, hra&#10;&#10;Popis byl vytvořen automaticky">
            <a:extLst>
              <a:ext uri="{FF2B5EF4-FFF2-40B4-BE49-F238E27FC236}">
                <a16:creationId xmlns:a16="http://schemas.microsoft.com/office/drawing/2014/main" id="{8F566EBF-FD43-4702-8A8C-02913A620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1" y="4424056"/>
            <a:ext cx="3187700" cy="2260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732175-1C10-4209-A751-8021D220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584" y="1123939"/>
            <a:ext cx="4850362" cy="11284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hlinkClick r:id="rId7"/>
              </a:rPr>
              <a:t>Galerie </a:t>
            </a:r>
            <a:r>
              <a:rPr lang="en-US" sz="3600" dirty="0" err="1">
                <a:hlinkClick r:id="rId7"/>
              </a:rPr>
              <a:t>vítězných</a:t>
            </a:r>
            <a:r>
              <a:rPr lang="en-US" sz="3600" dirty="0">
                <a:hlinkClick r:id="rId7"/>
              </a:rPr>
              <a:t> </a:t>
            </a:r>
            <a:r>
              <a:rPr lang="en-US" sz="3600" dirty="0" err="1">
                <a:hlinkClick r:id="rId7"/>
              </a:rPr>
              <a:t>snímků</a:t>
            </a:r>
            <a:endParaRPr lang="en-US" sz="36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5335C11-F19C-4A98-AD22-23A81B38A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1" y="109844"/>
            <a:ext cx="5269497" cy="20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37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381F9-6EB9-42EA-97D3-40F0B040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61DBBA-EE8F-4F12-B74E-72CA17BE1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523"/>
            <a:ext cx="12192000" cy="47832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10E621-0DDA-4FE3-958F-650DD36E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4749"/>
            <a:ext cx="7472716" cy="19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59DBBE-BD00-45B7-A08F-99E164AC1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3282" y="4045626"/>
            <a:ext cx="3005959" cy="1271859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záznamy přednášek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EA0C60-B971-4570-B6CA-5B266ECE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594"/>
            <a:ext cx="10594428" cy="26346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5490C1-F029-47D5-99DD-83711F5F8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5113"/>
            <a:ext cx="8694303" cy="435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35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58F89-3F0E-4AA2-BC40-5032EB886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81" y="6105060"/>
            <a:ext cx="6057123" cy="976927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Tabulka</a:t>
            </a:r>
            <a:r>
              <a:rPr lang="cs-CZ" dirty="0"/>
              <a:t> s předměty na webu OFIŽ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E5080E-1BFC-4A1F-890D-A1AA32D7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81" y="6541"/>
            <a:ext cx="6752055" cy="5899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D13096-3B29-4463-9198-FEBB21F66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3" y="79919"/>
            <a:ext cx="11611030" cy="52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9CC57-C91F-496C-AFB2-BE644A47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2" y="6305945"/>
            <a:ext cx="10300138" cy="552055"/>
          </a:xfrm>
        </p:spPr>
        <p:txBody>
          <a:bodyPr/>
          <a:lstStyle/>
          <a:p>
            <a:r>
              <a:rPr lang="cs-CZ" dirty="0">
                <a:hlinkClick r:id="rId2"/>
              </a:rPr>
              <a:t>Odkaz na tabulku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E9652C-EEA6-4AAB-A152-1F82DEC2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9" y="365125"/>
            <a:ext cx="7989996" cy="55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93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1B928-D26D-45D8-A9C6-EB2BD4EC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8F13A1F-21EF-457D-B1BC-200F627B5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018" y="2141537"/>
            <a:ext cx="6924774" cy="435133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5BAEF6E-4399-4473-973D-984C2DDBCA51}"/>
              </a:ext>
            </a:extLst>
          </p:cNvPr>
          <p:cNvSpPr txBox="1"/>
          <p:nvPr/>
        </p:nvSpPr>
        <p:spPr>
          <a:xfrm>
            <a:off x="316088" y="4656982"/>
            <a:ext cx="47037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program</a:t>
            </a:r>
            <a:endParaRPr lang="cs-CZ" dirty="0"/>
          </a:p>
          <a:p>
            <a:r>
              <a:rPr lang="cs-CZ" dirty="0"/>
              <a:t>Odkaz na tuto </a:t>
            </a:r>
            <a:r>
              <a:rPr lang="cs-CZ" dirty="0">
                <a:hlinkClick r:id="rId4"/>
              </a:rPr>
              <a:t>přednášku</a:t>
            </a:r>
            <a:endParaRPr lang="cs-CZ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16B717-E864-420A-BD98-5C3381B19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30" y="2141537"/>
            <a:ext cx="5042788" cy="16097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E89F406-B16E-4E24-9424-A6A3B0318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277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4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D84A3B-AE60-4003-A809-EC476091E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" y="5859623"/>
            <a:ext cx="11934196" cy="88081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Odkaz na science, odkaz na stránku </a:t>
            </a:r>
            <a:r>
              <a:rPr lang="cs-CZ" dirty="0" err="1">
                <a:hlinkClick r:id="rId2"/>
              </a:rPr>
              <a:t>Deep</a:t>
            </a:r>
            <a:r>
              <a:rPr lang="cs-CZ" dirty="0">
                <a:hlinkClick r:id="rId2"/>
              </a:rPr>
              <a:t> Mind</a:t>
            </a:r>
            <a:r>
              <a:rPr lang="cs-CZ" dirty="0"/>
              <a:t>, </a:t>
            </a:r>
          </a:p>
          <a:p>
            <a:r>
              <a:rPr lang="cs-CZ" dirty="0" err="1">
                <a:hlinkClick r:id="rId3"/>
              </a:rPr>
              <a:t>youtube</a:t>
            </a:r>
            <a:r>
              <a:rPr lang="cs-CZ" dirty="0">
                <a:hlinkClick r:id="rId3"/>
              </a:rPr>
              <a:t> video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2DBADB-1AAB-4A4B-97ED-4195D177C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" y="117566"/>
            <a:ext cx="3660094" cy="3650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C5D50EB-F478-41A8-9A14-36B6D8683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417" y="3971664"/>
            <a:ext cx="2379955" cy="1704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8DB2B3-E170-4DF6-B647-EFC23122C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135" y="3888317"/>
            <a:ext cx="3315929" cy="18708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F24ED4-947D-4E96-BC2B-B772BDBCF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255" y="117566"/>
            <a:ext cx="3779745" cy="55410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6B71B6-CA71-4427-ABDA-FA472B6DA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774" y="362374"/>
            <a:ext cx="4501643" cy="34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15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8F8096-F6DA-48C4-9D26-76566BF06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28" y="5980385"/>
            <a:ext cx="10515600" cy="564439"/>
          </a:xfrm>
        </p:spPr>
        <p:txBody>
          <a:bodyPr>
            <a:normAutofit fontScale="92500"/>
          </a:bodyPr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rozhovor – nejen o GMO, </a:t>
            </a:r>
            <a:r>
              <a:rPr lang="cs-CZ" dirty="0" err="1"/>
              <a:t>magnetorecepci</a:t>
            </a:r>
            <a:r>
              <a:rPr lang="cs-CZ" dirty="0"/>
              <a:t> a nadšení pro vědu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3697D4-41A4-401D-B3C4-5DED770CE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0" y="197561"/>
            <a:ext cx="8528628" cy="56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30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6998E7-4601-4B2F-9C7B-B46EFE830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21" y="6013230"/>
            <a:ext cx="10515600" cy="680053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hlinkClick r:id="rId2"/>
              </a:rPr>
              <a:t>Odkaz na článek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Odkaz na článek </a:t>
            </a:r>
            <a:r>
              <a:rPr lang="cs-CZ" dirty="0"/>
              <a:t>v </a:t>
            </a:r>
            <a:r>
              <a:rPr lang="cs-CZ" dirty="0" err="1"/>
              <a:t>čj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D23563-177B-4117-8D40-620E522EF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38" y="187730"/>
            <a:ext cx="7603085" cy="22694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2304FF-CFBF-4935-8811-A48CF0EF0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424" y="2578339"/>
            <a:ext cx="5373038" cy="39937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27C82A-3FBC-4EC4-8256-430D01185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93" y="2809566"/>
            <a:ext cx="4746928" cy="268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DFD1D39-7EC0-4BFD-A668-8D5E7AE88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0" y="162934"/>
            <a:ext cx="2785242" cy="227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935BB6-2DBF-4166-8360-F1F2F077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75" y="5986785"/>
            <a:ext cx="10515600" cy="588963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původní článek, odkaz na </a:t>
            </a:r>
            <a:r>
              <a:rPr lang="cs-CZ" dirty="0">
                <a:hlinkClick r:id="rId3"/>
              </a:rPr>
              <a:t>populární článek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5B385D-D977-466A-8D3C-BB1D7650A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00" y="142438"/>
            <a:ext cx="3836825" cy="15986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F1E0AC-A4E1-42F7-838D-5BBD9A5F2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5" y="643837"/>
            <a:ext cx="7279821" cy="8214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CBE2C1-32C6-4936-9D53-469BD6023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175" y="1839214"/>
            <a:ext cx="5599161" cy="33655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0F43E7-179E-4F31-8F1F-1461A9664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609" y="1836617"/>
            <a:ext cx="5154191" cy="36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27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3025B-E52B-4B75-A072-0692CE6C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DA2745-E0CE-4EC2-A4AC-54DFF83F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7999"/>
            <a:ext cx="10515600" cy="588963"/>
          </a:xfrm>
        </p:spPr>
        <p:txBody>
          <a:bodyPr/>
          <a:lstStyle/>
          <a:p>
            <a:r>
              <a:rPr lang="cs-CZ" dirty="0">
                <a:hlinkClick r:id="rId2"/>
              </a:rPr>
              <a:t>Odkaz na původní článek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F1A8DE-B31E-405F-B0C1-8FDBD7BF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65125"/>
            <a:ext cx="6787469" cy="45536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CFB969-E7E8-4CDE-9062-97642E26D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50" y="1543051"/>
            <a:ext cx="4705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49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BB96C-02B5-41CC-A620-FA9D21A5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96" y="6219861"/>
            <a:ext cx="10515600" cy="447967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, odkaz na </a:t>
            </a:r>
            <a:r>
              <a:rPr lang="cs-CZ" dirty="0">
                <a:hlinkClick r:id="rId3"/>
              </a:rPr>
              <a:t>původní článek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843892-3594-42B5-A309-90B33DB26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0" y="2589781"/>
            <a:ext cx="5080881" cy="3237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98EC59-073C-4070-A4E2-3F307EF5A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10" y="320283"/>
            <a:ext cx="8491829" cy="211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59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7E857B-75A6-4A46-91ED-5846E579B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449" y="3774458"/>
            <a:ext cx="6736359" cy="115536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sledování diskuze</a:t>
            </a:r>
            <a:endParaRPr lang="cs-CZ" dirty="0"/>
          </a:p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populárně-vědecký článek </a:t>
            </a:r>
            <a:r>
              <a:rPr lang="cs-CZ" dirty="0"/>
              <a:t>pro širokou veřejnost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DA82A8-209B-4CC2-A092-D76A49B9F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47" y="234545"/>
            <a:ext cx="5583620" cy="32281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BD03B71-2198-45F7-A211-EFDEC41BF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27" y="551224"/>
            <a:ext cx="2361324" cy="17709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4E04F6-D409-4AC1-9ADA-9213B568B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52" y="233438"/>
            <a:ext cx="4507265" cy="56455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1577E6-F859-49AB-9E7E-52A762050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814" y="4929825"/>
            <a:ext cx="5325132" cy="161638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83C3D59-9CF6-468D-854D-C2939847B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9276" y="4707586"/>
            <a:ext cx="2690572" cy="20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30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88F8A-6CF6-487B-8FA4-F01ABB14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93FB80-462B-4869-AE5C-1056749C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9443"/>
            <a:ext cx="10515600" cy="837520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, odkaz na studii v </a:t>
            </a:r>
            <a:r>
              <a:rPr lang="cs-CZ" dirty="0" err="1">
                <a:hlinkClick r:id="rId3"/>
              </a:rPr>
              <a:t>Proceedings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B1F68D-6348-40D4-A282-FF33033E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1690688"/>
            <a:ext cx="8953500" cy="2771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37351F-4E36-47D4-A3B9-37FA00CCD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" y="365125"/>
            <a:ext cx="57435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460C99-E6E7-40FE-B3A3-9FFAE516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753235" y="539195"/>
            <a:ext cx="8685530" cy="26339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3DC65A-6B93-41DC-85C7-FA2AA49DFB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2868243" y="3448867"/>
            <a:ext cx="6455514" cy="3176053"/>
          </a:xfrm>
          <a:prstGeom prst="rect">
            <a:avLst/>
          </a:prstGeom>
        </p:spPr>
      </p:pic>
      <p:pic>
        <p:nvPicPr>
          <p:cNvPr id="9" name="Obrázek 8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BA920E15-5149-4E95-9A83-D3CF0F6DFF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1" y="662288"/>
            <a:ext cx="8685530" cy="57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05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5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4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7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7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Jak vlastně funguje COVID-19? Odkaz na </a:t>
            </a:r>
            <a:r>
              <a:rPr lang="cs-CZ" sz="2800" dirty="0">
                <a:hlinkClick r:id="rId5"/>
              </a:rPr>
              <a:t>video </a:t>
            </a:r>
            <a:r>
              <a:rPr lang="cs-CZ" sz="2800" dirty="0"/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92697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Biorender - 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1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4077072"/>
            <a:ext cx="4858298" cy="2160240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97" y="3573017"/>
            <a:ext cx="3234091" cy="2535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6AAE9-8BA9-49A2-B40D-A5C9AC37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3" y="6030697"/>
            <a:ext cx="12024051" cy="732963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zajímavé fyziologické informace, domácí úkoly pro studenty: barvení ČB snímků vč. metodiky</a:t>
            </a:r>
            <a:br>
              <a:rPr lang="cs-CZ" sz="2800" dirty="0"/>
            </a:br>
            <a:r>
              <a:rPr lang="cs-CZ" sz="2800" dirty="0"/>
              <a:t>odkaz na </a:t>
            </a:r>
            <a:r>
              <a:rPr lang="cs-CZ" sz="2800" dirty="0">
                <a:hlinkClick r:id="rId2"/>
              </a:rPr>
              <a:t>FB </a:t>
            </a:r>
            <a:r>
              <a:rPr lang="cs-CZ" sz="2800" dirty="0"/>
              <a:t>stránku Histologie </a:t>
            </a:r>
            <a:r>
              <a:rPr lang="cs-CZ" sz="2800" dirty="0" err="1"/>
              <a:t>PřF</a:t>
            </a:r>
            <a:r>
              <a:rPr lang="cs-CZ" sz="2800" dirty="0"/>
              <a:t> UK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7C0A15-29D6-441F-B0CB-538FBB25E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4" y="105248"/>
            <a:ext cx="3900197" cy="5266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A0AD5E-0A11-4185-B341-0AAAF95FC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588" y="1658754"/>
            <a:ext cx="4566437" cy="3712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6F6991-D92C-4729-8030-A58E29F2C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184" y="1649831"/>
            <a:ext cx="3425391" cy="3712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0E73A33-5AB4-40F3-8DB1-48C4D5ECEE0B}"/>
              </a:ext>
            </a:extLst>
          </p:cNvPr>
          <p:cNvSpPr txBox="1"/>
          <p:nvPr/>
        </p:nvSpPr>
        <p:spPr>
          <a:xfrm>
            <a:off x="4173272" y="251840"/>
            <a:ext cx="786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Ještě jste nezačali sledovat? A není to škoda? </a:t>
            </a:r>
          </a:p>
          <a:p>
            <a:r>
              <a:rPr lang="cs-CZ" sz="3200" dirty="0"/>
              <a:t>Víťa </a:t>
            </a:r>
            <a:r>
              <a:rPr lang="cs-CZ" sz="3200" dirty="0" err="1"/>
              <a:t>Bryja</a:t>
            </a:r>
            <a:r>
              <a:rPr lang="cs-CZ" sz="3200" dirty="0"/>
              <a:t>: „Jsme jako </a:t>
            </a:r>
            <a:r>
              <a:rPr lang="cs-CZ" sz="3200" dirty="0" err="1"/>
              <a:t>PřF</a:t>
            </a:r>
            <a:r>
              <a:rPr lang="cs-CZ" sz="3200" dirty="0"/>
              <a:t> MU vítáni“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FEDB77E-BB82-4227-A431-65746C8EA1B0}"/>
              </a:ext>
            </a:extLst>
          </p:cNvPr>
          <p:cNvSpPr/>
          <p:nvPr/>
        </p:nvSpPr>
        <p:spPr>
          <a:xfrm>
            <a:off x="1152680" y="94340"/>
            <a:ext cx="2280985" cy="2602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4BE37C5-2804-4741-A98D-3126DF82D5E0}"/>
              </a:ext>
            </a:extLst>
          </p:cNvPr>
          <p:cNvSpPr txBox="1"/>
          <p:nvPr/>
        </p:nvSpPr>
        <p:spPr>
          <a:xfrm rot="20720318">
            <a:off x="2444589" y="495055"/>
            <a:ext cx="6636579" cy="5016237"/>
          </a:xfrm>
          <a:custGeom>
            <a:avLst/>
            <a:gdLst>
              <a:gd name="connsiteX0" fmla="*/ 0 w 7847698"/>
              <a:gd name="connsiteY0" fmla="*/ 0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0 w 7847698"/>
              <a:gd name="connsiteY4" fmla="*/ 0 h 6217087"/>
              <a:gd name="connsiteX0" fmla="*/ 1309651 w 7847698"/>
              <a:gd name="connsiteY0" fmla="*/ 594814 h 6217087"/>
              <a:gd name="connsiteX1" fmla="*/ 7847698 w 7847698"/>
              <a:gd name="connsiteY1" fmla="*/ 0 h 6217087"/>
              <a:gd name="connsiteX2" fmla="*/ 7847698 w 7847698"/>
              <a:gd name="connsiteY2" fmla="*/ 6217087 h 6217087"/>
              <a:gd name="connsiteX3" fmla="*/ 0 w 7847698"/>
              <a:gd name="connsiteY3" fmla="*/ 6217087 h 6217087"/>
              <a:gd name="connsiteX4" fmla="*/ 1309651 w 7847698"/>
              <a:gd name="connsiteY4" fmla="*/ 594814 h 6217087"/>
              <a:gd name="connsiteX0" fmla="*/ 1309651 w 7847698"/>
              <a:gd name="connsiteY0" fmla="*/ 0 h 5622273"/>
              <a:gd name="connsiteX1" fmla="*/ 6624173 w 7847698"/>
              <a:gd name="connsiteY1" fmla="*/ 101231 h 5622273"/>
              <a:gd name="connsiteX2" fmla="*/ 7847698 w 7847698"/>
              <a:gd name="connsiteY2" fmla="*/ 5622273 h 5622273"/>
              <a:gd name="connsiteX3" fmla="*/ 0 w 7847698"/>
              <a:gd name="connsiteY3" fmla="*/ 5622273 h 5622273"/>
              <a:gd name="connsiteX4" fmla="*/ 1309651 w 7847698"/>
              <a:gd name="connsiteY4" fmla="*/ 0 h 5622273"/>
              <a:gd name="connsiteX0" fmla="*/ 1309651 w 6636579"/>
              <a:gd name="connsiteY0" fmla="*/ 0 h 5622273"/>
              <a:gd name="connsiteX1" fmla="*/ 6624173 w 6636579"/>
              <a:gd name="connsiteY1" fmla="*/ 101231 h 5622273"/>
              <a:gd name="connsiteX2" fmla="*/ 6636579 w 6636579"/>
              <a:gd name="connsiteY2" fmla="*/ 5609669 h 5622273"/>
              <a:gd name="connsiteX3" fmla="*/ 0 w 6636579"/>
              <a:gd name="connsiteY3" fmla="*/ 5622273 h 5622273"/>
              <a:gd name="connsiteX4" fmla="*/ 1309651 w 6636579"/>
              <a:gd name="connsiteY4" fmla="*/ 0 h 5622273"/>
              <a:gd name="connsiteX0" fmla="*/ 758700 w 6636579"/>
              <a:gd name="connsiteY0" fmla="*/ 0 h 5702192"/>
              <a:gd name="connsiteX1" fmla="*/ 6624173 w 6636579"/>
              <a:gd name="connsiteY1" fmla="*/ 181150 h 5702192"/>
              <a:gd name="connsiteX2" fmla="*/ 6636579 w 6636579"/>
              <a:gd name="connsiteY2" fmla="*/ 5689588 h 5702192"/>
              <a:gd name="connsiteX3" fmla="*/ 0 w 6636579"/>
              <a:gd name="connsiteY3" fmla="*/ 5702192 h 5702192"/>
              <a:gd name="connsiteX4" fmla="*/ 758700 w 6636579"/>
              <a:gd name="connsiteY4" fmla="*/ 0 h 5702192"/>
              <a:gd name="connsiteX0" fmla="*/ 313139 w 6636579"/>
              <a:gd name="connsiteY0" fmla="*/ 504805 h 5521042"/>
              <a:gd name="connsiteX1" fmla="*/ 6624173 w 6636579"/>
              <a:gd name="connsiteY1" fmla="*/ 0 h 5521042"/>
              <a:gd name="connsiteX2" fmla="*/ 6636579 w 6636579"/>
              <a:gd name="connsiteY2" fmla="*/ 5508438 h 5521042"/>
              <a:gd name="connsiteX3" fmla="*/ 0 w 6636579"/>
              <a:gd name="connsiteY3" fmla="*/ 5521042 h 5521042"/>
              <a:gd name="connsiteX4" fmla="*/ 313139 w 6636579"/>
              <a:gd name="connsiteY4" fmla="*/ 504805 h 5521042"/>
              <a:gd name="connsiteX0" fmla="*/ 313139 w 6636579"/>
              <a:gd name="connsiteY0" fmla="*/ 0 h 5016237"/>
              <a:gd name="connsiteX1" fmla="*/ 6525168 w 6636579"/>
              <a:gd name="connsiteY1" fmla="*/ 118911 h 5016237"/>
              <a:gd name="connsiteX2" fmla="*/ 6636579 w 6636579"/>
              <a:gd name="connsiteY2" fmla="*/ 5003633 h 5016237"/>
              <a:gd name="connsiteX3" fmla="*/ 0 w 6636579"/>
              <a:gd name="connsiteY3" fmla="*/ 5016237 h 5016237"/>
              <a:gd name="connsiteX4" fmla="*/ 313139 w 6636579"/>
              <a:gd name="connsiteY4" fmla="*/ 0 h 501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6579" h="5016237">
                <a:moveTo>
                  <a:pt x="313139" y="0"/>
                </a:moveTo>
                <a:lnTo>
                  <a:pt x="6525168" y="118911"/>
                </a:lnTo>
                <a:cubicBezTo>
                  <a:pt x="6529303" y="1955057"/>
                  <a:pt x="6632444" y="3167487"/>
                  <a:pt x="6636579" y="5003633"/>
                </a:cubicBezTo>
                <a:lnTo>
                  <a:pt x="0" y="5016237"/>
                </a:lnTo>
                <a:lnTo>
                  <a:pt x="313139" y="0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solidFill>
                  <a:srgbClr val="C00000"/>
                </a:solidFill>
              </a:rPr>
              <a:t>JARO 2020</a:t>
            </a:r>
          </a:p>
        </p:txBody>
      </p:sp>
    </p:spTree>
    <p:extLst>
      <p:ext uri="{BB962C8B-B14F-4D97-AF65-F5344CB8AC3E}">
        <p14:creationId xmlns:p14="http://schemas.microsoft.com/office/powerpoint/2010/main" val="117151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A6A9623-31D2-4083-ABAA-216EF630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94" y="157482"/>
            <a:ext cx="4508241" cy="2767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B2D0564-0E36-49B7-907F-FDC991C5968D}"/>
              </a:ext>
            </a:extLst>
          </p:cNvPr>
          <p:cNvSpPr txBox="1"/>
          <p:nvPr/>
        </p:nvSpPr>
        <p:spPr>
          <a:xfrm>
            <a:off x="5710334" y="447579"/>
            <a:ext cx="52344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PODZIM 2020</a:t>
            </a:r>
          </a:p>
          <a:p>
            <a:r>
              <a:rPr lang="cs-CZ" sz="2800" dirty="0"/>
              <a:t>navazující </a:t>
            </a:r>
            <a:r>
              <a:rPr lang="cs-CZ" sz="2800" dirty="0">
                <a:hlinkClick r:id="rId3"/>
              </a:rPr>
              <a:t>FB skupina </a:t>
            </a:r>
            <a:r>
              <a:rPr lang="cs-CZ" sz="2800" dirty="0"/>
              <a:t>Biologie buňky</a:t>
            </a:r>
          </a:p>
          <a:p>
            <a:r>
              <a:rPr lang="cs-CZ" sz="2800" dirty="0"/>
              <a:t>On-line výuka pro studenty CUNI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251A386-77CD-41A7-9336-F78EA2869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4" y="3235972"/>
            <a:ext cx="7711405" cy="331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6F35273-7D20-4CDD-9D23-D7B243CC6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075" y="2426818"/>
            <a:ext cx="2994250" cy="10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86C71-1A4A-4A74-A4A5-7BF3FDF1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175" y="4789314"/>
            <a:ext cx="6232635" cy="1250475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Přes 80 </a:t>
            </a:r>
            <a:r>
              <a:rPr lang="cs-CZ" sz="2800" dirty="0">
                <a:hlinkClick r:id="rId2"/>
              </a:rPr>
              <a:t>populárně-vědeckých filmů </a:t>
            </a:r>
            <a:r>
              <a:rPr lang="cs-CZ" sz="2800" dirty="0"/>
              <a:t>ke shlédnutí zdarma – </a:t>
            </a:r>
            <a:r>
              <a:rPr lang="cs-CZ" sz="2800" b="1" i="1" dirty="0"/>
              <a:t>do 15. 10. (31.10.!)</a:t>
            </a: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br>
              <a:rPr lang="cs-CZ" sz="2800" b="1" i="1" dirty="0"/>
            </a:br>
            <a:r>
              <a:rPr lang="cs-CZ" sz="2800" b="1" i="1" dirty="0"/>
              <a:t>		</a:t>
            </a:r>
            <a:r>
              <a:rPr lang="cs-CZ" sz="2800" dirty="0">
                <a:hlinkClick r:id="rId3"/>
              </a:rPr>
              <a:t>Populárně-vědecký festival </a:t>
            </a:r>
            <a:endParaRPr 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96E059-54C0-43C0-BB83-AC2A9261D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6" y="4063364"/>
            <a:ext cx="5614499" cy="27389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5CBC555-E68C-44EB-90B3-8F311CF9A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3" y="-46653"/>
            <a:ext cx="12121723" cy="4002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8E1859-ACE6-44C6-AFF2-1DB7A861E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216" y="4750706"/>
            <a:ext cx="3796152" cy="16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5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3C49C4-D5A3-444B-A953-3B8DB2FE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214" y="209248"/>
            <a:ext cx="6447854" cy="321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19A9B4-25B1-4CA5-B080-91E83D2C638E}"/>
              </a:ext>
            </a:extLst>
          </p:cNvPr>
          <p:cNvSpPr txBox="1"/>
          <p:nvPr/>
        </p:nvSpPr>
        <p:spPr>
          <a:xfrm flipH="1">
            <a:off x="130865" y="2293443"/>
            <a:ext cx="51775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Hledáme studenta  pro projekt zabývající se vztahem mezi fosforylací určitých proteinů a tvorbou </a:t>
            </a:r>
            <a:r>
              <a:rPr lang="cs-CZ" b="1" dirty="0" err="1"/>
              <a:t>cilií</a:t>
            </a:r>
            <a:r>
              <a:rPr lang="cs-CZ" b="1" dirty="0"/>
              <a:t>.  Při práci na tomto projektu se student naučí zejména kultivovat kontrolní  a </a:t>
            </a:r>
            <a:r>
              <a:rPr lang="cs-CZ" b="1" dirty="0" err="1"/>
              <a:t>knockoutové</a:t>
            </a:r>
            <a:r>
              <a:rPr lang="cs-CZ" b="1" dirty="0"/>
              <a:t> buněčné linie, a dále připravovat a analyzovat vzorky pomocí imunofluorescenční mikroskopie a western </a:t>
            </a:r>
            <a:r>
              <a:rPr lang="cs-CZ" b="1" dirty="0" err="1"/>
              <a:t>blottingu</a:t>
            </a:r>
            <a:r>
              <a:rPr lang="cs-CZ" dirty="0"/>
              <a:t>.  </a:t>
            </a:r>
          </a:p>
          <a:p>
            <a:pPr algn="just"/>
            <a:r>
              <a:rPr lang="cs-CZ" dirty="0"/>
              <a:t>V případě oboustranné spokojenosti a zájmu je zde možnost dlouhodobějšího působení v rámci bakalářské či diplomové práce.</a:t>
            </a:r>
          </a:p>
          <a:p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 případě zájmu pište na 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3"/>
              </a:rPr>
              <a:t>cajanek@med.muni.cz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endParaRPr lang="cs-CZ" dirty="0"/>
          </a:p>
        </p:txBody>
      </p:sp>
      <p:pic>
        <p:nvPicPr>
          <p:cNvPr id="10" name="Obrázek 9" descr="Obsah obrázku muž, osoba, interiér, fotka&#10;&#10;Popis byl vytvořen automaticky">
            <a:extLst>
              <a:ext uri="{FF2B5EF4-FFF2-40B4-BE49-F238E27FC236}">
                <a16:creationId xmlns:a16="http://schemas.microsoft.com/office/drawing/2014/main" id="{549E0A15-54E3-4F58-9136-73513D884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60" y="453002"/>
            <a:ext cx="1511850" cy="17496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9A78FC-C5D4-4B14-B0A0-AACF8A23C116}"/>
              </a:ext>
            </a:extLst>
          </p:cNvPr>
          <p:cNvSpPr txBox="1"/>
          <p:nvPr/>
        </p:nvSpPr>
        <p:spPr>
          <a:xfrm flipH="1">
            <a:off x="130865" y="6077533"/>
            <a:ext cx="505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5"/>
              </a:rPr>
              <a:t>Web</a:t>
            </a:r>
            <a:r>
              <a:rPr lang="cs-CZ" sz="2400" dirty="0"/>
              <a:t> skupiny dr. Čajánka, </a:t>
            </a:r>
            <a:r>
              <a:rPr lang="cs-CZ" sz="2400" dirty="0">
                <a:hlinkClick r:id="rId6"/>
              </a:rPr>
              <a:t>článek</a:t>
            </a:r>
            <a:r>
              <a:rPr lang="cs-CZ" sz="2400" dirty="0"/>
              <a:t> v JCB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92F72FA-BF94-4F82-B777-EB54BE8D6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63" y="453003"/>
            <a:ext cx="2821538" cy="174966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8528ABF-9EE4-4C7B-BCC3-4E34FF88F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252" y="3916110"/>
            <a:ext cx="2869180" cy="23922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81CAB2E-3258-4F24-802B-121322D94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0916" y="3934422"/>
            <a:ext cx="3926336" cy="22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B518E4C-D250-4239-9E5D-A4565C43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1" y="203983"/>
            <a:ext cx="5799199" cy="4269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3918E12-B4CF-42EE-92BE-41713576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274" y="3529613"/>
            <a:ext cx="4764226" cy="31761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340C358-34B2-4C19-A09D-F9E35FDA454A}"/>
              </a:ext>
            </a:extLst>
          </p:cNvPr>
          <p:cNvSpPr txBox="1"/>
          <p:nvPr/>
        </p:nvSpPr>
        <p:spPr>
          <a:xfrm>
            <a:off x="172312" y="4890508"/>
            <a:ext cx="9823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Odkaz na </a:t>
            </a:r>
            <a:r>
              <a:rPr lang="cs-CZ" sz="2800" dirty="0">
                <a:hlinkClick r:id="rId4"/>
              </a:rPr>
              <a:t>stránky hvězdárny</a:t>
            </a:r>
            <a:endParaRPr lang="cs-CZ" sz="2800" dirty="0"/>
          </a:p>
          <a:p>
            <a:r>
              <a:rPr lang="cs-CZ" sz="2800" dirty="0"/>
              <a:t>Starší </a:t>
            </a:r>
            <a:r>
              <a:rPr lang="cs-CZ" sz="2800" dirty="0">
                <a:hlinkClick r:id="rId5"/>
              </a:rPr>
              <a:t>video</a:t>
            </a:r>
            <a:r>
              <a:rPr lang="cs-CZ" sz="2800" dirty="0"/>
              <a:t> stejných autorů </a:t>
            </a:r>
          </a:p>
          <a:p>
            <a:r>
              <a:rPr lang="cs-CZ" sz="2800" dirty="0"/>
              <a:t>	“Mozek, zrak a obraz reality“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A9A7D0-1096-4F53-B85D-6BB873D43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846" y="459667"/>
            <a:ext cx="6066781" cy="2868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 descr="Obsah obrázku hrníček, hra, metr&#10;&#10;Popis byl vytvořen automaticky">
            <a:extLst>
              <a:ext uri="{FF2B5EF4-FFF2-40B4-BE49-F238E27FC236}">
                <a16:creationId xmlns:a16="http://schemas.microsoft.com/office/drawing/2014/main" id="{B6BFE636-3E33-4794-AFBB-2385E2E265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5" y="103371"/>
            <a:ext cx="4623108" cy="3059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822CF8-DF4F-4809-8882-6A27E52DC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0" y="2522946"/>
            <a:ext cx="12039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6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738</Words>
  <Application>Microsoft Office PowerPoint</Application>
  <PresentationFormat>Širokoúhlá obrazovka</PresentationFormat>
  <Paragraphs>95</Paragraphs>
  <Slides>45</Slides>
  <Notes>0</Notes>
  <HiddenSlides>34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Cambria</vt:lpstr>
      <vt:lpstr>Motiv Office</vt:lpstr>
      <vt:lpstr>Seminární newsfeed</vt:lpstr>
      <vt:lpstr>Prezentace aplikace PowerPoint</vt:lpstr>
      <vt:lpstr>Prezentace aplikace PowerPoint</vt:lpstr>
      <vt:lpstr>Prezentace aplikace PowerPoint</vt:lpstr>
      <vt:lpstr>zajímavé fyziologické informace, domácí úkoly pro studenty: barvení ČB snímků vč. metodiky odkaz na FB stránku Histologie PřF UK </vt:lpstr>
      <vt:lpstr>Prezentace aplikace PowerPoint</vt:lpstr>
      <vt:lpstr>Přes 80 populárně-vědeckých filmů ke shlédnutí zdarma – do 15. 10. (31.10.!)        Populárně-vědecký festival </vt:lpstr>
      <vt:lpstr>Prezentace aplikace PowerPoint</vt:lpstr>
      <vt:lpstr>Prezentace aplikace PowerPoint</vt:lpstr>
      <vt:lpstr>Prezentace aplikace PowerPoint</vt:lpstr>
      <vt:lpstr>BP a DP – do 31. 10. 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Gregg Semenza (NC 2019, Hypoxie) v problémech? Data fabrication</vt:lpstr>
      <vt:lpstr>Prezentace aplikace PowerPoint</vt:lpstr>
      <vt:lpstr>Co vás zajímá? 4. 11. 2020</vt:lpstr>
      <vt:lpstr>Prezentace aplikace PowerPoint</vt:lpstr>
      <vt:lpstr>Prezentace aplikace PowerPoint</vt:lpstr>
      <vt:lpstr>Co dál po PhD?</vt:lpstr>
      <vt:lpstr>Prezentace aplikace PowerPoint</vt:lpstr>
      <vt:lpstr>Prezentace aplikace PowerPoint</vt:lpstr>
      <vt:lpstr>Prezentace aplikace PowerPoint</vt:lpstr>
      <vt:lpstr>Galerie vítězných snímků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Schémata nejen signálních drah </vt:lpstr>
      <vt:lpstr>Prezentace aplikace PowerPoint</vt:lpstr>
      <vt:lpstr>Užitečné weby: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Seminární newsfeed</dc:title>
  <dc:creator>Kateřina Tomanová</dc:creator>
  <cp:lastModifiedBy>Kateřina Tomanová</cp:lastModifiedBy>
  <cp:revision>30</cp:revision>
  <dcterms:created xsi:type="dcterms:W3CDTF">2020-10-23T20:27:10Z</dcterms:created>
  <dcterms:modified xsi:type="dcterms:W3CDTF">2020-12-09T09:27:00Z</dcterms:modified>
</cp:coreProperties>
</file>